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714" r:id="rId3"/>
    <p:sldId id="715" r:id="rId4"/>
    <p:sldId id="698" r:id="rId5"/>
    <p:sldId id="699" r:id="rId6"/>
    <p:sldId id="700" r:id="rId7"/>
    <p:sldId id="701" r:id="rId8"/>
    <p:sldId id="702" r:id="rId9"/>
    <p:sldId id="703" r:id="rId10"/>
    <p:sldId id="704" r:id="rId11"/>
    <p:sldId id="716" r:id="rId12"/>
    <p:sldId id="717" r:id="rId13"/>
    <p:sldId id="718" r:id="rId14"/>
    <p:sldId id="719" r:id="rId15"/>
    <p:sldId id="720" r:id="rId16"/>
    <p:sldId id="721" r:id="rId17"/>
    <p:sldId id="722" r:id="rId18"/>
    <p:sldId id="723" r:id="rId19"/>
    <p:sldId id="724" r:id="rId20"/>
    <p:sldId id="725" r:id="rId21"/>
    <p:sldId id="726" r:id="rId22"/>
    <p:sldId id="727" r:id="rId23"/>
    <p:sldId id="728" r:id="rId24"/>
    <p:sldId id="770" r:id="rId25"/>
    <p:sldId id="771" r:id="rId26"/>
    <p:sldId id="772" r:id="rId27"/>
    <p:sldId id="773" r:id="rId28"/>
    <p:sldId id="774" r:id="rId29"/>
    <p:sldId id="777" r:id="rId30"/>
    <p:sldId id="533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DD0111"/>
    <a:srgbClr val="008080"/>
    <a:srgbClr val="CC0000"/>
    <a:srgbClr val="006699"/>
    <a:srgbClr val="0000FF"/>
    <a:srgbClr val="0066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0042" autoAdjust="0"/>
    <p:restoredTop sz="92239" autoAdjust="0"/>
  </p:normalViewPr>
  <p:slideViewPr>
    <p:cSldViewPr snapToGrid="0">
      <p:cViewPr varScale="1">
        <p:scale>
          <a:sx n="154" d="100"/>
          <a:sy n="154" d="100"/>
        </p:scale>
        <p:origin x="192" y="10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58A944-DF1D-734F-9309-4AD4FEC440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149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6710812-67AE-FE4D-9D9A-C73870DE50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5225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5CA0E7-94E2-C941-B143-F3AB1AB4DDC0}" type="slidenum">
              <a:rPr lang="en-US"/>
              <a:pPr/>
              <a:t>1</a:t>
            </a:fld>
            <a:endParaRPr lang="en-US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35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5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85" y="4408813"/>
            <a:ext cx="5128131" cy="4177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5829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38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5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85" y="4408813"/>
            <a:ext cx="5128131" cy="4177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5531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5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85" y="4408813"/>
            <a:ext cx="5128131" cy="4177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0763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47EE21-D3E3-4A7E-AC15-1681BB0E29B6}" type="slidenum">
              <a:rPr lang="en-US"/>
              <a:pPr/>
              <a:t>19</a:t>
            </a:fld>
            <a:endParaRPr lang="en-US"/>
          </a:p>
        </p:txBody>
      </p:sp>
      <p:sp>
        <p:nvSpPr>
          <p:cNvPr id="935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935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83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6414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6BFC05-A9A3-4900-B7EF-6606F9D41A5C}" type="slidenum">
              <a:rPr lang="en-US"/>
              <a:pPr/>
              <a:t>20</a:t>
            </a:fld>
            <a:endParaRPr lang="en-US"/>
          </a:p>
        </p:txBody>
      </p:sp>
      <p:sp>
        <p:nvSpPr>
          <p:cNvPr id="937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937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83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8793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8D105C-CD1D-6A48-900C-FEED15B2B8F9}" type="slidenum">
              <a:rPr lang="en-US"/>
              <a:pPr/>
              <a:t>21</a:t>
            </a:fld>
            <a:endParaRPr lang="en-US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1093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D9596C-2A37-5B48-84A7-42B425B6613C}" type="slidenum">
              <a:rPr lang="en-US"/>
              <a:pPr/>
              <a:t>22</a:t>
            </a:fld>
            <a:endParaRPr lang="en-US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464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9DC064-CC75-6543-9E31-B4CE815BE340}" type="slidenum">
              <a:rPr lang="en-US"/>
              <a:pPr/>
              <a:t>23</a:t>
            </a:fld>
            <a:endParaRPr lang="en-US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3839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D712F-566E-084F-8C09-EB8BE0A4ACCB}" type="slidenum">
              <a:rPr lang="en-US"/>
              <a:pPr/>
              <a:t>24</a:t>
            </a:fld>
            <a:endParaRPr lang="en-US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7734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D0A182-7A91-0842-948C-F0E2F1C9ED24}" type="slidenum">
              <a:rPr lang="en-US"/>
              <a:pPr/>
              <a:t>25</a:t>
            </a:fld>
            <a:endParaRPr lang="en-US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787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4639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4FA7D1-4862-7947-A35C-244B010F1C23}" type="slidenum">
              <a:rPr lang="en-US"/>
              <a:pPr/>
              <a:t>26</a:t>
            </a:fld>
            <a:endParaRPr lang="en-US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0612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28F424-B542-AA4D-8A25-BB772EAA171F}" type="slidenum">
              <a:rPr lang="en-US"/>
              <a:pPr/>
              <a:t>27</a:t>
            </a:fld>
            <a:endParaRPr lang="en-US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7054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38653C-C57B-0249-A5B1-1A7A3F3B8ECF}" type="slidenum">
              <a:rPr lang="en-US"/>
              <a:pPr/>
              <a:t>28</a:t>
            </a:fld>
            <a:endParaRPr lang="en-US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2331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8120A9-DD94-864A-B4CF-51DB774071D1}" type="slidenum">
              <a:rPr lang="en-US"/>
              <a:pPr/>
              <a:t>29</a:t>
            </a:fld>
            <a:endParaRPr lang="en-US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70621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231650-2C0C-EB4F-9F71-55B41D998932}" type="slidenum">
              <a:rPr lang="en-US"/>
              <a:pPr/>
              <a:t>30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62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9781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75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863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1236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099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85" y="4408813"/>
            <a:ext cx="5128131" cy="4177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905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4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85" y="4408813"/>
            <a:ext cx="5128131" cy="4177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3136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4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85" y="4408813"/>
            <a:ext cx="5128131" cy="4177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6018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85" y="4408813"/>
            <a:ext cx="5128131" cy="4177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095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22</a:t>
            </a:r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ECC251D-6C91-D145-A330-D4816856CDF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75" name="AutoShape 7"/>
          <p:cNvSpPr>
            <a:spLocks noChangeArrowheads="1"/>
          </p:cNvSpPr>
          <p:nvPr userDrawn="1"/>
        </p:nvSpPr>
        <p:spPr bwMode="auto">
          <a:xfrm>
            <a:off x="327025" y="3671888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F4A3A4D-74B0-2047-A278-A312EE9C24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1450" y="100013"/>
            <a:ext cx="2058988" cy="6191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1313" y="100013"/>
            <a:ext cx="6027737" cy="6191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6D4460-01C1-F445-8BDA-1E58F2564B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22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4BB3E6CA-E5DD-7148-9225-3475819DBB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41838" y="1214438"/>
            <a:ext cx="4038600" cy="2462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41838" y="3829050"/>
            <a:ext cx="4038600" cy="2462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22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5DA3C0E3-8C81-6E42-BDC5-759A6331DB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22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D50517B6-FD3D-BB47-B96C-8892EEFD82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121A9E4-027E-6D48-8F40-DD130E1183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7A9D5D2-7696-2A47-A353-23788D5026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BD375F5-9CC2-FF4E-9B44-8471E8A33A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C40951D-035B-9344-BD62-E38A4B12F7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1D9CFB2-F1F7-5740-87C1-98DB043817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6C7379-3436-2A43-A1F8-6BE016FBD9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C44E7E7-05F5-154F-A61D-3CDEE26CE6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C473937-2E1D-9045-9060-6EC7BAD54B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1313" y="100013"/>
            <a:ext cx="82296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1214438"/>
            <a:ext cx="822960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entury Gothic"/>
                <a:cs typeface="Century Gothic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762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entury Gothic"/>
                <a:cs typeface="Century Gothic"/>
              </a:defRPr>
            </a:lvl1pPr>
          </a:lstStyle>
          <a:p>
            <a:r>
              <a:rPr lang="fr-FR"/>
              <a:t>CS 477/677 - Lecture 22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entury Gothic"/>
                <a:cs typeface="Century Gothic"/>
              </a:defRPr>
            </a:lvl1pPr>
          </a:lstStyle>
          <a:p>
            <a:fld id="{46255B92-0624-B447-8DAA-9B41FCEC64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35" name="AutoShape 11"/>
          <p:cNvSpPr>
            <a:spLocks noChangeArrowheads="1"/>
          </p:cNvSpPr>
          <p:nvPr userDrawn="1"/>
        </p:nvSpPr>
        <p:spPr bwMode="auto">
          <a:xfrm>
            <a:off x="327025" y="989013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entury Gothic"/>
              <a:cs typeface="Century Gothic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tx1">
              <a:lumMod val="85000"/>
              <a:lumOff val="15000"/>
            </a:schemeClr>
          </a:solidFill>
          <a:latin typeface="Century Gothic"/>
          <a:ea typeface="+mj-ea"/>
          <a:cs typeface="Century Gothic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>
              <a:lumMod val="85000"/>
              <a:lumOff val="15000"/>
            </a:schemeClr>
          </a:solidFill>
          <a:latin typeface="Century Gothic"/>
          <a:ea typeface="+mn-ea"/>
          <a:cs typeface="Century Gothic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jpeg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01725"/>
            <a:ext cx="7772400" cy="2228850"/>
          </a:xfrm>
        </p:spPr>
        <p:txBody>
          <a:bodyPr/>
          <a:lstStyle/>
          <a:p>
            <a:r>
              <a:rPr lang="en-US"/>
              <a:t>Analysis of Algorithms</a:t>
            </a:r>
            <a:br>
              <a:rPr lang="en-US"/>
            </a:br>
            <a:r>
              <a:rPr lang="en-US"/>
              <a:t>CS 477/677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59263"/>
            <a:ext cx="6400800" cy="1752600"/>
          </a:xfrm>
        </p:spPr>
        <p:txBody>
          <a:bodyPr/>
          <a:lstStyle/>
          <a:p>
            <a:r>
              <a:rPr lang="en-US" dirty="0"/>
              <a:t>Instructor: Monica </a:t>
            </a:r>
            <a:r>
              <a:rPr lang="en-US" dirty="0" err="1"/>
              <a:t>Nicolescu</a:t>
            </a:r>
            <a:endParaRPr lang="en-US" dirty="0"/>
          </a:p>
          <a:p>
            <a:r>
              <a:rPr lang="en-US" dirty="0"/>
              <a:t>Lecture 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Algorithm</a:t>
            </a:r>
            <a:endParaRPr lang="en-US" dirty="0"/>
          </a:p>
        </p:txBody>
      </p:sp>
      <p:sp>
        <p:nvSpPr>
          <p:cNvPr id="64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Greedy strategy: at each iteration, add coin of the largest value that does not take us past the amount to be paid</a:t>
            </a:r>
          </a:p>
          <a:p>
            <a:endParaRPr lang="en-US"/>
          </a:p>
          <a:p>
            <a:endParaRPr lang="en-US"/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22</a:t>
            </a:r>
            <a:endParaRPr lang="en-US" dirty="0"/>
          </a:p>
        </p:txBody>
      </p:sp>
      <p:sp>
        <p:nvSpPr>
          <p:cNvPr id="643076" name="Text Box 4"/>
          <p:cNvSpPr txBox="1">
            <a:spLocks noChangeArrowheads="1"/>
          </p:cNvSpPr>
          <p:nvPr/>
        </p:nvSpPr>
        <p:spPr bwMode="auto">
          <a:xfrm>
            <a:off x="478725" y="2685498"/>
            <a:ext cx="7945523" cy="350865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182880" tIns="91440" rIns="137160" bIns="91440">
            <a:spAutoFit/>
          </a:bodyPr>
          <a:lstStyle/>
          <a:p>
            <a:r>
              <a:rPr lang="en-US" b="1" dirty="0">
                <a:solidFill>
                  <a:srgbClr val="003399"/>
                </a:solidFill>
                <a:latin typeface="Courier New" charset="0"/>
              </a:rPr>
              <a:t>Sort</a:t>
            </a:r>
            <a:r>
              <a:rPr lang="en-US" b="1" dirty="0">
                <a:latin typeface="Courier New" charset="0"/>
              </a:rPr>
              <a:t> coins denominations by value: c</a:t>
            </a:r>
            <a:r>
              <a:rPr lang="en-US" b="1" baseline="-25000" dirty="0">
                <a:latin typeface="Courier New" charset="0"/>
              </a:rPr>
              <a:t>1</a:t>
            </a:r>
            <a:r>
              <a:rPr lang="en-US" b="1" dirty="0">
                <a:latin typeface="Courier New" charset="0"/>
              </a:rPr>
              <a:t> &lt; c</a:t>
            </a:r>
            <a:r>
              <a:rPr lang="en-US" b="1" baseline="-25000" dirty="0">
                <a:latin typeface="Courier New" charset="0"/>
              </a:rPr>
              <a:t>2</a:t>
            </a:r>
            <a:r>
              <a:rPr lang="en-US" b="1" dirty="0">
                <a:latin typeface="Courier New" charset="0"/>
              </a:rPr>
              <a:t> &lt; … &lt; </a:t>
            </a:r>
            <a:r>
              <a:rPr lang="en-US" b="1" dirty="0" err="1">
                <a:latin typeface="Courier New" charset="0"/>
              </a:rPr>
              <a:t>c</a:t>
            </a:r>
            <a:r>
              <a:rPr lang="en-US" b="1" baseline="-25000" dirty="0" err="1">
                <a:latin typeface="Courier New" charset="0"/>
              </a:rPr>
              <a:t>n</a:t>
            </a:r>
            <a:r>
              <a:rPr lang="en-US" b="1" dirty="0">
                <a:latin typeface="Courier New" charset="0"/>
              </a:rPr>
              <a:t>.</a:t>
            </a:r>
          </a:p>
          <a:p>
            <a:endParaRPr lang="en-US" b="1" dirty="0">
              <a:latin typeface="Courier New" charset="0"/>
            </a:endParaRP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S </a:t>
            </a:r>
            <a:r>
              <a:rPr lang="en-US" b="1" dirty="0">
                <a:latin typeface="Courier New" charset="0"/>
                <a:sym typeface="Symbol" charset="0"/>
              </a:rPr>
              <a:t>= {}</a:t>
            </a:r>
            <a:endParaRPr lang="en-US" b="1" dirty="0">
              <a:latin typeface="Courier New" charset="0"/>
            </a:endParaRPr>
          </a:p>
          <a:p>
            <a:r>
              <a:rPr lang="en-US" b="1" dirty="0">
                <a:solidFill>
                  <a:srgbClr val="003399"/>
                </a:solidFill>
                <a:latin typeface="Courier New" charset="0"/>
              </a:rPr>
              <a:t>while</a:t>
            </a:r>
            <a:r>
              <a:rPr lang="en-US" b="1" dirty="0">
                <a:latin typeface="Courier New" charset="0"/>
              </a:rPr>
              <a:t> (x </a:t>
            </a:r>
            <a:r>
              <a:rPr lang="en-US" b="1" dirty="0">
                <a:latin typeface="Courier New" charset="0"/>
                <a:sym typeface="Symbol" charset="0"/>
              </a:rPr>
              <a:t>&gt; </a:t>
            </a:r>
            <a:r>
              <a:rPr lang="en-US" b="1" dirty="0">
                <a:latin typeface="Courier New" charset="0"/>
              </a:rPr>
              <a:t>0) {</a:t>
            </a:r>
          </a:p>
          <a:p>
            <a:r>
              <a:rPr lang="en-US" b="1" dirty="0">
                <a:latin typeface="Courier New" charset="0"/>
              </a:rPr>
              <a:t>   let k be largest integer such that </a:t>
            </a:r>
            <a:r>
              <a:rPr lang="en-US" b="1" dirty="0" err="1">
                <a:latin typeface="Courier New" charset="0"/>
              </a:rPr>
              <a:t>c</a:t>
            </a:r>
            <a:r>
              <a:rPr lang="en-US" b="1" baseline="-25000" dirty="0" err="1">
                <a:latin typeface="Courier New" charset="0"/>
              </a:rPr>
              <a:t>k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>
                <a:latin typeface="Courier New" charset="0"/>
                <a:sym typeface="Symbol" charset="0"/>
              </a:rPr>
              <a:t>&lt;= </a:t>
            </a:r>
            <a:r>
              <a:rPr lang="en-US" b="1" dirty="0">
                <a:latin typeface="Courier New" charset="0"/>
              </a:rPr>
              <a:t>x</a:t>
            </a:r>
          </a:p>
          <a:p>
            <a:r>
              <a:rPr lang="en-US" b="1" dirty="0">
                <a:latin typeface="Courier New" charset="0"/>
              </a:rPr>
              <a:t>   </a:t>
            </a:r>
            <a:r>
              <a:rPr lang="en-US" b="1" dirty="0">
                <a:solidFill>
                  <a:srgbClr val="003399"/>
                </a:solidFill>
                <a:latin typeface="Courier New" charset="0"/>
              </a:rPr>
              <a:t>if</a:t>
            </a:r>
            <a:r>
              <a:rPr lang="en-US" b="1" dirty="0">
                <a:latin typeface="Courier New" charset="0"/>
              </a:rPr>
              <a:t> (k = 0)</a:t>
            </a:r>
          </a:p>
          <a:p>
            <a:r>
              <a:rPr lang="en-US" b="1" dirty="0">
                <a:latin typeface="Courier New" charset="0"/>
              </a:rPr>
              <a:t>      </a:t>
            </a:r>
            <a:r>
              <a:rPr lang="en-US" b="1" dirty="0">
                <a:solidFill>
                  <a:srgbClr val="003399"/>
                </a:solidFill>
                <a:latin typeface="Courier New" charset="0"/>
              </a:rPr>
              <a:t>return</a:t>
            </a:r>
            <a:r>
              <a:rPr lang="en-US" b="1" dirty="0">
                <a:latin typeface="Courier New" charset="0"/>
              </a:rPr>
              <a:t> "no solution found"</a:t>
            </a:r>
          </a:p>
          <a:p>
            <a:r>
              <a:rPr lang="en-US" b="1" dirty="0">
                <a:latin typeface="Courier New" charset="0"/>
              </a:rPr>
              <a:t>   x </a:t>
            </a:r>
            <a:r>
              <a:rPr lang="en-US" b="1" dirty="0">
                <a:latin typeface="Courier New" charset="0"/>
                <a:sym typeface="Symbol" charset="0"/>
              </a:rPr>
              <a:t>=</a:t>
            </a:r>
            <a:r>
              <a:rPr lang="en-US" b="1" dirty="0">
                <a:latin typeface="Courier New" charset="0"/>
              </a:rPr>
              <a:t> x - </a:t>
            </a:r>
            <a:r>
              <a:rPr lang="en-US" b="1" dirty="0" err="1">
                <a:latin typeface="Courier New" charset="0"/>
              </a:rPr>
              <a:t>c</a:t>
            </a:r>
            <a:r>
              <a:rPr lang="en-US" b="1" baseline="-25000" dirty="0" err="1">
                <a:latin typeface="Courier New" charset="0"/>
              </a:rPr>
              <a:t>k</a:t>
            </a:r>
            <a:endParaRPr lang="en-US" b="1" baseline="-25000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 S </a:t>
            </a:r>
            <a:r>
              <a:rPr lang="en-US" b="1" dirty="0">
                <a:latin typeface="Courier New" charset="0"/>
                <a:sym typeface="Symbol" charset="0"/>
              </a:rPr>
              <a:t>= S  U  {k}</a:t>
            </a:r>
          </a:p>
          <a:p>
            <a:r>
              <a:rPr lang="en-US" b="1" dirty="0">
                <a:latin typeface="Courier New" charset="0"/>
                <a:sym typeface="Symbol" charset="0"/>
              </a:rPr>
              <a:t>}</a:t>
            </a:r>
          </a:p>
          <a:p>
            <a:r>
              <a:rPr lang="en-US" b="1" dirty="0">
                <a:solidFill>
                  <a:srgbClr val="003399"/>
                </a:solidFill>
                <a:latin typeface="Courier New" charset="0"/>
                <a:sym typeface="Symbol" charset="0"/>
              </a:rPr>
              <a:t>return</a:t>
            </a:r>
            <a:r>
              <a:rPr lang="en-US" b="1" dirty="0">
                <a:latin typeface="Courier New" charset="0"/>
                <a:sym typeface="Symbol" charset="0"/>
              </a:rPr>
              <a:t> S</a:t>
            </a:r>
          </a:p>
        </p:txBody>
      </p:sp>
      <p:sp>
        <p:nvSpPr>
          <p:cNvPr id="643077" name="Text Box 5"/>
          <p:cNvSpPr txBox="1">
            <a:spLocks noChangeArrowheads="1"/>
          </p:cNvSpPr>
          <p:nvPr/>
        </p:nvSpPr>
        <p:spPr bwMode="auto">
          <a:xfrm>
            <a:off x="1042677" y="3252146"/>
            <a:ext cx="10414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1019175">
              <a:defRPr kumimoji="1"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509588" defTabSz="1019175">
              <a:defRPr kumimoji="1"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19175" defTabSz="1019175">
              <a:defRPr kumimoji="1"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28763" defTabSz="1019175">
              <a:defRPr kumimoji="1"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38350" defTabSz="1019175">
              <a:defRPr kumimoji="1"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/>
              <a:t>coins selected </a:t>
            </a:r>
            <a:endParaRPr lang="en-US" sz="1200">
              <a:sym typeface="Symbol" charset="0"/>
            </a:endParaRPr>
          </a:p>
        </p:txBody>
      </p:sp>
      <p:sp>
        <p:nvSpPr>
          <p:cNvPr id="643078" name="Line 6"/>
          <p:cNvSpPr>
            <a:spLocks noChangeShapeType="1"/>
          </p:cNvSpPr>
          <p:nvPr/>
        </p:nvSpPr>
        <p:spPr bwMode="auto">
          <a:xfrm flipH="1">
            <a:off x="866464" y="3404546"/>
            <a:ext cx="112713" cy="1428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CF8856F-0E8C-2442-8634-417EE381A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324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Choice Property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837" y="1167895"/>
            <a:ext cx="8567132" cy="4712565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sz="2400" dirty="0"/>
              <a:t>Algorithm is optimal for U.S. coinage:  1, 5, 10, 25, 100</a:t>
            </a:r>
          </a:p>
          <a:p>
            <a:pPr marL="0" indent="0">
              <a:lnSpc>
                <a:spcPct val="150000"/>
              </a:lnSpc>
              <a:spcBef>
                <a:spcPts val="300"/>
              </a:spcBef>
              <a:buNone/>
            </a:pPr>
            <a:r>
              <a:rPr lang="en-US" sz="2400" dirty="0"/>
              <a:t>	Change = D * 100 + Q * 25 + D * 10 + N * 5 + P</a:t>
            </a:r>
          </a:p>
          <a:p>
            <a:pPr lvl="1">
              <a:lnSpc>
                <a:spcPct val="150000"/>
              </a:lnSpc>
              <a:spcBef>
                <a:spcPts val="300"/>
              </a:spcBef>
            </a:pPr>
            <a:r>
              <a:rPr lang="en-US" sz="2000" dirty="0"/>
              <a:t>Consider optimal way to change </a:t>
            </a:r>
            <a:r>
              <a:rPr lang="en-US" sz="2000" dirty="0" err="1"/>
              <a:t>c</a:t>
            </a:r>
            <a:r>
              <a:rPr lang="en-US" sz="2000" baseline="-25000" dirty="0" err="1"/>
              <a:t>k</a:t>
            </a:r>
            <a:r>
              <a:rPr lang="en-US" sz="2000" dirty="0"/>
              <a:t> &lt;= x &lt; c</a:t>
            </a:r>
            <a:r>
              <a:rPr lang="en-US" sz="2000" baseline="-25000" dirty="0"/>
              <a:t>k+1</a:t>
            </a:r>
            <a:r>
              <a:rPr lang="en-US" sz="2000" dirty="0"/>
              <a:t>: greedy takes coin k</a:t>
            </a:r>
          </a:p>
          <a:p>
            <a:pPr lvl="1">
              <a:lnSpc>
                <a:spcPct val="150000"/>
              </a:lnSpc>
              <a:spcBef>
                <a:spcPts val="300"/>
              </a:spcBef>
            </a:pPr>
            <a:r>
              <a:rPr lang="en-US" sz="2000" dirty="0"/>
              <a:t>We claim that any optimal solution must also take coin k</a:t>
            </a:r>
          </a:p>
          <a:p>
            <a:pPr lvl="1">
              <a:lnSpc>
                <a:spcPct val="150000"/>
              </a:lnSpc>
              <a:spcBef>
                <a:spcPts val="300"/>
              </a:spcBef>
            </a:pPr>
            <a:r>
              <a:rPr lang="en-US" sz="2000" dirty="0"/>
              <a:t>If not, it needs enough coins of type c</a:t>
            </a:r>
            <a:r>
              <a:rPr lang="en-US" sz="2000" baseline="-25000" dirty="0"/>
              <a:t>1</a:t>
            </a:r>
            <a:r>
              <a:rPr lang="en-US" sz="2000" dirty="0"/>
              <a:t>, …, c</a:t>
            </a:r>
            <a:r>
              <a:rPr lang="en-US" sz="2000" baseline="-25000" dirty="0"/>
              <a:t>k-1</a:t>
            </a:r>
            <a:r>
              <a:rPr lang="en-US" sz="2000" dirty="0"/>
              <a:t>  to add up to x</a:t>
            </a:r>
          </a:p>
          <a:p>
            <a:pPr lvl="1">
              <a:lnSpc>
                <a:spcPct val="150000"/>
              </a:lnSpc>
              <a:spcBef>
                <a:spcPts val="300"/>
              </a:spcBef>
            </a:pPr>
            <a:r>
              <a:rPr lang="en-US" sz="2000" dirty="0"/>
              <a:t>Problem reduces to coin-changing x - </a:t>
            </a:r>
            <a:r>
              <a:rPr lang="en-US" sz="2000" dirty="0" err="1"/>
              <a:t>c</a:t>
            </a:r>
            <a:r>
              <a:rPr lang="en-US" sz="2000" baseline="-25000" dirty="0" err="1"/>
              <a:t>k</a:t>
            </a:r>
            <a:r>
              <a:rPr lang="en-US" sz="2000" dirty="0"/>
              <a:t> cents, which, by induction, is optimally solved by greedy algorithm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3E7661-97B1-8942-8C28-08CADC45F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151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Choice 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838" y="1214438"/>
            <a:ext cx="8793162" cy="5251801"/>
          </a:xfrm>
        </p:spPr>
        <p:txBody>
          <a:bodyPr/>
          <a:lstStyle/>
          <a:p>
            <a:r>
              <a:rPr lang="en-US" dirty="0"/>
              <a:t>Algorithm is optimal for U.S. coinage:  1, 5, 10, 25, 100</a:t>
            </a:r>
          </a:p>
          <a:p>
            <a:pPr marL="0" indent="0">
              <a:buNone/>
            </a:pPr>
            <a:r>
              <a:rPr lang="en-US" dirty="0"/>
              <a:t>Change = Dl * 100 + Q * 25 + D * 10 + N * 5 + P</a:t>
            </a:r>
          </a:p>
          <a:p>
            <a:r>
              <a:rPr lang="en-US" dirty="0"/>
              <a:t>Optimal solution: Dl	Q   D	  N   P</a:t>
            </a:r>
          </a:p>
          <a:p>
            <a:r>
              <a:rPr lang="en-US" dirty="0"/>
              <a:t>Greedy solution: Dl’	Q’   D’  N’   P’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Value &lt; 5</a:t>
            </a:r>
          </a:p>
          <a:p>
            <a:pPr marL="857250" lvl="1" indent="-457200"/>
            <a:r>
              <a:rPr lang="en-US" dirty="0"/>
              <a:t>Both optimal and greedy use the same # of coins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10 (D) &gt; Value &gt; 5 (N)</a:t>
            </a:r>
          </a:p>
          <a:p>
            <a:pPr marL="857250" lvl="1" indent="-457200"/>
            <a:r>
              <a:rPr lang="en-US" dirty="0"/>
              <a:t>Greedy uses one N and then pennies after that</a:t>
            </a:r>
          </a:p>
          <a:p>
            <a:pPr marL="857250" lvl="1" indent="-457200"/>
            <a:r>
              <a:rPr lang="en-US" dirty="0"/>
              <a:t>If OPT does not use N, then it should use pennies for the entire amount =&gt; could replace 5 P for 1 N</a:t>
            </a:r>
          </a:p>
          <a:p>
            <a:pPr marL="914400" lvl="1" indent="-514350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4D4636-D178-A941-B675-DD17E8ABE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619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Choice 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838" y="1214438"/>
            <a:ext cx="8229600" cy="525180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Change = Dl * 100 + Q * 25 + D * 10 + N * 5 + P</a:t>
            </a:r>
          </a:p>
          <a:p>
            <a:r>
              <a:rPr lang="en-US" dirty="0"/>
              <a:t>Optimal solution: Dl	Q   D	  N   P</a:t>
            </a:r>
          </a:p>
          <a:p>
            <a:r>
              <a:rPr lang="en-US" dirty="0"/>
              <a:t>Greedy solution: Dl’	Q’   D’  N’   P’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/>
              <a:t>25 (Q) &gt; Value &gt; 10 (D)</a:t>
            </a:r>
          </a:p>
          <a:p>
            <a:pPr marL="857250" lvl="1" indent="-457200"/>
            <a:r>
              <a:rPr lang="en-US" dirty="0"/>
              <a:t>Greedy uses dimes (D’s)</a:t>
            </a:r>
          </a:p>
          <a:p>
            <a:pPr marL="857250" lvl="1" indent="-457200"/>
            <a:r>
              <a:rPr lang="en-US" dirty="0"/>
              <a:t>If OPT does not use D’s, it needs to use either 2 coins (2 N), or 6 coins (1 N and 5 P) or 10 coins (10 P) to cover 10 cents</a:t>
            </a:r>
          </a:p>
          <a:p>
            <a:pPr marL="857250" lvl="1" indent="-457200"/>
            <a:r>
              <a:rPr lang="en-US" dirty="0"/>
              <a:t>Could replace those with 1 D for a better solution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360D8D-5317-E842-A7E8-724113F5F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808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Choice 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737" y="1097928"/>
            <a:ext cx="8934263" cy="525180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Change = Dl * 100 + Q * 25 + D * 10 + N * 5 + P</a:t>
            </a:r>
          </a:p>
          <a:p>
            <a:r>
              <a:rPr lang="en-US" dirty="0"/>
              <a:t>Optimal solution: Dl	Q   D	  N   P</a:t>
            </a:r>
          </a:p>
          <a:p>
            <a:r>
              <a:rPr lang="en-US" dirty="0"/>
              <a:t>Greedy solution:  Dl’	Q’   D’  N’   P’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/>
              <a:t>100 (Dl) &gt; Value &gt; 25 (Q)</a:t>
            </a:r>
          </a:p>
          <a:p>
            <a:pPr marL="914400" lvl="1" indent="-514350"/>
            <a:r>
              <a:rPr lang="en-US" dirty="0"/>
              <a:t>Greedy picks at least one quarter (Q), OPT does not</a:t>
            </a:r>
          </a:p>
          <a:p>
            <a:pPr marL="914400" lvl="1" indent="-514350"/>
            <a:r>
              <a:rPr lang="en-US" dirty="0"/>
              <a:t>If OPT has no Ds: take all the Ns and Ps and replace 25 cents into one quarter (Q)</a:t>
            </a:r>
          </a:p>
          <a:p>
            <a:pPr marL="914400" lvl="1" indent="-514350"/>
            <a:r>
              <a:rPr lang="en-US" dirty="0"/>
              <a:t>If OPT has 2 or fewer dimes: it uses at least 3 coins to cover one quarter, so we can replace 25 cents with 1 Q</a:t>
            </a:r>
          </a:p>
          <a:p>
            <a:pPr marL="914400" lvl="1" indent="-514350"/>
            <a:r>
              <a:rPr lang="en-US" dirty="0"/>
              <a:t>If OPT has 3 or more dimes (e.g., 40 cents: with 4 Ds): take the first 3 Ds and replace them with 1 Q and 1 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8AAB22-EA19-2C46-9075-AF3686293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229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3" y="60119"/>
            <a:ext cx="8229600" cy="906462"/>
          </a:xfrm>
        </p:spPr>
        <p:txBody>
          <a:bodyPr/>
          <a:lstStyle/>
          <a:p>
            <a:r>
              <a:rPr lang="en-US" sz="3600" dirty="0"/>
              <a:t>Coin-Changing</a:t>
            </a:r>
            <a:br>
              <a:rPr lang="en-US" sz="3600" dirty="0"/>
            </a:br>
            <a:r>
              <a:rPr lang="en-US" sz="3600" dirty="0"/>
              <a:t>US Postal Denominations</a:t>
            </a:r>
          </a:p>
        </p:txBody>
      </p:sp>
      <p:sp>
        <p:nvSpPr>
          <p:cNvPr id="64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40" y="1214438"/>
            <a:ext cx="8236779" cy="5076825"/>
          </a:xfrm>
        </p:spPr>
        <p:txBody>
          <a:bodyPr/>
          <a:lstStyle/>
          <a:p>
            <a:r>
              <a:rPr lang="en-US" dirty="0"/>
              <a:t>Observation:  </a:t>
            </a:r>
            <a:r>
              <a:rPr lang="en-US" dirty="0">
                <a:solidFill>
                  <a:schemeClr val="tx1"/>
                </a:solidFill>
              </a:rPr>
              <a:t>greedy algorithm is sub-optimal for US postal denominations: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$.01, .02, .03, .04, .05, .10, .20, .32, .40, .44, .50, .64, .65, .75, .79, .80, .85, .98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$1, $1.05, $2, $4.95, $5, $5.15, $18.30, $18.95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Counterexample:  </a:t>
            </a:r>
            <a:r>
              <a:rPr lang="en-US" dirty="0">
                <a:solidFill>
                  <a:schemeClr val="tx1"/>
                </a:solidFill>
              </a:rPr>
              <a:t>160¢</a:t>
            </a:r>
          </a:p>
          <a:p>
            <a:pPr lvl="1"/>
            <a:r>
              <a:rPr lang="en-US" dirty="0"/>
              <a:t>Greedy:  105, 50, 5</a:t>
            </a:r>
          </a:p>
          <a:p>
            <a:pPr lvl="1"/>
            <a:r>
              <a:rPr lang="en-US" dirty="0"/>
              <a:t>Optimal:  80, 80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22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521A156-8E7B-1645-A3CD-B3392739A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222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Selecting Breakpoints</a:t>
            </a:r>
          </a:p>
        </p:txBody>
      </p:sp>
      <p:sp>
        <p:nvSpPr>
          <p:cNvPr id="65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556856" cy="5076825"/>
          </a:xfrm>
        </p:spPr>
        <p:txBody>
          <a:bodyPr/>
          <a:lstStyle/>
          <a:p>
            <a:r>
              <a:rPr lang="en-US" sz="2400" dirty="0"/>
              <a:t>Road trip from Princeton to Palo Alto along fixed route</a:t>
            </a:r>
          </a:p>
          <a:p>
            <a:r>
              <a:rPr lang="en-US" sz="2400" dirty="0"/>
              <a:t>Refueling stations at certain points along the way (red marks)</a:t>
            </a:r>
          </a:p>
          <a:p>
            <a:r>
              <a:rPr lang="en-US" sz="2400" dirty="0"/>
              <a:t>Fuel capacity = C</a:t>
            </a:r>
          </a:p>
          <a:p>
            <a:r>
              <a:rPr lang="en-US" sz="2400" dirty="0"/>
              <a:t>Goal:  </a:t>
            </a:r>
          </a:p>
          <a:p>
            <a:pPr lvl="1"/>
            <a:r>
              <a:rPr lang="en-US" sz="2000" dirty="0"/>
              <a:t>makes as few refueling stops as possible</a:t>
            </a:r>
            <a:endParaRPr lang="en-US" dirty="0"/>
          </a:p>
          <a:p>
            <a:r>
              <a:rPr lang="en-US" sz="2400" dirty="0"/>
              <a:t>Greedy strategy: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g</a:t>
            </a:r>
            <a:r>
              <a:rPr lang="en-US" sz="2000" dirty="0">
                <a:solidFill>
                  <a:schemeClr val="tx1"/>
                </a:solidFill>
              </a:rPr>
              <a:t>o as far as you can before refueling</a:t>
            </a:r>
          </a:p>
        </p:txBody>
      </p:sp>
      <p:sp>
        <p:nvSpPr>
          <p:cNvPr id="653316" name="Line 4"/>
          <p:cNvSpPr>
            <a:spLocks noChangeShapeType="1"/>
          </p:cNvSpPr>
          <p:nvPr/>
        </p:nvSpPr>
        <p:spPr bwMode="auto">
          <a:xfrm>
            <a:off x="914400" y="5084790"/>
            <a:ext cx="723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653317" name="Text Box 5"/>
          <p:cNvSpPr txBox="1">
            <a:spLocks noChangeArrowheads="1"/>
          </p:cNvSpPr>
          <p:nvPr/>
        </p:nvSpPr>
        <p:spPr bwMode="auto">
          <a:xfrm>
            <a:off x="392113" y="5219728"/>
            <a:ext cx="963612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9966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Princeton</a:t>
            </a:r>
          </a:p>
        </p:txBody>
      </p:sp>
      <p:sp>
        <p:nvSpPr>
          <p:cNvPr id="653318" name="Text Box 6"/>
          <p:cNvSpPr txBox="1">
            <a:spLocks noChangeArrowheads="1"/>
          </p:cNvSpPr>
          <p:nvPr/>
        </p:nvSpPr>
        <p:spPr bwMode="auto">
          <a:xfrm>
            <a:off x="7715250" y="5234015"/>
            <a:ext cx="91916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9966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Palo Alto</a:t>
            </a:r>
          </a:p>
        </p:txBody>
      </p:sp>
      <p:sp>
        <p:nvSpPr>
          <p:cNvPr id="653319" name="Rectangle 7"/>
          <p:cNvSpPr>
            <a:spLocks noChangeArrowheads="1"/>
          </p:cNvSpPr>
          <p:nvPr/>
        </p:nvSpPr>
        <p:spPr bwMode="auto">
          <a:xfrm>
            <a:off x="914400" y="5922990"/>
            <a:ext cx="9906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lIns="92075" tIns="46038" rIns="92075" bIns="46038" anchor="ctr"/>
          <a:lstStyle/>
          <a:p>
            <a:pPr algn="ctr"/>
            <a:r>
              <a:rPr lang="en-US" sz="1400"/>
              <a:t>1</a:t>
            </a:r>
          </a:p>
        </p:txBody>
      </p:sp>
      <p:grpSp>
        <p:nvGrpSpPr>
          <p:cNvPr id="653320" name="Group 8"/>
          <p:cNvGrpSpPr>
            <a:grpSpLocks/>
          </p:cNvGrpSpPr>
          <p:nvPr/>
        </p:nvGrpSpPr>
        <p:grpSpPr bwMode="auto">
          <a:xfrm>
            <a:off x="914400" y="4610128"/>
            <a:ext cx="1346200" cy="339725"/>
            <a:chOff x="1680" y="3344"/>
            <a:chExt cx="848" cy="214"/>
          </a:xfrm>
        </p:grpSpPr>
        <p:sp>
          <p:nvSpPr>
            <p:cNvPr id="653321" name="Line 9"/>
            <p:cNvSpPr>
              <a:spLocks noChangeShapeType="1"/>
            </p:cNvSpPr>
            <p:nvPr/>
          </p:nvSpPr>
          <p:spPr bwMode="auto">
            <a:xfrm>
              <a:off x="2192" y="345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653322" name="Line 10"/>
            <p:cNvSpPr>
              <a:spLocks noChangeShapeType="1"/>
            </p:cNvSpPr>
            <p:nvPr/>
          </p:nvSpPr>
          <p:spPr bwMode="auto">
            <a:xfrm flipH="1" flipV="1">
              <a:off x="1680" y="345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653323" name="Text Box 11"/>
            <p:cNvSpPr txBox="1">
              <a:spLocks noChangeArrowheads="1"/>
            </p:cNvSpPr>
            <p:nvPr/>
          </p:nvSpPr>
          <p:spPr bwMode="auto">
            <a:xfrm>
              <a:off x="2014" y="3344"/>
              <a:ext cx="183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9966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C</a:t>
              </a:r>
            </a:p>
          </p:txBody>
        </p:sp>
      </p:grpSp>
      <p:grpSp>
        <p:nvGrpSpPr>
          <p:cNvPr id="653324" name="Group 12"/>
          <p:cNvGrpSpPr>
            <a:grpSpLocks/>
          </p:cNvGrpSpPr>
          <p:nvPr/>
        </p:nvGrpSpPr>
        <p:grpSpPr bwMode="auto">
          <a:xfrm>
            <a:off x="1892300" y="5219728"/>
            <a:ext cx="1346200" cy="339725"/>
            <a:chOff x="1680" y="3344"/>
            <a:chExt cx="848" cy="214"/>
          </a:xfrm>
        </p:grpSpPr>
        <p:sp>
          <p:nvSpPr>
            <p:cNvPr id="653325" name="Line 13"/>
            <p:cNvSpPr>
              <a:spLocks noChangeShapeType="1"/>
            </p:cNvSpPr>
            <p:nvPr/>
          </p:nvSpPr>
          <p:spPr bwMode="auto">
            <a:xfrm>
              <a:off x="2192" y="345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653326" name="Line 14"/>
            <p:cNvSpPr>
              <a:spLocks noChangeShapeType="1"/>
            </p:cNvSpPr>
            <p:nvPr/>
          </p:nvSpPr>
          <p:spPr bwMode="auto">
            <a:xfrm flipH="1" flipV="1">
              <a:off x="1680" y="345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653327" name="Text Box 15"/>
            <p:cNvSpPr txBox="1">
              <a:spLocks noChangeArrowheads="1"/>
            </p:cNvSpPr>
            <p:nvPr/>
          </p:nvSpPr>
          <p:spPr bwMode="auto">
            <a:xfrm>
              <a:off x="2014" y="3344"/>
              <a:ext cx="183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9966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C</a:t>
              </a:r>
            </a:p>
          </p:txBody>
        </p:sp>
      </p:grpSp>
      <p:sp>
        <p:nvSpPr>
          <p:cNvPr id="653328" name="Rectangle 16"/>
          <p:cNvSpPr>
            <a:spLocks noChangeArrowheads="1"/>
          </p:cNvSpPr>
          <p:nvPr/>
        </p:nvSpPr>
        <p:spPr bwMode="auto">
          <a:xfrm>
            <a:off x="1905000" y="5922990"/>
            <a:ext cx="12954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lIns="92075" tIns="46038" rIns="92075" bIns="46038" anchor="ctr"/>
          <a:lstStyle/>
          <a:p>
            <a:pPr algn="ctr"/>
            <a:r>
              <a:rPr lang="en-US" sz="1400"/>
              <a:t>2</a:t>
            </a:r>
          </a:p>
        </p:txBody>
      </p:sp>
      <p:grpSp>
        <p:nvGrpSpPr>
          <p:cNvPr id="653329" name="Group 17"/>
          <p:cNvGrpSpPr>
            <a:grpSpLocks/>
          </p:cNvGrpSpPr>
          <p:nvPr/>
        </p:nvGrpSpPr>
        <p:grpSpPr bwMode="auto">
          <a:xfrm>
            <a:off x="3200400" y="4610128"/>
            <a:ext cx="1346200" cy="339725"/>
            <a:chOff x="1680" y="3344"/>
            <a:chExt cx="848" cy="214"/>
          </a:xfrm>
        </p:grpSpPr>
        <p:sp>
          <p:nvSpPr>
            <p:cNvPr id="653330" name="Line 18"/>
            <p:cNvSpPr>
              <a:spLocks noChangeShapeType="1"/>
            </p:cNvSpPr>
            <p:nvPr/>
          </p:nvSpPr>
          <p:spPr bwMode="auto">
            <a:xfrm>
              <a:off x="2192" y="345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653331" name="Line 19"/>
            <p:cNvSpPr>
              <a:spLocks noChangeShapeType="1"/>
            </p:cNvSpPr>
            <p:nvPr/>
          </p:nvSpPr>
          <p:spPr bwMode="auto">
            <a:xfrm flipH="1" flipV="1">
              <a:off x="1680" y="345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653332" name="Text Box 20"/>
            <p:cNvSpPr txBox="1">
              <a:spLocks noChangeArrowheads="1"/>
            </p:cNvSpPr>
            <p:nvPr/>
          </p:nvSpPr>
          <p:spPr bwMode="auto">
            <a:xfrm>
              <a:off x="2014" y="3344"/>
              <a:ext cx="183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9966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C</a:t>
              </a:r>
            </a:p>
          </p:txBody>
        </p:sp>
      </p:grpSp>
      <p:sp>
        <p:nvSpPr>
          <p:cNvPr id="653333" name="Rectangle 21"/>
          <p:cNvSpPr>
            <a:spLocks noChangeArrowheads="1"/>
          </p:cNvSpPr>
          <p:nvPr/>
        </p:nvSpPr>
        <p:spPr bwMode="auto">
          <a:xfrm>
            <a:off x="3200400" y="5922990"/>
            <a:ext cx="9144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lIns="92075" tIns="46038" rIns="92075" bIns="46038" anchor="ctr"/>
          <a:lstStyle/>
          <a:p>
            <a:pPr algn="ctr"/>
            <a:r>
              <a:rPr lang="en-US" sz="1400"/>
              <a:t>3</a:t>
            </a:r>
          </a:p>
        </p:txBody>
      </p:sp>
      <p:grpSp>
        <p:nvGrpSpPr>
          <p:cNvPr id="653334" name="Group 22"/>
          <p:cNvGrpSpPr>
            <a:grpSpLocks/>
          </p:cNvGrpSpPr>
          <p:nvPr/>
        </p:nvGrpSpPr>
        <p:grpSpPr bwMode="auto">
          <a:xfrm>
            <a:off x="4064000" y="5205440"/>
            <a:ext cx="1346200" cy="339725"/>
            <a:chOff x="1680" y="3344"/>
            <a:chExt cx="848" cy="214"/>
          </a:xfrm>
        </p:grpSpPr>
        <p:sp>
          <p:nvSpPr>
            <p:cNvPr id="653335" name="Line 23"/>
            <p:cNvSpPr>
              <a:spLocks noChangeShapeType="1"/>
            </p:cNvSpPr>
            <p:nvPr/>
          </p:nvSpPr>
          <p:spPr bwMode="auto">
            <a:xfrm>
              <a:off x="2192" y="345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653336" name="Line 24"/>
            <p:cNvSpPr>
              <a:spLocks noChangeShapeType="1"/>
            </p:cNvSpPr>
            <p:nvPr/>
          </p:nvSpPr>
          <p:spPr bwMode="auto">
            <a:xfrm flipH="1" flipV="1">
              <a:off x="1680" y="345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653337" name="Text Box 25"/>
            <p:cNvSpPr txBox="1">
              <a:spLocks noChangeArrowheads="1"/>
            </p:cNvSpPr>
            <p:nvPr/>
          </p:nvSpPr>
          <p:spPr bwMode="auto">
            <a:xfrm>
              <a:off x="2014" y="3344"/>
              <a:ext cx="183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9966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C</a:t>
              </a:r>
            </a:p>
          </p:txBody>
        </p:sp>
      </p:grpSp>
      <p:sp>
        <p:nvSpPr>
          <p:cNvPr id="653338" name="Rectangle 26"/>
          <p:cNvSpPr>
            <a:spLocks noChangeArrowheads="1"/>
          </p:cNvSpPr>
          <p:nvPr/>
        </p:nvSpPr>
        <p:spPr bwMode="auto">
          <a:xfrm>
            <a:off x="4114800" y="5922990"/>
            <a:ext cx="8382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lIns="92075" tIns="46038" rIns="92075" bIns="46038" anchor="ctr"/>
          <a:lstStyle/>
          <a:p>
            <a:pPr algn="ctr"/>
            <a:r>
              <a:rPr lang="en-US" sz="1400"/>
              <a:t>4</a:t>
            </a:r>
          </a:p>
        </p:txBody>
      </p:sp>
      <p:grpSp>
        <p:nvGrpSpPr>
          <p:cNvPr id="653339" name="Group 27"/>
          <p:cNvGrpSpPr>
            <a:grpSpLocks/>
          </p:cNvGrpSpPr>
          <p:nvPr/>
        </p:nvGrpSpPr>
        <p:grpSpPr bwMode="auto">
          <a:xfrm>
            <a:off x="4953000" y="4624415"/>
            <a:ext cx="1346200" cy="339725"/>
            <a:chOff x="1680" y="3344"/>
            <a:chExt cx="848" cy="214"/>
          </a:xfrm>
        </p:grpSpPr>
        <p:sp>
          <p:nvSpPr>
            <p:cNvPr id="653340" name="Line 28"/>
            <p:cNvSpPr>
              <a:spLocks noChangeShapeType="1"/>
            </p:cNvSpPr>
            <p:nvPr/>
          </p:nvSpPr>
          <p:spPr bwMode="auto">
            <a:xfrm>
              <a:off x="2192" y="345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653341" name="Line 29"/>
            <p:cNvSpPr>
              <a:spLocks noChangeShapeType="1"/>
            </p:cNvSpPr>
            <p:nvPr/>
          </p:nvSpPr>
          <p:spPr bwMode="auto">
            <a:xfrm flipH="1" flipV="1">
              <a:off x="1680" y="345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653342" name="Text Box 30"/>
            <p:cNvSpPr txBox="1">
              <a:spLocks noChangeArrowheads="1"/>
            </p:cNvSpPr>
            <p:nvPr/>
          </p:nvSpPr>
          <p:spPr bwMode="auto">
            <a:xfrm>
              <a:off x="2014" y="3344"/>
              <a:ext cx="183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9966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C</a:t>
              </a:r>
            </a:p>
          </p:txBody>
        </p:sp>
      </p:grpSp>
      <p:sp>
        <p:nvSpPr>
          <p:cNvPr id="653343" name="Rectangle 31"/>
          <p:cNvSpPr>
            <a:spLocks noChangeArrowheads="1"/>
          </p:cNvSpPr>
          <p:nvPr/>
        </p:nvSpPr>
        <p:spPr bwMode="auto">
          <a:xfrm>
            <a:off x="4953000" y="5922990"/>
            <a:ext cx="1066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lIns="92075" tIns="46038" rIns="92075" bIns="46038" anchor="ctr"/>
          <a:lstStyle/>
          <a:p>
            <a:pPr algn="ctr"/>
            <a:r>
              <a:rPr lang="en-US" sz="1400"/>
              <a:t>5</a:t>
            </a:r>
          </a:p>
        </p:txBody>
      </p:sp>
      <p:grpSp>
        <p:nvGrpSpPr>
          <p:cNvPr id="653344" name="Group 32"/>
          <p:cNvGrpSpPr>
            <a:grpSpLocks/>
          </p:cNvGrpSpPr>
          <p:nvPr/>
        </p:nvGrpSpPr>
        <p:grpSpPr bwMode="auto">
          <a:xfrm>
            <a:off x="5969000" y="5205440"/>
            <a:ext cx="1346200" cy="339725"/>
            <a:chOff x="1680" y="3344"/>
            <a:chExt cx="848" cy="214"/>
          </a:xfrm>
        </p:grpSpPr>
        <p:sp>
          <p:nvSpPr>
            <p:cNvPr id="653345" name="Line 33"/>
            <p:cNvSpPr>
              <a:spLocks noChangeShapeType="1"/>
            </p:cNvSpPr>
            <p:nvPr/>
          </p:nvSpPr>
          <p:spPr bwMode="auto">
            <a:xfrm>
              <a:off x="2192" y="345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653346" name="Line 34"/>
            <p:cNvSpPr>
              <a:spLocks noChangeShapeType="1"/>
            </p:cNvSpPr>
            <p:nvPr/>
          </p:nvSpPr>
          <p:spPr bwMode="auto">
            <a:xfrm flipH="1" flipV="1">
              <a:off x="1680" y="345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653347" name="Text Box 35"/>
            <p:cNvSpPr txBox="1">
              <a:spLocks noChangeArrowheads="1"/>
            </p:cNvSpPr>
            <p:nvPr/>
          </p:nvSpPr>
          <p:spPr bwMode="auto">
            <a:xfrm>
              <a:off x="2014" y="3344"/>
              <a:ext cx="183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9966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C</a:t>
              </a:r>
            </a:p>
          </p:txBody>
        </p:sp>
      </p:grpSp>
      <p:sp>
        <p:nvSpPr>
          <p:cNvPr id="653348" name="Rectangle 36"/>
          <p:cNvSpPr>
            <a:spLocks noChangeArrowheads="1"/>
          </p:cNvSpPr>
          <p:nvPr/>
        </p:nvSpPr>
        <p:spPr bwMode="auto">
          <a:xfrm>
            <a:off x="6019800" y="5922990"/>
            <a:ext cx="11430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lIns="92075" tIns="46038" rIns="92075" bIns="46038" anchor="ctr"/>
          <a:lstStyle/>
          <a:p>
            <a:pPr algn="ctr"/>
            <a:r>
              <a:rPr lang="en-US" sz="1400"/>
              <a:t>6</a:t>
            </a:r>
          </a:p>
        </p:txBody>
      </p:sp>
      <p:grpSp>
        <p:nvGrpSpPr>
          <p:cNvPr id="653349" name="Group 37"/>
          <p:cNvGrpSpPr>
            <a:grpSpLocks/>
          </p:cNvGrpSpPr>
          <p:nvPr/>
        </p:nvGrpSpPr>
        <p:grpSpPr bwMode="auto">
          <a:xfrm>
            <a:off x="7162800" y="4624415"/>
            <a:ext cx="1346200" cy="339725"/>
            <a:chOff x="1680" y="3344"/>
            <a:chExt cx="848" cy="214"/>
          </a:xfrm>
        </p:grpSpPr>
        <p:sp>
          <p:nvSpPr>
            <p:cNvPr id="653350" name="Line 38"/>
            <p:cNvSpPr>
              <a:spLocks noChangeShapeType="1"/>
            </p:cNvSpPr>
            <p:nvPr/>
          </p:nvSpPr>
          <p:spPr bwMode="auto">
            <a:xfrm>
              <a:off x="2192" y="345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653351" name="Line 39"/>
            <p:cNvSpPr>
              <a:spLocks noChangeShapeType="1"/>
            </p:cNvSpPr>
            <p:nvPr/>
          </p:nvSpPr>
          <p:spPr bwMode="auto">
            <a:xfrm flipH="1" flipV="1">
              <a:off x="1680" y="345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653352" name="Text Box 40"/>
            <p:cNvSpPr txBox="1">
              <a:spLocks noChangeArrowheads="1"/>
            </p:cNvSpPr>
            <p:nvPr/>
          </p:nvSpPr>
          <p:spPr bwMode="auto">
            <a:xfrm>
              <a:off x="2014" y="3344"/>
              <a:ext cx="183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9966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C</a:t>
              </a:r>
            </a:p>
          </p:txBody>
        </p:sp>
      </p:grpSp>
      <p:sp>
        <p:nvSpPr>
          <p:cNvPr id="653353" name="Rectangle 41"/>
          <p:cNvSpPr>
            <a:spLocks noChangeArrowheads="1"/>
          </p:cNvSpPr>
          <p:nvPr/>
        </p:nvSpPr>
        <p:spPr bwMode="auto">
          <a:xfrm>
            <a:off x="7162800" y="5922990"/>
            <a:ext cx="9906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lIns="92075" tIns="46038" rIns="92075" bIns="46038" anchor="ctr"/>
          <a:lstStyle/>
          <a:p>
            <a:pPr algn="ctr"/>
            <a:r>
              <a:rPr lang="en-US" sz="1400"/>
              <a:t>7</a:t>
            </a:r>
          </a:p>
        </p:txBody>
      </p:sp>
      <p:sp>
        <p:nvSpPr>
          <p:cNvPr id="653354" name="Line 42"/>
          <p:cNvSpPr>
            <a:spLocks noChangeShapeType="1"/>
          </p:cNvSpPr>
          <p:nvPr/>
        </p:nvSpPr>
        <p:spPr bwMode="auto">
          <a:xfrm>
            <a:off x="914400" y="5008590"/>
            <a:ext cx="0" cy="152400"/>
          </a:xfrm>
          <a:prstGeom prst="line">
            <a:avLst/>
          </a:prstGeom>
          <a:noFill/>
          <a:ln w="158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653355" name="Line 43"/>
          <p:cNvSpPr>
            <a:spLocks noChangeShapeType="1"/>
          </p:cNvSpPr>
          <p:nvPr/>
        </p:nvSpPr>
        <p:spPr bwMode="auto">
          <a:xfrm>
            <a:off x="1066800" y="5008590"/>
            <a:ext cx="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653356" name="Line 44"/>
          <p:cNvSpPr>
            <a:spLocks noChangeShapeType="1"/>
          </p:cNvSpPr>
          <p:nvPr/>
        </p:nvSpPr>
        <p:spPr bwMode="auto">
          <a:xfrm>
            <a:off x="1219200" y="5008590"/>
            <a:ext cx="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653357" name="Line 45"/>
          <p:cNvSpPr>
            <a:spLocks noChangeShapeType="1"/>
          </p:cNvSpPr>
          <p:nvPr/>
        </p:nvSpPr>
        <p:spPr bwMode="auto">
          <a:xfrm>
            <a:off x="1371600" y="5008590"/>
            <a:ext cx="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653358" name="Line 46"/>
          <p:cNvSpPr>
            <a:spLocks noChangeShapeType="1"/>
          </p:cNvSpPr>
          <p:nvPr/>
        </p:nvSpPr>
        <p:spPr bwMode="auto">
          <a:xfrm>
            <a:off x="1524000" y="5008590"/>
            <a:ext cx="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653359" name="Line 47"/>
          <p:cNvSpPr>
            <a:spLocks noChangeShapeType="1"/>
          </p:cNvSpPr>
          <p:nvPr/>
        </p:nvSpPr>
        <p:spPr bwMode="auto">
          <a:xfrm>
            <a:off x="1676400" y="5008590"/>
            <a:ext cx="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653360" name="Line 48"/>
          <p:cNvSpPr>
            <a:spLocks noChangeShapeType="1"/>
          </p:cNvSpPr>
          <p:nvPr/>
        </p:nvSpPr>
        <p:spPr bwMode="auto">
          <a:xfrm>
            <a:off x="1828800" y="5008590"/>
            <a:ext cx="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653361" name="Line 49"/>
          <p:cNvSpPr>
            <a:spLocks noChangeShapeType="1"/>
          </p:cNvSpPr>
          <p:nvPr/>
        </p:nvSpPr>
        <p:spPr bwMode="auto">
          <a:xfrm>
            <a:off x="1905000" y="5008590"/>
            <a:ext cx="0" cy="152400"/>
          </a:xfrm>
          <a:prstGeom prst="line">
            <a:avLst/>
          </a:prstGeom>
          <a:noFill/>
          <a:ln w="158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653362" name="Line 50"/>
          <p:cNvSpPr>
            <a:spLocks noChangeShapeType="1"/>
          </p:cNvSpPr>
          <p:nvPr/>
        </p:nvSpPr>
        <p:spPr bwMode="auto">
          <a:xfrm>
            <a:off x="1447800" y="5008590"/>
            <a:ext cx="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653363" name="Line 51"/>
          <p:cNvSpPr>
            <a:spLocks noChangeShapeType="1"/>
          </p:cNvSpPr>
          <p:nvPr/>
        </p:nvSpPr>
        <p:spPr bwMode="auto">
          <a:xfrm>
            <a:off x="2438400" y="5008590"/>
            <a:ext cx="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653364" name="Line 52"/>
          <p:cNvSpPr>
            <a:spLocks noChangeShapeType="1"/>
          </p:cNvSpPr>
          <p:nvPr/>
        </p:nvSpPr>
        <p:spPr bwMode="auto">
          <a:xfrm>
            <a:off x="2514600" y="5008590"/>
            <a:ext cx="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653365" name="Line 53"/>
          <p:cNvSpPr>
            <a:spLocks noChangeShapeType="1"/>
          </p:cNvSpPr>
          <p:nvPr/>
        </p:nvSpPr>
        <p:spPr bwMode="auto">
          <a:xfrm>
            <a:off x="2667000" y="5008590"/>
            <a:ext cx="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653366" name="Line 54"/>
          <p:cNvSpPr>
            <a:spLocks noChangeShapeType="1"/>
          </p:cNvSpPr>
          <p:nvPr/>
        </p:nvSpPr>
        <p:spPr bwMode="auto">
          <a:xfrm>
            <a:off x="2819400" y="5008590"/>
            <a:ext cx="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653367" name="Line 55"/>
          <p:cNvSpPr>
            <a:spLocks noChangeShapeType="1"/>
          </p:cNvSpPr>
          <p:nvPr/>
        </p:nvSpPr>
        <p:spPr bwMode="auto">
          <a:xfrm>
            <a:off x="3200400" y="5008590"/>
            <a:ext cx="0" cy="152400"/>
          </a:xfrm>
          <a:prstGeom prst="line">
            <a:avLst/>
          </a:prstGeom>
          <a:noFill/>
          <a:ln w="158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653368" name="Line 56"/>
          <p:cNvSpPr>
            <a:spLocks noChangeShapeType="1"/>
          </p:cNvSpPr>
          <p:nvPr/>
        </p:nvSpPr>
        <p:spPr bwMode="auto">
          <a:xfrm>
            <a:off x="3352800" y="5008590"/>
            <a:ext cx="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653369" name="Line 57"/>
          <p:cNvSpPr>
            <a:spLocks noChangeShapeType="1"/>
          </p:cNvSpPr>
          <p:nvPr/>
        </p:nvSpPr>
        <p:spPr bwMode="auto">
          <a:xfrm>
            <a:off x="3429000" y="5008590"/>
            <a:ext cx="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653370" name="Line 58"/>
          <p:cNvSpPr>
            <a:spLocks noChangeShapeType="1"/>
          </p:cNvSpPr>
          <p:nvPr/>
        </p:nvSpPr>
        <p:spPr bwMode="auto">
          <a:xfrm>
            <a:off x="3581400" y="5008590"/>
            <a:ext cx="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653371" name="Line 59"/>
          <p:cNvSpPr>
            <a:spLocks noChangeShapeType="1"/>
          </p:cNvSpPr>
          <p:nvPr/>
        </p:nvSpPr>
        <p:spPr bwMode="auto">
          <a:xfrm>
            <a:off x="3810000" y="5008590"/>
            <a:ext cx="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653372" name="Line 60"/>
          <p:cNvSpPr>
            <a:spLocks noChangeShapeType="1"/>
          </p:cNvSpPr>
          <p:nvPr/>
        </p:nvSpPr>
        <p:spPr bwMode="auto">
          <a:xfrm>
            <a:off x="4114800" y="5008590"/>
            <a:ext cx="0" cy="152400"/>
          </a:xfrm>
          <a:prstGeom prst="line">
            <a:avLst/>
          </a:prstGeom>
          <a:noFill/>
          <a:ln w="158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653373" name="Line 61"/>
          <p:cNvSpPr>
            <a:spLocks noChangeShapeType="1"/>
          </p:cNvSpPr>
          <p:nvPr/>
        </p:nvSpPr>
        <p:spPr bwMode="auto">
          <a:xfrm>
            <a:off x="4724400" y="5008590"/>
            <a:ext cx="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653374" name="Line 62"/>
          <p:cNvSpPr>
            <a:spLocks noChangeShapeType="1"/>
          </p:cNvSpPr>
          <p:nvPr/>
        </p:nvSpPr>
        <p:spPr bwMode="auto">
          <a:xfrm>
            <a:off x="4800600" y="5008590"/>
            <a:ext cx="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653375" name="Line 63"/>
          <p:cNvSpPr>
            <a:spLocks noChangeShapeType="1"/>
          </p:cNvSpPr>
          <p:nvPr/>
        </p:nvSpPr>
        <p:spPr bwMode="auto">
          <a:xfrm>
            <a:off x="4953000" y="5008590"/>
            <a:ext cx="0" cy="152400"/>
          </a:xfrm>
          <a:prstGeom prst="line">
            <a:avLst/>
          </a:prstGeom>
          <a:noFill/>
          <a:ln w="158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653376" name="Line 64"/>
          <p:cNvSpPr>
            <a:spLocks noChangeShapeType="1"/>
          </p:cNvSpPr>
          <p:nvPr/>
        </p:nvSpPr>
        <p:spPr bwMode="auto">
          <a:xfrm>
            <a:off x="5562600" y="5008590"/>
            <a:ext cx="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653377" name="Line 65"/>
          <p:cNvSpPr>
            <a:spLocks noChangeShapeType="1"/>
          </p:cNvSpPr>
          <p:nvPr/>
        </p:nvSpPr>
        <p:spPr bwMode="auto">
          <a:xfrm>
            <a:off x="5638800" y="5008590"/>
            <a:ext cx="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653378" name="Line 66"/>
          <p:cNvSpPr>
            <a:spLocks noChangeShapeType="1"/>
          </p:cNvSpPr>
          <p:nvPr/>
        </p:nvSpPr>
        <p:spPr bwMode="auto">
          <a:xfrm>
            <a:off x="5715000" y="5008590"/>
            <a:ext cx="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653379" name="Line 67"/>
          <p:cNvSpPr>
            <a:spLocks noChangeShapeType="1"/>
          </p:cNvSpPr>
          <p:nvPr/>
        </p:nvSpPr>
        <p:spPr bwMode="auto">
          <a:xfrm>
            <a:off x="6019800" y="5008590"/>
            <a:ext cx="0" cy="152400"/>
          </a:xfrm>
          <a:prstGeom prst="line">
            <a:avLst/>
          </a:prstGeom>
          <a:noFill/>
          <a:ln w="158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653380" name="Line 68"/>
          <p:cNvSpPr>
            <a:spLocks noChangeShapeType="1"/>
          </p:cNvSpPr>
          <p:nvPr/>
        </p:nvSpPr>
        <p:spPr bwMode="auto">
          <a:xfrm>
            <a:off x="6400800" y="5008590"/>
            <a:ext cx="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653381" name="Line 69"/>
          <p:cNvSpPr>
            <a:spLocks noChangeShapeType="1"/>
          </p:cNvSpPr>
          <p:nvPr/>
        </p:nvSpPr>
        <p:spPr bwMode="auto">
          <a:xfrm>
            <a:off x="6477000" y="5008590"/>
            <a:ext cx="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653382" name="Line 70"/>
          <p:cNvSpPr>
            <a:spLocks noChangeShapeType="1"/>
          </p:cNvSpPr>
          <p:nvPr/>
        </p:nvSpPr>
        <p:spPr bwMode="auto">
          <a:xfrm>
            <a:off x="6705600" y="5008590"/>
            <a:ext cx="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653383" name="Line 71"/>
          <p:cNvSpPr>
            <a:spLocks noChangeShapeType="1"/>
          </p:cNvSpPr>
          <p:nvPr/>
        </p:nvSpPr>
        <p:spPr bwMode="auto">
          <a:xfrm>
            <a:off x="6781800" y="5008590"/>
            <a:ext cx="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653384" name="Line 72"/>
          <p:cNvSpPr>
            <a:spLocks noChangeShapeType="1"/>
          </p:cNvSpPr>
          <p:nvPr/>
        </p:nvSpPr>
        <p:spPr bwMode="auto">
          <a:xfrm>
            <a:off x="6934200" y="5008590"/>
            <a:ext cx="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653385" name="Line 73"/>
          <p:cNvSpPr>
            <a:spLocks noChangeShapeType="1"/>
          </p:cNvSpPr>
          <p:nvPr/>
        </p:nvSpPr>
        <p:spPr bwMode="auto">
          <a:xfrm>
            <a:off x="7162800" y="5008590"/>
            <a:ext cx="0" cy="152400"/>
          </a:xfrm>
          <a:prstGeom prst="line">
            <a:avLst/>
          </a:prstGeom>
          <a:noFill/>
          <a:ln w="158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653386" name="Line 74"/>
          <p:cNvSpPr>
            <a:spLocks noChangeShapeType="1"/>
          </p:cNvSpPr>
          <p:nvPr/>
        </p:nvSpPr>
        <p:spPr bwMode="auto">
          <a:xfrm>
            <a:off x="7467600" y="5008590"/>
            <a:ext cx="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653387" name="Line 75"/>
          <p:cNvSpPr>
            <a:spLocks noChangeShapeType="1"/>
          </p:cNvSpPr>
          <p:nvPr/>
        </p:nvSpPr>
        <p:spPr bwMode="auto">
          <a:xfrm>
            <a:off x="7696200" y="5008590"/>
            <a:ext cx="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653388" name="Line 76"/>
          <p:cNvSpPr>
            <a:spLocks noChangeShapeType="1"/>
          </p:cNvSpPr>
          <p:nvPr/>
        </p:nvSpPr>
        <p:spPr bwMode="auto">
          <a:xfrm>
            <a:off x="7772400" y="5008590"/>
            <a:ext cx="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653389" name="Line 77"/>
          <p:cNvSpPr>
            <a:spLocks noChangeShapeType="1"/>
          </p:cNvSpPr>
          <p:nvPr/>
        </p:nvSpPr>
        <p:spPr bwMode="auto">
          <a:xfrm>
            <a:off x="8001000" y="5008590"/>
            <a:ext cx="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653390" name="Line 78"/>
          <p:cNvSpPr>
            <a:spLocks noChangeShapeType="1"/>
          </p:cNvSpPr>
          <p:nvPr/>
        </p:nvSpPr>
        <p:spPr bwMode="auto">
          <a:xfrm>
            <a:off x="8153400" y="5008590"/>
            <a:ext cx="0" cy="152400"/>
          </a:xfrm>
          <a:prstGeom prst="line">
            <a:avLst/>
          </a:prstGeom>
          <a:noFill/>
          <a:ln w="158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22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6E196BA-B43B-B548-99F0-3778830DD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696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5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5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5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65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653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653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653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3319" grpId="0" animBg="1" autoUpdateAnimBg="0"/>
      <p:bldP spid="653328" grpId="0" animBg="1" autoUpdateAnimBg="0"/>
      <p:bldP spid="653333" grpId="0" animBg="1" autoUpdateAnimBg="0"/>
      <p:bldP spid="653338" grpId="0" animBg="1" autoUpdateAnimBg="0"/>
      <p:bldP spid="653343" grpId="0" animBg="1" autoUpdateAnimBg="0"/>
      <p:bldP spid="653348" grpId="0" animBg="1" autoUpdateAnimBg="0"/>
      <p:bldP spid="653353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838" y="5093422"/>
            <a:ext cx="8229600" cy="1197841"/>
          </a:xfrm>
        </p:spPr>
        <p:txBody>
          <a:bodyPr/>
          <a:lstStyle/>
          <a:p>
            <a:r>
              <a:rPr lang="en-US" dirty="0"/>
              <a:t>Implementation:  </a:t>
            </a:r>
            <a:r>
              <a:rPr lang="en-US" dirty="0">
                <a:solidFill>
                  <a:schemeClr val="tx1"/>
                </a:solidFill>
              </a:rPr>
              <a:t>O(n log n)</a:t>
            </a:r>
          </a:p>
          <a:p>
            <a:pPr lvl="1"/>
            <a:r>
              <a:rPr lang="en-US" dirty="0"/>
              <a:t>Use binary search to select each breakpoint p </a:t>
            </a:r>
          </a:p>
        </p:txBody>
      </p:sp>
      <p:sp>
        <p:nvSpPr>
          <p:cNvPr id="6553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Algorithm</a:t>
            </a:r>
          </a:p>
        </p:txBody>
      </p:sp>
      <p:sp>
        <p:nvSpPr>
          <p:cNvPr id="655364" name="Text Box 4"/>
          <p:cNvSpPr txBox="1">
            <a:spLocks noChangeArrowheads="1"/>
          </p:cNvSpPr>
          <p:nvPr/>
        </p:nvSpPr>
        <p:spPr bwMode="auto">
          <a:xfrm>
            <a:off x="392289" y="1536771"/>
            <a:ext cx="8118299" cy="350865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182880" tIns="91440" rIns="137160" bIns="91440">
            <a:spAutoFit/>
          </a:bodyPr>
          <a:lstStyle/>
          <a:p>
            <a:r>
              <a:rPr lang="en-US" b="1" dirty="0">
                <a:latin typeface="Courier New" charset="0"/>
              </a:rPr>
              <a:t>Sort breakpoints so that: 0 = b</a:t>
            </a:r>
            <a:r>
              <a:rPr lang="en-US" b="1" baseline="-25000" dirty="0">
                <a:latin typeface="Courier New" charset="0"/>
              </a:rPr>
              <a:t>0</a:t>
            </a:r>
            <a:r>
              <a:rPr lang="en-US" b="1" dirty="0">
                <a:latin typeface="Courier New" charset="0"/>
              </a:rPr>
              <a:t> &lt; b</a:t>
            </a:r>
            <a:r>
              <a:rPr lang="en-US" b="1" baseline="-25000" dirty="0">
                <a:latin typeface="Courier New" charset="0"/>
              </a:rPr>
              <a:t>1</a:t>
            </a:r>
            <a:r>
              <a:rPr lang="en-US" b="1" dirty="0">
                <a:latin typeface="Courier New" charset="0"/>
              </a:rPr>
              <a:t> &lt; b</a:t>
            </a:r>
            <a:r>
              <a:rPr lang="en-US" b="1" baseline="-25000" dirty="0">
                <a:latin typeface="Courier New" charset="0"/>
              </a:rPr>
              <a:t>2</a:t>
            </a:r>
            <a:r>
              <a:rPr lang="en-US" b="1" dirty="0">
                <a:latin typeface="Courier New" charset="0"/>
              </a:rPr>
              <a:t> &lt; ... &lt; </a:t>
            </a:r>
            <a:r>
              <a:rPr lang="en-US" b="1" dirty="0" err="1">
                <a:latin typeface="Courier New" charset="0"/>
              </a:rPr>
              <a:t>b</a:t>
            </a:r>
            <a:r>
              <a:rPr lang="en-US" b="1" baseline="-25000" dirty="0" err="1">
                <a:latin typeface="Courier New" charset="0"/>
              </a:rPr>
              <a:t>n</a:t>
            </a:r>
            <a:r>
              <a:rPr lang="en-US" b="1" baseline="-25000" dirty="0">
                <a:latin typeface="Courier New" charset="0"/>
              </a:rPr>
              <a:t> </a:t>
            </a:r>
            <a:r>
              <a:rPr lang="en-US" b="1" dirty="0">
                <a:latin typeface="Courier New" charset="0"/>
              </a:rPr>
              <a:t>= L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S </a:t>
            </a:r>
            <a:r>
              <a:rPr lang="en-US" b="1" dirty="0">
                <a:latin typeface="Courier New" charset="0"/>
                <a:sym typeface="Symbol" charset="0"/>
              </a:rPr>
              <a:t>= {0}</a:t>
            </a:r>
            <a:r>
              <a:rPr lang="en-US" b="1" dirty="0">
                <a:latin typeface="Courier New" charset="0"/>
              </a:rPr>
              <a:t> </a:t>
            </a:r>
          </a:p>
          <a:p>
            <a:r>
              <a:rPr lang="en-US" b="1" dirty="0">
                <a:latin typeface="Courier New" charset="0"/>
              </a:rPr>
              <a:t>x </a:t>
            </a:r>
            <a:r>
              <a:rPr lang="en-US" b="1" dirty="0">
                <a:latin typeface="Courier New" charset="0"/>
                <a:sym typeface="Symbol" charset="0"/>
              </a:rPr>
              <a:t>=</a:t>
            </a:r>
            <a:r>
              <a:rPr lang="en-US" b="1" dirty="0">
                <a:latin typeface="Courier New" charset="0"/>
              </a:rPr>
              <a:t> 0</a:t>
            </a:r>
          </a:p>
          <a:p>
            <a:endParaRPr lang="en-US" b="1" dirty="0">
              <a:solidFill>
                <a:srgbClr val="003399"/>
              </a:solidFill>
              <a:latin typeface="Courier New" charset="0"/>
            </a:endParaRPr>
          </a:p>
          <a:p>
            <a:r>
              <a:rPr lang="en-US" b="1" dirty="0">
                <a:solidFill>
                  <a:srgbClr val="003399"/>
                </a:solidFill>
                <a:latin typeface="Courier New" charset="0"/>
              </a:rPr>
              <a:t>while</a:t>
            </a:r>
            <a:r>
              <a:rPr lang="en-US" b="1" dirty="0">
                <a:latin typeface="Courier New" charset="0"/>
              </a:rPr>
              <a:t> (x </a:t>
            </a:r>
            <a:r>
              <a:rPr lang="en-US" b="1" dirty="0">
                <a:latin typeface="Courier New" charset="0"/>
                <a:sym typeface="Symbol" charset="0"/>
              </a:rPr>
              <a:t>&lt;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 err="1">
                <a:latin typeface="Courier New" charset="0"/>
              </a:rPr>
              <a:t>b</a:t>
            </a:r>
            <a:r>
              <a:rPr lang="en-US" b="1" baseline="-25000" dirty="0" err="1">
                <a:latin typeface="Courier New" charset="0"/>
              </a:rPr>
              <a:t>n</a:t>
            </a:r>
            <a:r>
              <a:rPr lang="en-US" b="1" dirty="0">
                <a:latin typeface="Courier New" charset="0"/>
              </a:rPr>
              <a:t>)</a:t>
            </a:r>
          </a:p>
          <a:p>
            <a:r>
              <a:rPr lang="en-US" b="1" dirty="0">
                <a:latin typeface="Courier New" charset="0"/>
              </a:rPr>
              <a:t>   let p be largest integer such that </a:t>
            </a:r>
            <a:r>
              <a:rPr lang="en-US" b="1" dirty="0" err="1">
                <a:latin typeface="Courier New" charset="0"/>
              </a:rPr>
              <a:t>b</a:t>
            </a:r>
            <a:r>
              <a:rPr lang="en-US" b="1" baseline="-25000" dirty="0" err="1">
                <a:latin typeface="Courier New" charset="0"/>
              </a:rPr>
              <a:t>p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>
                <a:latin typeface="Courier New" charset="0"/>
                <a:sym typeface="Symbol" charset="0"/>
              </a:rPr>
              <a:t>&lt;= </a:t>
            </a:r>
            <a:r>
              <a:rPr lang="en-US" b="1" dirty="0">
                <a:latin typeface="Courier New" charset="0"/>
              </a:rPr>
              <a:t>x + C</a:t>
            </a:r>
          </a:p>
          <a:p>
            <a:r>
              <a:rPr lang="en-US" b="1" dirty="0">
                <a:latin typeface="Courier New" charset="0"/>
              </a:rPr>
              <a:t>   </a:t>
            </a:r>
            <a:r>
              <a:rPr lang="en-US" b="1" dirty="0">
                <a:solidFill>
                  <a:srgbClr val="003399"/>
                </a:solidFill>
                <a:latin typeface="Courier New" charset="0"/>
              </a:rPr>
              <a:t>if</a:t>
            </a:r>
            <a:r>
              <a:rPr lang="en-US" b="1" dirty="0">
                <a:latin typeface="Courier New" charset="0"/>
              </a:rPr>
              <a:t> (</a:t>
            </a:r>
            <a:r>
              <a:rPr lang="en-US" b="1" dirty="0" err="1">
                <a:latin typeface="Courier New" charset="0"/>
              </a:rPr>
              <a:t>b</a:t>
            </a:r>
            <a:r>
              <a:rPr lang="en-US" b="1" baseline="-25000" dirty="0" err="1">
                <a:latin typeface="Courier New" charset="0"/>
              </a:rPr>
              <a:t>p</a:t>
            </a:r>
            <a:r>
              <a:rPr lang="en-US" b="1" dirty="0">
                <a:latin typeface="Courier New" charset="0"/>
              </a:rPr>
              <a:t> = x)</a:t>
            </a:r>
          </a:p>
          <a:p>
            <a:r>
              <a:rPr lang="en-US" b="1" dirty="0">
                <a:latin typeface="Courier New" charset="0"/>
              </a:rPr>
              <a:t>      return "no solution"</a:t>
            </a:r>
          </a:p>
          <a:p>
            <a:r>
              <a:rPr lang="en-US" b="1" dirty="0">
                <a:latin typeface="Courier New" charset="0"/>
              </a:rPr>
              <a:t>   x </a:t>
            </a:r>
            <a:r>
              <a:rPr lang="en-US" b="1" dirty="0">
                <a:latin typeface="Courier New" charset="0"/>
                <a:sym typeface="Symbol" charset="0"/>
              </a:rPr>
              <a:t>=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 err="1">
                <a:latin typeface="Courier New" charset="0"/>
              </a:rPr>
              <a:t>b</a:t>
            </a:r>
            <a:r>
              <a:rPr lang="en-US" b="1" baseline="-25000" dirty="0" err="1">
                <a:latin typeface="Courier New" charset="0"/>
              </a:rPr>
              <a:t>p</a:t>
            </a:r>
            <a:endParaRPr lang="en-US" b="1" baseline="-25000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 S </a:t>
            </a:r>
            <a:r>
              <a:rPr lang="en-US" b="1" dirty="0">
                <a:latin typeface="Courier New" charset="0"/>
                <a:sym typeface="Symbol" charset="0"/>
              </a:rPr>
              <a:t>= S  U {p}</a:t>
            </a:r>
          </a:p>
          <a:p>
            <a:r>
              <a:rPr lang="en-US" b="1" dirty="0">
                <a:solidFill>
                  <a:srgbClr val="003399"/>
                </a:solidFill>
                <a:latin typeface="Courier New" charset="0"/>
                <a:sym typeface="Symbol" charset="0"/>
              </a:rPr>
              <a:t>return</a:t>
            </a:r>
            <a:r>
              <a:rPr lang="en-US" b="1" dirty="0">
                <a:latin typeface="Courier New" charset="0"/>
                <a:sym typeface="Symbol" charset="0"/>
              </a:rPr>
              <a:t> S</a:t>
            </a:r>
          </a:p>
        </p:txBody>
      </p:sp>
      <p:sp>
        <p:nvSpPr>
          <p:cNvPr id="655365" name="Line 5"/>
          <p:cNvSpPr>
            <a:spLocks noChangeShapeType="1"/>
          </p:cNvSpPr>
          <p:nvPr/>
        </p:nvSpPr>
        <p:spPr bwMode="auto">
          <a:xfrm flipH="1" flipV="1">
            <a:off x="2306638" y="238283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655366" name="Text Box 6"/>
          <p:cNvSpPr txBox="1">
            <a:spLocks noChangeArrowheads="1"/>
          </p:cNvSpPr>
          <p:nvPr/>
        </p:nvSpPr>
        <p:spPr bwMode="auto">
          <a:xfrm>
            <a:off x="2686050" y="2232025"/>
            <a:ext cx="1631950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200"/>
              <a:t>breakpoints selected</a:t>
            </a:r>
          </a:p>
        </p:txBody>
      </p:sp>
      <p:sp>
        <p:nvSpPr>
          <p:cNvPr id="655367" name="Line 7"/>
          <p:cNvSpPr>
            <a:spLocks noChangeShapeType="1"/>
          </p:cNvSpPr>
          <p:nvPr/>
        </p:nvSpPr>
        <p:spPr bwMode="auto">
          <a:xfrm flipH="1" flipV="1">
            <a:off x="2305050" y="260191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655368" name="Text Box 8"/>
          <p:cNvSpPr txBox="1">
            <a:spLocks noChangeArrowheads="1"/>
          </p:cNvSpPr>
          <p:nvPr/>
        </p:nvSpPr>
        <p:spPr bwMode="auto">
          <a:xfrm>
            <a:off x="2684463" y="2451100"/>
            <a:ext cx="1327150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200"/>
              <a:t>current location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22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C0A789-178A-7343-BA06-8D369EE06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8504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Choice Property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Let 0 = g</a:t>
            </a:r>
            <a:r>
              <a:rPr lang="en-US" sz="2400" baseline="-25000" dirty="0"/>
              <a:t>0 </a:t>
            </a:r>
            <a:r>
              <a:rPr lang="en-US" sz="2400" dirty="0"/>
              <a:t> &lt; g</a:t>
            </a:r>
            <a:r>
              <a:rPr lang="en-US" sz="2400" baseline="-25000" dirty="0"/>
              <a:t>1 </a:t>
            </a:r>
            <a:r>
              <a:rPr lang="en-US" sz="2400" dirty="0"/>
              <a:t>&lt;  . . . &lt; </a:t>
            </a:r>
            <a:r>
              <a:rPr lang="en-US" sz="2400" dirty="0" err="1"/>
              <a:t>g</a:t>
            </a:r>
            <a:r>
              <a:rPr lang="en-US" sz="2400" baseline="-25000" dirty="0" err="1"/>
              <a:t>p</a:t>
            </a:r>
            <a:r>
              <a:rPr lang="en-US" sz="2400" baseline="-25000" dirty="0"/>
              <a:t> </a:t>
            </a:r>
            <a:r>
              <a:rPr lang="en-US" sz="2400" dirty="0"/>
              <a:t> = L denote set of breakpoints chosen by the greedy</a:t>
            </a:r>
          </a:p>
          <a:p>
            <a:r>
              <a:rPr lang="en-US" sz="2400" dirty="0"/>
              <a:t>Let 0 = f</a:t>
            </a:r>
            <a:r>
              <a:rPr lang="en-US" sz="2400" baseline="-25000" dirty="0"/>
              <a:t>0 </a:t>
            </a:r>
            <a:r>
              <a:rPr lang="en-US" sz="2400" dirty="0"/>
              <a:t>&lt; f</a:t>
            </a:r>
            <a:r>
              <a:rPr lang="en-US" sz="2400" baseline="-25000" dirty="0"/>
              <a:t>1 </a:t>
            </a:r>
            <a:r>
              <a:rPr lang="en-US" sz="2400" dirty="0"/>
              <a:t>&lt;  . . . &lt; </a:t>
            </a:r>
            <a:r>
              <a:rPr lang="en-US" sz="2400" dirty="0" err="1"/>
              <a:t>f</a:t>
            </a:r>
            <a:r>
              <a:rPr lang="en-US" sz="2400" baseline="-25000" dirty="0" err="1"/>
              <a:t>q</a:t>
            </a:r>
            <a:r>
              <a:rPr lang="en-US" sz="2400" baseline="-25000" dirty="0"/>
              <a:t> </a:t>
            </a:r>
            <a:r>
              <a:rPr lang="en-US" sz="2400" dirty="0"/>
              <a:t>= L denote set of breakpoints in an optimal solution with f</a:t>
            </a:r>
            <a:r>
              <a:rPr lang="en-US" sz="2400" baseline="-25000" dirty="0"/>
              <a:t>0</a:t>
            </a:r>
            <a:r>
              <a:rPr lang="en-US" sz="2400" dirty="0"/>
              <a:t> = g</a:t>
            </a:r>
            <a:r>
              <a:rPr lang="en-US" sz="2400" baseline="-25000" dirty="0"/>
              <a:t>0</a:t>
            </a:r>
            <a:r>
              <a:rPr lang="en-US" sz="2400" dirty="0"/>
              <a:t>, f</a:t>
            </a:r>
            <a:r>
              <a:rPr lang="en-US" sz="2400" baseline="-25000" dirty="0"/>
              <a:t>1</a:t>
            </a:r>
            <a:r>
              <a:rPr lang="en-US" sz="2400" dirty="0"/>
              <a:t>= g</a:t>
            </a:r>
            <a:r>
              <a:rPr lang="en-US" sz="2400" baseline="-25000" dirty="0"/>
              <a:t>1 </a:t>
            </a:r>
            <a:r>
              <a:rPr lang="en-US" sz="2400" dirty="0"/>
              <a:t>, . . . , </a:t>
            </a:r>
            <a:r>
              <a:rPr lang="en-US" sz="2400" dirty="0" err="1"/>
              <a:t>f</a:t>
            </a:r>
            <a:r>
              <a:rPr lang="en-US" sz="2400" baseline="-25000" dirty="0" err="1"/>
              <a:t>r</a:t>
            </a:r>
            <a:r>
              <a:rPr lang="en-US" sz="2400" dirty="0"/>
              <a:t> = g</a:t>
            </a:r>
            <a:r>
              <a:rPr lang="en-US" sz="2400" baseline="-25000" dirty="0"/>
              <a:t>r</a:t>
            </a:r>
            <a:endParaRPr lang="en-US" sz="2400" dirty="0"/>
          </a:p>
          <a:p>
            <a:r>
              <a:rPr lang="en-US" sz="2400" dirty="0"/>
              <a:t>Note: g</a:t>
            </a:r>
            <a:r>
              <a:rPr lang="en-US" sz="2400" baseline="-25000" dirty="0"/>
              <a:t>r+1 </a:t>
            </a:r>
            <a:r>
              <a:rPr lang="en-US" sz="2400" dirty="0"/>
              <a:t>&gt; f</a:t>
            </a:r>
            <a:r>
              <a:rPr lang="en-US" sz="2400" baseline="-25000" dirty="0"/>
              <a:t>r+1 </a:t>
            </a:r>
            <a:r>
              <a:rPr lang="en-US" sz="2400" dirty="0"/>
              <a:t> by greedy choice of algorithm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22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6172200" y="5235220"/>
            <a:ext cx="2209800" cy="550307"/>
            <a:chOff x="6172200" y="5638800"/>
            <a:chExt cx="2209800" cy="550307"/>
          </a:xfrm>
        </p:grpSpPr>
        <p:sp>
          <p:nvSpPr>
            <p:cNvPr id="657434" name="Text Box 26"/>
            <p:cNvSpPr txBox="1">
              <a:spLocks noChangeArrowheads="1"/>
            </p:cNvSpPr>
            <p:nvPr/>
          </p:nvSpPr>
          <p:spPr bwMode="auto">
            <a:xfrm>
              <a:off x="6238875" y="5819775"/>
              <a:ext cx="2143125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1019175"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509588" defTabSz="1019175"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019175" defTabSz="1019175"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528763" defTabSz="1019175"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38350" defTabSz="1019175"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dirty="0">
                  <a:latin typeface="Century Gothic" panose="020B0502020202020204" pitchFamily="34" charset="0"/>
                </a:rPr>
                <a:t>why doesn't optimal solution drive a little further?</a:t>
              </a:r>
              <a:endParaRPr lang="en-US" sz="1200" dirty="0">
                <a:latin typeface="Century Gothic" panose="020B0502020202020204" pitchFamily="34" charset="0"/>
                <a:sym typeface="Symbol" charset="0"/>
              </a:endParaRPr>
            </a:p>
          </p:txBody>
        </p:sp>
        <p:sp>
          <p:nvSpPr>
            <p:cNvPr id="657435" name="Line 27"/>
            <p:cNvSpPr>
              <a:spLocks noChangeShapeType="1"/>
            </p:cNvSpPr>
            <p:nvPr/>
          </p:nvSpPr>
          <p:spPr bwMode="auto">
            <a:xfrm flipH="1" flipV="1">
              <a:off x="6172200" y="5638800"/>
              <a:ext cx="15240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</p:grpSp>
      <p:sp>
        <p:nvSpPr>
          <p:cNvPr id="657436" name="Line 28"/>
          <p:cNvSpPr>
            <a:spLocks noChangeShapeType="1"/>
          </p:cNvSpPr>
          <p:nvPr/>
        </p:nvSpPr>
        <p:spPr bwMode="auto">
          <a:xfrm>
            <a:off x="6400800" y="3668358"/>
            <a:ext cx="0" cy="144780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lgDash"/>
            <a:round/>
            <a:headEnd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186144" y="3666770"/>
            <a:ext cx="6649631" cy="682625"/>
            <a:chOff x="186144" y="4070350"/>
            <a:chExt cx="6649631" cy="682625"/>
          </a:xfrm>
        </p:grpSpPr>
        <p:sp>
          <p:nvSpPr>
            <p:cNvPr id="657418" name="Rectangle 10"/>
            <p:cNvSpPr>
              <a:spLocks noChangeArrowheads="1"/>
            </p:cNvSpPr>
            <p:nvPr/>
          </p:nvSpPr>
          <p:spPr bwMode="auto">
            <a:xfrm>
              <a:off x="1295400" y="4448175"/>
              <a:ext cx="9906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/>
          </p:spPr>
          <p:txBody>
            <a:bodyPr wrap="none" lIns="92075" tIns="46038" rIns="92075" bIns="46038" anchor="ctr"/>
            <a:lstStyle/>
            <a:p>
              <a:pPr algn="ctr"/>
              <a:endParaRPr lang="en-US" sz="1400"/>
            </a:p>
          </p:txBody>
        </p:sp>
        <p:sp>
          <p:nvSpPr>
            <p:cNvPr id="657419" name="Rectangle 11"/>
            <p:cNvSpPr>
              <a:spLocks noChangeArrowheads="1"/>
            </p:cNvSpPr>
            <p:nvPr/>
          </p:nvSpPr>
          <p:spPr bwMode="auto">
            <a:xfrm>
              <a:off x="2286000" y="4448175"/>
              <a:ext cx="12954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/>
          </p:spPr>
          <p:txBody>
            <a:bodyPr wrap="none" lIns="92075" tIns="46038" rIns="92075" bIns="46038" anchor="ctr"/>
            <a:lstStyle/>
            <a:p>
              <a:pPr algn="ctr"/>
              <a:endParaRPr lang="en-US" sz="1400"/>
            </a:p>
          </p:txBody>
        </p:sp>
        <p:sp>
          <p:nvSpPr>
            <p:cNvPr id="657420" name="Rectangle 12"/>
            <p:cNvSpPr>
              <a:spLocks noChangeArrowheads="1"/>
            </p:cNvSpPr>
            <p:nvPr/>
          </p:nvSpPr>
          <p:spPr bwMode="auto">
            <a:xfrm>
              <a:off x="3581400" y="4448175"/>
              <a:ext cx="9144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/>
          </p:spPr>
          <p:txBody>
            <a:bodyPr wrap="none" lIns="92075" tIns="46038" rIns="92075" bIns="46038" anchor="ctr"/>
            <a:lstStyle/>
            <a:p>
              <a:pPr algn="ctr"/>
              <a:endParaRPr lang="en-US" sz="1400"/>
            </a:p>
          </p:txBody>
        </p:sp>
        <p:sp>
          <p:nvSpPr>
            <p:cNvPr id="657421" name="Rectangle 13"/>
            <p:cNvSpPr>
              <a:spLocks noChangeArrowheads="1"/>
            </p:cNvSpPr>
            <p:nvPr/>
          </p:nvSpPr>
          <p:spPr bwMode="auto">
            <a:xfrm>
              <a:off x="4495800" y="4448175"/>
              <a:ext cx="8382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/>
          </p:spPr>
          <p:txBody>
            <a:bodyPr wrap="none" lIns="92075" tIns="46038" rIns="92075" bIns="46038" anchor="ctr"/>
            <a:lstStyle/>
            <a:p>
              <a:pPr algn="ctr"/>
              <a:endParaRPr lang="en-US" sz="1400"/>
            </a:p>
          </p:txBody>
        </p:sp>
        <p:sp>
          <p:nvSpPr>
            <p:cNvPr id="657422" name="Rectangle 14"/>
            <p:cNvSpPr>
              <a:spLocks noChangeArrowheads="1"/>
            </p:cNvSpPr>
            <p:nvPr/>
          </p:nvSpPr>
          <p:spPr bwMode="auto">
            <a:xfrm>
              <a:off x="5334000" y="4448175"/>
              <a:ext cx="1066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/>
          </p:spPr>
          <p:txBody>
            <a:bodyPr wrap="none" lIns="92075" tIns="46038" rIns="92075" bIns="46038" anchor="ctr"/>
            <a:lstStyle/>
            <a:p>
              <a:pPr algn="ctr"/>
              <a:endParaRPr lang="en-US" sz="1400"/>
            </a:p>
          </p:txBody>
        </p:sp>
        <p:sp>
          <p:nvSpPr>
            <p:cNvPr id="657423" name="Text Box 15"/>
            <p:cNvSpPr txBox="1">
              <a:spLocks noChangeArrowheads="1"/>
            </p:cNvSpPr>
            <p:nvPr/>
          </p:nvSpPr>
          <p:spPr bwMode="auto">
            <a:xfrm>
              <a:off x="186144" y="4414616"/>
              <a:ext cx="900888" cy="3084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9966"/>
                  </a:solidFill>
                </a14:hiddenFill>
              </a:ext>
              <a:ext uri="{91240B29-F687-4f45-9708-019B960494DF}">
                <a14:hiddenLine xmlns=""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>
                  <a:latin typeface="Century Gothic" panose="020B0502020202020204" pitchFamily="34" charset="0"/>
                </a:rPr>
                <a:t>Greedy:</a:t>
              </a:r>
            </a:p>
          </p:txBody>
        </p:sp>
        <p:sp>
          <p:nvSpPr>
            <p:cNvPr id="657425" name="Text Box 17"/>
            <p:cNvSpPr txBox="1">
              <a:spLocks noChangeArrowheads="1"/>
            </p:cNvSpPr>
            <p:nvPr/>
          </p:nvSpPr>
          <p:spPr bwMode="auto">
            <a:xfrm>
              <a:off x="1173163" y="4079875"/>
              <a:ext cx="347662" cy="3397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9966"/>
                  </a:solidFill>
                </a14:hiddenFill>
              </a:ext>
              <a:ext uri="{91240B29-F687-4f45-9708-019B960494DF}">
                <a14:hiddenLine xmlns=""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g</a:t>
              </a:r>
              <a:r>
                <a:rPr lang="en-US" sz="1400" baseline="-25000"/>
                <a:t>0</a:t>
              </a:r>
            </a:p>
          </p:txBody>
        </p:sp>
        <p:sp>
          <p:nvSpPr>
            <p:cNvPr id="657426" name="Text Box 18"/>
            <p:cNvSpPr txBox="1">
              <a:spLocks noChangeArrowheads="1"/>
            </p:cNvSpPr>
            <p:nvPr/>
          </p:nvSpPr>
          <p:spPr bwMode="auto">
            <a:xfrm>
              <a:off x="2146300" y="4079875"/>
              <a:ext cx="330200" cy="3397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9966"/>
                  </a:solidFill>
                </a14:hiddenFill>
              </a:ext>
              <a:ext uri="{91240B29-F687-4f45-9708-019B960494DF}">
                <a14:hiddenLine xmlns=""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/>
                <a:t>g</a:t>
              </a:r>
              <a:r>
                <a:rPr lang="en-US" sz="1400" baseline="-25000" dirty="0"/>
                <a:t>1</a:t>
              </a:r>
            </a:p>
          </p:txBody>
        </p:sp>
        <p:sp>
          <p:nvSpPr>
            <p:cNvPr id="657427" name="Text Box 19"/>
            <p:cNvSpPr txBox="1">
              <a:spLocks noChangeArrowheads="1"/>
            </p:cNvSpPr>
            <p:nvPr/>
          </p:nvSpPr>
          <p:spPr bwMode="auto">
            <a:xfrm>
              <a:off x="3459163" y="4079875"/>
              <a:ext cx="347662" cy="3397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9966"/>
                  </a:solidFill>
                </a14:hiddenFill>
              </a:ext>
              <a:ext uri="{91240B29-F687-4f45-9708-019B960494DF}">
                <a14:hiddenLine xmlns=""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g</a:t>
              </a:r>
              <a:r>
                <a:rPr lang="en-US" sz="1400" baseline="-25000"/>
                <a:t>2</a:t>
              </a:r>
            </a:p>
          </p:txBody>
        </p:sp>
        <p:sp>
          <p:nvSpPr>
            <p:cNvPr id="657432" name="Text Box 24"/>
            <p:cNvSpPr txBox="1">
              <a:spLocks noChangeArrowheads="1"/>
            </p:cNvSpPr>
            <p:nvPr/>
          </p:nvSpPr>
          <p:spPr bwMode="auto">
            <a:xfrm>
              <a:off x="5186363" y="4079875"/>
              <a:ext cx="333375" cy="3397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9966"/>
                  </a:solidFill>
                </a14:hiddenFill>
              </a:ext>
              <a:ext uri="{91240B29-F687-4f45-9708-019B960494DF}">
                <a14:hiddenLine xmlns=""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g</a:t>
              </a:r>
              <a:r>
                <a:rPr lang="en-US" sz="1400" baseline="-25000"/>
                <a:t>r</a:t>
              </a:r>
            </a:p>
          </p:txBody>
        </p:sp>
        <p:sp>
          <p:nvSpPr>
            <p:cNvPr id="657437" name="Text Box 29"/>
            <p:cNvSpPr txBox="1">
              <a:spLocks noChangeArrowheads="1"/>
            </p:cNvSpPr>
            <p:nvPr/>
          </p:nvSpPr>
          <p:spPr bwMode="auto">
            <a:xfrm>
              <a:off x="6396038" y="4070350"/>
              <a:ext cx="439737" cy="3397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9966"/>
                  </a:solidFill>
                </a14:hiddenFill>
              </a:ext>
              <a:ext uri="{91240B29-F687-4f45-9708-019B960494DF}">
                <a14:hiddenLine xmlns=""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g</a:t>
              </a:r>
              <a:r>
                <a:rPr lang="en-US" sz="1400" baseline="-25000"/>
                <a:t>r+1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48856" y="4806595"/>
            <a:ext cx="8299844" cy="671513"/>
            <a:chOff x="348856" y="5210175"/>
            <a:chExt cx="8299844" cy="671513"/>
          </a:xfrm>
        </p:grpSpPr>
        <p:sp>
          <p:nvSpPr>
            <p:cNvPr id="657412" name="Rectangle 4"/>
            <p:cNvSpPr>
              <a:spLocks noChangeArrowheads="1"/>
            </p:cNvSpPr>
            <p:nvPr/>
          </p:nvSpPr>
          <p:spPr bwMode="auto">
            <a:xfrm>
              <a:off x="1295400" y="5210175"/>
              <a:ext cx="9906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/>
          </p:spPr>
          <p:txBody>
            <a:bodyPr wrap="none" lIns="92075" tIns="46038" rIns="92075" bIns="46038" anchor="ctr"/>
            <a:lstStyle/>
            <a:p>
              <a:pPr algn="ctr"/>
              <a:endParaRPr lang="en-US" sz="1400"/>
            </a:p>
          </p:txBody>
        </p:sp>
        <p:sp>
          <p:nvSpPr>
            <p:cNvPr id="657413" name="Rectangle 5"/>
            <p:cNvSpPr>
              <a:spLocks noChangeArrowheads="1"/>
            </p:cNvSpPr>
            <p:nvPr/>
          </p:nvSpPr>
          <p:spPr bwMode="auto">
            <a:xfrm>
              <a:off x="2286000" y="5210175"/>
              <a:ext cx="12954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/>
          </p:spPr>
          <p:txBody>
            <a:bodyPr wrap="none" lIns="92075" tIns="46038" rIns="92075" bIns="46038" anchor="ctr"/>
            <a:lstStyle/>
            <a:p>
              <a:pPr algn="ctr"/>
              <a:endParaRPr lang="en-US" sz="1400"/>
            </a:p>
          </p:txBody>
        </p:sp>
        <p:sp>
          <p:nvSpPr>
            <p:cNvPr id="657414" name="Rectangle 6"/>
            <p:cNvSpPr>
              <a:spLocks noChangeArrowheads="1"/>
            </p:cNvSpPr>
            <p:nvPr/>
          </p:nvSpPr>
          <p:spPr bwMode="auto">
            <a:xfrm>
              <a:off x="3581400" y="5210175"/>
              <a:ext cx="9144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/>
          </p:spPr>
          <p:txBody>
            <a:bodyPr wrap="none" lIns="92075" tIns="46038" rIns="92075" bIns="46038" anchor="ctr"/>
            <a:lstStyle/>
            <a:p>
              <a:pPr algn="ctr"/>
              <a:endParaRPr lang="en-US" sz="1400"/>
            </a:p>
          </p:txBody>
        </p:sp>
        <p:sp>
          <p:nvSpPr>
            <p:cNvPr id="657415" name="Rectangle 7"/>
            <p:cNvSpPr>
              <a:spLocks noChangeArrowheads="1"/>
            </p:cNvSpPr>
            <p:nvPr/>
          </p:nvSpPr>
          <p:spPr bwMode="auto">
            <a:xfrm>
              <a:off x="4495800" y="5210175"/>
              <a:ext cx="8382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/>
          </p:spPr>
          <p:txBody>
            <a:bodyPr wrap="none" lIns="92075" tIns="46038" rIns="92075" bIns="46038" anchor="ctr"/>
            <a:lstStyle/>
            <a:p>
              <a:pPr algn="ctr"/>
              <a:endParaRPr lang="en-US" sz="1400"/>
            </a:p>
          </p:txBody>
        </p:sp>
        <p:sp>
          <p:nvSpPr>
            <p:cNvPr id="657416" name="Rectangle 8"/>
            <p:cNvSpPr>
              <a:spLocks noChangeArrowheads="1"/>
            </p:cNvSpPr>
            <p:nvPr/>
          </p:nvSpPr>
          <p:spPr bwMode="auto">
            <a:xfrm>
              <a:off x="5334000" y="5210175"/>
              <a:ext cx="762000" cy="304800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lang="en-US" sz="1400">
                <a:solidFill>
                  <a:schemeClr val="bg1"/>
                </a:solidFill>
              </a:endParaRPr>
            </a:p>
          </p:txBody>
        </p:sp>
        <p:sp>
          <p:nvSpPr>
            <p:cNvPr id="657417" name="Rectangle 9"/>
            <p:cNvSpPr>
              <a:spLocks noChangeArrowheads="1"/>
            </p:cNvSpPr>
            <p:nvPr/>
          </p:nvSpPr>
          <p:spPr bwMode="auto">
            <a:xfrm>
              <a:off x="6096000" y="5210175"/>
              <a:ext cx="2362200" cy="304800"/>
            </a:xfrm>
            <a:prstGeom prst="rect">
              <a:avLst/>
            </a:prstGeom>
            <a:solidFill>
              <a:srgbClr val="333333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1400">
                  <a:solidFill>
                    <a:schemeClr val="bg1"/>
                  </a:solidFill>
                </a:rPr>
                <a:t>. . .</a:t>
              </a:r>
            </a:p>
          </p:txBody>
        </p:sp>
        <p:sp>
          <p:nvSpPr>
            <p:cNvPr id="657424" name="Text Box 16"/>
            <p:cNvSpPr txBox="1">
              <a:spLocks noChangeArrowheads="1"/>
            </p:cNvSpPr>
            <p:nvPr/>
          </p:nvSpPr>
          <p:spPr bwMode="auto">
            <a:xfrm>
              <a:off x="348856" y="5238528"/>
              <a:ext cx="573875" cy="3084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9966"/>
                  </a:solidFill>
                </a14:hiddenFill>
              </a:ext>
              <a:ext uri="{91240B29-F687-4f45-9708-019B960494DF}">
                <a14:hiddenLine xmlns=""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>
                  <a:latin typeface="Century Gothic" panose="020B0502020202020204" pitchFamily="34" charset="0"/>
                </a:rPr>
                <a:t>OPT:</a:t>
              </a:r>
            </a:p>
          </p:txBody>
        </p:sp>
        <p:sp>
          <p:nvSpPr>
            <p:cNvPr id="657428" name="Text Box 20"/>
            <p:cNvSpPr txBox="1">
              <a:spLocks noChangeArrowheads="1"/>
            </p:cNvSpPr>
            <p:nvPr/>
          </p:nvSpPr>
          <p:spPr bwMode="auto">
            <a:xfrm>
              <a:off x="1174750" y="5541963"/>
              <a:ext cx="344488" cy="3397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9966"/>
                  </a:solidFill>
                </a14:hiddenFill>
              </a:ext>
              <a:ext uri="{91240B29-F687-4f45-9708-019B960494DF}">
                <a14:hiddenLine xmlns=""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f</a:t>
              </a:r>
              <a:r>
                <a:rPr lang="en-US" sz="1400" baseline="-25000"/>
                <a:t>0</a:t>
              </a:r>
            </a:p>
          </p:txBody>
        </p:sp>
        <p:sp>
          <p:nvSpPr>
            <p:cNvPr id="657429" name="Text Box 21"/>
            <p:cNvSpPr txBox="1">
              <a:spLocks noChangeArrowheads="1"/>
            </p:cNvSpPr>
            <p:nvPr/>
          </p:nvSpPr>
          <p:spPr bwMode="auto">
            <a:xfrm>
              <a:off x="2147888" y="5541963"/>
              <a:ext cx="325437" cy="3397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9966"/>
                  </a:solidFill>
                </a14:hiddenFill>
              </a:ext>
              <a:ext uri="{91240B29-F687-4f45-9708-019B960494DF}">
                <a14:hiddenLine xmlns=""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f</a:t>
              </a:r>
              <a:r>
                <a:rPr lang="en-US" sz="1400" baseline="-25000"/>
                <a:t>1</a:t>
              </a:r>
            </a:p>
          </p:txBody>
        </p:sp>
        <p:sp>
          <p:nvSpPr>
            <p:cNvPr id="657430" name="Text Box 22"/>
            <p:cNvSpPr txBox="1">
              <a:spLocks noChangeArrowheads="1"/>
            </p:cNvSpPr>
            <p:nvPr/>
          </p:nvSpPr>
          <p:spPr bwMode="auto">
            <a:xfrm>
              <a:off x="3460750" y="5541963"/>
              <a:ext cx="344488" cy="3397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9966"/>
                  </a:solidFill>
                </a14:hiddenFill>
              </a:ext>
              <a:ext uri="{91240B29-F687-4f45-9708-019B960494DF}">
                <a14:hiddenLine xmlns=""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f</a:t>
              </a:r>
              <a:r>
                <a:rPr lang="en-US" sz="1400" baseline="-25000"/>
                <a:t>2</a:t>
              </a:r>
            </a:p>
          </p:txBody>
        </p:sp>
        <p:sp>
          <p:nvSpPr>
            <p:cNvPr id="657431" name="Text Box 23"/>
            <p:cNvSpPr txBox="1">
              <a:spLocks noChangeArrowheads="1"/>
            </p:cNvSpPr>
            <p:nvPr/>
          </p:nvSpPr>
          <p:spPr bwMode="auto">
            <a:xfrm>
              <a:off x="8315325" y="5541963"/>
              <a:ext cx="333375" cy="3397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9966"/>
                  </a:solidFill>
                </a14:hiddenFill>
              </a:ext>
              <a:ext uri="{91240B29-F687-4f45-9708-019B960494DF}">
                <a14:hiddenLine xmlns=""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f</a:t>
              </a:r>
              <a:r>
                <a:rPr lang="en-US" sz="1400" baseline="-25000"/>
                <a:t>q</a:t>
              </a:r>
            </a:p>
          </p:txBody>
        </p:sp>
        <p:sp>
          <p:nvSpPr>
            <p:cNvPr id="657433" name="Text Box 25"/>
            <p:cNvSpPr txBox="1">
              <a:spLocks noChangeArrowheads="1"/>
            </p:cNvSpPr>
            <p:nvPr/>
          </p:nvSpPr>
          <p:spPr bwMode="auto">
            <a:xfrm>
              <a:off x="5187950" y="5541963"/>
              <a:ext cx="330200" cy="3397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9966"/>
                  </a:solidFill>
                </a14:hiddenFill>
              </a:ext>
              <a:ext uri="{91240B29-F687-4f45-9708-019B960494DF}">
                <a14:hiddenLine xmlns=""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f</a:t>
              </a:r>
              <a:r>
                <a:rPr lang="en-US" sz="1400" baseline="-25000"/>
                <a:t>r</a:t>
              </a:r>
            </a:p>
          </p:txBody>
        </p:sp>
        <p:sp>
          <p:nvSpPr>
            <p:cNvPr id="657438" name="Text Box 30"/>
            <p:cNvSpPr txBox="1">
              <a:spLocks noChangeArrowheads="1"/>
            </p:cNvSpPr>
            <p:nvPr/>
          </p:nvSpPr>
          <p:spPr bwMode="auto">
            <a:xfrm>
              <a:off x="5799138" y="5541963"/>
              <a:ext cx="436562" cy="3397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9966"/>
                  </a:solidFill>
                </a14:hiddenFill>
              </a:ext>
              <a:ext uri="{91240B29-F687-4f45-9708-019B960494DF}">
                <a14:hiddenLine xmlns=""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f</a:t>
              </a:r>
              <a:r>
                <a:rPr lang="en-US" sz="1400" baseline="-25000"/>
                <a:t>r+1</a:t>
              </a:r>
            </a:p>
          </p:txBody>
        </p:sp>
      </p:grpSp>
      <p:sp>
        <p:nvSpPr>
          <p:cNvPr id="36" name="Rectangle 27"/>
          <p:cNvSpPr>
            <a:spLocks noChangeArrowheads="1"/>
          </p:cNvSpPr>
          <p:nvPr/>
        </p:nvSpPr>
        <p:spPr bwMode="auto">
          <a:xfrm>
            <a:off x="5334000" y="4799946"/>
            <a:ext cx="1066800" cy="304800"/>
          </a:xfrm>
          <a:prstGeom prst="rect">
            <a:avLst/>
          </a:prstGeom>
          <a:solidFill>
            <a:srgbClr val="003399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37" name="Text Box 4"/>
          <p:cNvSpPr txBox="1">
            <a:spLocks noChangeArrowheads="1"/>
          </p:cNvSpPr>
          <p:nvPr/>
        </p:nvSpPr>
        <p:spPr bwMode="auto">
          <a:xfrm>
            <a:off x="6784091" y="4113907"/>
            <a:ext cx="210574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1019175">
              <a:defRPr kumimoji="1"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509588" defTabSz="1019175">
              <a:defRPr kumimoji="1"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19175" defTabSz="1019175">
              <a:defRPr kumimoji="1"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28763" defTabSz="1019175">
              <a:defRPr kumimoji="1"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38350" defTabSz="1019175">
              <a:defRPr kumimoji="1"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The greedy solution has the same number of breakpoints as the optimal</a:t>
            </a:r>
            <a:endParaRPr lang="en-US" sz="1200" dirty="0">
              <a:latin typeface="Century Gothic" panose="020B0502020202020204" pitchFamily="34" charset="0"/>
              <a:sym typeface="Symbol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74CC6-8CCC-7F49-8525-A9C6B2AAE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020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7436" grpId="0" animBg="1"/>
      <p:bldP spid="36" grpId="0" animBg="1"/>
      <p:bldP spid="3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– Buying Licenses</a:t>
            </a:r>
          </a:p>
        </p:txBody>
      </p:sp>
      <p:sp>
        <p:nvSpPr>
          <p:cNvPr id="93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669872" cy="5076825"/>
          </a:xfrm>
        </p:spPr>
        <p:txBody>
          <a:bodyPr/>
          <a:lstStyle/>
          <a:p>
            <a:r>
              <a:rPr lang="en-US" dirty="0"/>
              <a:t>Your company needs to buy licenses for </a:t>
            </a:r>
            <a:r>
              <a:rPr lang="en-US" dirty="0">
                <a:latin typeface="Comic Sans MS" pitchFamily="66" charset="0"/>
              </a:rPr>
              <a:t>n</a:t>
            </a:r>
            <a:r>
              <a:rPr lang="en-US" dirty="0"/>
              <a:t> pieces of software</a:t>
            </a:r>
          </a:p>
          <a:p>
            <a:r>
              <a:rPr lang="en-US" dirty="0"/>
              <a:t>Licenses can be bought only one per month</a:t>
            </a:r>
          </a:p>
          <a:p>
            <a:r>
              <a:rPr lang="en-US" dirty="0"/>
              <a:t>Each license currently sells for $100, but becomes more expensive each month</a:t>
            </a:r>
          </a:p>
          <a:p>
            <a:pPr lvl="1"/>
            <a:r>
              <a:rPr lang="en-US" dirty="0"/>
              <a:t>The price increases by a factor </a:t>
            </a:r>
            <a:r>
              <a:rPr lang="en-US" dirty="0" err="1"/>
              <a:t>r</a:t>
            </a:r>
            <a:r>
              <a:rPr lang="en-US" baseline="-25000" dirty="0" err="1"/>
              <a:t>j</a:t>
            </a:r>
            <a:r>
              <a:rPr lang="en-US" dirty="0"/>
              <a:t> &gt; 1 each month</a:t>
            </a:r>
          </a:p>
          <a:p>
            <a:pPr lvl="1"/>
            <a:r>
              <a:rPr lang="en-US" dirty="0">
                <a:sym typeface="Symbol" pitchFamily="18" charset="2"/>
              </a:rPr>
              <a:t>License j will cost 100*</a:t>
            </a:r>
            <a:r>
              <a:rPr lang="en-US" dirty="0" err="1">
                <a:sym typeface="Symbol" pitchFamily="18" charset="2"/>
              </a:rPr>
              <a:t>r</a:t>
            </a:r>
            <a:r>
              <a:rPr lang="en-US" baseline="-25000" dirty="0" err="1">
                <a:sym typeface="Symbol" pitchFamily="18" charset="2"/>
              </a:rPr>
              <a:t>j</a:t>
            </a:r>
            <a:r>
              <a:rPr lang="en-US" baseline="30000" dirty="0" err="1">
                <a:sym typeface="Symbol" pitchFamily="18" charset="2"/>
              </a:rPr>
              <a:t>t</a:t>
            </a:r>
            <a:r>
              <a:rPr lang="en-US" dirty="0">
                <a:sym typeface="Symbol" pitchFamily="18" charset="2"/>
              </a:rPr>
              <a:t> if bought t months from now</a:t>
            </a:r>
          </a:p>
          <a:p>
            <a:pPr lvl="1"/>
            <a:r>
              <a:rPr lang="en-US" dirty="0" err="1"/>
              <a:t>r</a:t>
            </a:r>
            <a:r>
              <a:rPr lang="en-US" baseline="-25000" dirty="0" err="1"/>
              <a:t>i</a:t>
            </a:r>
            <a:r>
              <a:rPr lang="en-US" dirty="0"/>
              <a:t> </a:t>
            </a:r>
            <a:r>
              <a:rPr lang="en-US" dirty="0">
                <a:sym typeface="Symbol" pitchFamily="18" charset="2"/>
              </a:rPr>
              <a:t>&lt; </a:t>
            </a:r>
            <a:r>
              <a:rPr lang="en-US" dirty="0" err="1">
                <a:sym typeface="Symbol" pitchFamily="18" charset="2"/>
              </a:rPr>
              <a:t>r</a:t>
            </a:r>
            <a:r>
              <a:rPr lang="en-US" baseline="-25000" dirty="0" err="1">
                <a:sym typeface="Symbol" pitchFamily="18" charset="2"/>
              </a:rPr>
              <a:t>j</a:t>
            </a:r>
            <a:r>
              <a:rPr lang="en-US" dirty="0">
                <a:sym typeface="Symbol" pitchFamily="18" charset="2"/>
              </a:rPr>
              <a:t> for license </a:t>
            </a:r>
            <a:r>
              <a:rPr lang="en-US" dirty="0" err="1">
                <a:sym typeface="Symbol" pitchFamily="18" charset="2"/>
              </a:rPr>
              <a:t>i</a:t>
            </a:r>
            <a:r>
              <a:rPr lang="en-US" dirty="0">
                <a:sym typeface="Symbol" pitchFamily="18" charset="2"/>
              </a:rPr>
              <a:t> &lt;  j</a:t>
            </a:r>
          </a:p>
          <a:p>
            <a:r>
              <a:rPr lang="en-US" dirty="0">
                <a:sym typeface="Symbol" pitchFamily="18" charset="2"/>
              </a:rPr>
              <a:t>In which order should the company buy the licenses, to minimize the amount of money spent?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22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04D590-D3D6-AE4E-A0D9-FE5223760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403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2" y="100013"/>
            <a:ext cx="8802687" cy="906462"/>
          </a:xfrm>
        </p:spPr>
        <p:txBody>
          <a:bodyPr/>
          <a:lstStyle/>
          <a:p>
            <a:r>
              <a:rPr lang="en-US" dirty="0"/>
              <a:t>Scheduling to Minimizing Lateness</a:t>
            </a:r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Single resource processes one job at a time</a:t>
            </a:r>
          </a:p>
          <a:p>
            <a:r>
              <a:rPr lang="en-US" sz="2400" dirty="0"/>
              <a:t>Job j requires </a:t>
            </a:r>
            <a:r>
              <a:rPr lang="en-US" sz="2400" dirty="0" err="1"/>
              <a:t>t</a:t>
            </a:r>
            <a:r>
              <a:rPr lang="en-US" sz="2400" baseline="-25000" dirty="0" err="1"/>
              <a:t>j</a:t>
            </a:r>
            <a:r>
              <a:rPr lang="en-US" sz="2400" dirty="0"/>
              <a:t> units of processing time, is due at time </a:t>
            </a:r>
            <a:r>
              <a:rPr lang="en-US" sz="2400" dirty="0" err="1"/>
              <a:t>d</a:t>
            </a:r>
            <a:r>
              <a:rPr lang="en-US" sz="2400" baseline="-25000" dirty="0" err="1"/>
              <a:t>j</a:t>
            </a:r>
            <a:endParaRPr lang="en-US" sz="2400" dirty="0"/>
          </a:p>
          <a:p>
            <a:r>
              <a:rPr lang="en-US" sz="2400" dirty="0"/>
              <a:t>If j starts at time </a:t>
            </a:r>
            <a:r>
              <a:rPr lang="en-US" sz="2400" dirty="0" err="1"/>
              <a:t>s</a:t>
            </a:r>
            <a:r>
              <a:rPr lang="en-US" sz="2400" baseline="-25000" dirty="0" err="1"/>
              <a:t>j</a:t>
            </a:r>
            <a:r>
              <a:rPr lang="en-US" sz="2400" dirty="0"/>
              <a:t>, it finishes at time </a:t>
            </a:r>
            <a:r>
              <a:rPr lang="en-US" sz="2400" dirty="0" err="1"/>
              <a:t>f</a:t>
            </a:r>
            <a:r>
              <a:rPr lang="en-US" sz="2400" baseline="-25000" dirty="0" err="1"/>
              <a:t>j</a:t>
            </a:r>
            <a:r>
              <a:rPr lang="en-US" sz="2400" dirty="0"/>
              <a:t> = </a:t>
            </a:r>
            <a:r>
              <a:rPr lang="en-US" sz="2400" dirty="0" err="1"/>
              <a:t>s</a:t>
            </a:r>
            <a:r>
              <a:rPr lang="en-US" sz="2400" baseline="-25000" dirty="0" err="1"/>
              <a:t>j</a:t>
            </a:r>
            <a:r>
              <a:rPr lang="en-US" sz="2400" dirty="0"/>
              <a:t> + </a:t>
            </a:r>
            <a:r>
              <a:rPr lang="en-US" sz="2400" dirty="0" err="1"/>
              <a:t>t</a:t>
            </a:r>
            <a:r>
              <a:rPr lang="en-US" sz="2400" baseline="-25000" dirty="0" err="1"/>
              <a:t>j</a:t>
            </a:r>
            <a:r>
              <a:rPr lang="en-US" sz="2400" dirty="0"/>
              <a:t> </a:t>
            </a:r>
          </a:p>
          <a:p>
            <a:r>
              <a:rPr lang="en-US" sz="2400" dirty="0"/>
              <a:t>Lateness:  </a:t>
            </a:r>
            <a:r>
              <a:rPr lang="en-US" sz="2400" dirty="0">
                <a:sym typeface="MT Extra" charset="0"/>
              </a:rPr>
              <a:t></a:t>
            </a:r>
            <a:r>
              <a:rPr lang="en-US" sz="2400" baseline="-25000" dirty="0"/>
              <a:t>j</a:t>
            </a:r>
            <a:r>
              <a:rPr lang="en-US" sz="2400" dirty="0"/>
              <a:t> = max { 0,  </a:t>
            </a:r>
            <a:r>
              <a:rPr lang="en-US" sz="2400" dirty="0" err="1"/>
              <a:t>f</a:t>
            </a:r>
            <a:r>
              <a:rPr lang="en-US" sz="2400" baseline="-25000" dirty="0" err="1"/>
              <a:t>j</a:t>
            </a:r>
            <a:r>
              <a:rPr lang="en-US" sz="2400" dirty="0"/>
              <a:t> - </a:t>
            </a:r>
            <a:r>
              <a:rPr lang="en-US" sz="2400" dirty="0" err="1"/>
              <a:t>d</a:t>
            </a:r>
            <a:r>
              <a:rPr lang="en-US" sz="2400" baseline="-25000" dirty="0" err="1"/>
              <a:t>j</a:t>
            </a:r>
            <a:r>
              <a:rPr lang="en-US" sz="2400" dirty="0"/>
              <a:t> }</a:t>
            </a:r>
          </a:p>
          <a:p>
            <a:r>
              <a:rPr lang="en-US" sz="2400" dirty="0"/>
              <a:t>Goal:  schedule all jobs to minimize </a:t>
            </a:r>
            <a:r>
              <a:rPr lang="en-US" sz="2400" b="1" dirty="0">
                <a:solidFill>
                  <a:srgbClr val="000090"/>
                </a:solidFill>
              </a:rPr>
              <a:t>maximum</a:t>
            </a:r>
            <a:r>
              <a:rPr lang="en-US" sz="2400" dirty="0">
                <a:solidFill>
                  <a:srgbClr val="000090"/>
                </a:solidFill>
              </a:rPr>
              <a:t> </a:t>
            </a:r>
            <a:r>
              <a:rPr lang="en-US" sz="2400" dirty="0"/>
              <a:t>lateness L = max </a:t>
            </a:r>
            <a:r>
              <a:rPr lang="en-US" sz="2400" dirty="0">
                <a:sym typeface="MT Extra" charset="0"/>
              </a:rPr>
              <a:t></a:t>
            </a:r>
            <a:r>
              <a:rPr lang="en-US" sz="2400" baseline="-25000" dirty="0"/>
              <a:t>j</a:t>
            </a:r>
            <a:endParaRPr lang="en-US" sz="2400" dirty="0"/>
          </a:p>
          <a:p>
            <a:r>
              <a:rPr lang="en-US" sz="2400" dirty="0"/>
              <a:t>Example:</a:t>
            </a:r>
          </a:p>
        </p:txBody>
      </p:sp>
      <p:grpSp>
        <p:nvGrpSpPr>
          <p:cNvPr id="352379" name="Group 123"/>
          <p:cNvGrpSpPr>
            <a:grpSpLocks/>
          </p:cNvGrpSpPr>
          <p:nvPr/>
        </p:nvGrpSpPr>
        <p:grpSpPr bwMode="auto">
          <a:xfrm>
            <a:off x="2973207" y="3851744"/>
            <a:ext cx="3048000" cy="1066800"/>
            <a:chOff x="1728" y="2304"/>
            <a:chExt cx="1824" cy="576"/>
          </a:xfrm>
        </p:grpSpPr>
        <p:sp>
          <p:nvSpPr>
            <p:cNvPr id="352356" name="Rectangle 100"/>
            <p:cNvSpPr>
              <a:spLocks noChangeArrowheads="1"/>
            </p:cNvSpPr>
            <p:nvPr/>
          </p:nvSpPr>
          <p:spPr bwMode="auto">
            <a:xfrm>
              <a:off x="1728" y="2688"/>
              <a:ext cx="384" cy="192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>
                  <a:solidFill>
                    <a:schemeClr val="bg1"/>
                  </a:solidFill>
                  <a:latin typeface="Century Gothic" panose="020B0502020202020204" pitchFamily="34" charset="0"/>
                </a:rPr>
                <a:t>d</a:t>
              </a:r>
              <a:r>
                <a:rPr kumimoji="0" lang="en-US" sz="1400" baseline="-25000">
                  <a:solidFill>
                    <a:schemeClr val="bg1"/>
                  </a:solidFill>
                  <a:latin typeface="Century Gothic" panose="020B0502020202020204" pitchFamily="34" charset="0"/>
                </a:rPr>
                <a:t>j</a:t>
              </a:r>
            </a:p>
          </p:txBody>
        </p:sp>
        <p:sp>
          <p:nvSpPr>
            <p:cNvPr id="352358" name="Rectangle 102"/>
            <p:cNvSpPr>
              <a:spLocks noChangeArrowheads="1"/>
            </p:cNvSpPr>
            <p:nvPr/>
          </p:nvSpPr>
          <p:spPr bwMode="auto">
            <a:xfrm>
              <a:off x="2112" y="2688"/>
              <a:ext cx="240" cy="19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>
                  <a:latin typeface="Century Gothic" panose="020B0502020202020204" pitchFamily="34" charset="0"/>
                </a:rPr>
                <a:t>6</a:t>
              </a:r>
              <a:endParaRPr kumimoji="0" lang="en-US" sz="1400" baseline="30000">
                <a:latin typeface="Century Gothic" panose="020B0502020202020204" pitchFamily="34" charset="0"/>
              </a:endParaRPr>
            </a:p>
          </p:txBody>
        </p:sp>
        <p:sp>
          <p:nvSpPr>
            <p:cNvPr id="352359" name="Rectangle 103"/>
            <p:cNvSpPr>
              <a:spLocks noChangeArrowheads="1"/>
            </p:cNvSpPr>
            <p:nvPr/>
          </p:nvSpPr>
          <p:spPr bwMode="auto">
            <a:xfrm>
              <a:off x="1728" y="2496"/>
              <a:ext cx="384" cy="192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t</a:t>
              </a:r>
              <a:r>
                <a:rPr kumimoji="0" lang="en-US" sz="1400" baseline="-25000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j</a:t>
              </a:r>
              <a:endParaRPr kumimoji="0" lang="en-US" sz="1400" baseline="-250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352360" name="Rectangle 104"/>
            <p:cNvSpPr>
              <a:spLocks noChangeArrowheads="1"/>
            </p:cNvSpPr>
            <p:nvPr/>
          </p:nvSpPr>
          <p:spPr bwMode="auto">
            <a:xfrm>
              <a:off x="2112" y="2496"/>
              <a:ext cx="240" cy="19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 dirty="0">
                  <a:latin typeface="Century Gothic" panose="020B0502020202020204" pitchFamily="34" charset="0"/>
                </a:rPr>
                <a:t>3</a:t>
              </a:r>
              <a:endParaRPr kumimoji="0" lang="en-US" sz="1400" baseline="30000" dirty="0">
                <a:latin typeface="Century Gothic" panose="020B0502020202020204" pitchFamily="34" charset="0"/>
              </a:endParaRPr>
            </a:p>
          </p:txBody>
        </p:sp>
        <p:sp>
          <p:nvSpPr>
            <p:cNvPr id="352361" name="Rectangle 105"/>
            <p:cNvSpPr>
              <a:spLocks noChangeArrowheads="1"/>
            </p:cNvSpPr>
            <p:nvPr/>
          </p:nvSpPr>
          <p:spPr bwMode="auto">
            <a:xfrm>
              <a:off x="2112" y="2304"/>
              <a:ext cx="240" cy="192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>
                  <a:solidFill>
                    <a:schemeClr val="bg1"/>
                  </a:solidFill>
                  <a:latin typeface="Century Gothic" panose="020B0502020202020204" pitchFamily="34" charset="0"/>
                </a:rPr>
                <a:t>1</a:t>
              </a:r>
              <a:endParaRPr kumimoji="0" lang="en-US" sz="1400" baseline="3000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352362" name="Rectangle 106"/>
            <p:cNvSpPr>
              <a:spLocks noChangeArrowheads="1"/>
            </p:cNvSpPr>
            <p:nvPr/>
          </p:nvSpPr>
          <p:spPr bwMode="auto">
            <a:xfrm>
              <a:off x="2352" y="2688"/>
              <a:ext cx="240" cy="19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>
                  <a:latin typeface="Century Gothic" panose="020B0502020202020204" pitchFamily="34" charset="0"/>
                </a:rPr>
                <a:t>8</a:t>
              </a:r>
              <a:endParaRPr kumimoji="0" lang="en-US" sz="1400" baseline="30000">
                <a:latin typeface="Century Gothic" panose="020B0502020202020204" pitchFamily="34" charset="0"/>
              </a:endParaRPr>
            </a:p>
          </p:txBody>
        </p:sp>
        <p:sp>
          <p:nvSpPr>
            <p:cNvPr id="352363" name="Rectangle 107"/>
            <p:cNvSpPr>
              <a:spLocks noChangeArrowheads="1"/>
            </p:cNvSpPr>
            <p:nvPr/>
          </p:nvSpPr>
          <p:spPr bwMode="auto">
            <a:xfrm>
              <a:off x="2352" y="2496"/>
              <a:ext cx="240" cy="19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>
                  <a:latin typeface="Century Gothic" panose="020B0502020202020204" pitchFamily="34" charset="0"/>
                </a:rPr>
                <a:t>2</a:t>
              </a:r>
              <a:endParaRPr kumimoji="0" lang="en-US" sz="1400" baseline="30000">
                <a:latin typeface="Century Gothic" panose="020B0502020202020204" pitchFamily="34" charset="0"/>
              </a:endParaRPr>
            </a:p>
          </p:txBody>
        </p:sp>
        <p:sp>
          <p:nvSpPr>
            <p:cNvPr id="352364" name="Rectangle 108"/>
            <p:cNvSpPr>
              <a:spLocks noChangeArrowheads="1"/>
            </p:cNvSpPr>
            <p:nvPr/>
          </p:nvSpPr>
          <p:spPr bwMode="auto">
            <a:xfrm>
              <a:off x="2352" y="2304"/>
              <a:ext cx="240" cy="192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2</a:t>
              </a:r>
              <a:endParaRPr kumimoji="0" lang="en-US" sz="1400" baseline="300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352365" name="Rectangle 109"/>
            <p:cNvSpPr>
              <a:spLocks noChangeArrowheads="1"/>
            </p:cNvSpPr>
            <p:nvPr/>
          </p:nvSpPr>
          <p:spPr bwMode="auto">
            <a:xfrm>
              <a:off x="2592" y="2688"/>
              <a:ext cx="240" cy="19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>
                  <a:latin typeface="Century Gothic" panose="020B0502020202020204" pitchFamily="34" charset="0"/>
                </a:rPr>
                <a:t>9</a:t>
              </a:r>
              <a:endParaRPr kumimoji="0" lang="en-US" sz="1400" baseline="30000">
                <a:latin typeface="Century Gothic" panose="020B0502020202020204" pitchFamily="34" charset="0"/>
              </a:endParaRPr>
            </a:p>
          </p:txBody>
        </p:sp>
        <p:sp>
          <p:nvSpPr>
            <p:cNvPr id="352366" name="Rectangle 110"/>
            <p:cNvSpPr>
              <a:spLocks noChangeArrowheads="1"/>
            </p:cNvSpPr>
            <p:nvPr/>
          </p:nvSpPr>
          <p:spPr bwMode="auto">
            <a:xfrm>
              <a:off x="2592" y="2496"/>
              <a:ext cx="240" cy="19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>
                  <a:latin typeface="Century Gothic" panose="020B0502020202020204" pitchFamily="34" charset="0"/>
                </a:rPr>
                <a:t>1</a:t>
              </a:r>
              <a:endParaRPr kumimoji="0" lang="en-US" sz="1400" baseline="30000">
                <a:latin typeface="Century Gothic" panose="020B0502020202020204" pitchFamily="34" charset="0"/>
              </a:endParaRPr>
            </a:p>
          </p:txBody>
        </p:sp>
        <p:sp>
          <p:nvSpPr>
            <p:cNvPr id="352367" name="Rectangle 111"/>
            <p:cNvSpPr>
              <a:spLocks noChangeArrowheads="1"/>
            </p:cNvSpPr>
            <p:nvPr/>
          </p:nvSpPr>
          <p:spPr bwMode="auto">
            <a:xfrm>
              <a:off x="2592" y="2304"/>
              <a:ext cx="240" cy="192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3</a:t>
              </a:r>
              <a:endParaRPr kumimoji="0" lang="en-US" sz="1400" baseline="300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352368" name="Rectangle 112"/>
            <p:cNvSpPr>
              <a:spLocks noChangeArrowheads="1"/>
            </p:cNvSpPr>
            <p:nvPr/>
          </p:nvSpPr>
          <p:spPr bwMode="auto">
            <a:xfrm>
              <a:off x="2832" y="2688"/>
              <a:ext cx="240" cy="19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>
                  <a:latin typeface="Century Gothic" panose="020B0502020202020204" pitchFamily="34" charset="0"/>
                </a:rPr>
                <a:t>9</a:t>
              </a:r>
              <a:endParaRPr kumimoji="0" lang="en-US" sz="1400" baseline="30000">
                <a:latin typeface="Century Gothic" panose="020B0502020202020204" pitchFamily="34" charset="0"/>
              </a:endParaRPr>
            </a:p>
          </p:txBody>
        </p:sp>
        <p:sp>
          <p:nvSpPr>
            <p:cNvPr id="352369" name="Rectangle 113"/>
            <p:cNvSpPr>
              <a:spLocks noChangeArrowheads="1"/>
            </p:cNvSpPr>
            <p:nvPr/>
          </p:nvSpPr>
          <p:spPr bwMode="auto">
            <a:xfrm>
              <a:off x="2832" y="2496"/>
              <a:ext cx="240" cy="19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>
                  <a:latin typeface="Century Gothic" panose="020B0502020202020204" pitchFamily="34" charset="0"/>
                </a:rPr>
                <a:t>4</a:t>
              </a:r>
              <a:endParaRPr kumimoji="0" lang="en-US" sz="1400" baseline="30000">
                <a:latin typeface="Century Gothic" panose="020B0502020202020204" pitchFamily="34" charset="0"/>
              </a:endParaRPr>
            </a:p>
          </p:txBody>
        </p:sp>
        <p:sp>
          <p:nvSpPr>
            <p:cNvPr id="352370" name="Rectangle 114"/>
            <p:cNvSpPr>
              <a:spLocks noChangeArrowheads="1"/>
            </p:cNvSpPr>
            <p:nvPr/>
          </p:nvSpPr>
          <p:spPr bwMode="auto">
            <a:xfrm>
              <a:off x="2832" y="2304"/>
              <a:ext cx="240" cy="192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>
                  <a:solidFill>
                    <a:schemeClr val="bg1"/>
                  </a:solidFill>
                  <a:latin typeface="Century Gothic" panose="020B0502020202020204" pitchFamily="34" charset="0"/>
                </a:rPr>
                <a:t>4</a:t>
              </a:r>
              <a:endParaRPr kumimoji="0" lang="en-US" sz="1400" baseline="3000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352371" name="Rectangle 115"/>
            <p:cNvSpPr>
              <a:spLocks noChangeArrowheads="1"/>
            </p:cNvSpPr>
            <p:nvPr/>
          </p:nvSpPr>
          <p:spPr bwMode="auto">
            <a:xfrm>
              <a:off x="3072" y="2688"/>
              <a:ext cx="240" cy="19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>
                  <a:latin typeface="Century Gothic" panose="020B0502020202020204" pitchFamily="34" charset="0"/>
                </a:rPr>
                <a:t>14</a:t>
              </a:r>
              <a:endParaRPr kumimoji="0" lang="en-US" sz="1400" baseline="30000">
                <a:latin typeface="Century Gothic" panose="020B0502020202020204" pitchFamily="34" charset="0"/>
              </a:endParaRPr>
            </a:p>
          </p:txBody>
        </p:sp>
        <p:sp>
          <p:nvSpPr>
            <p:cNvPr id="352372" name="Rectangle 116"/>
            <p:cNvSpPr>
              <a:spLocks noChangeArrowheads="1"/>
            </p:cNvSpPr>
            <p:nvPr/>
          </p:nvSpPr>
          <p:spPr bwMode="auto">
            <a:xfrm>
              <a:off x="3072" y="2496"/>
              <a:ext cx="240" cy="19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>
                  <a:latin typeface="Century Gothic" panose="020B0502020202020204" pitchFamily="34" charset="0"/>
                </a:rPr>
                <a:t>3</a:t>
              </a:r>
              <a:endParaRPr kumimoji="0" lang="en-US" sz="1400" baseline="30000">
                <a:latin typeface="Century Gothic" panose="020B0502020202020204" pitchFamily="34" charset="0"/>
              </a:endParaRPr>
            </a:p>
          </p:txBody>
        </p:sp>
        <p:sp>
          <p:nvSpPr>
            <p:cNvPr id="352373" name="Rectangle 117"/>
            <p:cNvSpPr>
              <a:spLocks noChangeArrowheads="1"/>
            </p:cNvSpPr>
            <p:nvPr/>
          </p:nvSpPr>
          <p:spPr bwMode="auto">
            <a:xfrm>
              <a:off x="3072" y="2304"/>
              <a:ext cx="240" cy="192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>
                  <a:solidFill>
                    <a:schemeClr val="bg1"/>
                  </a:solidFill>
                  <a:latin typeface="Century Gothic" panose="020B0502020202020204" pitchFamily="34" charset="0"/>
                </a:rPr>
                <a:t>5</a:t>
              </a:r>
              <a:endParaRPr kumimoji="0" lang="en-US" sz="1400" baseline="3000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352374" name="Rectangle 118"/>
            <p:cNvSpPr>
              <a:spLocks noChangeArrowheads="1"/>
            </p:cNvSpPr>
            <p:nvPr/>
          </p:nvSpPr>
          <p:spPr bwMode="auto">
            <a:xfrm>
              <a:off x="3312" y="2688"/>
              <a:ext cx="240" cy="19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>
                  <a:latin typeface="Century Gothic" panose="020B0502020202020204" pitchFamily="34" charset="0"/>
                </a:rPr>
                <a:t>15</a:t>
              </a:r>
              <a:endParaRPr kumimoji="0" lang="en-US" sz="1400" baseline="30000">
                <a:latin typeface="Century Gothic" panose="020B0502020202020204" pitchFamily="34" charset="0"/>
              </a:endParaRPr>
            </a:p>
          </p:txBody>
        </p:sp>
        <p:sp>
          <p:nvSpPr>
            <p:cNvPr id="352375" name="Rectangle 119"/>
            <p:cNvSpPr>
              <a:spLocks noChangeArrowheads="1"/>
            </p:cNvSpPr>
            <p:nvPr/>
          </p:nvSpPr>
          <p:spPr bwMode="auto">
            <a:xfrm>
              <a:off x="3312" y="2496"/>
              <a:ext cx="240" cy="19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>
                  <a:latin typeface="Century Gothic" panose="020B0502020202020204" pitchFamily="34" charset="0"/>
                </a:rPr>
                <a:t>2</a:t>
              </a:r>
              <a:endParaRPr kumimoji="0" lang="en-US" sz="1400" baseline="30000">
                <a:latin typeface="Century Gothic" panose="020B0502020202020204" pitchFamily="34" charset="0"/>
              </a:endParaRPr>
            </a:p>
          </p:txBody>
        </p:sp>
        <p:sp>
          <p:nvSpPr>
            <p:cNvPr id="352376" name="Rectangle 120"/>
            <p:cNvSpPr>
              <a:spLocks noChangeArrowheads="1"/>
            </p:cNvSpPr>
            <p:nvPr/>
          </p:nvSpPr>
          <p:spPr bwMode="auto">
            <a:xfrm>
              <a:off x="3312" y="2304"/>
              <a:ext cx="240" cy="192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>
                  <a:solidFill>
                    <a:schemeClr val="bg1"/>
                  </a:solidFill>
                  <a:latin typeface="Century Gothic" panose="020B0502020202020204" pitchFamily="34" charset="0"/>
                </a:rPr>
                <a:t>6</a:t>
              </a:r>
              <a:endParaRPr kumimoji="0" lang="en-US" sz="1400" baseline="3000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381000" y="5121927"/>
            <a:ext cx="8471710" cy="1130129"/>
            <a:chOff x="381000" y="5525442"/>
            <a:chExt cx="8471710" cy="1130129"/>
          </a:xfrm>
        </p:grpSpPr>
        <p:sp>
          <p:nvSpPr>
            <p:cNvPr id="352302" name="Line 46"/>
            <p:cNvSpPr>
              <a:spLocks noChangeShapeType="1"/>
            </p:cNvSpPr>
            <p:nvPr/>
          </p:nvSpPr>
          <p:spPr bwMode="auto">
            <a:xfrm>
              <a:off x="6096000" y="6363642"/>
              <a:ext cx="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2303" name="Text Box 47"/>
            <p:cNvSpPr txBox="1">
              <a:spLocks noChangeArrowheads="1"/>
            </p:cNvSpPr>
            <p:nvPr/>
          </p:nvSpPr>
          <p:spPr bwMode="auto">
            <a:xfrm>
              <a:off x="381000" y="6377930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0</a:t>
              </a:r>
            </a:p>
          </p:txBody>
        </p:sp>
        <p:sp>
          <p:nvSpPr>
            <p:cNvPr id="352304" name="Line 48"/>
            <p:cNvSpPr>
              <a:spLocks noChangeShapeType="1"/>
            </p:cNvSpPr>
            <p:nvPr/>
          </p:nvSpPr>
          <p:spPr bwMode="auto">
            <a:xfrm rot="-5400000">
              <a:off x="838200" y="6211242"/>
              <a:ext cx="3048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2305" name="Line 49"/>
            <p:cNvSpPr>
              <a:spLocks noChangeShapeType="1"/>
            </p:cNvSpPr>
            <p:nvPr/>
          </p:nvSpPr>
          <p:spPr bwMode="auto">
            <a:xfrm rot="-5400000">
              <a:off x="304800" y="6211242"/>
              <a:ext cx="3048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2306" name="Line 50"/>
            <p:cNvSpPr>
              <a:spLocks noChangeShapeType="1"/>
            </p:cNvSpPr>
            <p:nvPr/>
          </p:nvSpPr>
          <p:spPr bwMode="auto">
            <a:xfrm rot="-5400000">
              <a:off x="1905000" y="6211242"/>
              <a:ext cx="3048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2307" name="Line 51"/>
            <p:cNvSpPr>
              <a:spLocks noChangeShapeType="1"/>
            </p:cNvSpPr>
            <p:nvPr/>
          </p:nvSpPr>
          <p:spPr bwMode="auto">
            <a:xfrm rot="-5400000">
              <a:off x="1371600" y="6211242"/>
              <a:ext cx="3048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2308" name="Line 52"/>
            <p:cNvSpPr>
              <a:spLocks noChangeShapeType="1"/>
            </p:cNvSpPr>
            <p:nvPr/>
          </p:nvSpPr>
          <p:spPr bwMode="auto">
            <a:xfrm rot="-5400000">
              <a:off x="2971800" y="6211242"/>
              <a:ext cx="3048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2309" name="Line 53"/>
            <p:cNvSpPr>
              <a:spLocks noChangeShapeType="1"/>
            </p:cNvSpPr>
            <p:nvPr/>
          </p:nvSpPr>
          <p:spPr bwMode="auto">
            <a:xfrm rot="-5400000">
              <a:off x="2438400" y="6211242"/>
              <a:ext cx="3048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2310" name="Line 54"/>
            <p:cNvSpPr>
              <a:spLocks noChangeShapeType="1"/>
            </p:cNvSpPr>
            <p:nvPr/>
          </p:nvSpPr>
          <p:spPr bwMode="auto">
            <a:xfrm rot="-5400000">
              <a:off x="4038600" y="6211242"/>
              <a:ext cx="3048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2311" name="Line 55"/>
            <p:cNvSpPr>
              <a:spLocks noChangeShapeType="1"/>
            </p:cNvSpPr>
            <p:nvPr/>
          </p:nvSpPr>
          <p:spPr bwMode="auto">
            <a:xfrm rot="-5400000">
              <a:off x="3505200" y="6211242"/>
              <a:ext cx="3048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2312" name="Line 56"/>
            <p:cNvSpPr>
              <a:spLocks noChangeShapeType="1"/>
            </p:cNvSpPr>
            <p:nvPr/>
          </p:nvSpPr>
          <p:spPr bwMode="auto">
            <a:xfrm rot="-5400000">
              <a:off x="5105400" y="6211242"/>
              <a:ext cx="3048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2313" name="Line 57"/>
            <p:cNvSpPr>
              <a:spLocks noChangeShapeType="1"/>
            </p:cNvSpPr>
            <p:nvPr/>
          </p:nvSpPr>
          <p:spPr bwMode="auto">
            <a:xfrm rot="-5400000">
              <a:off x="4572000" y="6211242"/>
              <a:ext cx="3048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2314" name="Line 58"/>
            <p:cNvSpPr>
              <a:spLocks noChangeShapeType="1"/>
            </p:cNvSpPr>
            <p:nvPr/>
          </p:nvSpPr>
          <p:spPr bwMode="auto">
            <a:xfrm rot="-5400000">
              <a:off x="6172200" y="6211242"/>
              <a:ext cx="3048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2315" name="Line 59"/>
            <p:cNvSpPr>
              <a:spLocks noChangeShapeType="1"/>
            </p:cNvSpPr>
            <p:nvPr/>
          </p:nvSpPr>
          <p:spPr bwMode="auto">
            <a:xfrm rot="-5400000">
              <a:off x="5638800" y="6211242"/>
              <a:ext cx="3048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2316" name="Text Box 60"/>
            <p:cNvSpPr txBox="1">
              <a:spLocks noChangeArrowheads="1"/>
            </p:cNvSpPr>
            <p:nvPr/>
          </p:nvSpPr>
          <p:spPr bwMode="auto">
            <a:xfrm>
              <a:off x="838200" y="6377930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352317" name="Text Box 61"/>
            <p:cNvSpPr txBox="1">
              <a:spLocks noChangeArrowheads="1"/>
            </p:cNvSpPr>
            <p:nvPr/>
          </p:nvSpPr>
          <p:spPr bwMode="auto">
            <a:xfrm>
              <a:off x="1371600" y="6377930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2</a:t>
              </a:r>
            </a:p>
          </p:txBody>
        </p:sp>
        <p:sp>
          <p:nvSpPr>
            <p:cNvPr id="352318" name="Text Box 62"/>
            <p:cNvSpPr txBox="1">
              <a:spLocks noChangeArrowheads="1"/>
            </p:cNvSpPr>
            <p:nvPr/>
          </p:nvSpPr>
          <p:spPr bwMode="auto">
            <a:xfrm>
              <a:off x="1905000" y="6377930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3</a:t>
              </a:r>
            </a:p>
          </p:txBody>
        </p:sp>
        <p:sp>
          <p:nvSpPr>
            <p:cNvPr id="352319" name="Text Box 63"/>
            <p:cNvSpPr txBox="1">
              <a:spLocks noChangeArrowheads="1"/>
            </p:cNvSpPr>
            <p:nvPr/>
          </p:nvSpPr>
          <p:spPr bwMode="auto">
            <a:xfrm>
              <a:off x="2438400" y="6377930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4</a:t>
              </a:r>
            </a:p>
          </p:txBody>
        </p:sp>
        <p:sp>
          <p:nvSpPr>
            <p:cNvPr id="352320" name="Text Box 64"/>
            <p:cNvSpPr txBox="1">
              <a:spLocks noChangeArrowheads="1"/>
            </p:cNvSpPr>
            <p:nvPr/>
          </p:nvSpPr>
          <p:spPr bwMode="auto">
            <a:xfrm>
              <a:off x="2971800" y="6377930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5</a:t>
              </a:r>
            </a:p>
          </p:txBody>
        </p:sp>
        <p:sp>
          <p:nvSpPr>
            <p:cNvPr id="352321" name="Text Box 65"/>
            <p:cNvSpPr txBox="1">
              <a:spLocks noChangeArrowheads="1"/>
            </p:cNvSpPr>
            <p:nvPr/>
          </p:nvSpPr>
          <p:spPr bwMode="auto">
            <a:xfrm>
              <a:off x="3505200" y="6377930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6</a:t>
              </a:r>
            </a:p>
          </p:txBody>
        </p:sp>
        <p:sp>
          <p:nvSpPr>
            <p:cNvPr id="352322" name="Text Box 66"/>
            <p:cNvSpPr txBox="1">
              <a:spLocks noChangeArrowheads="1"/>
            </p:cNvSpPr>
            <p:nvPr/>
          </p:nvSpPr>
          <p:spPr bwMode="auto">
            <a:xfrm>
              <a:off x="4038600" y="6377930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7</a:t>
              </a:r>
            </a:p>
          </p:txBody>
        </p:sp>
        <p:sp>
          <p:nvSpPr>
            <p:cNvPr id="352323" name="Text Box 67"/>
            <p:cNvSpPr txBox="1">
              <a:spLocks noChangeArrowheads="1"/>
            </p:cNvSpPr>
            <p:nvPr/>
          </p:nvSpPr>
          <p:spPr bwMode="auto">
            <a:xfrm>
              <a:off x="4572000" y="6377930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8</a:t>
              </a:r>
            </a:p>
          </p:txBody>
        </p:sp>
        <p:sp>
          <p:nvSpPr>
            <p:cNvPr id="352324" name="Text Box 68"/>
            <p:cNvSpPr txBox="1">
              <a:spLocks noChangeArrowheads="1"/>
            </p:cNvSpPr>
            <p:nvPr/>
          </p:nvSpPr>
          <p:spPr bwMode="auto">
            <a:xfrm>
              <a:off x="5105400" y="6377930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9</a:t>
              </a:r>
            </a:p>
          </p:txBody>
        </p:sp>
        <p:sp>
          <p:nvSpPr>
            <p:cNvPr id="352325" name="Text Box 69"/>
            <p:cNvSpPr txBox="1">
              <a:spLocks noChangeArrowheads="1"/>
            </p:cNvSpPr>
            <p:nvPr/>
          </p:nvSpPr>
          <p:spPr bwMode="auto">
            <a:xfrm>
              <a:off x="5562600" y="6377930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10</a:t>
              </a:r>
            </a:p>
          </p:txBody>
        </p:sp>
        <p:sp>
          <p:nvSpPr>
            <p:cNvPr id="352326" name="Text Box 70"/>
            <p:cNvSpPr txBox="1">
              <a:spLocks noChangeArrowheads="1"/>
            </p:cNvSpPr>
            <p:nvPr/>
          </p:nvSpPr>
          <p:spPr bwMode="auto">
            <a:xfrm>
              <a:off x="6172200" y="6377930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11</a:t>
              </a:r>
            </a:p>
          </p:txBody>
        </p:sp>
        <p:sp>
          <p:nvSpPr>
            <p:cNvPr id="352327" name="Line 71"/>
            <p:cNvSpPr>
              <a:spLocks noChangeShapeType="1"/>
            </p:cNvSpPr>
            <p:nvPr/>
          </p:nvSpPr>
          <p:spPr bwMode="auto">
            <a:xfrm>
              <a:off x="457200" y="6012805"/>
              <a:ext cx="80010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2328" name="Line 72"/>
            <p:cNvSpPr>
              <a:spLocks noChangeShapeType="1"/>
            </p:cNvSpPr>
            <p:nvPr/>
          </p:nvSpPr>
          <p:spPr bwMode="auto">
            <a:xfrm rot="-5400000">
              <a:off x="7239000" y="6196955"/>
              <a:ext cx="3048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2329" name="Line 73"/>
            <p:cNvSpPr>
              <a:spLocks noChangeShapeType="1"/>
            </p:cNvSpPr>
            <p:nvPr/>
          </p:nvSpPr>
          <p:spPr bwMode="auto">
            <a:xfrm rot="-5400000">
              <a:off x="6705600" y="6196955"/>
              <a:ext cx="3048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2330" name="Line 74"/>
            <p:cNvSpPr>
              <a:spLocks noChangeShapeType="1"/>
            </p:cNvSpPr>
            <p:nvPr/>
          </p:nvSpPr>
          <p:spPr bwMode="auto">
            <a:xfrm rot="-5400000">
              <a:off x="8305800" y="6196955"/>
              <a:ext cx="3048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2331" name="Line 75"/>
            <p:cNvSpPr>
              <a:spLocks noChangeShapeType="1"/>
            </p:cNvSpPr>
            <p:nvPr/>
          </p:nvSpPr>
          <p:spPr bwMode="auto">
            <a:xfrm rot="-5400000">
              <a:off x="7772400" y="6196955"/>
              <a:ext cx="3048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2332" name="Text Box 76"/>
            <p:cNvSpPr txBox="1">
              <a:spLocks noChangeArrowheads="1"/>
            </p:cNvSpPr>
            <p:nvPr/>
          </p:nvSpPr>
          <p:spPr bwMode="auto">
            <a:xfrm>
              <a:off x="6705600" y="6363642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12</a:t>
              </a:r>
            </a:p>
          </p:txBody>
        </p:sp>
        <p:sp>
          <p:nvSpPr>
            <p:cNvPr id="352333" name="Text Box 77"/>
            <p:cNvSpPr txBox="1">
              <a:spLocks noChangeArrowheads="1"/>
            </p:cNvSpPr>
            <p:nvPr/>
          </p:nvSpPr>
          <p:spPr bwMode="auto">
            <a:xfrm>
              <a:off x="7162800" y="6363642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13</a:t>
              </a:r>
            </a:p>
          </p:txBody>
        </p:sp>
        <p:sp>
          <p:nvSpPr>
            <p:cNvPr id="352334" name="Text Box 78"/>
            <p:cNvSpPr txBox="1">
              <a:spLocks noChangeArrowheads="1"/>
            </p:cNvSpPr>
            <p:nvPr/>
          </p:nvSpPr>
          <p:spPr bwMode="auto">
            <a:xfrm>
              <a:off x="7696200" y="6363642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14</a:t>
              </a:r>
            </a:p>
          </p:txBody>
        </p:sp>
        <p:sp>
          <p:nvSpPr>
            <p:cNvPr id="352335" name="Text Box 79"/>
            <p:cNvSpPr txBox="1">
              <a:spLocks noChangeArrowheads="1"/>
            </p:cNvSpPr>
            <p:nvPr/>
          </p:nvSpPr>
          <p:spPr bwMode="auto">
            <a:xfrm>
              <a:off x="8229600" y="6363642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15</a:t>
              </a:r>
            </a:p>
          </p:txBody>
        </p:sp>
        <p:sp>
          <p:nvSpPr>
            <p:cNvPr id="352336" name="Line 80"/>
            <p:cNvSpPr>
              <a:spLocks noChangeShapeType="1"/>
            </p:cNvSpPr>
            <p:nvPr/>
          </p:nvSpPr>
          <p:spPr bwMode="auto">
            <a:xfrm>
              <a:off x="457200" y="6363642"/>
              <a:ext cx="80010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2296" name="Rectangle 40"/>
            <p:cNvSpPr>
              <a:spLocks noChangeArrowheads="1"/>
            </p:cNvSpPr>
            <p:nvPr/>
          </p:nvSpPr>
          <p:spPr bwMode="auto">
            <a:xfrm>
              <a:off x="4724400" y="5982642"/>
              <a:ext cx="1600200" cy="381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1400">
                  <a:latin typeface="Century Gothic" panose="020B0502020202020204" pitchFamily="34" charset="0"/>
                </a:rPr>
                <a:t>d</a:t>
              </a:r>
              <a:r>
                <a:rPr lang="en-US" sz="1400" baseline="-25000">
                  <a:latin typeface="Century Gothic" panose="020B0502020202020204" pitchFamily="34" charset="0"/>
                </a:rPr>
                <a:t>5</a:t>
              </a:r>
              <a:r>
                <a:rPr lang="en-US" sz="1400">
                  <a:latin typeface="Century Gothic" panose="020B0502020202020204" pitchFamily="34" charset="0"/>
                </a:rPr>
                <a:t> = 14</a:t>
              </a:r>
            </a:p>
          </p:txBody>
        </p:sp>
        <p:sp>
          <p:nvSpPr>
            <p:cNvPr id="352297" name="Rectangle 41"/>
            <p:cNvSpPr>
              <a:spLocks noChangeArrowheads="1"/>
            </p:cNvSpPr>
            <p:nvPr/>
          </p:nvSpPr>
          <p:spPr bwMode="auto">
            <a:xfrm>
              <a:off x="990600" y="5982642"/>
              <a:ext cx="1066800" cy="381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1400">
                  <a:latin typeface="Century Gothic" panose="020B0502020202020204" pitchFamily="34" charset="0"/>
                </a:rPr>
                <a:t>d</a:t>
              </a:r>
              <a:r>
                <a:rPr lang="en-US" sz="1400" baseline="-25000">
                  <a:latin typeface="Century Gothic" panose="020B0502020202020204" pitchFamily="34" charset="0"/>
                </a:rPr>
                <a:t>2</a:t>
              </a:r>
              <a:r>
                <a:rPr lang="en-US" sz="1400">
                  <a:latin typeface="Century Gothic" panose="020B0502020202020204" pitchFamily="34" charset="0"/>
                </a:rPr>
                <a:t> = 8</a:t>
              </a:r>
            </a:p>
          </p:txBody>
        </p:sp>
        <p:sp>
          <p:nvSpPr>
            <p:cNvPr id="352298" name="Rectangle 42"/>
            <p:cNvSpPr>
              <a:spLocks noChangeArrowheads="1"/>
            </p:cNvSpPr>
            <p:nvPr/>
          </p:nvSpPr>
          <p:spPr bwMode="auto">
            <a:xfrm>
              <a:off x="2057400" y="5982642"/>
              <a:ext cx="1066800" cy="381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1400">
                  <a:latin typeface="Century Gothic" panose="020B0502020202020204" pitchFamily="34" charset="0"/>
                </a:rPr>
                <a:t>d</a:t>
              </a:r>
              <a:r>
                <a:rPr lang="en-US" sz="1400" baseline="-25000">
                  <a:latin typeface="Century Gothic" panose="020B0502020202020204" pitchFamily="34" charset="0"/>
                </a:rPr>
                <a:t>6</a:t>
              </a:r>
              <a:r>
                <a:rPr lang="en-US" sz="1400">
                  <a:latin typeface="Century Gothic" panose="020B0502020202020204" pitchFamily="34" charset="0"/>
                </a:rPr>
                <a:t> = 15</a:t>
              </a:r>
            </a:p>
          </p:txBody>
        </p:sp>
        <p:sp>
          <p:nvSpPr>
            <p:cNvPr id="352299" name="Rectangle 43"/>
            <p:cNvSpPr>
              <a:spLocks noChangeArrowheads="1"/>
            </p:cNvSpPr>
            <p:nvPr/>
          </p:nvSpPr>
          <p:spPr bwMode="auto">
            <a:xfrm>
              <a:off x="3124200" y="5982642"/>
              <a:ext cx="1600200" cy="381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1400">
                  <a:latin typeface="Century Gothic" panose="020B0502020202020204" pitchFamily="34" charset="0"/>
                </a:rPr>
                <a:t>d</a:t>
              </a:r>
              <a:r>
                <a:rPr lang="en-US" sz="1400" baseline="-25000">
                  <a:latin typeface="Century Gothic" panose="020B0502020202020204" pitchFamily="34" charset="0"/>
                </a:rPr>
                <a:t>1</a:t>
              </a:r>
              <a:r>
                <a:rPr lang="en-US" sz="1400">
                  <a:latin typeface="Century Gothic" panose="020B0502020202020204" pitchFamily="34" charset="0"/>
                </a:rPr>
                <a:t> = 6</a:t>
              </a:r>
            </a:p>
          </p:txBody>
        </p:sp>
        <p:sp>
          <p:nvSpPr>
            <p:cNvPr id="352300" name="Rectangle 44"/>
            <p:cNvSpPr>
              <a:spLocks noChangeArrowheads="1"/>
            </p:cNvSpPr>
            <p:nvPr/>
          </p:nvSpPr>
          <p:spPr bwMode="auto">
            <a:xfrm>
              <a:off x="6324600" y="5982642"/>
              <a:ext cx="2133600" cy="381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1400">
                  <a:latin typeface="Century Gothic" panose="020B0502020202020204" pitchFamily="34" charset="0"/>
                </a:rPr>
                <a:t>d</a:t>
              </a:r>
              <a:r>
                <a:rPr lang="en-US" sz="1400" baseline="-25000">
                  <a:latin typeface="Century Gothic" panose="020B0502020202020204" pitchFamily="34" charset="0"/>
                </a:rPr>
                <a:t>4</a:t>
              </a:r>
              <a:r>
                <a:rPr lang="en-US" sz="1400">
                  <a:latin typeface="Century Gothic" panose="020B0502020202020204" pitchFamily="34" charset="0"/>
                </a:rPr>
                <a:t> = 9</a:t>
              </a:r>
            </a:p>
          </p:txBody>
        </p:sp>
        <p:sp>
          <p:nvSpPr>
            <p:cNvPr id="352301" name="Rectangle 45"/>
            <p:cNvSpPr>
              <a:spLocks noChangeArrowheads="1"/>
            </p:cNvSpPr>
            <p:nvPr/>
          </p:nvSpPr>
          <p:spPr bwMode="auto">
            <a:xfrm>
              <a:off x="457200" y="5982642"/>
              <a:ext cx="533400" cy="381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en-US" sz="1400" dirty="0">
                  <a:latin typeface="Century Gothic" panose="020B0502020202020204" pitchFamily="34" charset="0"/>
                </a:rPr>
                <a:t>d</a:t>
              </a:r>
              <a:r>
                <a:rPr lang="en-US" sz="1400" baseline="-25000" dirty="0">
                  <a:latin typeface="Century Gothic" panose="020B0502020202020204" pitchFamily="34" charset="0"/>
                </a:rPr>
                <a:t>3</a:t>
              </a:r>
              <a:r>
                <a:rPr lang="en-US" sz="1400" dirty="0">
                  <a:latin typeface="Century Gothic" panose="020B0502020202020204" pitchFamily="34" charset="0"/>
                </a:rPr>
                <a:t> = 9</a:t>
              </a:r>
            </a:p>
          </p:txBody>
        </p:sp>
        <p:sp>
          <p:nvSpPr>
            <p:cNvPr id="352347" name="Text Box 91"/>
            <p:cNvSpPr txBox="1">
              <a:spLocks noChangeArrowheads="1"/>
            </p:cNvSpPr>
            <p:nvPr/>
          </p:nvSpPr>
          <p:spPr bwMode="auto">
            <a:xfrm>
              <a:off x="5778500" y="5525442"/>
              <a:ext cx="865622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defTabSz="1019175"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509588" defTabSz="1019175"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019175" defTabSz="1019175"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528763" defTabSz="1019175"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38350" defTabSz="1019175"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lateness = 0</a:t>
              </a:r>
              <a:endParaRPr lang="en-US" sz="1200">
                <a:latin typeface="Century Gothic" panose="020B0502020202020204" pitchFamily="34" charset="0"/>
                <a:sym typeface="Symbol" charset="0"/>
              </a:endParaRPr>
            </a:p>
          </p:txBody>
        </p:sp>
        <p:sp>
          <p:nvSpPr>
            <p:cNvPr id="352349" name="Line 93"/>
            <p:cNvSpPr>
              <a:spLocks noChangeShapeType="1"/>
            </p:cNvSpPr>
            <p:nvPr/>
          </p:nvSpPr>
          <p:spPr bwMode="auto">
            <a:xfrm>
              <a:off x="457200" y="6363642"/>
              <a:ext cx="838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2350" name="Text Box 94"/>
            <p:cNvSpPr txBox="1">
              <a:spLocks noChangeArrowheads="1"/>
            </p:cNvSpPr>
            <p:nvPr/>
          </p:nvSpPr>
          <p:spPr bwMode="auto">
            <a:xfrm>
              <a:off x="4330700" y="5525442"/>
              <a:ext cx="865622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defTabSz="1019175"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509588" defTabSz="1019175"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019175" defTabSz="1019175"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528763" defTabSz="1019175"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38350" defTabSz="1019175"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dirty="0">
                  <a:latin typeface="Century Gothic" panose="020B0502020202020204" pitchFamily="34" charset="0"/>
                </a:rPr>
                <a:t>lateness = 2</a:t>
              </a:r>
              <a:endParaRPr lang="en-US" sz="1200" dirty="0">
                <a:latin typeface="Century Gothic" panose="020B0502020202020204" pitchFamily="34" charset="0"/>
                <a:sym typeface="Symbol" charset="0"/>
              </a:endParaRPr>
            </a:p>
          </p:txBody>
        </p:sp>
        <p:sp>
          <p:nvSpPr>
            <p:cNvPr id="352351" name="Line 95"/>
            <p:cNvSpPr>
              <a:spLocks noChangeShapeType="1"/>
            </p:cNvSpPr>
            <p:nvPr/>
          </p:nvSpPr>
          <p:spPr bwMode="auto">
            <a:xfrm flipH="1">
              <a:off x="4746625" y="5784205"/>
              <a:ext cx="0" cy="15240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2352" name="Line 96"/>
            <p:cNvSpPr>
              <a:spLocks noChangeShapeType="1"/>
            </p:cNvSpPr>
            <p:nvPr/>
          </p:nvSpPr>
          <p:spPr bwMode="auto">
            <a:xfrm flipH="1">
              <a:off x="6324600" y="5784205"/>
              <a:ext cx="0" cy="15240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2377" name="Text Box 121"/>
            <p:cNvSpPr txBox="1">
              <a:spLocks noChangeArrowheads="1"/>
            </p:cNvSpPr>
            <p:nvPr/>
          </p:nvSpPr>
          <p:spPr bwMode="auto">
            <a:xfrm>
              <a:off x="7620000" y="5525442"/>
              <a:ext cx="1232710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defTabSz="1019175"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509588" defTabSz="1019175"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019175" defTabSz="1019175"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528763" defTabSz="1019175"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38350" defTabSz="1019175"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max lateness = 6</a:t>
              </a:r>
              <a:endParaRPr lang="en-US" sz="1200">
                <a:latin typeface="Century Gothic" panose="020B0502020202020204" pitchFamily="34" charset="0"/>
                <a:sym typeface="Symbol" charset="0"/>
              </a:endParaRPr>
            </a:p>
          </p:txBody>
        </p:sp>
        <p:sp>
          <p:nvSpPr>
            <p:cNvPr id="352378" name="Line 122"/>
            <p:cNvSpPr>
              <a:spLocks noChangeShapeType="1"/>
            </p:cNvSpPr>
            <p:nvPr/>
          </p:nvSpPr>
          <p:spPr bwMode="auto">
            <a:xfrm flipH="1">
              <a:off x="8429625" y="5784205"/>
              <a:ext cx="0" cy="15240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DBA69D-118D-3B47-BA73-9961683BC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844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</a:t>
            </a:r>
          </a:p>
        </p:txBody>
      </p:sp>
      <p:sp>
        <p:nvSpPr>
          <p:cNvPr id="93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Greedy choice:</a:t>
            </a:r>
          </a:p>
          <a:p>
            <a:pPr lvl="1"/>
            <a:r>
              <a:rPr lang="en-US" dirty="0"/>
              <a:t>Buy licenses in decreasing order of rate </a:t>
            </a:r>
            <a:r>
              <a:rPr lang="en-US" dirty="0" err="1"/>
              <a:t>r</a:t>
            </a:r>
            <a:r>
              <a:rPr lang="en-US" baseline="-25000" dirty="0" err="1"/>
              <a:t>j</a:t>
            </a:r>
            <a:endParaRPr lang="en-US" baseline="-25000" dirty="0"/>
          </a:p>
          <a:p>
            <a:pPr lvl="1"/>
            <a:r>
              <a:rPr lang="en-US" dirty="0"/>
              <a:t>r</a:t>
            </a:r>
            <a:r>
              <a:rPr lang="en-US" baseline="-25000" dirty="0"/>
              <a:t>1</a:t>
            </a:r>
            <a:r>
              <a:rPr lang="en-US" dirty="0"/>
              <a:t>&gt;r</a:t>
            </a:r>
            <a:r>
              <a:rPr lang="en-US" baseline="-25000" dirty="0"/>
              <a:t>2</a:t>
            </a:r>
            <a:r>
              <a:rPr lang="en-US" dirty="0"/>
              <a:t>&gt;r</a:t>
            </a:r>
            <a:r>
              <a:rPr lang="en-US" baseline="-25000" dirty="0"/>
              <a:t>3</a:t>
            </a:r>
            <a:r>
              <a:rPr lang="en-US" dirty="0"/>
              <a:t>…</a:t>
            </a:r>
          </a:p>
          <a:p>
            <a:r>
              <a:rPr lang="en-US" dirty="0"/>
              <a:t>Proof of greedy choice property</a:t>
            </a:r>
          </a:p>
          <a:p>
            <a:pPr lvl="1"/>
            <a:r>
              <a:rPr lang="en-US" dirty="0"/>
              <a:t>Optimal solution: …. </a:t>
            </a:r>
            <a:r>
              <a:rPr lang="en-US" dirty="0" err="1"/>
              <a:t>r</a:t>
            </a:r>
            <a:r>
              <a:rPr lang="en-US" baseline="-25000" dirty="0" err="1"/>
              <a:t>i</a:t>
            </a:r>
            <a:r>
              <a:rPr lang="en-US" dirty="0"/>
              <a:t> </a:t>
            </a:r>
            <a:r>
              <a:rPr lang="en-US" dirty="0" err="1"/>
              <a:t>r</a:t>
            </a:r>
            <a:r>
              <a:rPr lang="en-US" baseline="-25000" dirty="0" err="1"/>
              <a:t>j</a:t>
            </a:r>
            <a:r>
              <a:rPr lang="en-US" dirty="0"/>
              <a:t>…..   </a:t>
            </a:r>
            <a:r>
              <a:rPr lang="en-US" dirty="0" err="1"/>
              <a:t>r</a:t>
            </a:r>
            <a:r>
              <a:rPr lang="en-US" baseline="-25000" dirty="0" err="1"/>
              <a:t>i</a:t>
            </a:r>
            <a:r>
              <a:rPr lang="en-US" dirty="0"/>
              <a:t> &lt; </a:t>
            </a:r>
            <a:r>
              <a:rPr lang="en-US" dirty="0" err="1"/>
              <a:t>r</a:t>
            </a:r>
            <a:r>
              <a:rPr lang="en-US" baseline="-25000" dirty="0" err="1"/>
              <a:t>j</a:t>
            </a:r>
            <a:endParaRPr lang="en-US" baseline="-25000" dirty="0"/>
          </a:p>
          <a:p>
            <a:pPr lvl="1"/>
            <a:r>
              <a:rPr lang="en-US" dirty="0"/>
              <a:t>Greedy solution: …. </a:t>
            </a:r>
            <a:r>
              <a:rPr lang="en-US" dirty="0" err="1"/>
              <a:t>r</a:t>
            </a:r>
            <a:r>
              <a:rPr lang="en-US" baseline="-25000" dirty="0" err="1"/>
              <a:t>j</a:t>
            </a:r>
            <a:r>
              <a:rPr lang="en-US" dirty="0"/>
              <a:t> </a:t>
            </a:r>
            <a:r>
              <a:rPr lang="en-US" dirty="0" err="1"/>
              <a:t>r</a:t>
            </a:r>
            <a:r>
              <a:rPr lang="en-US" baseline="-25000" dirty="0" err="1"/>
              <a:t>i</a:t>
            </a:r>
            <a:r>
              <a:rPr lang="en-US" dirty="0"/>
              <a:t>…..    </a:t>
            </a:r>
          </a:p>
          <a:p>
            <a:pPr lvl="1"/>
            <a:r>
              <a:rPr lang="en-US" dirty="0"/>
              <a:t>Cost by optimal solution:</a:t>
            </a:r>
          </a:p>
          <a:p>
            <a:pPr lvl="1"/>
            <a:r>
              <a:rPr lang="en-US" dirty="0"/>
              <a:t>Cost by greedy solution:</a:t>
            </a:r>
          </a:p>
          <a:p>
            <a:pPr lvl="1">
              <a:buFontTx/>
              <a:buNone/>
            </a:pPr>
            <a:r>
              <a:rPr lang="en-US" dirty="0"/>
              <a:t>CG – CO = 100 * (</a:t>
            </a:r>
            <a:r>
              <a:rPr lang="en-US" dirty="0" err="1"/>
              <a:t>r</a:t>
            </a:r>
            <a:r>
              <a:rPr lang="en-US" baseline="-25000" dirty="0" err="1"/>
              <a:t>j</a:t>
            </a:r>
            <a:r>
              <a:rPr lang="en-US" baseline="30000" dirty="0" err="1"/>
              <a:t>t</a:t>
            </a:r>
            <a:r>
              <a:rPr lang="en-US" dirty="0"/>
              <a:t> + r</a:t>
            </a:r>
            <a:r>
              <a:rPr lang="en-US" baseline="-25000" dirty="0"/>
              <a:t>i</a:t>
            </a:r>
            <a:r>
              <a:rPr lang="en-US" baseline="30000" dirty="0"/>
              <a:t>t+1</a:t>
            </a:r>
            <a:r>
              <a:rPr lang="en-US" dirty="0"/>
              <a:t> - </a:t>
            </a:r>
            <a:r>
              <a:rPr lang="en-US" dirty="0" err="1"/>
              <a:t>r</a:t>
            </a:r>
            <a:r>
              <a:rPr lang="en-US" baseline="-25000" dirty="0" err="1"/>
              <a:t>i</a:t>
            </a:r>
            <a:r>
              <a:rPr lang="en-US" baseline="30000" dirty="0" err="1"/>
              <a:t>t</a:t>
            </a:r>
            <a:r>
              <a:rPr lang="en-US" dirty="0"/>
              <a:t> - r</a:t>
            </a:r>
            <a:r>
              <a:rPr lang="en-US" baseline="-25000" dirty="0"/>
              <a:t>j</a:t>
            </a:r>
            <a:r>
              <a:rPr lang="en-US" baseline="30000" dirty="0"/>
              <a:t>t+1</a:t>
            </a:r>
            <a:r>
              <a:rPr lang="en-US" dirty="0"/>
              <a:t>) &lt; 0</a:t>
            </a:r>
          </a:p>
          <a:p>
            <a:pPr lvl="1">
              <a:buFontTx/>
              <a:buNone/>
            </a:pPr>
            <a:r>
              <a:rPr lang="en-US" dirty="0"/>
              <a:t>r</a:t>
            </a:r>
            <a:r>
              <a:rPr lang="en-US" baseline="-25000" dirty="0"/>
              <a:t>i</a:t>
            </a:r>
            <a:r>
              <a:rPr lang="en-US" baseline="30000" dirty="0"/>
              <a:t>t+1</a:t>
            </a:r>
            <a:r>
              <a:rPr lang="en-US" dirty="0"/>
              <a:t> – </a:t>
            </a:r>
            <a:r>
              <a:rPr lang="en-US" dirty="0" err="1"/>
              <a:t>r</a:t>
            </a:r>
            <a:r>
              <a:rPr lang="en-US" baseline="-25000" dirty="0" err="1"/>
              <a:t>i</a:t>
            </a:r>
            <a:r>
              <a:rPr lang="en-US" baseline="30000" dirty="0" err="1"/>
              <a:t>t</a:t>
            </a:r>
            <a:r>
              <a:rPr lang="en-US" baseline="30000" dirty="0"/>
              <a:t> </a:t>
            </a:r>
            <a:r>
              <a:rPr lang="en-US" dirty="0"/>
              <a:t>&lt; r</a:t>
            </a:r>
            <a:r>
              <a:rPr lang="en-US" baseline="-25000" dirty="0"/>
              <a:t>j</a:t>
            </a:r>
            <a:r>
              <a:rPr lang="en-US" baseline="30000" dirty="0"/>
              <a:t>t+1</a:t>
            </a:r>
            <a:r>
              <a:rPr lang="en-US" dirty="0"/>
              <a:t> - </a:t>
            </a:r>
            <a:r>
              <a:rPr lang="en-US" dirty="0" err="1"/>
              <a:t>r</a:t>
            </a:r>
            <a:r>
              <a:rPr lang="en-US" baseline="-25000" dirty="0" err="1"/>
              <a:t>j</a:t>
            </a:r>
            <a:r>
              <a:rPr lang="en-US" baseline="30000" dirty="0" err="1"/>
              <a:t>t</a:t>
            </a:r>
            <a:r>
              <a:rPr lang="en-US" dirty="0"/>
              <a:t> </a:t>
            </a:r>
          </a:p>
          <a:p>
            <a:pPr lvl="1">
              <a:buFontTx/>
              <a:buNone/>
            </a:pPr>
            <a:r>
              <a:rPr lang="en-US" dirty="0" err="1"/>
              <a:t>r</a:t>
            </a:r>
            <a:r>
              <a:rPr lang="en-US" baseline="-25000" dirty="0" err="1"/>
              <a:t>i</a:t>
            </a:r>
            <a:r>
              <a:rPr lang="en-US" baseline="30000" dirty="0" err="1"/>
              <a:t>t</a:t>
            </a:r>
            <a:r>
              <a:rPr lang="en-US" dirty="0"/>
              <a:t>(</a:t>
            </a:r>
            <a:r>
              <a:rPr lang="en-US" dirty="0" err="1"/>
              <a:t>r</a:t>
            </a:r>
            <a:r>
              <a:rPr lang="en-US" baseline="-25000" dirty="0" err="1"/>
              <a:t>i</a:t>
            </a:r>
            <a:r>
              <a:rPr lang="en-US" dirty="0"/>
              <a:t> -1) &lt; </a:t>
            </a:r>
            <a:r>
              <a:rPr lang="en-US" dirty="0" err="1"/>
              <a:t>r</a:t>
            </a:r>
            <a:r>
              <a:rPr lang="en-US" baseline="-25000" dirty="0" err="1"/>
              <a:t>j</a:t>
            </a:r>
            <a:r>
              <a:rPr lang="en-US" baseline="30000" dirty="0" err="1"/>
              <a:t>t</a:t>
            </a:r>
            <a:r>
              <a:rPr lang="en-US" dirty="0"/>
              <a:t>(r</a:t>
            </a:r>
            <a:r>
              <a:rPr lang="en-US" baseline="-25000" dirty="0"/>
              <a:t>j</a:t>
            </a:r>
            <a:r>
              <a:rPr lang="en-US" dirty="0"/>
              <a:t>-1)</a:t>
            </a:r>
          </a:p>
        </p:txBody>
      </p:sp>
      <p:sp>
        <p:nvSpPr>
          <p:cNvPr id="936964" name="Rectangle 4"/>
          <p:cNvSpPr>
            <a:spLocks noChangeArrowheads="1"/>
          </p:cNvSpPr>
          <p:nvPr/>
        </p:nvSpPr>
        <p:spPr bwMode="auto">
          <a:xfrm>
            <a:off x="4967179" y="3944938"/>
            <a:ext cx="304923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Century Gothic" charset="0"/>
                <a:ea typeface="Century Gothic" charset="0"/>
                <a:cs typeface="Century Gothic" charset="0"/>
              </a:rPr>
              <a:t>100* r</a:t>
            </a:r>
            <a:r>
              <a:rPr lang="en-US" sz="2800" baseline="-25000">
                <a:solidFill>
                  <a:schemeClr val="accent2"/>
                </a:solidFill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 sz="2800" baseline="30000">
                <a:solidFill>
                  <a:schemeClr val="accent2"/>
                </a:solidFill>
                <a:latin typeface="Century Gothic" charset="0"/>
                <a:ea typeface="Century Gothic" charset="0"/>
                <a:cs typeface="Century Gothic" charset="0"/>
              </a:rPr>
              <a:t>t</a:t>
            </a:r>
            <a:r>
              <a:rPr lang="en-US" sz="2800">
                <a:solidFill>
                  <a:schemeClr val="accent2"/>
                </a:solidFill>
                <a:latin typeface="Century Gothic" charset="0"/>
                <a:ea typeface="Century Gothic" charset="0"/>
                <a:cs typeface="Century Gothic" charset="0"/>
              </a:rPr>
              <a:t> + 100* r</a:t>
            </a:r>
            <a:r>
              <a:rPr lang="en-US" sz="2800" baseline="-25000">
                <a:solidFill>
                  <a:schemeClr val="accent2"/>
                </a:solidFill>
                <a:latin typeface="Century Gothic" charset="0"/>
                <a:ea typeface="Century Gothic" charset="0"/>
                <a:cs typeface="Century Gothic" charset="0"/>
              </a:rPr>
              <a:t>j</a:t>
            </a:r>
            <a:r>
              <a:rPr lang="en-US" sz="2800" baseline="30000">
                <a:solidFill>
                  <a:schemeClr val="accent2"/>
                </a:solidFill>
                <a:latin typeface="Century Gothic" charset="0"/>
                <a:ea typeface="Century Gothic" charset="0"/>
                <a:cs typeface="Century Gothic" charset="0"/>
              </a:rPr>
              <a:t>t+1</a:t>
            </a:r>
          </a:p>
        </p:txBody>
      </p:sp>
      <p:sp>
        <p:nvSpPr>
          <p:cNvPr id="936965" name="Rectangle 5"/>
          <p:cNvSpPr>
            <a:spLocks noChangeArrowheads="1"/>
          </p:cNvSpPr>
          <p:nvPr/>
        </p:nvSpPr>
        <p:spPr bwMode="auto">
          <a:xfrm>
            <a:off x="4967179" y="4403725"/>
            <a:ext cx="304923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Century Gothic" charset="0"/>
                <a:ea typeface="Century Gothic" charset="0"/>
                <a:cs typeface="Century Gothic" charset="0"/>
              </a:rPr>
              <a:t>100* r</a:t>
            </a:r>
            <a:r>
              <a:rPr lang="en-US" sz="2800" baseline="-25000">
                <a:solidFill>
                  <a:schemeClr val="accent2"/>
                </a:solidFill>
                <a:latin typeface="Century Gothic" charset="0"/>
                <a:ea typeface="Century Gothic" charset="0"/>
                <a:cs typeface="Century Gothic" charset="0"/>
              </a:rPr>
              <a:t>j</a:t>
            </a:r>
            <a:r>
              <a:rPr lang="en-US" sz="2800" baseline="30000">
                <a:solidFill>
                  <a:schemeClr val="accent2"/>
                </a:solidFill>
                <a:latin typeface="Century Gothic" charset="0"/>
                <a:ea typeface="Century Gothic" charset="0"/>
                <a:cs typeface="Century Gothic" charset="0"/>
              </a:rPr>
              <a:t>t</a:t>
            </a:r>
            <a:r>
              <a:rPr lang="en-US" sz="2800">
                <a:solidFill>
                  <a:schemeClr val="accent2"/>
                </a:solidFill>
                <a:latin typeface="Century Gothic" charset="0"/>
                <a:ea typeface="Century Gothic" charset="0"/>
                <a:cs typeface="Century Gothic" charset="0"/>
              </a:rPr>
              <a:t> + 100* r</a:t>
            </a:r>
            <a:r>
              <a:rPr lang="en-US" sz="2800" baseline="-25000">
                <a:solidFill>
                  <a:schemeClr val="accent2"/>
                </a:solidFill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 sz="2800" baseline="30000">
                <a:solidFill>
                  <a:schemeClr val="accent2"/>
                </a:solidFill>
                <a:latin typeface="Century Gothic" charset="0"/>
                <a:ea typeface="Century Gothic" charset="0"/>
                <a:cs typeface="Century Gothic" charset="0"/>
              </a:rPr>
              <a:t>t+1</a:t>
            </a:r>
          </a:p>
        </p:txBody>
      </p:sp>
      <p:sp>
        <p:nvSpPr>
          <p:cNvPr id="936966" name="Rectangle 6"/>
          <p:cNvSpPr>
            <a:spLocks noChangeArrowheads="1"/>
          </p:cNvSpPr>
          <p:nvPr/>
        </p:nvSpPr>
        <p:spPr bwMode="auto">
          <a:xfrm>
            <a:off x="3621088" y="5794375"/>
            <a:ext cx="35365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400" dirty="0">
                <a:latin typeface="Century Gothic" panose="020B0502020202020204" pitchFamily="34" charset="0"/>
              </a:rPr>
              <a:t>OK! (because </a:t>
            </a:r>
            <a:r>
              <a:rPr lang="en-US" sz="2400" dirty="0" err="1">
                <a:latin typeface="Century Gothic" panose="020B0502020202020204" pitchFamily="34" charset="0"/>
              </a:rPr>
              <a:t>r</a:t>
            </a:r>
            <a:r>
              <a:rPr lang="en-US" sz="2400" baseline="-25000" dirty="0" err="1">
                <a:latin typeface="Century Gothic" panose="020B0502020202020204" pitchFamily="34" charset="0"/>
              </a:rPr>
              <a:t>i</a:t>
            </a:r>
            <a:r>
              <a:rPr lang="en-US" sz="2400" dirty="0">
                <a:latin typeface="Century Gothic" panose="020B0502020202020204" pitchFamily="34" charset="0"/>
              </a:rPr>
              <a:t> &lt; </a:t>
            </a:r>
            <a:r>
              <a:rPr lang="en-US" sz="2400" dirty="0" err="1">
                <a:latin typeface="Century Gothic" panose="020B0502020202020204" pitchFamily="34" charset="0"/>
              </a:rPr>
              <a:t>r</a:t>
            </a:r>
            <a:r>
              <a:rPr lang="en-US" sz="2400" baseline="-25000" dirty="0" err="1">
                <a:latin typeface="Century Gothic" panose="020B0502020202020204" pitchFamily="34" charset="0"/>
              </a:rPr>
              <a:t>j</a:t>
            </a:r>
            <a:r>
              <a:rPr lang="en-US" sz="2400" dirty="0">
                <a:latin typeface="Century Gothic" panose="020B0502020202020204" pitchFamily="34" charset="0"/>
              </a:rPr>
              <a:t>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22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9A150D1-0F4D-5748-B0B9-374825FF4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989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6964" grpId="0"/>
      <p:bldP spid="936965" grpId="0"/>
      <p:bldP spid="93696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Graphs</a:t>
            </a:r>
          </a:p>
        </p:txBody>
      </p:sp>
      <p:sp>
        <p:nvSpPr>
          <p:cNvPr id="12493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8602662" cy="1654175"/>
          </a:xfrm>
        </p:spPr>
        <p:txBody>
          <a:bodyPr/>
          <a:lstStyle/>
          <a:p>
            <a:pPr eaLnBrk="1" hangingPunct="1"/>
            <a:r>
              <a:rPr lang="en-US" sz="2400"/>
              <a:t>Applications that involve not only a set of items, but also the connections between them</a:t>
            </a:r>
          </a:p>
        </p:txBody>
      </p:sp>
      <p:pic>
        <p:nvPicPr>
          <p:cNvPr id="124934" name="Picture 4" descr="BasicHyperText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2281238" y="4160838"/>
            <a:ext cx="1357312" cy="1770062"/>
          </a:xfrm>
          <a:noFill/>
        </p:spPr>
      </p:pic>
      <p:pic>
        <p:nvPicPr>
          <p:cNvPr id="124935" name="Picture 5" descr="BS00369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92838" y="2163763"/>
            <a:ext cx="1920875" cy="139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4936" name="Picture 6" descr="BS00892_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83000" y="2147888"/>
            <a:ext cx="1679575" cy="154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4937" name="Text Box 7"/>
          <p:cNvSpPr txBox="1">
            <a:spLocks noChangeArrowheads="1"/>
          </p:cNvSpPr>
          <p:nvPr/>
        </p:nvSpPr>
        <p:spPr bwMode="auto">
          <a:xfrm>
            <a:off x="6169025" y="3635375"/>
            <a:ext cx="23871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panose="020B0502020202020204" pitchFamily="34" charset="0"/>
              </a:rPr>
              <a:t>Computer networks</a:t>
            </a:r>
          </a:p>
        </p:txBody>
      </p:sp>
      <p:sp>
        <p:nvSpPr>
          <p:cNvPr id="124938" name="Text Box 8"/>
          <p:cNvSpPr txBox="1">
            <a:spLocks noChangeArrowheads="1"/>
          </p:cNvSpPr>
          <p:nvPr/>
        </p:nvSpPr>
        <p:spPr bwMode="auto">
          <a:xfrm>
            <a:off x="5532438" y="6048375"/>
            <a:ext cx="9925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panose="020B0502020202020204" pitchFamily="34" charset="0"/>
              </a:rPr>
              <a:t>Circuits</a:t>
            </a:r>
          </a:p>
        </p:txBody>
      </p:sp>
      <p:sp>
        <p:nvSpPr>
          <p:cNvPr id="124939" name="Text Box 9"/>
          <p:cNvSpPr txBox="1">
            <a:spLocks noChangeArrowheads="1"/>
          </p:cNvSpPr>
          <p:nvPr/>
        </p:nvSpPr>
        <p:spPr bwMode="auto">
          <a:xfrm>
            <a:off x="3917950" y="3635375"/>
            <a:ext cx="13276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panose="020B0502020202020204" pitchFamily="34" charset="0"/>
              </a:rPr>
              <a:t>Schedules</a:t>
            </a:r>
          </a:p>
        </p:txBody>
      </p:sp>
      <p:sp>
        <p:nvSpPr>
          <p:cNvPr id="124940" name="Text Box 10"/>
          <p:cNvSpPr txBox="1">
            <a:spLocks noChangeArrowheads="1"/>
          </p:cNvSpPr>
          <p:nvPr/>
        </p:nvSpPr>
        <p:spPr bwMode="auto">
          <a:xfrm>
            <a:off x="2354263" y="6048375"/>
            <a:ext cx="126028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panose="020B0502020202020204" pitchFamily="34" charset="0"/>
              </a:rPr>
              <a:t>Hypertext</a:t>
            </a:r>
          </a:p>
        </p:txBody>
      </p:sp>
      <p:pic>
        <p:nvPicPr>
          <p:cNvPr id="124941" name="Picture 11" descr="cla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6"/>
          <a:srcRect/>
          <a:stretch>
            <a:fillRect/>
          </a:stretch>
        </p:blipFill>
        <p:spPr>
          <a:xfrm>
            <a:off x="857250" y="2252663"/>
            <a:ext cx="1997075" cy="1360487"/>
          </a:xfrm>
          <a:noFill/>
        </p:spPr>
      </p:pic>
      <p:sp>
        <p:nvSpPr>
          <p:cNvPr id="124942" name="Text Box 12"/>
          <p:cNvSpPr txBox="1">
            <a:spLocks noChangeArrowheads="1"/>
          </p:cNvSpPr>
          <p:nvPr/>
        </p:nvSpPr>
        <p:spPr bwMode="auto">
          <a:xfrm>
            <a:off x="1319213" y="3635375"/>
            <a:ext cx="8002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panose="020B0502020202020204" pitchFamily="34" charset="0"/>
              </a:rPr>
              <a:t>Maps</a:t>
            </a:r>
          </a:p>
        </p:txBody>
      </p:sp>
      <p:pic>
        <p:nvPicPr>
          <p:cNvPr id="124943" name="Picture 13" descr="circuits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414963" y="4160838"/>
            <a:ext cx="1154112" cy="178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CS 477/677 - Lecture 22</a:t>
            </a:r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2CFF762-5B8B-0945-BD63-2503B2EB6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3C0E3-8C81-6E42-BDC5-759A6331DBA1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344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Graphs - Background</a:t>
            </a:r>
          </a:p>
        </p:txBody>
      </p:sp>
      <p:sp>
        <p:nvSpPr>
          <p:cNvPr id="66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2768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1" dirty="0"/>
              <a:t>Graphs</a:t>
            </a:r>
            <a:r>
              <a:rPr lang="en-US" dirty="0"/>
              <a:t> = a set of nodes (vertices) with edges (links) between them.</a:t>
            </a:r>
          </a:p>
          <a:p>
            <a:pPr eaLnBrk="1" hangingPunct="1">
              <a:buFontTx/>
              <a:buNone/>
            </a:pPr>
            <a:r>
              <a:rPr lang="en-US" sz="2400" dirty="0"/>
              <a:t>Notations:</a:t>
            </a:r>
          </a:p>
          <a:p>
            <a:pPr eaLnBrk="1" hangingPunct="1"/>
            <a:r>
              <a:rPr lang="en-US" sz="2400" dirty="0"/>
              <a:t>G = (V, E) - graph</a:t>
            </a:r>
          </a:p>
          <a:p>
            <a:pPr eaLnBrk="1" hangingPunct="1"/>
            <a:r>
              <a:rPr lang="en-US" sz="2400" dirty="0"/>
              <a:t>V = set of vertices	</a:t>
            </a:r>
            <a:r>
              <a:rPr lang="en-US" sz="2400" dirty="0">
                <a:sym typeface="Symbol" pitchFamily="-106" charset="2"/>
              </a:rPr>
              <a:t>(size of V = n)</a:t>
            </a:r>
          </a:p>
          <a:p>
            <a:pPr eaLnBrk="1" hangingPunct="1"/>
            <a:r>
              <a:rPr lang="en-US" sz="2400" dirty="0"/>
              <a:t>E = set of edges		</a:t>
            </a:r>
            <a:r>
              <a:rPr lang="en-US" sz="2400" dirty="0">
                <a:sym typeface="Symbol" pitchFamily="-106" charset="2"/>
              </a:rPr>
              <a:t>(size of E = m)</a:t>
            </a:r>
            <a:endParaRPr lang="en-US" sz="2400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069975" y="4111625"/>
            <a:ext cx="1631950" cy="1514475"/>
            <a:chOff x="1062" y="2754"/>
            <a:chExt cx="1028" cy="954"/>
          </a:xfrm>
        </p:grpSpPr>
        <p:sp>
          <p:nvSpPr>
            <p:cNvPr id="127003" name="Oval 5"/>
            <p:cNvSpPr>
              <a:spLocks noChangeArrowheads="1"/>
            </p:cNvSpPr>
            <p:nvPr/>
          </p:nvSpPr>
          <p:spPr bwMode="auto">
            <a:xfrm>
              <a:off x="1063" y="2842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127004" name="Oval 6"/>
            <p:cNvSpPr>
              <a:spLocks noChangeArrowheads="1"/>
            </p:cNvSpPr>
            <p:nvPr/>
          </p:nvSpPr>
          <p:spPr bwMode="auto">
            <a:xfrm>
              <a:off x="1700" y="2841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2</a:t>
              </a:r>
            </a:p>
          </p:txBody>
        </p:sp>
        <p:sp>
          <p:nvSpPr>
            <p:cNvPr id="127005" name="Oval 7"/>
            <p:cNvSpPr>
              <a:spLocks noChangeArrowheads="1"/>
            </p:cNvSpPr>
            <p:nvPr/>
          </p:nvSpPr>
          <p:spPr bwMode="auto">
            <a:xfrm>
              <a:off x="1062" y="3451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</a:t>
              </a:r>
            </a:p>
          </p:txBody>
        </p:sp>
        <p:sp>
          <p:nvSpPr>
            <p:cNvPr id="127006" name="Oval 8"/>
            <p:cNvSpPr>
              <a:spLocks noChangeArrowheads="1"/>
            </p:cNvSpPr>
            <p:nvPr/>
          </p:nvSpPr>
          <p:spPr bwMode="auto">
            <a:xfrm>
              <a:off x="1700" y="3451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</a:t>
              </a:r>
            </a:p>
          </p:txBody>
        </p:sp>
        <p:sp>
          <p:nvSpPr>
            <p:cNvPr id="127007" name="Line 9"/>
            <p:cNvSpPr>
              <a:spLocks noChangeShapeType="1"/>
            </p:cNvSpPr>
            <p:nvPr/>
          </p:nvSpPr>
          <p:spPr bwMode="auto">
            <a:xfrm>
              <a:off x="1345" y="2954"/>
              <a:ext cx="3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08" name="Line 10"/>
            <p:cNvSpPr>
              <a:spLocks noChangeShapeType="1"/>
            </p:cNvSpPr>
            <p:nvPr/>
          </p:nvSpPr>
          <p:spPr bwMode="auto">
            <a:xfrm>
              <a:off x="1836" y="3099"/>
              <a:ext cx="0" cy="3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09" name="Line 11"/>
            <p:cNvSpPr>
              <a:spLocks noChangeShapeType="1"/>
            </p:cNvSpPr>
            <p:nvPr/>
          </p:nvSpPr>
          <p:spPr bwMode="auto">
            <a:xfrm flipV="1">
              <a:off x="1204" y="3095"/>
              <a:ext cx="0" cy="3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10" name="Line 12"/>
            <p:cNvSpPr>
              <a:spLocks noChangeShapeType="1"/>
            </p:cNvSpPr>
            <p:nvPr/>
          </p:nvSpPr>
          <p:spPr bwMode="auto">
            <a:xfrm flipH="1">
              <a:off x="1305" y="3064"/>
              <a:ext cx="447" cy="4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11" name="Freeform 13"/>
            <p:cNvSpPr>
              <a:spLocks/>
            </p:cNvSpPr>
            <p:nvPr/>
          </p:nvSpPr>
          <p:spPr bwMode="auto">
            <a:xfrm>
              <a:off x="1340" y="3479"/>
              <a:ext cx="364" cy="73"/>
            </a:xfrm>
            <a:custGeom>
              <a:avLst/>
              <a:gdLst>
                <a:gd name="T0" fmla="*/ 0 w 364"/>
                <a:gd name="T1" fmla="*/ 73 h 73"/>
                <a:gd name="T2" fmla="*/ 173 w 364"/>
                <a:gd name="T3" fmla="*/ 2 h 73"/>
                <a:gd name="T4" fmla="*/ 364 w 364"/>
                <a:gd name="T5" fmla="*/ 59 h 73"/>
                <a:gd name="T6" fmla="*/ 0 60000 65536"/>
                <a:gd name="T7" fmla="*/ 0 60000 65536"/>
                <a:gd name="T8" fmla="*/ 0 60000 65536"/>
                <a:gd name="T9" fmla="*/ 0 w 364"/>
                <a:gd name="T10" fmla="*/ 0 h 73"/>
                <a:gd name="T11" fmla="*/ 364 w 364"/>
                <a:gd name="T12" fmla="*/ 73 h 7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4" h="73">
                  <a:moveTo>
                    <a:pt x="0" y="73"/>
                  </a:moveTo>
                  <a:cubicBezTo>
                    <a:pt x="56" y="38"/>
                    <a:pt x="112" y="4"/>
                    <a:pt x="173" y="2"/>
                  </a:cubicBezTo>
                  <a:cubicBezTo>
                    <a:pt x="234" y="0"/>
                    <a:pt x="299" y="29"/>
                    <a:pt x="364" y="59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12" name="Freeform 14"/>
            <p:cNvSpPr>
              <a:spLocks/>
            </p:cNvSpPr>
            <p:nvPr/>
          </p:nvSpPr>
          <p:spPr bwMode="auto">
            <a:xfrm flipH="1" flipV="1">
              <a:off x="1334" y="3623"/>
              <a:ext cx="364" cy="73"/>
            </a:xfrm>
            <a:custGeom>
              <a:avLst/>
              <a:gdLst>
                <a:gd name="T0" fmla="*/ 0 w 364"/>
                <a:gd name="T1" fmla="*/ 73 h 73"/>
                <a:gd name="T2" fmla="*/ 173 w 364"/>
                <a:gd name="T3" fmla="*/ 2 h 73"/>
                <a:gd name="T4" fmla="*/ 364 w 364"/>
                <a:gd name="T5" fmla="*/ 59 h 73"/>
                <a:gd name="T6" fmla="*/ 0 60000 65536"/>
                <a:gd name="T7" fmla="*/ 0 60000 65536"/>
                <a:gd name="T8" fmla="*/ 0 60000 65536"/>
                <a:gd name="T9" fmla="*/ 0 w 364"/>
                <a:gd name="T10" fmla="*/ 0 h 73"/>
                <a:gd name="T11" fmla="*/ 364 w 364"/>
                <a:gd name="T12" fmla="*/ 73 h 7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4" h="73">
                  <a:moveTo>
                    <a:pt x="0" y="73"/>
                  </a:moveTo>
                  <a:cubicBezTo>
                    <a:pt x="56" y="38"/>
                    <a:pt x="112" y="4"/>
                    <a:pt x="173" y="2"/>
                  </a:cubicBezTo>
                  <a:cubicBezTo>
                    <a:pt x="234" y="0"/>
                    <a:pt x="299" y="29"/>
                    <a:pt x="364" y="59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13" name="Freeform 15"/>
            <p:cNvSpPr>
              <a:spLocks/>
            </p:cNvSpPr>
            <p:nvPr/>
          </p:nvSpPr>
          <p:spPr bwMode="auto">
            <a:xfrm>
              <a:off x="1912" y="2754"/>
              <a:ext cx="178" cy="173"/>
            </a:xfrm>
            <a:custGeom>
              <a:avLst/>
              <a:gdLst>
                <a:gd name="T0" fmla="*/ 0 w 178"/>
                <a:gd name="T1" fmla="*/ 102 h 173"/>
                <a:gd name="T2" fmla="*/ 44 w 178"/>
                <a:gd name="T3" fmla="*/ 13 h 173"/>
                <a:gd name="T4" fmla="*/ 146 w 178"/>
                <a:gd name="T5" fmla="*/ 22 h 173"/>
                <a:gd name="T6" fmla="*/ 164 w 178"/>
                <a:gd name="T7" fmla="*/ 111 h 173"/>
                <a:gd name="T8" fmla="*/ 62 w 178"/>
                <a:gd name="T9" fmla="*/ 173 h 1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8"/>
                <a:gd name="T16" fmla="*/ 0 h 173"/>
                <a:gd name="T17" fmla="*/ 178 w 178"/>
                <a:gd name="T18" fmla="*/ 173 h 1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8" h="173">
                  <a:moveTo>
                    <a:pt x="0" y="102"/>
                  </a:moveTo>
                  <a:cubicBezTo>
                    <a:pt x="10" y="64"/>
                    <a:pt x="20" y="26"/>
                    <a:pt x="44" y="13"/>
                  </a:cubicBezTo>
                  <a:cubicBezTo>
                    <a:pt x="68" y="0"/>
                    <a:pt x="126" y="6"/>
                    <a:pt x="146" y="22"/>
                  </a:cubicBezTo>
                  <a:cubicBezTo>
                    <a:pt x="166" y="38"/>
                    <a:pt x="178" y="86"/>
                    <a:pt x="164" y="111"/>
                  </a:cubicBezTo>
                  <a:cubicBezTo>
                    <a:pt x="150" y="136"/>
                    <a:pt x="106" y="154"/>
                    <a:pt x="62" y="17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3765550" y="4249738"/>
            <a:ext cx="1463675" cy="1376362"/>
            <a:chOff x="2099" y="2677"/>
            <a:chExt cx="922" cy="867"/>
          </a:xfrm>
        </p:grpSpPr>
        <p:sp>
          <p:nvSpPr>
            <p:cNvPr id="126995" name="Oval 17"/>
            <p:cNvSpPr>
              <a:spLocks noChangeArrowheads="1"/>
            </p:cNvSpPr>
            <p:nvPr/>
          </p:nvSpPr>
          <p:spPr bwMode="auto">
            <a:xfrm>
              <a:off x="2100" y="2678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126996" name="Oval 18"/>
            <p:cNvSpPr>
              <a:spLocks noChangeArrowheads="1"/>
            </p:cNvSpPr>
            <p:nvPr/>
          </p:nvSpPr>
          <p:spPr bwMode="auto">
            <a:xfrm>
              <a:off x="2737" y="2677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2</a:t>
              </a:r>
            </a:p>
          </p:txBody>
        </p:sp>
        <p:sp>
          <p:nvSpPr>
            <p:cNvPr id="126997" name="Oval 19"/>
            <p:cNvSpPr>
              <a:spLocks noChangeArrowheads="1"/>
            </p:cNvSpPr>
            <p:nvPr/>
          </p:nvSpPr>
          <p:spPr bwMode="auto">
            <a:xfrm>
              <a:off x="2099" y="3287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</a:t>
              </a:r>
            </a:p>
          </p:txBody>
        </p:sp>
        <p:sp>
          <p:nvSpPr>
            <p:cNvPr id="126998" name="Oval 20"/>
            <p:cNvSpPr>
              <a:spLocks noChangeArrowheads="1"/>
            </p:cNvSpPr>
            <p:nvPr/>
          </p:nvSpPr>
          <p:spPr bwMode="auto">
            <a:xfrm>
              <a:off x="2737" y="3287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</a:t>
              </a:r>
            </a:p>
          </p:txBody>
        </p:sp>
        <p:sp>
          <p:nvSpPr>
            <p:cNvPr id="126999" name="Line 21"/>
            <p:cNvSpPr>
              <a:spLocks noChangeShapeType="1"/>
            </p:cNvSpPr>
            <p:nvPr/>
          </p:nvSpPr>
          <p:spPr bwMode="auto">
            <a:xfrm>
              <a:off x="2382" y="2790"/>
              <a:ext cx="3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00" name="Line 22"/>
            <p:cNvSpPr>
              <a:spLocks noChangeShapeType="1"/>
            </p:cNvSpPr>
            <p:nvPr/>
          </p:nvSpPr>
          <p:spPr bwMode="auto">
            <a:xfrm>
              <a:off x="2873" y="2935"/>
              <a:ext cx="0" cy="3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01" name="Line 23"/>
            <p:cNvSpPr>
              <a:spLocks noChangeShapeType="1"/>
            </p:cNvSpPr>
            <p:nvPr/>
          </p:nvSpPr>
          <p:spPr bwMode="auto">
            <a:xfrm flipV="1">
              <a:off x="2241" y="2931"/>
              <a:ext cx="0" cy="3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02" name="Line 24"/>
            <p:cNvSpPr>
              <a:spLocks noChangeShapeType="1"/>
            </p:cNvSpPr>
            <p:nvPr/>
          </p:nvSpPr>
          <p:spPr bwMode="auto">
            <a:xfrm flipH="1">
              <a:off x="2342" y="2900"/>
              <a:ext cx="447" cy="4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67673" name="Text Box 25"/>
          <p:cNvSpPr txBox="1">
            <a:spLocks noChangeArrowheads="1"/>
          </p:cNvSpPr>
          <p:nvPr/>
        </p:nvSpPr>
        <p:spPr bwMode="auto">
          <a:xfrm>
            <a:off x="1195179" y="5738813"/>
            <a:ext cx="115929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Directed</a:t>
            </a:r>
          </a:p>
          <a:p>
            <a:pPr algn="ctr"/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graph</a:t>
            </a:r>
          </a:p>
        </p:txBody>
      </p:sp>
      <p:sp>
        <p:nvSpPr>
          <p:cNvPr id="667674" name="Text Box 26"/>
          <p:cNvSpPr txBox="1">
            <a:spLocks noChangeArrowheads="1"/>
          </p:cNvSpPr>
          <p:nvPr/>
        </p:nvSpPr>
        <p:spPr bwMode="auto">
          <a:xfrm>
            <a:off x="3759231" y="5738813"/>
            <a:ext cx="143821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Undirected</a:t>
            </a:r>
          </a:p>
          <a:p>
            <a:pPr algn="ctr"/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graph</a:t>
            </a:r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6292850" y="4249738"/>
            <a:ext cx="1463675" cy="1376362"/>
            <a:chOff x="3964" y="2677"/>
            <a:chExt cx="922" cy="867"/>
          </a:xfrm>
        </p:grpSpPr>
        <p:sp>
          <p:nvSpPr>
            <p:cNvPr id="126988" name="Oval 28"/>
            <p:cNvSpPr>
              <a:spLocks noChangeArrowheads="1"/>
            </p:cNvSpPr>
            <p:nvPr/>
          </p:nvSpPr>
          <p:spPr bwMode="auto">
            <a:xfrm>
              <a:off x="3965" y="2678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126989" name="Oval 29"/>
            <p:cNvSpPr>
              <a:spLocks noChangeArrowheads="1"/>
            </p:cNvSpPr>
            <p:nvPr/>
          </p:nvSpPr>
          <p:spPr bwMode="auto">
            <a:xfrm>
              <a:off x="4602" y="2677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2</a:t>
              </a:r>
            </a:p>
          </p:txBody>
        </p:sp>
        <p:sp>
          <p:nvSpPr>
            <p:cNvPr id="126990" name="Oval 30"/>
            <p:cNvSpPr>
              <a:spLocks noChangeArrowheads="1"/>
            </p:cNvSpPr>
            <p:nvPr/>
          </p:nvSpPr>
          <p:spPr bwMode="auto">
            <a:xfrm>
              <a:off x="3964" y="3287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</a:t>
              </a:r>
            </a:p>
          </p:txBody>
        </p:sp>
        <p:sp>
          <p:nvSpPr>
            <p:cNvPr id="126991" name="Oval 31"/>
            <p:cNvSpPr>
              <a:spLocks noChangeArrowheads="1"/>
            </p:cNvSpPr>
            <p:nvPr/>
          </p:nvSpPr>
          <p:spPr bwMode="auto">
            <a:xfrm>
              <a:off x="4602" y="3287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</a:t>
              </a:r>
            </a:p>
          </p:txBody>
        </p:sp>
        <p:sp>
          <p:nvSpPr>
            <p:cNvPr id="126992" name="Line 32"/>
            <p:cNvSpPr>
              <a:spLocks noChangeShapeType="1"/>
            </p:cNvSpPr>
            <p:nvPr/>
          </p:nvSpPr>
          <p:spPr bwMode="auto">
            <a:xfrm>
              <a:off x="4247" y="2790"/>
              <a:ext cx="3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993" name="Line 33"/>
            <p:cNvSpPr>
              <a:spLocks noChangeShapeType="1"/>
            </p:cNvSpPr>
            <p:nvPr/>
          </p:nvSpPr>
          <p:spPr bwMode="auto">
            <a:xfrm>
              <a:off x="4738" y="2935"/>
              <a:ext cx="0" cy="3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994" name="Line 34"/>
            <p:cNvSpPr>
              <a:spLocks noChangeShapeType="1"/>
            </p:cNvSpPr>
            <p:nvPr/>
          </p:nvSpPr>
          <p:spPr bwMode="auto">
            <a:xfrm flipV="1">
              <a:off x="4106" y="2931"/>
              <a:ext cx="0" cy="3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67683" name="Text Box 35"/>
          <p:cNvSpPr txBox="1">
            <a:spLocks noChangeArrowheads="1"/>
          </p:cNvSpPr>
          <p:nvPr/>
        </p:nvSpPr>
        <p:spPr bwMode="auto">
          <a:xfrm>
            <a:off x="6595735" y="5738813"/>
            <a:ext cx="10198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Acyclic</a:t>
            </a:r>
          </a:p>
          <a:p>
            <a:pPr algn="ctr"/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graph</a:t>
            </a:r>
          </a:p>
        </p:txBody>
      </p:sp>
      <p:sp>
        <p:nvSpPr>
          <p:cNvPr id="37" name="Footer Placeholder 3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22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F17770-BCDC-2942-AF4E-BD55D0C06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647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7651" grpId="0" build="p"/>
      <p:bldP spid="667673" grpId="0"/>
      <p:bldP spid="667674" grpId="0"/>
      <p:bldP spid="66768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Other Types of Graphs</a:t>
            </a:r>
          </a:p>
        </p:txBody>
      </p:sp>
      <p:sp>
        <p:nvSpPr>
          <p:cNvPr id="66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4935537" cy="5076825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400"/>
              <a:t>A graph is </a:t>
            </a:r>
            <a:r>
              <a:rPr lang="en-US" sz="2400" b="1"/>
              <a:t>connected</a:t>
            </a:r>
            <a:r>
              <a:rPr lang="en-US" sz="2400"/>
              <a:t> if there is a path between every two vertices</a:t>
            </a:r>
          </a:p>
          <a:p>
            <a:pPr eaLnBrk="1" hangingPunct="1">
              <a:lnSpc>
                <a:spcPct val="120000"/>
              </a:lnSpc>
            </a:pPr>
            <a:endParaRPr lang="en-US" sz="2400"/>
          </a:p>
          <a:p>
            <a:pPr eaLnBrk="1" hangingPunct="1">
              <a:lnSpc>
                <a:spcPct val="120000"/>
              </a:lnSpc>
            </a:pPr>
            <a:endParaRPr lang="en-US" sz="2400"/>
          </a:p>
          <a:p>
            <a:pPr eaLnBrk="1" hangingPunct="1">
              <a:lnSpc>
                <a:spcPct val="120000"/>
              </a:lnSpc>
            </a:pPr>
            <a:r>
              <a:rPr lang="en-US" sz="2400"/>
              <a:t>A </a:t>
            </a:r>
            <a:r>
              <a:rPr lang="en-US" sz="2400" b="1"/>
              <a:t>bipartite graph</a:t>
            </a:r>
            <a:r>
              <a:rPr lang="en-US" sz="2400"/>
              <a:t> is an undirected graph G = (V, E) in which V = V</a:t>
            </a:r>
            <a:r>
              <a:rPr lang="en-US" sz="2400" baseline="-25000"/>
              <a:t>1 </a:t>
            </a:r>
            <a:r>
              <a:rPr lang="en-US" sz="2400"/>
              <a:t>+ V</a:t>
            </a:r>
            <a:r>
              <a:rPr lang="en-US" sz="2400" baseline="-25000"/>
              <a:t>2</a:t>
            </a:r>
            <a:r>
              <a:rPr lang="en-US" sz="2400"/>
              <a:t> and there are edges only between vertices in V</a:t>
            </a:r>
            <a:r>
              <a:rPr lang="en-US" sz="2400" baseline="-25000"/>
              <a:t>1</a:t>
            </a:r>
            <a:r>
              <a:rPr lang="en-US" sz="2400"/>
              <a:t> and V</a:t>
            </a:r>
            <a:r>
              <a:rPr lang="en-US" sz="2400" baseline="-25000"/>
              <a:t>2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294313" y="1370013"/>
            <a:ext cx="1463675" cy="1376362"/>
            <a:chOff x="2099" y="2677"/>
            <a:chExt cx="922" cy="867"/>
          </a:xfrm>
        </p:grpSpPr>
        <p:sp>
          <p:nvSpPr>
            <p:cNvPr id="129059" name="Oval 5"/>
            <p:cNvSpPr>
              <a:spLocks noChangeArrowheads="1"/>
            </p:cNvSpPr>
            <p:nvPr/>
          </p:nvSpPr>
          <p:spPr bwMode="auto">
            <a:xfrm>
              <a:off x="2100" y="2678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129060" name="Oval 6"/>
            <p:cNvSpPr>
              <a:spLocks noChangeArrowheads="1"/>
            </p:cNvSpPr>
            <p:nvPr/>
          </p:nvSpPr>
          <p:spPr bwMode="auto">
            <a:xfrm>
              <a:off x="2737" y="2677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2</a:t>
              </a:r>
            </a:p>
          </p:txBody>
        </p:sp>
        <p:sp>
          <p:nvSpPr>
            <p:cNvPr id="129061" name="Oval 7"/>
            <p:cNvSpPr>
              <a:spLocks noChangeArrowheads="1"/>
            </p:cNvSpPr>
            <p:nvPr/>
          </p:nvSpPr>
          <p:spPr bwMode="auto">
            <a:xfrm>
              <a:off x="2099" y="3287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</a:t>
              </a:r>
            </a:p>
          </p:txBody>
        </p:sp>
        <p:sp>
          <p:nvSpPr>
            <p:cNvPr id="129062" name="Oval 8"/>
            <p:cNvSpPr>
              <a:spLocks noChangeArrowheads="1"/>
            </p:cNvSpPr>
            <p:nvPr/>
          </p:nvSpPr>
          <p:spPr bwMode="auto">
            <a:xfrm>
              <a:off x="2737" y="3287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</a:t>
              </a:r>
            </a:p>
          </p:txBody>
        </p:sp>
        <p:sp>
          <p:nvSpPr>
            <p:cNvPr id="129063" name="Line 9"/>
            <p:cNvSpPr>
              <a:spLocks noChangeShapeType="1"/>
            </p:cNvSpPr>
            <p:nvPr/>
          </p:nvSpPr>
          <p:spPr bwMode="auto">
            <a:xfrm>
              <a:off x="2382" y="2790"/>
              <a:ext cx="3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064" name="Line 10"/>
            <p:cNvSpPr>
              <a:spLocks noChangeShapeType="1"/>
            </p:cNvSpPr>
            <p:nvPr/>
          </p:nvSpPr>
          <p:spPr bwMode="auto">
            <a:xfrm>
              <a:off x="2873" y="2935"/>
              <a:ext cx="0" cy="3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065" name="Line 11"/>
            <p:cNvSpPr>
              <a:spLocks noChangeShapeType="1"/>
            </p:cNvSpPr>
            <p:nvPr/>
          </p:nvSpPr>
          <p:spPr bwMode="auto">
            <a:xfrm flipV="1">
              <a:off x="2241" y="2931"/>
              <a:ext cx="0" cy="3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066" name="Line 12"/>
            <p:cNvSpPr>
              <a:spLocks noChangeShapeType="1"/>
            </p:cNvSpPr>
            <p:nvPr/>
          </p:nvSpPr>
          <p:spPr bwMode="auto">
            <a:xfrm flipH="1">
              <a:off x="2342" y="2900"/>
              <a:ext cx="447" cy="4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68685" name="Text Box 13"/>
          <p:cNvSpPr txBox="1">
            <a:spLocks noChangeArrowheads="1"/>
          </p:cNvSpPr>
          <p:nvPr/>
        </p:nvSpPr>
        <p:spPr bwMode="auto">
          <a:xfrm>
            <a:off x="5271855" y="2932113"/>
            <a:ext cx="14927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Connected</a:t>
            </a:r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7126288" y="1370013"/>
            <a:ext cx="1463675" cy="1376362"/>
            <a:chOff x="4489" y="863"/>
            <a:chExt cx="922" cy="867"/>
          </a:xfrm>
        </p:grpSpPr>
        <p:sp>
          <p:nvSpPr>
            <p:cNvPr id="129053" name="Oval 15"/>
            <p:cNvSpPr>
              <a:spLocks noChangeArrowheads="1"/>
            </p:cNvSpPr>
            <p:nvPr/>
          </p:nvSpPr>
          <p:spPr bwMode="auto">
            <a:xfrm>
              <a:off x="4490" y="864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129054" name="Oval 16"/>
            <p:cNvSpPr>
              <a:spLocks noChangeArrowheads="1"/>
            </p:cNvSpPr>
            <p:nvPr/>
          </p:nvSpPr>
          <p:spPr bwMode="auto">
            <a:xfrm>
              <a:off x="5127" y="863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2</a:t>
              </a:r>
            </a:p>
          </p:txBody>
        </p:sp>
        <p:sp>
          <p:nvSpPr>
            <p:cNvPr id="129055" name="Oval 17"/>
            <p:cNvSpPr>
              <a:spLocks noChangeArrowheads="1"/>
            </p:cNvSpPr>
            <p:nvPr/>
          </p:nvSpPr>
          <p:spPr bwMode="auto">
            <a:xfrm>
              <a:off x="4489" y="1473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</a:t>
              </a:r>
            </a:p>
          </p:txBody>
        </p:sp>
        <p:sp>
          <p:nvSpPr>
            <p:cNvPr id="129056" name="Oval 18"/>
            <p:cNvSpPr>
              <a:spLocks noChangeArrowheads="1"/>
            </p:cNvSpPr>
            <p:nvPr/>
          </p:nvSpPr>
          <p:spPr bwMode="auto">
            <a:xfrm>
              <a:off x="5127" y="1473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</a:t>
              </a:r>
            </a:p>
          </p:txBody>
        </p:sp>
        <p:sp>
          <p:nvSpPr>
            <p:cNvPr id="129057" name="Line 19"/>
            <p:cNvSpPr>
              <a:spLocks noChangeShapeType="1"/>
            </p:cNvSpPr>
            <p:nvPr/>
          </p:nvSpPr>
          <p:spPr bwMode="auto">
            <a:xfrm>
              <a:off x="5263" y="1121"/>
              <a:ext cx="0" cy="3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058" name="Line 20"/>
            <p:cNvSpPr>
              <a:spLocks noChangeShapeType="1"/>
            </p:cNvSpPr>
            <p:nvPr/>
          </p:nvSpPr>
          <p:spPr bwMode="auto">
            <a:xfrm flipH="1">
              <a:off x="4732" y="1086"/>
              <a:ext cx="447" cy="4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68693" name="Text Box 21"/>
          <p:cNvSpPr txBox="1">
            <a:spLocks noChangeArrowheads="1"/>
          </p:cNvSpPr>
          <p:nvPr/>
        </p:nvSpPr>
        <p:spPr bwMode="auto">
          <a:xfrm>
            <a:off x="6890630" y="2932113"/>
            <a:ext cx="19191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Not connected</a:t>
            </a:r>
          </a:p>
        </p:txBody>
      </p: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5364163" y="4016375"/>
            <a:ext cx="3560762" cy="1981200"/>
            <a:chOff x="3379" y="2530"/>
            <a:chExt cx="2243" cy="1248"/>
          </a:xfrm>
        </p:grpSpPr>
        <p:sp>
          <p:nvSpPr>
            <p:cNvPr id="129038" name="Oval 23"/>
            <p:cNvSpPr>
              <a:spLocks noChangeArrowheads="1"/>
            </p:cNvSpPr>
            <p:nvPr/>
          </p:nvSpPr>
          <p:spPr bwMode="auto">
            <a:xfrm>
              <a:off x="3380" y="2580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129039" name="Oval 24"/>
            <p:cNvSpPr>
              <a:spLocks noChangeArrowheads="1"/>
            </p:cNvSpPr>
            <p:nvPr/>
          </p:nvSpPr>
          <p:spPr bwMode="auto">
            <a:xfrm>
              <a:off x="5165" y="2530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2</a:t>
              </a:r>
            </a:p>
          </p:txBody>
        </p:sp>
        <p:sp>
          <p:nvSpPr>
            <p:cNvPr id="129040" name="Oval 25"/>
            <p:cNvSpPr>
              <a:spLocks noChangeArrowheads="1"/>
            </p:cNvSpPr>
            <p:nvPr/>
          </p:nvSpPr>
          <p:spPr bwMode="auto">
            <a:xfrm>
              <a:off x="3379" y="3189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</a:t>
              </a:r>
            </a:p>
          </p:txBody>
        </p:sp>
        <p:sp>
          <p:nvSpPr>
            <p:cNvPr id="129041" name="Oval 26"/>
            <p:cNvSpPr>
              <a:spLocks noChangeArrowheads="1"/>
            </p:cNvSpPr>
            <p:nvPr/>
          </p:nvSpPr>
          <p:spPr bwMode="auto">
            <a:xfrm>
              <a:off x="4984" y="3521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</a:t>
              </a:r>
            </a:p>
          </p:txBody>
        </p:sp>
        <p:sp>
          <p:nvSpPr>
            <p:cNvPr id="129042" name="Oval 27"/>
            <p:cNvSpPr>
              <a:spLocks noChangeArrowheads="1"/>
            </p:cNvSpPr>
            <p:nvPr/>
          </p:nvSpPr>
          <p:spPr bwMode="auto">
            <a:xfrm>
              <a:off x="3798" y="2911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</a:t>
              </a:r>
            </a:p>
          </p:txBody>
        </p:sp>
        <p:sp>
          <p:nvSpPr>
            <p:cNvPr id="129043" name="Oval 28"/>
            <p:cNvSpPr>
              <a:spLocks noChangeArrowheads="1"/>
            </p:cNvSpPr>
            <p:nvPr/>
          </p:nvSpPr>
          <p:spPr bwMode="auto">
            <a:xfrm>
              <a:off x="4754" y="2721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9</a:t>
              </a:r>
            </a:p>
          </p:txBody>
        </p:sp>
        <p:sp>
          <p:nvSpPr>
            <p:cNvPr id="129044" name="Oval 29"/>
            <p:cNvSpPr>
              <a:spLocks noChangeArrowheads="1"/>
            </p:cNvSpPr>
            <p:nvPr/>
          </p:nvSpPr>
          <p:spPr bwMode="auto">
            <a:xfrm>
              <a:off x="3768" y="3330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7</a:t>
              </a:r>
            </a:p>
          </p:txBody>
        </p:sp>
        <p:sp>
          <p:nvSpPr>
            <p:cNvPr id="129045" name="Oval 30"/>
            <p:cNvSpPr>
              <a:spLocks noChangeArrowheads="1"/>
            </p:cNvSpPr>
            <p:nvPr/>
          </p:nvSpPr>
          <p:spPr bwMode="auto">
            <a:xfrm>
              <a:off x="5338" y="3182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6</a:t>
              </a:r>
            </a:p>
          </p:txBody>
        </p:sp>
        <p:sp>
          <p:nvSpPr>
            <p:cNvPr id="129046" name="Oval 31"/>
            <p:cNvSpPr>
              <a:spLocks noChangeArrowheads="1"/>
            </p:cNvSpPr>
            <p:nvPr/>
          </p:nvSpPr>
          <p:spPr bwMode="auto">
            <a:xfrm>
              <a:off x="5004" y="3018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8</a:t>
              </a:r>
            </a:p>
          </p:txBody>
        </p:sp>
        <p:sp>
          <p:nvSpPr>
            <p:cNvPr id="129047" name="Line 32"/>
            <p:cNvSpPr>
              <a:spLocks noChangeShapeType="1"/>
            </p:cNvSpPr>
            <p:nvPr/>
          </p:nvSpPr>
          <p:spPr bwMode="auto">
            <a:xfrm flipV="1">
              <a:off x="3659" y="2651"/>
              <a:ext cx="1507" cy="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048" name="Line 33"/>
            <p:cNvSpPr>
              <a:spLocks noChangeShapeType="1"/>
            </p:cNvSpPr>
            <p:nvPr/>
          </p:nvSpPr>
          <p:spPr bwMode="auto">
            <a:xfrm>
              <a:off x="4073" y="3078"/>
              <a:ext cx="913" cy="5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049" name="Line 34"/>
            <p:cNvSpPr>
              <a:spLocks noChangeShapeType="1"/>
            </p:cNvSpPr>
            <p:nvPr/>
          </p:nvSpPr>
          <p:spPr bwMode="auto">
            <a:xfrm flipV="1">
              <a:off x="3659" y="3191"/>
              <a:ext cx="1354" cy="1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050" name="Line 35"/>
            <p:cNvSpPr>
              <a:spLocks noChangeShapeType="1"/>
            </p:cNvSpPr>
            <p:nvPr/>
          </p:nvSpPr>
          <p:spPr bwMode="auto">
            <a:xfrm flipV="1">
              <a:off x="4077" y="2880"/>
              <a:ext cx="684" cy="1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051" name="Line 36"/>
            <p:cNvSpPr>
              <a:spLocks noChangeShapeType="1"/>
            </p:cNvSpPr>
            <p:nvPr/>
          </p:nvSpPr>
          <p:spPr bwMode="auto">
            <a:xfrm flipV="1">
              <a:off x="4050" y="3344"/>
              <a:ext cx="1292" cy="1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052" name="Line 37"/>
            <p:cNvSpPr>
              <a:spLocks noChangeShapeType="1"/>
            </p:cNvSpPr>
            <p:nvPr/>
          </p:nvSpPr>
          <p:spPr bwMode="auto">
            <a:xfrm flipH="1">
              <a:off x="4028" y="2948"/>
              <a:ext cx="783" cy="4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38"/>
          <p:cNvGrpSpPr>
            <a:grpSpLocks/>
          </p:cNvGrpSpPr>
          <p:nvPr/>
        </p:nvGrpSpPr>
        <p:grpSpPr bwMode="auto">
          <a:xfrm>
            <a:off x="5132388" y="3762375"/>
            <a:ext cx="3903662" cy="2351088"/>
            <a:chOff x="3233" y="2370"/>
            <a:chExt cx="2459" cy="1481"/>
          </a:xfrm>
        </p:grpSpPr>
        <p:sp>
          <p:nvSpPr>
            <p:cNvPr id="129036" name="Oval 39"/>
            <p:cNvSpPr>
              <a:spLocks noChangeArrowheads="1"/>
            </p:cNvSpPr>
            <p:nvPr/>
          </p:nvSpPr>
          <p:spPr bwMode="auto">
            <a:xfrm>
              <a:off x="3233" y="2370"/>
              <a:ext cx="1062" cy="1368"/>
            </a:xfrm>
            <a:prstGeom prst="ellipse">
              <a:avLst/>
            </a:prstGeom>
            <a:noFill/>
            <a:ln w="25400">
              <a:solidFill>
                <a:srgbClr val="336699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037" name="Oval 40"/>
            <p:cNvSpPr>
              <a:spLocks noChangeArrowheads="1"/>
            </p:cNvSpPr>
            <p:nvPr/>
          </p:nvSpPr>
          <p:spPr bwMode="auto">
            <a:xfrm>
              <a:off x="4608" y="2389"/>
              <a:ext cx="1084" cy="1462"/>
            </a:xfrm>
            <a:prstGeom prst="ellipse">
              <a:avLst/>
            </a:prstGeom>
            <a:noFill/>
            <a:ln w="25400">
              <a:solidFill>
                <a:srgbClr val="336699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2" name="Footer Placeholder 4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22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B4DB5-B24E-8246-9BF7-2A9D337EE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767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8685" grpId="0"/>
      <p:bldP spid="66869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Graph Representation</a:t>
            </a:r>
          </a:p>
        </p:txBody>
      </p:sp>
      <p:sp>
        <p:nvSpPr>
          <p:cNvPr id="66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937000" cy="2754312"/>
          </a:xfrm>
        </p:spPr>
        <p:txBody>
          <a:bodyPr/>
          <a:lstStyle/>
          <a:p>
            <a:pPr eaLnBrk="1" hangingPunct="1"/>
            <a:r>
              <a:rPr lang="en-US" b="1" dirty="0"/>
              <a:t>Adjacency list representation</a:t>
            </a:r>
            <a:r>
              <a:rPr lang="en-US" dirty="0"/>
              <a:t> of G = (V, E)</a:t>
            </a:r>
          </a:p>
          <a:p>
            <a:pPr lvl="1" eaLnBrk="1" hangingPunct="1"/>
            <a:r>
              <a:rPr lang="en-US" dirty="0"/>
              <a:t>An array of </a:t>
            </a:r>
            <a:r>
              <a:rPr lang="en-US" dirty="0">
                <a:sym typeface="Symbol" pitchFamily="-106" charset="2"/>
              </a:rPr>
              <a:t>n lists, one for each vertex in V</a:t>
            </a:r>
          </a:p>
          <a:p>
            <a:pPr lvl="1" eaLnBrk="1" hangingPunct="1"/>
            <a:r>
              <a:rPr lang="en-US" dirty="0">
                <a:sym typeface="Symbol" pitchFamily="-106" charset="2"/>
              </a:rPr>
              <a:t>Each list </a:t>
            </a:r>
            <a:r>
              <a:rPr lang="en-US" dirty="0" err="1">
                <a:latin typeface="Comic Sans MS" pitchFamily="-106" charset="0"/>
                <a:sym typeface="Symbol" pitchFamily="-106" charset="2"/>
              </a:rPr>
              <a:t>Adj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[u]</a:t>
            </a:r>
            <a:r>
              <a:rPr lang="en-US" dirty="0">
                <a:sym typeface="Symbol" pitchFamily="-106" charset="2"/>
              </a:rPr>
              <a:t> contains all the vertices v such that there is an edge between 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u</a:t>
            </a:r>
            <a:r>
              <a:rPr lang="en-US" dirty="0">
                <a:sym typeface="Symbol" pitchFamily="-106" charset="2"/>
              </a:rPr>
              <a:t> and 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v</a:t>
            </a:r>
          </a:p>
          <a:p>
            <a:pPr lvl="2" eaLnBrk="1" hangingPunct="1"/>
            <a:r>
              <a:rPr lang="en-US" dirty="0" err="1">
                <a:latin typeface="Comic Sans MS" pitchFamily="-106" charset="0"/>
                <a:sym typeface="Symbol" pitchFamily="-106" charset="2"/>
              </a:rPr>
              <a:t>Adj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[u]</a:t>
            </a:r>
            <a:r>
              <a:rPr lang="en-US" dirty="0">
                <a:sym typeface="Symbol" pitchFamily="-106" charset="2"/>
              </a:rPr>
              <a:t> contains the vertices adjacent to 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u</a:t>
            </a:r>
            <a:r>
              <a:rPr lang="en-US" dirty="0">
                <a:sym typeface="Symbol" pitchFamily="-106" charset="2"/>
              </a:rPr>
              <a:t> (in arbitrary order)</a:t>
            </a:r>
          </a:p>
          <a:p>
            <a:pPr lvl="1" eaLnBrk="1" hangingPunct="1"/>
            <a:r>
              <a:rPr lang="en-US" dirty="0">
                <a:sym typeface="Symbol" pitchFamily="-106" charset="2"/>
              </a:rPr>
              <a:t>Can be used for both directed and undirected graphs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14425" y="4270375"/>
            <a:ext cx="2159000" cy="1376363"/>
            <a:chOff x="828" y="2753"/>
            <a:chExt cx="1360" cy="867"/>
          </a:xfrm>
        </p:grpSpPr>
        <p:sp>
          <p:nvSpPr>
            <p:cNvPr id="131225" name="Oval 5"/>
            <p:cNvSpPr>
              <a:spLocks noChangeArrowheads="1"/>
            </p:cNvSpPr>
            <p:nvPr/>
          </p:nvSpPr>
          <p:spPr bwMode="auto">
            <a:xfrm>
              <a:off x="829" y="2754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131226" name="Oval 6"/>
            <p:cNvSpPr>
              <a:spLocks noChangeArrowheads="1"/>
            </p:cNvSpPr>
            <p:nvPr/>
          </p:nvSpPr>
          <p:spPr bwMode="auto">
            <a:xfrm>
              <a:off x="1466" y="2753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2</a:t>
              </a:r>
            </a:p>
          </p:txBody>
        </p:sp>
        <p:sp>
          <p:nvSpPr>
            <p:cNvPr id="131227" name="Oval 7"/>
            <p:cNvSpPr>
              <a:spLocks noChangeArrowheads="1"/>
            </p:cNvSpPr>
            <p:nvPr/>
          </p:nvSpPr>
          <p:spPr bwMode="auto">
            <a:xfrm>
              <a:off x="828" y="3363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5</a:t>
              </a:r>
            </a:p>
          </p:txBody>
        </p:sp>
        <p:sp>
          <p:nvSpPr>
            <p:cNvPr id="131228" name="Oval 8"/>
            <p:cNvSpPr>
              <a:spLocks noChangeArrowheads="1"/>
            </p:cNvSpPr>
            <p:nvPr/>
          </p:nvSpPr>
          <p:spPr bwMode="auto">
            <a:xfrm>
              <a:off x="1466" y="3363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</a:t>
              </a:r>
            </a:p>
          </p:txBody>
        </p:sp>
        <p:sp>
          <p:nvSpPr>
            <p:cNvPr id="131229" name="Line 9"/>
            <p:cNvSpPr>
              <a:spLocks noChangeShapeType="1"/>
            </p:cNvSpPr>
            <p:nvPr/>
          </p:nvSpPr>
          <p:spPr bwMode="auto">
            <a:xfrm>
              <a:off x="1111" y="2866"/>
              <a:ext cx="35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30" name="Line 10"/>
            <p:cNvSpPr>
              <a:spLocks noChangeShapeType="1"/>
            </p:cNvSpPr>
            <p:nvPr/>
          </p:nvSpPr>
          <p:spPr bwMode="auto">
            <a:xfrm>
              <a:off x="1602" y="3011"/>
              <a:ext cx="1" cy="3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31" name="Line 11"/>
            <p:cNvSpPr>
              <a:spLocks noChangeShapeType="1"/>
            </p:cNvSpPr>
            <p:nvPr/>
          </p:nvSpPr>
          <p:spPr bwMode="auto">
            <a:xfrm flipV="1">
              <a:off x="970" y="3007"/>
              <a:ext cx="1" cy="3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32" name="Line 12"/>
            <p:cNvSpPr>
              <a:spLocks noChangeShapeType="1"/>
            </p:cNvSpPr>
            <p:nvPr/>
          </p:nvSpPr>
          <p:spPr bwMode="auto">
            <a:xfrm flipH="1">
              <a:off x="1071" y="2976"/>
              <a:ext cx="447" cy="4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33" name="Oval 13"/>
            <p:cNvSpPr>
              <a:spLocks noChangeArrowheads="1"/>
            </p:cNvSpPr>
            <p:nvPr/>
          </p:nvSpPr>
          <p:spPr bwMode="auto">
            <a:xfrm>
              <a:off x="1904" y="3047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</a:t>
              </a:r>
            </a:p>
          </p:txBody>
        </p:sp>
        <p:sp>
          <p:nvSpPr>
            <p:cNvPr id="131234" name="Line 14"/>
            <p:cNvSpPr>
              <a:spLocks noChangeShapeType="1"/>
            </p:cNvSpPr>
            <p:nvPr/>
          </p:nvSpPr>
          <p:spPr bwMode="auto">
            <a:xfrm>
              <a:off x="1103" y="3483"/>
              <a:ext cx="369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35" name="Line 15"/>
            <p:cNvSpPr>
              <a:spLocks noChangeShapeType="1"/>
            </p:cNvSpPr>
            <p:nvPr/>
          </p:nvSpPr>
          <p:spPr bwMode="auto">
            <a:xfrm>
              <a:off x="1742" y="2903"/>
              <a:ext cx="225" cy="1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36" name="Line 16"/>
            <p:cNvSpPr>
              <a:spLocks noChangeShapeType="1"/>
            </p:cNvSpPr>
            <p:nvPr/>
          </p:nvSpPr>
          <p:spPr bwMode="auto">
            <a:xfrm flipV="1">
              <a:off x="1733" y="3276"/>
              <a:ext cx="229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669713" name="Group 17"/>
          <p:cNvGraphicFramePr>
            <a:graphicFrameLocks noGrp="1"/>
          </p:cNvGraphicFramePr>
          <p:nvPr/>
        </p:nvGraphicFramePr>
        <p:xfrm>
          <a:off x="4005263" y="3948113"/>
          <a:ext cx="560387" cy="2020889"/>
        </p:xfrm>
        <a:graphic>
          <a:graphicData uri="http://schemas.openxmlformats.org/drawingml/2006/table">
            <a:tbl>
              <a:tblPr/>
              <a:tblGrid>
                <a:gridCol w="560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69727" name="Group 31"/>
          <p:cNvGraphicFramePr>
            <a:graphicFrameLocks noGrp="1"/>
          </p:cNvGraphicFramePr>
          <p:nvPr/>
        </p:nvGraphicFramePr>
        <p:xfrm>
          <a:off x="4895850" y="3970338"/>
          <a:ext cx="774700" cy="335280"/>
        </p:xfrm>
        <a:graphic>
          <a:graphicData uri="http://schemas.openxmlformats.org/drawingml/2006/table">
            <a:tbl>
              <a:tblPr/>
              <a:tblGrid>
                <a:gridCol w="387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69735" name="Group 39"/>
          <p:cNvGraphicFramePr>
            <a:graphicFrameLocks noGrp="1"/>
          </p:cNvGraphicFramePr>
          <p:nvPr/>
        </p:nvGraphicFramePr>
        <p:xfrm>
          <a:off x="5834063" y="3973513"/>
          <a:ext cx="774700" cy="335280"/>
        </p:xfrm>
        <a:graphic>
          <a:graphicData uri="http://schemas.openxmlformats.org/drawingml/2006/table">
            <a:tbl>
              <a:tblPr/>
              <a:tblGrid>
                <a:gridCol w="387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69743" name="Line 47"/>
          <p:cNvSpPr>
            <a:spLocks noChangeShapeType="1"/>
          </p:cNvSpPr>
          <p:nvPr/>
        </p:nvSpPr>
        <p:spPr bwMode="auto">
          <a:xfrm>
            <a:off x="4308475" y="4129088"/>
            <a:ext cx="579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9744" name="Line 48"/>
          <p:cNvSpPr>
            <a:spLocks noChangeShapeType="1"/>
          </p:cNvSpPr>
          <p:nvPr/>
        </p:nvSpPr>
        <p:spPr bwMode="auto">
          <a:xfrm flipV="1">
            <a:off x="5434013" y="4148138"/>
            <a:ext cx="393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669745" name="Group 49"/>
          <p:cNvGraphicFramePr>
            <a:graphicFrameLocks noGrp="1"/>
          </p:cNvGraphicFramePr>
          <p:nvPr/>
        </p:nvGraphicFramePr>
        <p:xfrm>
          <a:off x="4884738" y="4373563"/>
          <a:ext cx="774700" cy="335280"/>
        </p:xfrm>
        <a:graphic>
          <a:graphicData uri="http://schemas.openxmlformats.org/drawingml/2006/table">
            <a:tbl>
              <a:tblPr/>
              <a:tblGrid>
                <a:gridCol w="387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69753" name="Group 57"/>
          <p:cNvGraphicFramePr>
            <a:graphicFrameLocks noGrp="1"/>
          </p:cNvGraphicFramePr>
          <p:nvPr/>
        </p:nvGraphicFramePr>
        <p:xfrm>
          <a:off x="5822950" y="4376738"/>
          <a:ext cx="774700" cy="335280"/>
        </p:xfrm>
        <a:graphic>
          <a:graphicData uri="http://schemas.openxmlformats.org/drawingml/2006/table">
            <a:tbl>
              <a:tblPr/>
              <a:tblGrid>
                <a:gridCol w="387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69761" name="Line 65"/>
          <p:cNvSpPr>
            <a:spLocks noChangeShapeType="1"/>
          </p:cNvSpPr>
          <p:nvPr/>
        </p:nvSpPr>
        <p:spPr bwMode="auto">
          <a:xfrm>
            <a:off x="4297363" y="4532313"/>
            <a:ext cx="5794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9762" name="Line 66"/>
          <p:cNvSpPr>
            <a:spLocks noChangeShapeType="1"/>
          </p:cNvSpPr>
          <p:nvPr/>
        </p:nvSpPr>
        <p:spPr bwMode="auto">
          <a:xfrm flipV="1">
            <a:off x="5422900" y="4551363"/>
            <a:ext cx="393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669763" name="Group 67"/>
          <p:cNvGraphicFramePr>
            <a:graphicFrameLocks noGrp="1"/>
          </p:cNvGraphicFramePr>
          <p:nvPr/>
        </p:nvGraphicFramePr>
        <p:xfrm>
          <a:off x="6767513" y="4367213"/>
          <a:ext cx="774700" cy="335280"/>
        </p:xfrm>
        <a:graphic>
          <a:graphicData uri="http://schemas.openxmlformats.org/drawingml/2006/table">
            <a:tbl>
              <a:tblPr/>
              <a:tblGrid>
                <a:gridCol w="387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69771" name="Line 75"/>
          <p:cNvSpPr>
            <a:spLocks noChangeShapeType="1"/>
          </p:cNvSpPr>
          <p:nvPr/>
        </p:nvSpPr>
        <p:spPr bwMode="auto">
          <a:xfrm flipV="1">
            <a:off x="6367463" y="4541838"/>
            <a:ext cx="393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669772" name="Group 76"/>
          <p:cNvGraphicFramePr>
            <a:graphicFrameLocks noGrp="1"/>
          </p:cNvGraphicFramePr>
          <p:nvPr/>
        </p:nvGraphicFramePr>
        <p:xfrm>
          <a:off x="7704138" y="4354513"/>
          <a:ext cx="774700" cy="335280"/>
        </p:xfrm>
        <a:graphic>
          <a:graphicData uri="http://schemas.openxmlformats.org/drawingml/2006/table">
            <a:tbl>
              <a:tblPr/>
              <a:tblGrid>
                <a:gridCol w="387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69780" name="Line 84"/>
          <p:cNvSpPr>
            <a:spLocks noChangeShapeType="1"/>
          </p:cNvSpPr>
          <p:nvPr/>
        </p:nvSpPr>
        <p:spPr bwMode="auto">
          <a:xfrm flipV="1">
            <a:off x="7304088" y="4529138"/>
            <a:ext cx="393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9781" name="Text Box 85"/>
          <p:cNvSpPr txBox="1">
            <a:spLocks noChangeArrowheads="1"/>
          </p:cNvSpPr>
          <p:nvPr/>
        </p:nvSpPr>
        <p:spPr bwMode="auto">
          <a:xfrm>
            <a:off x="3662363" y="3963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669782" name="Text Box 86"/>
          <p:cNvSpPr txBox="1">
            <a:spLocks noChangeArrowheads="1"/>
          </p:cNvSpPr>
          <p:nvPr/>
        </p:nvSpPr>
        <p:spPr bwMode="auto">
          <a:xfrm>
            <a:off x="3662363" y="43465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669783" name="Text Box 87"/>
          <p:cNvSpPr txBox="1">
            <a:spLocks noChangeArrowheads="1"/>
          </p:cNvSpPr>
          <p:nvPr/>
        </p:nvSpPr>
        <p:spPr bwMode="auto">
          <a:xfrm>
            <a:off x="3662363" y="47291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669784" name="Text Box 88"/>
          <p:cNvSpPr txBox="1">
            <a:spLocks noChangeArrowheads="1"/>
          </p:cNvSpPr>
          <p:nvPr/>
        </p:nvSpPr>
        <p:spPr bwMode="auto">
          <a:xfrm>
            <a:off x="3662363" y="51117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669785" name="Text Box 89"/>
          <p:cNvSpPr txBox="1">
            <a:spLocks noChangeArrowheads="1"/>
          </p:cNvSpPr>
          <p:nvPr/>
        </p:nvSpPr>
        <p:spPr bwMode="auto">
          <a:xfrm>
            <a:off x="3662363" y="54943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5</a:t>
            </a:r>
          </a:p>
        </p:txBody>
      </p:sp>
      <p:graphicFrame>
        <p:nvGraphicFramePr>
          <p:cNvPr id="669786" name="Group 90"/>
          <p:cNvGraphicFramePr>
            <a:graphicFrameLocks noGrp="1"/>
          </p:cNvGraphicFramePr>
          <p:nvPr/>
        </p:nvGraphicFramePr>
        <p:xfrm>
          <a:off x="4883150" y="4800600"/>
          <a:ext cx="774700" cy="335280"/>
        </p:xfrm>
        <a:graphic>
          <a:graphicData uri="http://schemas.openxmlformats.org/drawingml/2006/table">
            <a:tbl>
              <a:tblPr/>
              <a:tblGrid>
                <a:gridCol w="387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69794" name="Group 98"/>
          <p:cNvGraphicFramePr>
            <a:graphicFrameLocks noGrp="1"/>
          </p:cNvGraphicFramePr>
          <p:nvPr/>
        </p:nvGraphicFramePr>
        <p:xfrm>
          <a:off x="5821363" y="4803775"/>
          <a:ext cx="774700" cy="335280"/>
        </p:xfrm>
        <a:graphic>
          <a:graphicData uri="http://schemas.openxmlformats.org/drawingml/2006/table">
            <a:tbl>
              <a:tblPr/>
              <a:tblGrid>
                <a:gridCol w="387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69802" name="Line 106"/>
          <p:cNvSpPr>
            <a:spLocks noChangeShapeType="1"/>
          </p:cNvSpPr>
          <p:nvPr/>
        </p:nvSpPr>
        <p:spPr bwMode="auto">
          <a:xfrm>
            <a:off x="4295775" y="4959350"/>
            <a:ext cx="579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9803" name="Line 107"/>
          <p:cNvSpPr>
            <a:spLocks noChangeShapeType="1"/>
          </p:cNvSpPr>
          <p:nvPr/>
        </p:nvSpPr>
        <p:spPr bwMode="auto">
          <a:xfrm flipV="1">
            <a:off x="5421313" y="4978400"/>
            <a:ext cx="393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669804" name="Group 108"/>
          <p:cNvGraphicFramePr>
            <a:graphicFrameLocks noGrp="1"/>
          </p:cNvGraphicFramePr>
          <p:nvPr/>
        </p:nvGraphicFramePr>
        <p:xfrm>
          <a:off x="4887913" y="5205413"/>
          <a:ext cx="774700" cy="335280"/>
        </p:xfrm>
        <a:graphic>
          <a:graphicData uri="http://schemas.openxmlformats.org/drawingml/2006/table">
            <a:tbl>
              <a:tblPr/>
              <a:tblGrid>
                <a:gridCol w="387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69812" name="Group 116"/>
          <p:cNvGraphicFramePr>
            <a:graphicFrameLocks noGrp="1"/>
          </p:cNvGraphicFramePr>
          <p:nvPr/>
        </p:nvGraphicFramePr>
        <p:xfrm>
          <a:off x="5826125" y="5208588"/>
          <a:ext cx="774700" cy="335280"/>
        </p:xfrm>
        <a:graphic>
          <a:graphicData uri="http://schemas.openxmlformats.org/drawingml/2006/table">
            <a:tbl>
              <a:tblPr/>
              <a:tblGrid>
                <a:gridCol w="387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69820" name="Line 124"/>
          <p:cNvSpPr>
            <a:spLocks noChangeShapeType="1"/>
          </p:cNvSpPr>
          <p:nvPr/>
        </p:nvSpPr>
        <p:spPr bwMode="auto">
          <a:xfrm>
            <a:off x="4300538" y="5364163"/>
            <a:ext cx="5794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9821" name="Line 125"/>
          <p:cNvSpPr>
            <a:spLocks noChangeShapeType="1"/>
          </p:cNvSpPr>
          <p:nvPr/>
        </p:nvSpPr>
        <p:spPr bwMode="auto">
          <a:xfrm flipV="1">
            <a:off x="5426075" y="5383213"/>
            <a:ext cx="393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669822" name="Group 126"/>
          <p:cNvGraphicFramePr>
            <a:graphicFrameLocks noGrp="1"/>
          </p:cNvGraphicFramePr>
          <p:nvPr/>
        </p:nvGraphicFramePr>
        <p:xfrm>
          <a:off x="6770688" y="5199063"/>
          <a:ext cx="774700" cy="335280"/>
        </p:xfrm>
        <a:graphic>
          <a:graphicData uri="http://schemas.openxmlformats.org/drawingml/2006/table">
            <a:tbl>
              <a:tblPr/>
              <a:tblGrid>
                <a:gridCol w="387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69830" name="Line 134"/>
          <p:cNvSpPr>
            <a:spLocks noChangeShapeType="1"/>
          </p:cNvSpPr>
          <p:nvPr/>
        </p:nvSpPr>
        <p:spPr bwMode="auto">
          <a:xfrm flipV="1">
            <a:off x="6370638" y="5373688"/>
            <a:ext cx="393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669831" name="Group 135"/>
          <p:cNvGraphicFramePr>
            <a:graphicFrameLocks noGrp="1"/>
          </p:cNvGraphicFramePr>
          <p:nvPr/>
        </p:nvGraphicFramePr>
        <p:xfrm>
          <a:off x="4894263" y="5622925"/>
          <a:ext cx="774700" cy="335280"/>
        </p:xfrm>
        <a:graphic>
          <a:graphicData uri="http://schemas.openxmlformats.org/drawingml/2006/table">
            <a:tbl>
              <a:tblPr/>
              <a:tblGrid>
                <a:gridCol w="387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69839" name="Group 143"/>
          <p:cNvGraphicFramePr>
            <a:graphicFrameLocks noGrp="1"/>
          </p:cNvGraphicFramePr>
          <p:nvPr/>
        </p:nvGraphicFramePr>
        <p:xfrm>
          <a:off x="5832475" y="5626100"/>
          <a:ext cx="774700" cy="335280"/>
        </p:xfrm>
        <a:graphic>
          <a:graphicData uri="http://schemas.openxmlformats.org/drawingml/2006/table">
            <a:tbl>
              <a:tblPr/>
              <a:tblGrid>
                <a:gridCol w="387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69847" name="Line 151"/>
          <p:cNvSpPr>
            <a:spLocks noChangeShapeType="1"/>
          </p:cNvSpPr>
          <p:nvPr/>
        </p:nvSpPr>
        <p:spPr bwMode="auto">
          <a:xfrm>
            <a:off x="4306888" y="5781675"/>
            <a:ext cx="5794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9848" name="Line 152"/>
          <p:cNvSpPr>
            <a:spLocks noChangeShapeType="1"/>
          </p:cNvSpPr>
          <p:nvPr/>
        </p:nvSpPr>
        <p:spPr bwMode="auto">
          <a:xfrm flipV="1">
            <a:off x="5432425" y="5800725"/>
            <a:ext cx="393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669849" name="Group 153"/>
          <p:cNvGraphicFramePr>
            <a:graphicFrameLocks noGrp="1"/>
          </p:cNvGraphicFramePr>
          <p:nvPr/>
        </p:nvGraphicFramePr>
        <p:xfrm>
          <a:off x="6777038" y="5616575"/>
          <a:ext cx="774700" cy="335280"/>
        </p:xfrm>
        <a:graphic>
          <a:graphicData uri="http://schemas.openxmlformats.org/drawingml/2006/table">
            <a:tbl>
              <a:tblPr/>
              <a:tblGrid>
                <a:gridCol w="387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69857" name="Line 161"/>
          <p:cNvSpPr>
            <a:spLocks noChangeShapeType="1"/>
          </p:cNvSpPr>
          <p:nvPr/>
        </p:nvSpPr>
        <p:spPr bwMode="auto">
          <a:xfrm flipV="1">
            <a:off x="6376988" y="5791200"/>
            <a:ext cx="393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224" name="Text Box 162"/>
          <p:cNvSpPr txBox="1">
            <a:spLocks noChangeArrowheads="1"/>
          </p:cNvSpPr>
          <p:nvPr/>
        </p:nvSpPr>
        <p:spPr bwMode="auto">
          <a:xfrm>
            <a:off x="920236" y="5859780"/>
            <a:ext cx="21820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Undirected graph</a:t>
            </a:r>
          </a:p>
        </p:txBody>
      </p:sp>
      <p:sp>
        <p:nvSpPr>
          <p:cNvPr id="53" name="Footer Placeholder 5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22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553280D-3769-8C4F-A607-A52E237F3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319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9743" grpId="0" animBg="1"/>
      <p:bldP spid="669744" grpId="0" animBg="1"/>
      <p:bldP spid="669761" grpId="0" animBg="1"/>
      <p:bldP spid="669762" grpId="0" animBg="1"/>
      <p:bldP spid="669771" grpId="0" animBg="1"/>
      <p:bldP spid="669780" grpId="0" animBg="1"/>
      <p:bldP spid="669781" grpId="0"/>
      <p:bldP spid="669782" grpId="0"/>
      <p:bldP spid="669783" grpId="0"/>
      <p:bldP spid="669784" grpId="0"/>
      <p:bldP spid="669785" grpId="0"/>
      <p:bldP spid="669802" grpId="0" animBg="1"/>
      <p:bldP spid="669803" grpId="0" animBg="1"/>
      <p:bldP spid="669820" grpId="0" animBg="1"/>
      <p:bldP spid="669821" grpId="0" animBg="1"/>
      <p:bldP spid="669830" grpId="0" animBg="1"/>
      <p:bldP spid="669847" grpId="0" animBg="1"/>
      <p:bldP spid="669848" grpId="0" animBg="1"/>
      <p:bldP spid="66985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/>
              <a:t>Properties of Adjacency List Representation</a:t>
            </a:r>
          </a:p>
        </p:txBody>
      </p:sp>
      <p:sp>
        <p:nvSpPr>
          <p:cNvPr id="67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109663"/>
            <a:ext cx="6360148" cy="5583237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1872"/>
              </a:spcBef>
            </a:pPr>
            <a:r>
              <a:rPr lang="en-US" dirty="0"/>
              <a:t>Sum of the lengths of all the adjacency lists</a:t>
            </a:r>
          </a:p>
          <a:p>
            <a:pPr lvl="1" eaLnBrk="1" hangingPunct="1">
              <a:lnSpc>
                <a:spcPct val="150000"/>
              </a:lnSpc>
              <a:spcBef>
                <a:spcPts val="1872"/>
              </a:spcBef>
            </a:pPr>
            <a:r>
              <a:rPr lang="en-US" dirty="0"/>
              <a:t>Directed graph:</a:t>
            </a:r>
          </a:p>
          <a:p>
            <a:pPr lvl="2" eaLnBrk="1" hangingPunct="1">
              <a:lnSpc>
                <a:spcPct val="150000"/>
              </a:lnSpc>
              <a:spcBef>
                <a:spcPts val="1872"/>
              </a:spcBef>
            </a:pPr>
            <a:r>
              <a:rPr lang="en-US" dirty="0"/>
              <a:t>Edge </a:t>
            </a:r>
            <a:r>
              <a:rPr lang="en-US" dirty="0">
                <a:latin typeface="Comic Sans MS" pitchFamily="-106" charset="0"/>
              </a:rPr>
              <a:t>(u, v)</a:t>
            </a:r>
            <a:r>
              <a:rPr lang="en-US" dirty="0"/>
              <a:t> appears only once in u’s list</a:t>
            </a:r>
          </a:p>
          <a:p>
            <a:pPr lvl="1" eaLnBrk="1" hangingPunct="1">
              <a:lnSpc>
                <a:spcPct val="150000"/>
              </a:lnSpc>
              <a:spcBef>
                <a:spcPts val="1872"/>
              </a:spcBef>
            </a:pPr>
            <a:r>
              <a:rPr lang="en-US" dirty="0"/>
              <a:t>Undirected graph:</a:t>
            </a:r>
          </a:p>
          <a:p>
            <a:pPr lvl="2" eaLnBrk="1" hangingPunct="1">
              <a:lnSpc>
                <a:spcPct val="150000"/>
              </a:lnSpc>
              <a:spcBef>
                <a:spcPts val="1872"/>
              </a:spcBef>
            </a:pPr>
            <a:r>
              <a:rPr lang="en-US" dirty="0">
                <a:latin typeface="Comic Sans MS" pitchFamily="-106" charset="0"/>
              </a:rPr>
              <a:t>u</a:t>
            </a:r>
            <a:r>
              <a:rPr lang="en-US" dirty="0"/>
              <a:t> and </a:t>
            </a:r>
            <a:r>
              <a:rPr lang="en-US" dirty="0">
                <a:latin typeface="Comic Sans MS" pitchFamily="-106" charset="0"/>
              </a:rPr>
              <a:t>v</a:t>
            </a:r>
            <a:r>
              <a:rPr lang="en-US" dirty="0"/>
              <a:t> appear in each other’s adjacency lists: edge </a:t>
            </a:r>
            <a:r>
              <a:rPr lang="en-US" dirty="0">
                <a:latin typeface="Comic Sans MS" pitchFamily="-106" charset="0"/>
              </a:rPr>
              <a:t>(u, v)</a:t>
            </a:r>
            <a:r>
              <a:rPr lang="en-US" dirty="0"/>
              <a:t> appears twice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727825" y="3948113"/>
            <a:ext cx="2159000" cy="1376362"/>
            <a:chOff x="828" y="2753"/>
            <a:chExt cx="1360" cy="867"/>
          </a:xfrm>
        </p:grpSpPr>
        <p:sp>
          <p:nvSpPr>
            <p:cNvPr id="133143" name="Oval 5"/>
            <p:cNvSpPr>
              <a:spLocks noChangeArrowheads="1"/>
            </p:cNvSpPr>
            <p:nvPr/>
          </p:nvSpPr>
          <p:spPr bwMode="auto">
            <a:xfrm>
              <a:off x="829" y="2754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133144" name="Oval 6"/>
            <p:cNvSpPr>
              <a:spLocks noChangeArrowheads="1"/>
            </p:cNvSpPr>
            <p:nvPr/>
          </p:nvSpPr>
          <p:spPr bwMode="auto">
            <a:xfrm>
              <a:off x="1466" y="2753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2</a:t>
              </a:r>
            </a:p>
          </p:txBody>
        </p:sp>
        <p:sp>
          <p:nvSpPr>
            <p:cNvPr id="133145" name="Oval 7"/>
            <p:cNvSpPr>
              <a:spLocks noChangeArrowheads="1"/>
            </p:cNvSpPr>
            <p:nvPr/>
          </p:nvSpPr>
          <p:spPr bwMode="auto">
            <a:xfrm>
              <a:off x="828" y="3363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5</a:t>
              </a:r>
            </a:p>
          </p:txBody>
        </p:sp>
        <p:sp>
          <p:nvSpPr>
            <p:cNvPr id="133146" name="Oval 8"/>
            <p:cNvSpPr>
              <a:spLocks noChangeArrowheads="1"/>
            </p:cNvSpPr>
            <p:nvPr/>
          </p:nvSpPr>
          <p:spPr bwMode="auto">
            <a:xfrm>
              <a:off x="1466" y="3363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</a:t>
              </a:r>
            </a:p>
          </p:txBody>
        </p:sp>
        <p:sp>
          <p:nvSpPr>
            <p:cNvPr id="133147" name="Line 9"/>
            <p:cNvSpPr>
              <a:spLocks noChangeShapeType="1"/>
            </p:cNvSpPr>
            <p:nvPr/>
          </p:nvSpPr>
          <p:spPr bwMode="auto">
            <a:xfrm>
              <a:off x="1111" y="2866"/>
              <a:ext cx="35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148" name="Line 10"/>
            <p:cNvSpPr>
              <a:spLocks noChangeShapeType="1"/>
            </p:cNvSpPr>
            <p:nvPr/>
          </p:nvSpPr>
          <p:spPr bwMode="auto">
            <a:xfrm>
              <a:off x="1602" y="3011"/>
              <a:ext cx="1" cy="3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149" name="Line 11"/>
            <p:cNvSpPr>
              <a:spLocks noChangeShapeType="1"/>
            </p:cNvSpPr>
            <p:nvPr/>
          </p:nvSpPr>
          <p:spPr bwMode="auto">
            <a:xfrm flipV="1">
              <a:off x="970" y="3007"/>
              <a:ext cx="1" cy="3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150" name="Line 12"/>
            <p:cNvSpPr>
              <a:spLocks noChangeShapeType="1"/>
            </p:cNvSpPr>
            <p:nvPr/>
          </p:nvSpPr>
          <p:spPr bwMode="auto">
            <a:xfrm flipH="1">
              <a:off x="1071" y="2976"/>
              <a:ext cx="447" cy="4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151" name="Oval 13"/>
            <p:cNvSpPr>
              <a:spLocks noChangeArrowheads="1"/>
            </p:cNvSpPr>
            <p:nvPr/>
          </p:nvSpPr>
          <p:spPr bwMode="auto">
            <a:xfrm>
              <a:off x="1904" y="3047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</a:t>
              </a:r>
            </a:p>
          </p:txBody>
        </p:sp>
        <p:sp>
          <p:nvSpPr>
            <p:cNvPr id="133152" name="Line 14"/>
            <p:cNvSpPr>
              <a:spLocks noChangeShapeType="1"/>
            </p:cNvSpPr>
            <p:nvPr/>
          </p:nvSpPr>
          <p:spPr bwMode="auto">
            <a:xfrm>
              <a:off x="1103" y="3483"/>
              <a:ext cx="369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153" name="Line 15"/>
            <p:cNvSpPr>
              <a:spLocks noChangeShapeType="1"/>
            </p:cNvSpPr>
            <p:nvPr/>
          </p:nvSpPr>
          <p:spPr bwMode="auto">
            <a:xfrm>
              <a:off x="1742" y="2903"/>
              <a:ext cx="225" cy="1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154" name="Line 16"/>
            <p:cNvSpPr>
              <a:spLocks noChangeShapeType="1"/>
            </p:cNvSpPr>
            <p:nvPr/>
          </p:nvSpPr>
          <p:spPr bwMode="auto">
            <a:xfrm flipV="1">
              <a:off x="1733" y="3276"/>
              <a:ext cx="229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3127" name="Text Box 17"/>
          <p:cNvSpPr txBox="1">
            <a:spLocks noChangeArrowheads="1"/>
          </p:cNvSpPr>
          <p:nvPr/>
        </p:nvSpPr>
        <p:spPr bwMode="auto">
          <a:xfrm>
            <a:off x="6764338" y="5603875"/>
            <a:ext cx="20922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Undirected</a:t>
            </a:r>
            <a:r>
              <a:rPr lang="en-US" dirty="0"/>
              <a:t> graph</a:t>
            </a:r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6870700" y="1463675"/>
            <a:ext cx="1631950" cy="1514475"/>
            <a:chOff x="1062" y="2754"/>
            <a:chExt cx="1028" cy="954"/>
          </a:xfrm>
        </p:grpSpPr>
        <p:sp>
          <p:nvSpPr>
            <p:cNvPr id="133132" name="Oval 19"/>
            <p:cNvSpPr>
              <a:spLocks noChangeArrowheads="1"/>
            </p:cNvSpPr>
            <p:nvPr/>
          </p:nvSpPr>
          <p:spPr bwMode="auto">
            <a:xfrm>
              <a:off x="1063" y="2842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133133" name="Oval 20"/>
            <p:cNvSpPr>
              <a:spLocks noChangeArrowheads="1"/>
            </p:cNvSpPr>
            <p:nvPr/>
          </p:nvSpPr>
          <p:spPr bwMode="auto">
            <a:xfrm>
              <a:off x="1700" y="2841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2</a:t>
              </a:r>
            </a:p>
          </p:txBody>
        </p:sp>
        <p:sp>
          <p:nvSpPr>
            <p:cNvPr id="133134" name="Oval 21"/>
            <p:cNvSpPr>
              <a:spLocks noChangeArrowheads="1"/>
            </p:cNvSpPr>
            <p:nvPr/>
          </p:nvSpPr>
          <p:spPr bwMode="auto">
            <a:xfrm>
              <a:off x="1062" y="3451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</a:t>
              </a:r>
            </a:p>
          </p:txBody>
        </p:sp>
        <p:sp>
          <p:nvSpPr>
            <p:cNvPr id="133135" name="Oval 22"/>
            <p:cNvSpPr>
              <a:spLocks noChangeArrowheads="1"/>
            </p:cNvSpPr>
            <p:nvPr/>
          </p:nvSpPr>
          <p:spPr bwMode="auto">
            <a:xfrm>
              <a:off x="1700" y="3451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</a:t>
              </a:r>
            </a:p>
          </p:txBody>
        </p:sp>
        <p:sp>
          <p:nvSpPr>
            <p:cNvPr id="133136" name="Line 23"/>
            <p:cNvSpPr>
              <a:spLocks noChangeShapeType="1"/>
            </p:cNvSpPr>
            <p:nvPr/>
          </p:nvSpPr>
          <p:spPr bwMode="auto">
            <a:xfrm>
              <a:off x="1345" y="2954"/>
              <a:ext cx="3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137" name="Line 24"/>
            <p:cNvSpPr>
              <a:spLocks noChangeShapeType="1"/>
            </p:cNvSpPr>
            <p:nvPr/>
          </p:nvSpPr>
          <p:spPr bwMode="auto">
            <a:xfrm>
              <a:off x="1836" y="3099"/>
              <a:ext cx="0" cy="3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138" name="Line 25"/>
            <p:cNvSpPr>
              <a:spLocks noChangeShapeType="1"/>
            </p:cNvSpPr>
            <p:nvPr/>
          </p:nvSpPr>
          <p:spPr bwMode="auto">
            <a:xfrm flipV="1">
              <a:off x="1204" y="3095"/>
              <a:ext cx="0" cy="3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139" name="Line 26"/>
            <p:cNvSpPr>
              <a:spLocks noChangeShapeType="1"/>
            </p:cNvSpPr>
            <p:nvPr/>
          </p:nvSpPr>
          <p:spPr bwMode="auto">
            <a:xfrm flipH="1">
              <a:off x="1305" y="3064"/>
              <a:ext cx="447" cy="4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140" name="Freeform 27"/>
            <p:cNvSpPr>
              <a:spLocks/>
            </p:cNvSpPr>
            <p:nvPr/>
          </p:nvSpPr>
          <p:spPr bwMode="auto">
            <a:xfrm>
              <a:off x="1340" y="3479"/>
              <a:ext cx="364" cy="73"/>
            </a:xfrm>
            <a:custGeom>
              <a:avLst/>
              <a:gdLst>
                <a:gd name="T0" fmla="*/ 0 w 364"/>
                <a:gd name="T1" fmla="*/ 73 h 73"/>
                <a:gd name="T2" fmla="*/ 173 w 364"/>
                <a:gd name="T3" fmla="*/ 2 h 73"/>
                <a:gd name="T4" fmla="*/ 364 w 364"/>
                <a:gd name="T5" fmla="*/ 59 h 73"/>
                <a:gd name="T6" fmla="*/ 0 60000 65536"/>
                <a:gd name="T7" fmla="*/ 0 60000 65536"/>
                <a:gd name="T8" fmla="*/ 0 60000 65536"/>
                <a:gd name="T9" fmla="*/ 0 w 364"/>
                <a:gd name="T10" fmla="*/ 0 h 73"/>
                <a:gd name="T11" fmla="*/ 364 w 364"/>
                <a:gd name="T12" fmla="*/ 73 h 7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4" h="73">
                  <a:moveTo>
                    <a:pt x="0" y="73"/>
                  </a:moveTo>
                  <a:cubicBezTo>
                    <a:pt x="56" y="38"/>
                    <a:pt x="112" y="4"/>
                    <a:pt x="173" y="2"/>
                  </a:cubicBezTo>
                  <a:cubicBezTo>
                    <a:pt x="234" y="0"/>
                    <a:pt x="299" y="29"/>
                    <a:pt x="364" y="59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141" name="Freeform 28"/>
            <p:cNvSpPr>
              <a:spLocks/>
            </p:cNvSpPr>
            <p:nvPr/>
          </p:nvSpPr>
          <p:spPr bwMode="auto">
            <a:xfrm flipH="1" flipV="1">
              <a:off x="1334" y="3623"/>
              <a:ext cx="364" cy="73"/>
            </a:xfrm>
            <a:custGeom>
              <a:avLst/>
              <a:gdLst>
                <a:gd name="T0" fmla="*/ 0 w 364"/>
                <a:gd name="T1" fmla="*/ 73 h 73"/>
                <a:gd name="T2" fmla="*/ 173 w 364"/>
                <a:gd name="T3" fmla="*/ 2 h 73"/>
                <a:gd name="T4" fmla="*/ 364 w 364"/>
                <a:gd name="T5" fmla="*/ 59 h 73"/>
                <a:gd name="T6" fmla="*/ 0 60000 65536"/>
                <a:gd name="T7" fmla="*/ 0 60000 65536"/>
                <a:gd name="T8" fmla="*/ 0 60000 65536"/>
                <a:gd name="T9" fmla="*/ 0 w 364"/>
                <a:gd name="T10" fmla="*/ 0 h 73"/>
                <a:gd name="T11" fmla="*/ 364 w 364"/>
                <a:gd name="T12" fmla="*/ 73 h 7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4" h="73">
                  <a:moveTo>
                    <a:pt x="0" y="73"/>
                  </a:moveTo>
                  <a:cubicBezTo>
                    <a:pt x="56" y="38"/>
                    <a:pt x="112" y="4"/>
                    <a:pt x="173" y="2"/>
                  </a:cubicBezTo>
                  <a:cubicBezTo>
                    <a:pt x="234" y="0"/>
                    <a:pt x="299" y="29"/>
                    <a:pt x="364" y="59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142" name="Freeform 29"/>
            <p:cNvSpPr>
              <a:spLocks/>
            </p:cNvSpPr>
            <p:nvPr/>
          </p:nvSpPr>
          <p:spPr bwMode="auto">
            <a:xfrm>
              <a:off x="1912" y="2754"/>
              <a:ext cx="178" cy="173"/>
            </a:xfrm>
            <a:custGeom>
              <a:avLst/>
              <a:gdLst>
                <a:gd name="T0" fmla="*/ 0 w 178"/>
                <a:gd name="T1" fmla="*/ 102 h 173"/>
                <a:gd name="T2" fmla="*/ 44 w 178"/>
                <a:gd name="T3" fmla="*/ 13 h 173"/>
                <a:gd name="T4" fmla="*/ 146 w 178"/>
                <a:gd name="T5" fmla="*/ 22 h 173"/>
                <a:gd name="T6" fmla="*/ 164 w 178"/>
                <a:gd name="T7" fmla="*/ 111 h 173"/>
                <a:gd name="T8" fmla="*/ 62 w 178"/>
                <a:gd name="T9" fmla="*/ 173 h 1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8"/>
                <a:gd name="T16" fmla="*/ 0 h 173"/>
                <a:gd name="T17" fmla="*/ 178 w 178"/>
                <a:gd name="T18" fmla="*/ 173 h 1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8" h="173">
                  <a:moveTo>
                    <a:pt x="0" y="102"/>
                  </a:moveTo>
                  <a:cubicBezTo>
                    <a:pt x="10" y="64"/>
                    <a:pt x="20" y="26"/>
                    <a:pt x="44" y="13"/>
                  </a:cubicBezTo>
                  <a:cubicBezTo>
                    <a:pt x="68" y="0"/>
                    <a:pt x="126" y="6"/>
                    <a:pt x="146" y="22"/>
                  </a:cubicBezTo>
                  <a:cubicBezTo>
                    <a:pt x="166" y="38"/>
                    <a:pt x="178" y="86"/>
                    <a:pt x="164" y="111"/>
                  </a:cubicBezTo>
                  <a:cubicBezTo>
                    <a:pt x="150" y="136"/>
                    <a:pt x="106" y="154"/>
                    <a:pt x="62" y="17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3129" name="Text Box 30"/>
          <p:cNvSpPr txBox="1">
            <a:spLocks noChangeArrowheads="1"/>
          </p:cNvSpPr>
          <p:nvPr/>
        </p:nvSpPr>
        <p:spPr bwMode="auto">
          <a:xfrm>
            <a:off x="6765925" y="3090863"/>
            <a:ext cx="19637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Directed graph</a:t>
            </a:r>
          </a:p>
        </p:txBody>
      </p:sp>
      <p:sp>
        <p:nvSpPr>
          <p:cNvPr id="670751" name="Rectangle 31"/>
          <p:cNvSpPr>
            <a:spLocks noChangeArrowheads="1"/>
          </p:cNvSpPr>
          <p:nvPr/>
        </p:nvSpPr>
        <p:spPr bwMode="auto">
          <a:xfrm>
            <a:off x="3744430" y="2723444"/>
            <a:ext cx="19312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Century Gothic"/>
                <a:cs typeface="Century Gothic"/>
                <a:sym typeface="Symbol" pitchFamily="-106" charset="2"/>
              </a:rPr>
              <a:t>size of E (m)</a:t>
            </a:r>
          </a:p>
        </p:txBody>
      </p:sp>
      <p:sp>
        <p:nvSpPr>
          <p:cNvPr id="670752" name="Rectangle 32"/>
          <p:cNvSpPr>
            <a:spLocks noChangeArrowheads="1"/>
          </p:cNvSpPr>
          <p:nvPr/>
        </p:nvSpPr>
        <p:spPr bwMode="auto">
          <a:xfrm>
            <a:off x="4054838" y="4227050"/>
            <a:ext cx="24080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Century Gothic"/>
                <a:cs typeface="Century Gothic"/>
                <a:sym typeface="Symbol" pitchFamily="-106" charset="2"/>
              </a:rPr>
              <a:t>2* size of E (2E)</a:t>
            </a:r>
          </a:p>
        </p:txBody>
      </p:sp>
      <p:sp>
        <p:nvSpPr>
          <p:cNvPr id="34" name="Footer Placeholder 3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22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30CEEC-D274-CB49-B027-1611A2321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002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0751" grpId="0"/>
      <p:bldP spid="67075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/>
              <a:t>Properties of Adjacency List Representation</a:t>
            </a:r>
          </a:p>
        </p:txBody>
      </p:sp>
      <p:sp>
        <p:nvSpPr>
          <p:cNvPr id="67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093788"/>
            <a:ext cx="5909242" cy="5583237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US" sz="2400" dirty="0"/>
              <a:t>Memory required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dirty="0" err="1">
                <a:sym typeface="Symbol" pitchFamily="-106" charset="2"/>
              </a:rPr>
              <a:t>Θ</a:t>
            </a:r>
            <a:r>
              <a:rPr lang="en-US" sz="2000" dirty="0">
                <a:sym typeface="Symbol" pitchFamily="-106" charset="2"/>
              </a:rPr>
              <a:t>(</a:t>
            </a:r>
            <a:r>
              <a:rPr lang="en-US" sz="2000" dirty="0" err="1">
                <a:sym typeface="Symbol" pitchFamily="-106" charset="2"/>
              </a:rPr>
              <a:t>m+n</a:t>
            </a:r>
            <a:r>
              <a:rPr lang="en-US" sz="2000" dirty="0">
                <a:sym typeface="Symbol" pitchFamily="-106" charset="2"/>
              </a:rPr>
              <a:t>)</a:t>
            </a:r>
          </a:p>
          <a:p>
            <a:pPr eaLnBrk="1" hangingPunct="1">
              <a:lnSpc>
                <a:spcPct val="130000"/>
              </a:lnSpc>
            </a:pPr>
            <a:r>
              <a:rPr lang="en-US" sz="2400" dirty="0"/>
              <a:t>Preferred when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dirty="0"/>
              <a:t>the graph is sparse: </a:t>
            </a:r>
            <a:r>
              <a:rPr lang="en-US" sz="2000" dirty="0">
                <a:sym typeface="Symbol" pitchFamily="-106" charset="2"/>
              </a:rPr>
              <a:t>m &lt;&lt; n</a:t>
            </a:r>
            <a:r>
              <a:rPr lang="en-US" sz="2000" baseline="30000" dirty="0">
                <a:sym typeface="Symbol" pitchFamily="-106" charset="2"/>
              </a:rPr>
              <a:t>2</a:t>
            </a:r>
            <a:endParaRPr lang="en-US" sz="2000" dirty="0"/>
          </a:p>
          <a:p>
            <a:pPr eaLnBrk="1" hangingPunct="1">
              <a:lnSpc>
                <a:spcPct val="130000"/>
              </a:lnSpc>
            </a:pPr>
            <a:r>
              <a:rPr lang="en-US" sz="2400" dirty="0"/>
              <a:t>Disadvantage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dirty="0"/>
              <a:t>no quick way to determine whether there is an edge between node u and v</a:t>
            </a:r>
          </a:p>
          <a:p>
            <a:pPr eaLnBrk="1" hangingPunct="1">
              <a:lnSpc>
                <a:spcPct val="130000"/>
              </a:lnSpc>
            </a:pPr>
            <a:r>
              <a:rPr lang="en-US" sz="2400" dirty="0"/>
              <a:t>Time to list all vertices adjacent to u: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dirty="0" err="1">
                <a:sym typeface="Symbol" pitchFamily="-106" charset="2"/>
              </a:rPr>
              <a:t>Θ</a:t>
            </a:r>
            <a:r>
              <a:rPr lang="en-US" sz="2000" dirty="0"/>
              <a:t>(degree(u))</a:t>
            </a:r>
          </a:p>
          <a:p>
            <a:pPr eaLnBrk="1" hangingPunct="1">
              <a:lnSpc>
                <a:spcPct val="130000"/>
              </a:lnSpc>
            </a:pPr>
            <a:r>
              <a:rPr lang="en-US" sz="2400" dirty="0"/>
              <a:t>Time to determine if (u, v) </a:t>
            </a:r>
            <a:r>
              <a:rPr lang="en-US" sz="2400" dirty="0">
                <a:sym typeface="Symbol" pitchFamily="-106" charset="2"/>
              </a:rPr>
              <a:t>exists:</a:t>
            </a:r>
            <a:endParaRPr lang="en-US" sz="2400" dirty="0"/>
          </a:p>
          <a:p>
            <a:pPr lvl="1" eaLnBrk="1" hangingPunct="1">
              <a:lnSpc>
                <a:spcPct val="130000"/>
              </a:lnSpc>
            </a:pPr>
            <a:r>
              <a:rPr lang="en-US" sz="2000" dirty="0"/>
              <a:t>O(degree(u))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410325" y="1500188"/>
            <a:ext cx="2159000" cy="1376362"/>
            <a:chOff x="828" y="2753"/>
            <a:chExt cx="1360" cy="867"/>
          </a:xfrm>
        </p:grpSpPr>
        <p:sp>
          <p:nvSpPr>
            <p:cNvPr id="135189" name="Oval 5"/>
            <p:cNvSpPr>
              <a:spLocks noChangeArrowheads="1"/>
            </p:cNvSpPr>
            <p:nvPr/>
          </p:nvSpPr>
          <p:spPr bwMode="auto">
            <a:xfrm>
              <a:off x="829" y="2754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135190" name="Oval 6"/>
            <p:cNvSpPr>
              <a:spLocks noChangeArrowheads="1"/>
            </p:cNvSpPr>
            <p:nvPr/>
          </p:nvSpPr>
          <p:spPr bwMode="auto">
            <a:xfrm>
              <a:off x="1466" y="2753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2</a:t>
              </a:r>
            </a:p>
          </p:txBody>
        </p:sp>
        <p:sp>
          <p:nvSpPr>
            <p:cNvPr id="135191" name="Oval 7"/>
            <p:cNvSpPr>
              <a:spLocks noChangeArrowheads="1"/>
            </p:cNvSpPr>
            <p:nvPr/>
          </p:nvSpPr>
          <p:spPr bwMode="auto">
            <a:xfrm>
              <a:off x="828" y="3363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5</a:t>
              </a:r>
            </a:p>
          </p:txBody>
        </p:sp>
        <p:sp>
          <p:nvSpPr>
            <p:cNvPr id="135192" name="Oval 8"/>
            <p:cNvSpPr>
              <a:spLocks noChangeArrowheads="1"/>
            </p:cNvSpPr>
            <p:nvPr/>
          </p:nvSpPr>
          <p:spPr bwMode="auto">
            <a:xfrm>
              <a:off x="1466" y="3363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</a:t>
              </a:r>
            </a:p>
          </p:txBody>
        </p:sp>
        <p:sp>
          <p:nvSpPr>
            <p:cNvPr id="135193" name="Line 9"/>
            <p:cNvSpPr>
              <a:spLocks noChangeShapeType="1"/>
            </p:cNvSpPr>
            <p:nvPr/>
          </p:nvSpPr>
          <p:spPr bwMode="auto">
            <a:xfrm>
              <a:off x="1111" y="2866"/>
              <a:ext cx="35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194" name="Line 10"/>
            <p:cNvSpPr>
              <a:spLocks noChangeShapeType="1"/>
            </p:cNvSpPr>
            <p:nvPr/>
          </p:nvSpPr>
          <p:spPr bwMode="auto">
            <a:xfrm>
              <a:off x="1602" y="3011"/>
              <a:ext cx="1" cy="3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195" name="Line 11"/>
            <p:cNvSpPr>
              <a:spLocks noChangeShapeType="1"/>
            </p:cNvSpPr>
            <p:nvPr/>
          </p:nvSpPr>
          <p:spPr bwMode="auto">
            <a:xfrm flipV="1">
              <a:off x="970" y="3007"/>
              <a:ext cx="1" cy="3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196" name="Line 12"/>
            <p:cNvSpPr>
              <a:spLocks noChangeShapeType="1"/>
            </p:cNvSpPr>
            <p:nvPr/>
          </p:nvSpPr>
          <p:spPr bwMode="auto">
            <a:xfrm flipH="1">
              <a:off x="1071" y="2976"/>
              <a:ext cx="447" cy="4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197" name="Oval 13"/>
            <p:cNvSpPr>
              <a:spLocks noChangeArrowheads="1"/>
            </p:cNvSpPr>
            <p:nvPr/>
          </p:nvSpPr>
          <p:spPr bwMode="auto">
            <a:xfrm>
              <a:off x="1904" y="3047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</a:t>
              </a:r>
            </a:p>
          </p:txBody>
        </p:sp>
        <p:sp>
          <p:nvSpPr>
            <p:cNvPr id="135198" name="Line 14"/>
            <p:cNvSpPr>
              <a:spLocks noChangeShapeType="1"/>
            </p:cNvSpPr>
            <p:nvPr/>
          </p:nvSpPr>
          <p:spPr bwMode="auto">
            <a:xfrm>
              <a:off x="1103" y="3483"/>
              <a:ext cx="369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199" name="Line 15"/>
            <p:cNvSpPr>
              <a:spLocks noChangeShapeType="1"/>
            </p:cNvSpPr>
            <p:nvPr/>
          </p:nvSpPr>
          <p:spPr bwMode="auto">
            <a:xfrm>
              <a:off x="1742" y="2903"/>
              <a:ext cx="225" cy="1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200" name="Line 16"/>
            <p:cNvSpPr>
              <a:spLocks noChangeShapeType="1"/>
            </p:cNvSpPr>
            <p:nvPr/>
          </p:nvSpPr>
          <p:spPr bwMode="auto">
            <a:xfrm flipV="1">
              <a:off x="1733" y="3276"/>
              <a:ext cx="229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5175" name="Text Box 17"/>
          <p:cNvSpPr txBox="1">
            <a:spLocks noChangeArrowheads="1"/>
          </p:cNvSpPr>
          <p:nvPr/>
        </p:nvSpPr>
        <p:spPr bwMode="auto">
          <a:xfrm>
            <a:off x="6446838" y="3155950"/>
            <a:ext cx="21820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Undirected graph</a:t>
            </a:r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6551613" y="3756025"/>
            <a:ext cx="1631950" cy="1514475"/>
            <a:chOff x="1062" y="2754"/>
            <a:chExt cx="1028" cy="954"/>
          </a:xfrm>
        </p:grpSpPr>
        <p:sp>
          <p:nvSpPr>
            <p:cNvPr id="135178" name="Oval 19"/>
            <p:cNvSpPr>
              <a:spLocks noChangeArrowheads="1"/>
            </p:cNvSpPr>
            <p:nvPr/>
          </p:nvSpPr>
          <p:spPr bwMode="auto">
            <a:xfrm>
              <a:off x="1063" y="2842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135179" name="Oval 20"/>
            <p:cNvSpPr>
              <a:spLocks noChangeArrowheads="1"/>
            </p:cNvSpPr>
            <p:nvPr/>
          </p:nvSpPr>
          <p:spPr bwMode="auto">
            <a:xfrm>
              <a:off x="1700" y="2841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2</a:t>
              </a:r>
            </a:p>
          </p:txBody>
        </p:sp>
        <p:sp>
          <p:nvSpPr>
            <p:cNvPr id="135180" name="Oval 21"/>
            <p:cNvSpPr>
              <a:spLocks noChangeArrowheads="1"/>
            </p:cNvSpPr>
            <p:nvPr/>
          </p:nvSpPr>
          <p:spPr bwMode="auto">
            <a:xfrm>
              <a:off x="1062" y="3451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</a:t>
              </a:r>
            </a:p>
          </p:txBody>
        </p:sp>
        <p:sp>
          <p:nvSpPr>
            <p:cNvPr id="135181" name="Oval 22"/>
            <p:cNvSpPr>
              <a:spLocks noChangeArrowheads="1"/>
            </p:cNvSpPr>
            <p:nvPr/>
          </p:nvSpPr>
          <p:spPr bwMode="auto">
            <a:xfrm>
              <a:off x="1700" y="3451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</a:t>
              </a:r>
            </a:p>
          </p:txBody>
        </p:sp>
        <p:sp>
          <p:nvSpPr>
            <p:cNvPr id="135182" name="Line 23"/>
            <p:cNvSpPr>
              <a:spLocks noChangeShapeType="1"/>
            </p:cNvSpPr>
            <p:nvPr/>
          </p:nvSpPr>
          <p:spPr bwMode="auto">
            <a:xfrm>
              <a:off x="1345" y="2954"/>
              <a:ext cx="3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183" name="Line 24"/>
            <p:cNvSpPr>
              <a:spLocks noChangeShapeType="1"/>
            </p:cNvSpPr>
            <p:nvPr/>
          </p:nvSpPr>
          <p:spPr bwMode="auto">
            <a:xfrm>
              <a:off x="1836" y="3099"/>
              <a:ext cx="0" cy="3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184" name="Line 25"/>
            <p:cNvSpPr>
              <a:spLocks noChangeShapeType="1"/>
            </p:cNvSpPr>
            <p:nvPr/>
          </p:nvSpPr>
          <p:spPr bwMode="auto">
            <a:xfrm flipV="1">
              <a:off x="1204" y="3095"/>
              <a:ext cx="0" cy="3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185" name="Line 26"/>
            <p:cNvSpPr>
              <a:spLocks noChangeShapeType="1"/>
            </p:cNvSpPr>
            <p:nvPr/>
          </p:nvSpPr>
          <p:spPr bwMode="auto">
            <a:xfrm flipH="1">
              <a:off x="1305" y="3064"/>
              <a:ext cx="447" cy="4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186" name="Freeform 27"/>
            <p:cNvSpPr>
              <a:spLocks/>
            </p:cNvSpPr>
            <p:nvPr/>
          </p:nvSpPr>
          <p:spPr bwMode="auto">
            <a:xfrm>
              <a:off x="1340" y="3479"/>
              <a:ext cx="364" cy="73"/>
            </a:xfrm>
            <a:custGeom>
              <a:avLst/>
              <a:gdLst>
                <a:gd name="T0" fmla="*/ 0 w 364"/>
                <a:gd name="T1" fmla="*/ 73 h 73"/>
                <a:gd name="T2" fmla="*/ 173 w 364"/>
                <a:gd name="T3" fmla="*/ 2 h 73"/>
                <a:gd name="T4" fmla="*/ 364 w 364"/>
                <a:gd name="T5" fmla="*/ 59 h 73"/>
                <a:gd name="T6" fmla="*/ 0 60000 65536"/>
                <a:gd name="T7" fmla="*/ 0 60000 65536"/>
                <a:gd name="T8" fmla="*/ 0 60000 65536"/>
                <a:gd name="T9" fmla="*/ 0 w 364"/>
                <a:gd name="T10" fmla="*/ 0 h 73"/>
                <a:gd name="T11" fmla="*/ 364 w 364"/>
                <a:gd name="T12" fmla="*/ 73 h 7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4" h="73">
                  <a:moveTo>
                    <a:pt x="0" y="73"/>
                  </a:moveTo>
                  <a:cubicBezTo>
                    <a:pt x="56" y="38"/>
                    <a:pt x="112" y="4"/>
                    <a:pt x="173" y="2"/>
                  </a:cubicBezTo>
                  <a:cubicBezTo>
                    <a:pt x="234" y="0"/>
                    <a:pt x="299" y="29"/>
                    <a:pt x="364" y="59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187" name="Freeform 28"/>
            <p:cNvSpPr>
              <a:spLocks/>
            </p:cNvSpPr>
            <p:nvPr/>
          </p:nvSpPr>
          <p:spPr bwMode="auto">
            <a:xfrm flipH="1" flipV="1">
              <a:off x="1334" y="3623"/>
              <a:ext cx="364" cy="73"/>
            </a:xfrm>
            <a:custGeom>
              <a:avLst/>
              <a:gdLst>
                <a:gd name="T0" fmla="*/ 0 w 364"/>
                <a:gd name="T1" fmla="*/ 73 h 73"/>
                <a:gd name="T2" fmla="*/ 173 w 364"/>
                <a:gd name="T3" fmla="*/ 2 h 73"/>
                <a:gd name="T4" fmla="*/ 364 w 364"/>
                <a:gd name="T5" fmla="*/ 59 h 73"/>
                <a:gd name="T6" fmla="*/ 0 60000 65536"/>
                <a:gd name="T7" fmla="*/ 0 60000 65536"/>
                <a:gd name="T8" fmla="*/ 0 60000 65536"/>
                <a:gd name="T9" fmla="*/ 0 w 364"/>
                <a:gd name="T10" fmla="*/ 0 h 73"/>
                <a:gd name="T11" fmla="*/ 364 w 364"/>
                <a:gd name="T12" fmla="*/ 73 h 7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4" h="73">
                  <a:moveTo>
                    <a:pt x="0" y="73"/>
                  </a:moveTo>
                  <a:cubicBezTo>
                    <a:pt x="56" y="38"/>
                    <a:pt x="112" y="4"/>
                    <a:pt x="173" y="2"/>
                  </a:cubicBezTo>
                  <a:cubicBezTo>
                    <a:pt x="234" y="0"/>
                    <a:pt x="299" y="29"/>
                    <a:pt x="364" y="59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188" name="Freeform 29"/>
            <p:cNvSpPr>
              <a:spLocks/>
            </p:cNvSpPr>
            <p:nvPr/>
          </p:nvSpPr>
          <p:spPr bwMode="auto">
            <a:xfrm>
              <a:off x="1912" y="2754"/>
              <a:ext cx="178" cy="173"/>
            </a:xfrm>
            <a:custGeom>
              <a:avLst/>
              <a:gdLst>
                <a:gd name="T0" fmla="*/ 0 w 178"/>
                <a:gd name="T1" fmla="*/ 102 h 173"/>
                <a:gd name="T2" fmla="*/ 44 w 178"/>
                <a:gd name="T3" fmla="*/ 13 h 173"/>
                <a:gd name="T4" fmla="*/ 146 w 178"/>
                <a:gd name="T5" fmla="*/ 22 h 173"/>
                <a:gd name="T6" fmla="*/ 164 w 178"/>
                <a:gd name="T7" fmla="*/ 111 h 173"/>
                <a:gd name="T8" fmla="*/ 62 w 178"/>
                <a:gd name="T9" fmla="*/ 173 h 1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8"/>
                <a:gd name="T16" fmla="*/ 0 h 173"/>
                <a:gd name="T17" fmla="*/ 178 w 178"/>
                <a:gd name="T18" fmla="*/ 173 h 1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8" h="173">
                  <a:moveTo>
                    <a:pt x="0" y="102"/>
                  </a:moveTo>
                  <a:cubicBezTo>
                    <a:pt x="10" y="64"/>
                    <a:pt x="20" y="26"/>
                    <a:pt x="44" y="13"/>
                  </a:cubicBezTo>
                  <a:cubicBezTo>
                    <a:pt x="68" y="0"/>
                    <a:pt x="126" y="6"/>
                    <a:pt x="146" y="22"/>
                  </a:cubicBezTo>
                  <a:cubicBezTo>
                    <a:pt x="166" y="38"/>
                    <a:pt x="178" y="86"/>
                    <a:pt x="164" y="111"/>
                  </a:cubicBezTo>
                  <a:cubicBezTo>
                    <a:pt x="150" y="136"/>
                    <a:pt x="106" y="154"/>
                    <a:pt x="62" y="17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5177" name="Text Box 30"/>
          <p:cNvSpPr txBox="1">
            <a:spLocks noChangeArrowheads="1"/>
          </p:cNvSpPr>
          <p:nvPr/>
        </p:nvSpPr>
        <p:spPr bwMode="auto">
          <a:xfrm>
            <a:off x="6446838" y="5383213"/>
            <a:ext cx="19637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Directed graph</a:t>
            </a:r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22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168DA7-8B66-7845-9994-728F42B5D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738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Graph Representation</a:t>
            </a:r>
          </a:p>
        </p:txBody>
      </p:sp>
      <p:sp>
        <p:nvSpPr>
          <p:cNvPr id="67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532012" cy="5076825"/>
          </a:xfrm>
        </p:spPr>
        <p:txBody>
          <a:bodyPr/>
          <a:lstStyle/>
          <a:p>
            <a:pPr eaLnBrk="1" hangingPunct="1"/>
            <a:r>
              <a:rPr lang="en-US" b="1" dirty="0"/>
              <a:t>Adjacency matrix representation</a:t>
            </a:r>
            <a:r>
              <a:rPr lang="en-US" dirty="0"/>
              <a:t> of G = (V, E)</a:t>
            </a:r>
          </a:p>
          <a:p>
            <a:pPr lvl="1" eaLnBrk="1" hangingPunct="1"/>
            <a:r>
              <a:rPr lang="en-US" dirty="0"/>
              <a:t>Assume vertices are numbered 1, 2, … </a:t>
            </a:r>
            <a:r>
              <a:rPr lang="en-US" dirty="0">
                <a:sym typeface="Symbol" pitchFamily="-106" charset="2"/>
              </a:rPr>
              <a:t>n</a:t>
            </a:r>
          </a:p>
          <a:p>
            <a:pPr lvl="1" eaLnBrk="1" hangingPunct="1"/>
            <a:r>
              <a:rPr lang="en-US" dirty="0">
                <a:sym typeface="Symbol" pitchFamily="-106" charset="2"/>
              </a:rPr>
              <a:t>The representation consists of a matrix </a:t>
            </a:r>
            <a:r>
              <a:rPr lang="en-US" dirty="0" err="1">
                <a:sym typeface="Symbol" pitchFamily="-106" charset="2"/>
              </a:rPr>
              <a:t>A</a:t>
            </a:r>
            <a:r>
              <a:rPr lang="en-US" baseline="-25000" dirty="0" err="1">
                <a:sym typeface="Symbol" pitchFamily="-106" charset="2"/>
              </a:rPr>
              <a:t>nxn</a:t>
            </a:r>
            <a:r>
              <a:rPr lang="en-US" dirty="0">
                <a:sym typeface="Symbol" pitchFamily="-106" charset="2"/>
              </a:rPr>
              <a:t> </a:t>
            </a:r>
          </a:p>
          <a:p>
            <a:pPr lvl="1" eaLnBrk="1" hangingPunct="1"/>
            <a:r>
              <a:rPr lang="en-US" dirty="0" err="1">
                <a:sym typeface="Symbol" pitchFamily="-106" charset="2"/>
              </a:rPr>
              <a:t>a</a:t>
            </a:r>
            <a:r>
              <a:rPr lang="en-US" baseline="-25000" dirty="0" err="1">
                <a:sym typeface="Symbol" pitchFamily="-106" charset="2"/>
              </a:rPr>
              <a:t>ij</a:t>
            </a:r>
            <a:r>
              <a:rPr lang="en-US" dirty="0">
                <a:sym typeface="Symbol" pitchFamily="-106" charset="2"/>
              </a:rPr>
              <a:t> =   1    if (</a:t>
            </a:r>
            <a:r>
              <a:rPr lang="en-US" dirty="0" err="1">
                <a:sym typeface="Symbol" pitchFamily="-106" charset="2"/>
              </a:rPr>
              <a:t>i</a:t>
            </a:r>
            <a:r>
              <a:rPr lang="en-US" dirty="0">
                <a:sym typeface="Symbol" pitchFamily="-106" charset="2"/>
              </a:rPr>
              <a:t>, j) belongs to E</a:t>
            </a:r>
          </a:p>
          <a:p>
            <a:pPr lvl="1" eaLnBrk="1" hangingPunct="1">
              <a:buFontTx/>
              <a:buNone/>
            </a:pPr>
            <a:r>
              <a:rPr lang="en-US" baseline="-25000" dirty="0">
                <a:sym typeface="Symbol" pitchFamily="-106" charset="2"/>
              </a:rPr>
              <a:t>		            </a:t>
            </a:r>
            <a:r>
              <a:rPr lang="en-US" dirty="0">
                <a:sym typeface="Symbol" pitchFamily="-106" charset="2"/>
              </a:rPr>
              <a:t>0    otherwise</a:t>
            </a:r>
            <a:endParaRPr lang="en-US" baseline="-25000" dirty="0">
              <a:sym typeface="Symbol" pitchFamily="-106" charset="2"/>
            </a:endParaRPr>
          </a:p>
        </p:txBody>
      </p:sp>
      <p:sp>
        <p:nvSpPr>
          <p:cNvPr id="672772" name="AutoShape 4"/>
          <p:cNvSpPr>
            <a:spLocks/>
          </p:cNvSpPr>
          <p:nvPr/>
        </p:nvSpPr>
        <p:spPr bwMode="auto">
          <a:xfrm>
            <a:off x="1855788" y="2640013"/>
            <a:ext cx="88900" cy="820737"/>
          </a:xfrm>
          <a:prstGeom prst="leftBrace">
            <a:avLst>
              <a:gd name="adj1" fmla="val 76934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19125" y="3971925"/>
            <a:ext cx="2159000" cy="1376363"/>
            <a:chOff x="828" y="2753"/>
            <a:chExt cx="1360" cy="867"/>
          </a:xfrm>
        </p:grpSpPr>
        <p:sp>
          <p:nvSpPr>
            <p:cNvPr id="137304" name="Oval 6"/>
            <p:cNvSpPr>
              <a:spLocks noChangeArrowheads="1"/>
            </p:cNvSpPr>
            <p:nvPr/>
          </p:nvSpPr>
          <p:spPr bwMode="auto">
            <a:xfrm>
              <a:off x="829" y="2754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137305" name="Oval 7"/>
            <p:cNvSpPr>
              <a:spLocks noChangeArrowheads="1"/>
            </p:cNvSpPr>
            <p:nvPr/>
          </p:nvSpPr>
          <p:spPr bwMode="auto">
            <a:xfrm>
              <a:off x="1466" y="2753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2</a:t>
              </a:r>
            </a:p>
          </p:txBody>
        </p:sp>
        <p:sp>
          <p:nvSpPr>
            <p:cNvPr id="137306" name="Oval 8"/>
            <p:cNvSpPr>
              <a:spLocks noChangeArrowheads="1"/>
            </p:cNvSpPr>
            <p:nvPr/>
          </p:nvSpPr>
          <p:spPr bwMode="auto">
            <a:xfrm>
              <a:off x="828" y="3363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5</a:t>
              </a:r>
            </a:p>
          </p:txBody>
        </p:sp>
        <p:sp>
          <p:nvSpPr>
            <p:cNvPr id="137307" name="Oval 9"/>
            <p:cNvSpPr>
              <a:spLocks noChangeArrowheads="1"/>
            </p:cNvSpPr>
            <p:nvPr/>
          </p:nvSpPr>
          <p:spPr bwMode="auto">
            <a:xfrm>
              <a:off x="1466" y="3363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</a:t>
              </a:r>
            </a:p>
          </p:txBody>
        </p:sp>
        <p:sp>
          <p:nvSpPr>
            <p:cNvPr id="137308" name="Line 10"/>
            <p:cNvSpPr>
              <a:spLocks noChangeShapeType="1"/>
            </p:cNvSpPr>
            <p:nvPr/>
          </p:nvSpPr>
          <p:spPr bwMode="auto">
            <a:xfrm>
              <a:off x="1111" y="2866"/>
              <a:ext cx="35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309" name="Line 11"/>
            <p:cNvSpPr>
              <a:spLocks noChangeShapeType="1"/>
            </p:cNvSpPr>
            <p:nvPr/>
          </p:nvSpPr>
          <p:spPr bwMode="auto">
            <a:xfrm>
              <a:off x="1602" y="3011"/>
              <a:ext cx="1" cy="3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310" name="Line 12"/>
            <p:cNvSpPr>
              <a:spLocks noChangeShapeType="1"/>
            </p:cNvSpPr>
            <p:nvPr/>
          </p:nvSpPr>
          <p:spPr bwMode="auto">
            <a:xfrm flipV="1">
              <a:off x="970" y="3007"/>
              <a:ext cx="1" cy="3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311" name="Line 13"/>
            <p:cNvSpPr>
              <a:spLocks noChangeShapeType="1"/>
            </p:cNvSpPr>
            <p:nvPr/>
          </p:nvSpPr>
          <p:spPr bwMode="auto">
            <a:xfrm flipH="1">
              <a:off x="1071" y="2976"/>
              <a:ext cx="447" cy="4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312" name="Oval 14"/>
            <p:cNvSpPr>
              <a:spLocks noChangeArrowheads="1"/>
            </p:cNvSpPr>
            <p:nvPr/>
          </p:nvSpPr>
          <p:spPr bwMode="auto">
            <a:xfrm>
              <a:off x="1904" y="3047"/>
              <a:ext cx="284" cy="2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</a:t>
              </a:r>
            </a:p>
          </p:txBody>
        </p:sp>
        <p:sp>
          <p:nvSpPr>
            <p:cNvPr id="137313" name="Line 15"/>
            <p:cNvSpPr>
              <a:spLocks noChangeShapeType="1"/>
            </p:cNvSpPr>
            <p:nvPr/>
          </p:nvSpPr>
          <p:spPr bwMode="auto">
            <a:xfrm>
              <a:off x="1103" y="3483"/>
              <a:ext cx="369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314" name="Line 16"/>
            <p:cNvSpPr>
              <a:spLocks noChangeShapeType="1"/>
            </p:cNvSpPr>
            <p:nvPr/>
          </p:nvSpPr>
          <p:spPr bwMode="auto">
            <a:xfrm>
              <a:off x="1742" y="2903"/>
              <a:ext cx="225" cy="1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315" name="Line 17"/>
            <p:cNvSpPr>
              <a:spLocks noChangeShapeType="1"/>
            </p:cNvSpPr>
            <p:nvPr/>
          </p:nvSpPr>
          <p:spPr bwMode="auto">
            <a:xfrm flipV="1">
              <a:off x="1733" y="3276"/>
              <a:ext cx="229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7224" name="Text Box 18"/>
          <p:cNvSpPr txBox="1">
            <a:spLocks noChangeArrowheads="1"/>
          </p:cNvSpPr>
          <p:nvPr/>
        </p:nvSpPr>
        <p:spPr bwMode="auto">
          <a:xfrm>
            <a:off x="655638" y="5627688"/>
            <a:ext cx="21820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Undirected graph</a:t>
            </a:r>
          </a:p>
        </p:txBody>
      </p:sp>
      <p:graphicFrame>
        <p:nvGraphicFramePr>
          <p:cNvPr id="672787" name="Group 19"/>
          <p:cNvGraphicFramePr>
            <a:graphicFrameLocks noGrp="1"/>
          </p:cNvGraphicFramePr>
          <p:nvPr/>
        </p:nvGraphicFramePr>
        <p:xfrm>
          <a:off x="3476625" y="3838575"/>
          <a:ext cx="2881313" cy="2379663"/>
        </p:xfrm>
        <a:graphic>
          <a:graphicData uri="http://schemas.openxmlformats.org/drawingml/2006/table">
            <a:tbl>
              <a:tblPr/>
              <a:tblGrid>
                <a:gridCol w="576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4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72825" name="Text Box 57"/>
          <p:cNvSpPr txBox="1">
            <a:spLocks noChangeArrowheads="1"/>
          </p:cNvSpPr>
          <p:nvPr/>
        </p:nvSpPr>
        <p:spPr bwMode="auto">
          <a:xfrm>
            <a:off x="3049588" y="39068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672826" name="Text Box 58"/>
          <p:cNvSpPr txBox="1">
            <a:spLocks noChangeArrowheads="1"/>
          </p:cNvSpPr>
          <p:nvPr/>
        </p:nvSpPr>
        <p:spPr bwMode="auto">
          <a:xfrm>
            <a:off x="3049588" y="43846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672827" name="Text Box 59"/>
          <p:cNvSpPr txBox="1">
            <a:spLocks noChangeArrowheads="1"/>
          </p:cNvSpPr>
          <p:nvPr/>
        </p:nvSpPr>
        <p:spPr bwMode="auto">
          <a:xfrm>
            <a:off x="3049588" y="486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672828" name="Text Box 60"/>
          <p:cNvSpPr txBox="1">
            <a:spLocks noChangeArrowheads="1"/>
          </p:cNvSpPr>
          <p:nvPr/>
        </p:nvSpPr>
        <p:spPr bwMode="auto">
          <a:xfrm>
            <a:off x="3049588" y="53403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672829" name="Text Box 61"/>
          <p:cNvSpPr txBox="1">
            <a:spLocks noChangeArrowheads="1"/>
          </p:cNvSpPr>
          <p:nvPr/>
        </p:nvSpPr>
        <p:spPr bwMode="auto">
          <a:xfrm>
            <a:off x="3049588" y="58181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672830" name="Text Box 62"/>
          <p:cNvSpPr txBox="1">
            <a:spLocks noChangeArrowheads="1"/>
          </p:cNvSpPr>
          <p:nvPr/>
        </p:nvSpPr>
        <p:spPr bwMode="auto">
          <a:xfrm>
            <a:off x="3563938" y="34369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672831" name="Text Box 63"/>
          <p:cNvSpPr txBox="1">
            <a:spLocks noChangeArrowheads="1"/>
          </p:cNvSpPr>
          <p:nvPr/>
        </p:nvSpPr>
        <p:spPr bwMode="auto">
          <a:xfrm>
            <a:off x="4146550" y="34369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672832" name="Text Box 64"/>
          <p:cNvSpPr txBox="1">
            <a:spLocks noChangeArrowheads="1"/>
          </p:cNvSpPr>
          <p:nvPr/>
        </p:nvSpPr>
        <p:spPr bwMode="auto">
          <a:xfrm>
            <a:off x="4730750" y="34369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672833" name="Text Box 65"/>
          <p:cNvSpPr txBox="1">
            <a:spLocks noChangeArrowheads="1"/>
          </p:cNvSpPr>
          <p:nvPr/>
        </p:nvSpPr>
        <p:spPr bwMode="auto">
          <a:xfrm>
            <a:off x="5314950" y="34369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672834" name="Text Box 66"/>
          <p:cNvSpPr txBox="1">
            <a:spLocks noChangeArrowheads="1"/>
          </p:cNvSpPr>
          <p:nvPr/>
        </p:nvSpPr>
        <p:spPr bwMode="auto">
          <a:xfrm>
            <a:off x="5899150" y="34369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5</a:t>
            </a:r>
          </a:p>
        </p:txBody>
      </p:sp>
      <p:grpSp>
        <p:nvGrpSpPr>
          <p:cNvPr id="3" name="Group 67"/>
          <p:cNvGrpSpPr>
            <a:grpSpLocks/>
          </p:cNvGrpSpPr>
          <p:nvPr/>
        </p:nvGrpSpPr>
        <p:grpSpPr bwMode="auto">
          <a:xfrm>
            <a:off x="3606800" y="3890963"/>
            <a:ext cx="2616200" cy="368300"/>
            <a:chOff x="3221" y="2177"/>
            <a:chExt cx="1648" cy="232"/>
          </a:xfrm>
        </p:grpSpPr>
        <p:sp>
          <p:nvSpPr>
            <p:cNvPr id="137299" name="Text Box 68"/>
            <p:cNvSpPr txBox="1">
              <a:spLocks noChangeArrowheads="1"/>
            </p:cNvSpPr>
            <p:nvPr/>
          </p:nvSpPr>
          <p:spPr bwMode="auto">
            <a:xfrm>
              <a:off x="3221" y="2177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137300" name="Text Box 69"/>
            <p:cNvSpPr txBox="1">
              <a:spLocks noChangeArrowheads="1"/>
            </p:cNvSpPr>
            <p:nvPr/>
          </p:nvSpPr>
          <p:spPr bwMode="auto">
            <a:xfrm>
              <a:off x="3584" y="2177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37301" name="Text Box 70"/>
            <p:cNvSpPr txBox="1">
              <a:spLocks noChangeArrowheads="1"/>
            </p:cNvSpPr>
            <p:nvPr/>
          </p:nvSpPr>
          <p:spPr bwMode="auto">
            <a:xfrm>
              <a:off x="4673" y="2177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37302" name="Text Box 71"/>
            <p:cNvSpPr txBox="1">
              <a:spLocks noChangeArrowheads="1"/>
            </p:cNvSpPr>
            <p:nvPr/>
          </p:nvSpPr>
          <p:spPr bwMode="auto">
            <a:xfrm>
              <a:off x="3954" y="217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137303" name="Text Box 72"/>
            <p:cNvSpPr txBox="1">
              <a:spLocks noChangeArrowheads="1"/>
            </p:cNvSpPr>
            <p:nvPr/>
          </p:nvSpPr>
          <p:spPr bwMode="auto">
            <a:xfrm>
              <a:off x="4318" y="2177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</p:grpSp>
      <p:grpSp>
        <p:nvGrpSpPr>
          <p:cNvPr id="4" name="Group 73"/>
          <p:cNvGrpSpPr>
            <a:grpSpLocks/>
          </p:cNvGrpSpPr>
          <p:nvPr/>
        </p:nvGrpSpPr>
        <p:grpSpPr bwMode="auto">
          <a:xfrm>
            <a:off x="3608388" y="4359275"/>
            <a:ext cx="2614612" cy="368300"/>
            <a:chOff x="3222" y="2472"/>
            <a:chExt cx="1647" cy="232"/>
          </a:xfrm>
        </p:grpSpPr>
        <p:sp>
          <p:nvSpPr>
            <p:cNvPr id="137294" name="Text Box 74"/>
            <p:cNvSpPr txBox="1">
              <a:spLocks noChangeArrowheads="1"/>
            </p:cNvSpPr>
            <p:nvPr/>
          </p:nvSpPr>
          <p:spPr bwMode="auto">
            <a:xfrm>
              <a:off x="3222" y="2473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37295" name="Text Box 75"/>
            <p:cNvSpPr txBox="1">
              <a:spLocks noChangeArrowheads="1"/>
            </p:cNvSpPr>
            <p:nvPr/>
          </p:nvSpPr>
          <p:spPr bwMode="auto">
            <a:xfrm>
              <a:off x="3954" y="2473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37296" name="Text Box 76"/>
            <p:cNvSpPr txBox="1">
              <a:spLocks noChangeArrowheads="1"/>
            </p:cNvSpPr>
            <p:nvPr/>
          </p:nvSpPr>
          <p:spPr bwMode="auto">
            <a:xfrm>
              <a:off x="4318" y="247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37297" name="Text Box 77"/>
            <p:cNvSpPr txBox="1">
              <a:spLocks noChangeArrowheads="1"/>
            </p:cNvSpPr>
            <p:nvPr/>
          </p:nvSpPr>
          <p:spPr bwMode="auto">
            <a:xfrm>
              <a:off x="4673" y="247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37298" name="Text Box 78"/>
            <p:cNvSpPr txBox="1">
              <a:spLocks noChangeArrowheads="1"/>
            </p:cNvSpPr>
            <p:nvPr/>
          </p:nvSpPr>
          <p:spPr bwMode="auto">
            <a:xfrm>
              <a:off x="3584" y="247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</p:grpSp>
      <p:grpSp>
        <p:nvGrpSpPr>
          <p:cNvPr id="5" name="Group 79"/>
          <p:cNvGrpSpPr>
            <a:grpSpLocks/>
          </p:cNvGrpSpPr>
          <p:nvPr/>
        </p:nvGrpSpPr>
        <p:grpSpPr bwMode="auto">
          <a:xfrm>
            <a:off x="3608388" y="4841875"/>
            <a:ext cx="2614612" cy="366713"/>
            <a:chOff x="3222" y="2776"/>
            <a:chExt cx="1647" cy="231"/>
          </a:xfrm>
        </p:grpSpPr>
        <p:sp>
          <p:nvSpPr>
            <p:cNvPr id="137289" name="Text Box 80"/>
            <p:cNvSpPr txBox="1">
              <a:spLocks noChangeArrowheads="1"/>
            </p:cNvSpPr>
            <p:nvPr/>
          </p:nvSpPr>
          <p:spPr bwMode="auto">
            <a:xfrm>
              <a:off x="3584" y="277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37290" name="Text Box 81"/>
            <p:cNvSpPr txBox="1">
              <a:spLocks noChangeArrowheads="1"/>
            </p:cNvSpPr>
            <p:nvPr/>
          </p:nvSpPr>
          <p:spPr bwMode="auto">
            <a:xfrm>
              <a:off x="4318" y="277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37291" name="Text Box 82"/>
            <p:cNvSpPr txBox="1">
              <a:spLocks noChangeArrowheads="1"/>
            </p:cNvSpPr>
            <p:nvPr/>
          </p:nvSpPr>
          <p:spPr bwMode="auto">
            <a:xfrm>
              <a:off x="3222" y="277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137292" name="Text Box 83"/>
            <p:cNvSpPr txBox="1">
              <a:spLocks noChangeArrowheads="1"/>
            </p:cNvSpPr>
            <p:nvPr/>
          </p:nvSpPr>
          <p:spPr bwMode="auto">
            <a:xfrm>
              <a:off x="3954" y="277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137293" name="Text Box 84"/>
            <p:cNvSpPr txBox="1">
              <a:spLocks noChangeArrowheads="1"/>
            </p:cNvSpPr>
            <p:nvPr/>
          </p:nvSpPr>
          <p:spPr bwMode="auto">
            <a:xfrm>
              <a:off x="4673" y="277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</p:grpSp>
      <p:grpSp>
        <p:nvGrpSpPr>
          <p:cNvPr id="6" name="Group 85"/>
          <p:cNvGrpSpPr>
            <a:grpSpLocks/>
          </p:cNvGrpSpPr>
          <p:nvPr/>
        </p:nvGrpSpPr>
        <p:grpSpPr bwMode="auto">
          <a:xfrm>
            <a:off x="3608388" y="5326063"/>
            <a:ext cx="2614612" cy="368300"/>
            <a:chOff x="3222" y="3081"/>
            <a:chExt cx="1647" cy="232"/>
          </a:xfrm>
        </p:grpSpPr>
        <p:sp>
          <p:nvSpPr>
            <p:cNvPr id="137284" name="Text Box 86"/>
            <p:cNvSpPr txBox="1">
              <a:spLocks noChangeArrowheads="1"/>
            </p:cNvSpPr>
            <p:nvPr/>
          </p:nvSpPr>
          <p:spPr bwMode="auto">
            <a:xfrm>
              <a:off x="3584" y="308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37285" name="Text Box 87"/>
            <p:cNvSpPr txBox="1">
              <a:spLocks noChangeArrowheads="1"/>
            </p:cNvSpPr>
            <p:nvPr/>
          </p:nvSpPr>
          <p:spPr bwMode="auto">
            <a:xfrm>
              <a:off x="3954" y="308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37286" name="Text Box 88"/>
            <p:cNvSpPr txBox="1">
              <a:spLocks noChangeArrowheads="1"/>
            </p:cNvSpPr>
            <p:nvPr/>
          </p:nvSpPr>
          <p:spPr bwMode="auto">
            <a:xfrm>
              <a:off x="4673" y="308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37287" name="Text Box 89"/>
            <p:cNvSpPr txBox="1">
              <a:spLocks noChangeArrowheads="1"/>
            </p:cNvSpPr>
            <p:nvPr/>
          </p:nvSpPr>
          <p:spPr bwMode="auto">
            <a:xfrm>
              <a:off x="3222" y="308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137288" name="Text Box 90"/>
            <p:cNvSpPr txBox="1">
              <a:spLocks noChangeArrowheads="1"/>
            </p:cNvSpPr>
            <p:nvPr/>
          </p:nvSpPr>
          <p:spPr bwMode="auto">
            <a:xfrm>
              <a:off x="4318" y="308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</p:grpSp>
      <p:grpSp>
        <p:nvGrpSpPr>
          <p:cNvPr id="7" name="Group 91"/>
          <p:cNvGrpSpPr>
            <a:grpSpLocks/>
          </p:cNvGrpSpPr>
          <p:nvPr/>
        </p:nvGrpSpPr>
        <p:grpSpPr bwMode="auto">
          <a:xfrm>
            <a:off x="3608388" y="5795963"/>
            <a:ext cx="2614612" cy="368300"/>
            <a:chOff x="3222" y="3377"/>
            <a:chExt cx="1647" cy="232"/>
          </a:xfrm>
        </p:grpSpPr>
        <p:sp>
          <p:nvSpPr>
            <p:cNvPr id="137279" name="Text Box 92"/>
            <p:cNvSpPr txBox="1">
              <a:spLocks noChangeArrowheads="1"/>
            </p:cNvSpPr>
            <p:nvPr/>
          </p:nvSpPr>
          <p:spPr bwMode="auto">
            <a:xfrm>
              <a:off x="3222" y="3377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37280" name="Text Box 93"/>
            <p:cNvSpPr txBox="1">
              <a:spLocks noChangeArrowheads="1"/>
            </p:cNvSpPr>
            <p:nvPr/>
          </p:nvSpPr>
          <p:spPr bwMode="auto">
            <a:xfrm>
              <a:off x="3584" y="3377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37281" name="Text Box 94"/>
            <p:cNvSpPr txBox="1">
              <a:spLocks noChangeArrowheads="1"/>
            </p:cNvSpPr>
            <p:nvPr/>
          </p:nvSpPr>
          <p:spPr bwMode="auto">
            <a:xfrm>
              <a:off x="4318" y="337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37282" name="Text Box 95"/>
            <p:cNvSpPr txBox="1">
              <a:spLocks noChangeArrowheads="1"/>
            </p:cNvSpPr>
            <p:nvPr/>
          </p:nvSpPr>
          <p:spPr bwMode="auto">
            <a:xfrm>
              <a:off x="3955" y="3377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137283" name="Text Box 96"/>
            <p:cNvSpPr txBox="1">
              <a:spLocks noChangeArrowheads="1"/>
            </p:cNvSpPr>
            <p:nvPr/>
          </p:nvSpPr>
          <p:spPr bwMode="auto">
            <a:xfrm>
              <a:off x="4673" y="3377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</p:grpSp>
      <p:sp>
        <p:nvSpPr>
          <p:cNvPr id="672865" name="Text Box 97"/>
          <p:cNvSpPr txBox="1">
            <a:spLocks noChangeArrowheads="1"/>
          </p:cNvSpPr>
          <p:nvPr/>
        </p:nvSpPr>
        <p:spPr bwMode="auto">
          <a:xfrm>
            <a:off x="6497638" y="3825875"/>
            <a:ext cx="247332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dirty="0">
                <a:latin typeface="Century Gothic"/>
                <a:cs typeface="Century Gothic"/>
              </a:rPr>
              <a:t>For undirected graphs matrix A is symmetric: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latin typeface="Century Gothic"/>
                <a:cs typeface="Century Gothic"/>
              </a:rPr>
              <a:t>   </a:t>
            </a:r>
            <a:r>
              <a:rPr lang="en-US" sz="2400" dirty="0" err="1">
                <a:latin typeface="Century Gothic"/>
                <a:cs typeface="Century Gothic"/>
              </a:rPr>
              <a:t>a</a:t>
            </a:r>
            <a:r>
              <a:rPr lang="en-US" sz="2400" baseline="-25000" dirty="0" err="1">
                <a:latin typeface="Century Gothic"/>
                <a:cs typeface="Century Gothic"/>
              </a:rPr>
              <a:t>ij</a:t>
            </a:r>
            <a:r>
              <a:rPr lang="en-US" sz="2400" dirty="0">
                <a:latin typeface="Century Gothic"/>
                <a:cs typeface="Century Gothic"/>
              </a:rPr>
              <a:t> = </a:t>
            </a:r>
            <a:r>
              <a:rPr lang="en-US" sz="2400" dirty="0" err="1">
                <a:latin typeface="Century Gothic"/>
                <a:cs typeface="Century Gothic"/>
              </a:rPr>
              <a:t>a</a:t>
            </a:r>
            <a:r>
              <a:rPr lang="en-US" sz="2400" baseline="-25000" dirty="0" err="1">
                <a:latin typeface="Century Gothic"/>
                <a:cs typeface="Century Gothic"/>
              </a:rPr>
              <a:t>ji</a:t>
            </a:r>
            <a:endParaRPr lang="en-US" sz="2400" baseline="-25000" dirty="0">
              <a:latin typeface="Century Gothic"/>
              <a:cs typeface="Century Gothic"/>
            </a:endParaRPr>
          </a:p>
          <a:p>
            <a:pPr>
              <a:lnSpc>
                <a:spcPct val="120000"/>
              </a:lnSpc>
            </a:pPr>
            <a:r>
              <a:rPr lang="en-US" sz="2400" dirty="0">
                <a:latin typeface="Century Gothic"/>
                <a:cs typeface="Century Gothic"/>
              </a:rPr>
              <a:t>   A = A</a:t>
            </a:r>
            <a:r>
              <a:rPr lang="en-US" sz="2400" baseline="30000" dirty="0">
                <a:latin typeface="Century Gothic"/>
                <a:cs typeface="Century Gothic"/>
              </a:rPr>
              <a:t>T</a:t>
            </a:r>
            <a:endParaRPr lang="en-US" sz="2400" dirty="0">
              <a:latin typeface="Century Gothic"/>
              <a:cs typeface="Century Gothic"/>
            </a:endParaRPr>
          </a:p>
        </p:txBody>
      </p:sp>
      <p:sp>
        <p:nvSpPr>
          <p:cNvPr id="62" name="Footer Placeholder 6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22</a:t>
            </a:r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2345DF9-72FB-A64C-8742-DACCA7487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46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2772" grpId="0" animBg="1"/>
      <p:bldP spid="672825" grpId="0"/>
      <p:bldP spid="672826" grpId="0"/>
      <p:bldP spid="672827" grpId="0"/>
      <p:bldP spid="672828" grpId="0"/>
      <p:bldP spid="672829" grpId="0"/>
      <p:bldP spid="672830" grpId="0"/>
      <p:bldP spid="672831" grpId="0"/>
      <p:bldP spid="672832" grpId="0"/>
      <p:bldP spid="672833" grpId="0"/>
      <p:bldP spid="672834" grpId="0"/>
      <p:bldP spid="67286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/>
              <a:t>Properties of Adjacency Matrix Representation</a:t>
            </a:r>
          </a:p>
        </p:txBody>
      </p:sp>
      <p:sp>
        <p:nvSpPr>
          <p:cNvPr id="67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43887" cy="5076825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dirty="0"/>
              <a:t>Memory required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err="1">
                <a:sym typeface="Symbol" pitchFamily="-106" charset="2"/>
              </a:rPr>
              <a:t>Θ</a:t>
            </a:r>
            <a:r>
              <a:rPr lang="en-US" dirty="0">
                <a:sym typeface="Symbol" pitchFamily="-106" charset="2"/>
              </a:rPr>
              <a:t>(n</a:t>
            </a:r>
            <a:r>
              <a:rPr lang="en-US" baseline="30000" dirty="0">
                <a:sym typeface="Symbol" pitchFamily="-106" charset="2"/>
              </a:rPr>
              <a:t>2</a:t>
            </a:r>
            <a:r>
              <a:rPr lang="en-US" dirty="0">
                <a:sym typeface="Symbol" pitchFamily="-106" charset="2"/>
              </a:rPr>
              <a:t>), independent on the number of edges in G</a:t>
            </a:r>
          </a:p>
          <a:p>
            <a:pPr eaLnBrk="1" hangingPunct="1">
              <a:lnSpc>
                <a:spcPct val="110000"/>
              </a:lnSpc>
            </a:pPr>
            <a:r>
              <a:rPr lang="en-US" dirty="0">
                <a:sym typeface="Symbol" pitchFamily="-106" charset="2"/>
              </a:rPr>
              <a:t>Preferred when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>
                <a:sym typeface="Symbol" pitchFamily="-106" charset="2"/>
              </a:rPr>
              <a:t>The graph is dense: m is close to n</a:t>
            </a:r>
            <a:r>
              <a:rPr lang="en-US" baseline="30000" dirty="0">
                <a:sym typeface="Symbol" pitchFamily="-106" charset="2"/>
              </a:rPr>
              <a:t>2</a:t>
            </a:r>
            <a:endParaRPr lang="en-US" dirty="0">
              <a:sym typeface="Symbol" pitchFamily="-106" charset="2"/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dirty="0">
                <a:sym typeface="Symbol" pitchFamily="-106" charset="2"/>
              </a:rPr>
              <a:t>We need to quickly determine if there is an edge between two vertices</a:t>
            </a:r>
          </a:p>
          <a:p>
            <a:pPr eaLnBrk="1" hangingPunct="1">
              <a:lnSpc>
                <a:spcPct val="110000"/>
              </a:lnSpc>
            </a:pPr>
            <a:r>
              <a:rPr lang="en-US" dirty="0">
                <a:sym typeface="Symbol" pitchFamily="-106" charset="2"/>
              </a:rPr>
              <a:t>Time to list all vertices adjacent to u: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err="1">
                <a:sym typeface="Symbol" pitchFamily="-106" charset="2"/>
              </a:rPr>
              <a:t>Θ</a:t>
            </a:r>
            <a:r>
              <a:rPr lang="en-US" dirty="0">
                <a:sym typeface="Symbol" pitchFamily="-106" charset="2"/>
              </a:rPr>
              <a:t>(n)</a:t>
            </a:r>
          </a:p>
          <a:p>
            <a:pPr eaLnBrk="1" hangingPunct="1">
              <a:lnSpc>
                <a:spcPct val="110000"/>
              </a:lnSpc>
            </a:pPr>
            <a:r>
              <a:rPr lang="en-US" dirty="0">
                <a:sym typeface="Symbol" pitchFamily="-106" charset="2"/>
              </a:rPr>
              <a:t>Time to determine if (u, v) belongs to E: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err="1">
                <a:sym typeface="Symbol" pitchFamily="-106" charset="2"/>
              </a:rPr>
              <a:t>Θ</a:t>
            </a:r>
            <a:r>
              <a:rPr lang="en-US" dirty="0">
                <a:sym typeface="Symbol" pitchFamily="-106" charset="2"/>
              </a:rPr>
              <a:t>(1)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22</a:t>
            </a:r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878BDF8-8FF4-CD45-933F-DD30EAE4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559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Weighted Graphs</a:t>
            </a:r>
          </a:p>
        </p:txBody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564562" cy="5076825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US" b="1" dirty="0"/>
              <a:t>Weighted graphs</a:t>
            </a:r>
            <a:r>
              <a:rPr lang="en-US" dirty="0"/>
              <a:t> = graphs for which each edge has an associated weight </a:t>
            </a:r>
            <a:r>
              <a:rPr lang="en-US" dirty="0">
                <a:latin typeface="Comic Sans MS" pitchFamily="-106" charset="0"/>
              </a:rPr>
              <a:t>w(u, v)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dirty="0"/>
              <a:t>			</a:t>
            </a:r>
            <a:r>
              <a:rPr lang="en-US" dirty="0">
                <a:latin typeface="Comic Sans MS" pitchFamily="-106" charset="0"/>
              </a:rPr>
              <a:t>w:</a:t>
            </a:r>
            <a:r>
              <a:rPr lang="en-US" dirty="0"/>
              <a:t> </a:t>
            </a:r>
            <a:r>
              <a:rPr lang="en-US" i="1" dirty="0"/>
              <a:t>E</a:t>
            </a:r>
            <a:r>
              <a:rPr lang="en-US" dirty="0"/>
              <a:t> </a:t>
            </a:r>
            <a:r>
              <a:rPr lang="en-US" dirty="0">
                <a:sym typeface="Symbol" pitchFamily="-106" charset="2"/>
              </a:rPr>
              <a:t>-&gt; R, weight function</a:t>
            </a:r>
          </a:p>
          <a:p>
            <a:pPr eaLnBrk="1" hangingPunct="1">
              <a:lnSpc>
                <a:spcPct val="130000"/>
              </a:lnSpc>
            </a:pPr>
            <a:r>
              <a:rPr lang="en-US" dirty="0">
                <a:sym typeface="Symbol" pitchFamily="-106" charset="2"/>
              </a:rPr>
              <a:t>Storing the weights of a graph</a:t>
            </a:r>
          </a:p>
          <a:p>
            <a:pPr lvl="1" eaLnBrk="1" hangingPunct="1">
              <a:lnSpc>
                <a:spcPct val="130000"/>
              </a:lnSpc>
            </a:pPr>
            <a:r>
              <a:rPr lang="en-US" dirty="0">
                <a:sym typeface="Symbol" pitchFamily="-106" charset="2"/>
              </a:rPr>
              <a:t>Adjacency list: </a:t>
            </a:r>
          </a:p>
          <a:p>
            <a:pPr lvl="2" eaLnBrk="1" hangingPunct="1">
              <a:lnSpc>
                <a:spcPct val="130000"/>
              </a:lnSpc>
            </a:pPr>
            <a:r>
              <a:rPr lang="en-US" sz="2400" dirty="0">
                <a:sym typeface="Symbol" pitchFamily="-106" charset="2"/>
              </a:rPr>
              <a:t>Store 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w(</a:t>
            </a:r>
            <a:r>
              <a:rPr lang="en-US" sz="2400" dirty="0" err="1">
                <a:latin typeface="Comic Sans MS" pitchFamily="-106" charset="0"/>
                <a:sym typeface="Symbol" pitchFamily="-106" charset="2"/>
              </a:rPr>
              <a:t>u,v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)</a:t>
            </a:r>
            <a:r>
              <a:rPr lang="en-US" sz="2400" dirty="0">
                <a:sym typeface="Symbol" pitchFamily="-106" charset="2"/>
              </a:rPr>
              <a:t> along with vertex 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v</a:t>
            </a:r>
            <a:r>
              <a:rPr lang="en-US" sz="2400" dirty="0">
                <a:sym typeface="Symbol" pitchFamily="-106" charset="2"/>
              </a:rPr>
              <a:t> in 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u</a:t>
            </a:r>
            <a:r>
              <a:rPr lang="en-US" sz="2400" dirty="0">
                <a:sym typeface="Symbol" pitchFamily="-106" charset="2"/>
              </a:rPr>
              <a:t>’s adjacency list</a:t>
            </a:r>
          </a:p>
          <a:p>
            <a:pPr lvl="1" eaLnBrk="1" hangingPunct="1">
              <a:lnSpc>
                <a:spcPct val="130000"/>
              </a:lnSpc>
            </a:pPr>
            <a:r>
              <a:rPr lang="en-US" dirty="0">
                <a:sym typeface="Symbol" pitchFamily="-106" charset="2"/>
              </a:rPr>
              <a:t>Adjacency matrix:</a:t>
            </a:r>
          </a:p>
          <a:p>
            <a:pPr lvl="2" eaLnBrk="1" hangingPunct="1">
              <a:lnSpc>
                <a:spcPct val="130000"/>
              </a:lnSpc>
            </a:pPr>
            <a:r>
              <a:rPr lang="en-US" sz="2400" dirty="0">
                <a:sym typeface="Symbol" pitchFamily="-106" charset="2"/>
              </a:rPr>
              <a:t>Store 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w(u, v)</a:t>
            </a:r>
            <a:r>
              <a:rPr lang="en-US" sz="2400" dirty="0">
                <a:sym typeface="Symbol" pitchFamily="-106" charset="2"/>
              </a:rPr>
              <a:t> at location 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(u, v)</a:t>
            </a:r>
            <a:r>
              <a:rPr lang="en-US" sz="2400" dirty="0">
                <a:sym typeface="Symbol" pitchFamily="-106" charset="2"/>
              </a:rPr>
              <a:t> in the matrix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22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8D223BD-C6BA-5641-93CA-33A0BA839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903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058" name="Rectangle 58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526034" cy="5076825"/>
          </a:xfrm>
        </p:spPr>
        <p:txBody>
          <a:bodyPr/>
          <a:lstStyle/>
          <a:p>
            <a:r>
              <a:rPr lang="en-US" dirty="0"/>
              <a:t>Greedy strategy:  </a:t>
            </a:r>
            <a:r>
              <a:rPr lang="en-US" dirty="0">
                <a:solidFill>
                  <a:schemeClr val="tx1"/>
                </a:solidFill>
              </a:rPr>
              <a:t>consider jobs in some order</a:t>
            </a:r>
          </a:p>
          <a:p>
            <a:pPr lvl="1"/>
            <a:r>
              <a:rPr lang="en-US" b="1" dirty="0">
                <a:solidFill>
                  <a:srgbClr val="333399"/>
                </a:solidFill>
              </a:rPr>
              <a:t>[Shortest processing time first]  </a:t>
            </a:r>
            <a:r>
              <a:rPr lang="en-US" dirty="0"/>
              <a:t>Consider jobs in ascending order of processing time </a:t>
            </a:r>
            <a:r>
              <a:rPr lang="en-US" dirty="0" err="1"/>
              <a:t>t</a:t>
            </a:r>
            <a:r>
              <a:rPr lang="en-US" baseline="-25000" dirty="0" err="1"/>
              <a:t>j</a:t>
            </a: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b="1" dirty="0">
                <a:solidFill>
                  <a:srgbClr val="333399"/>
                </a:solidFill>
              </a:rPr>
              <a:t>[Smallest slack]  </a:t>
            </a:r>
            <a:r>
              <a:rPr lang="en-US" dirty="0"/>
              <a:t>Consider jobs in ascending order of slack </a:t>
            </a:r>
            <a:r>
              <a:rPr lang="en-US" dirty="0" err="1"/>
              <a:t>d</a:t>
            </a:r>
            <a:r>
              <a:rPr lang="en-US" baseline="-25000" dirty="0" err="1"/>
              <a:t>j</a:t>
            </a:r>
            <a:r>
              <a:rPr lang="en-US" dirty="0"/>
              <a:t> - </a:t>
            </a:r>
            <a:r>
              <a:rPr lang="en-US" dirty="0" err="1"/>
              <a:t>t</a:t>
            </a:r>
            <a:r>
              <a:rPr lang="en-US" baseline="-25000" dirty="0" err="1"/>
              <a:t>j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991908" y="2479907"/>
            <a:ext cx="1674773" cy="1444626"/>
            <a:chOff x="3256164" y="2404405"/>
            <a:chExt cx="1674773" cy="1444626"/>
          </a:xfrm>
        </p:grpSpPr>
        <p:sp>
          <p:nvSpPr>
            <p:cNvPr id="640009" name="Rectangle 9"/>
            <p:cNvSpPr>
              <a:spLocks noChangeArrowheads="1"/>
            </p:cNvSpPr>
            <p:nvPr/>
          </p:nvSpPr>
          <p:spPr bwMode="auto">
            <a:xfrm>
              <a:off x="3256164" y="2404405"/>
              <a:ext cx="1638269" cy="3084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dirty="0">
                  <a:latin typeface="Century Gothic" panose="020B0502020202020204" pitchFamily="34" charset="0"/>
                </a:rPr>
                <a:t>counterexample</a:t>
              </a:r>
            </a:p>
          </p:txBody>
        </p:sp>
        <p:sp>
          <p:nvSpPr>
            <p:cNvPr id="640027" name="Rectangle 27"/>
            <p:cNvSpPr>
              <a:spLocks noChangeArrowheads="1"/>
            </p:cNvSpPr>
            <p:nvPr/>
          </p:nvSpPr>
          <p:spPr bwMode="auto">
            <a:xfrm>
              <a:off x="3330737" y="3493431"/>
              <a:ext cx="641350" cy="3556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>
                  <a:solidFill>
                    <a:schemeClr val="bg1"/>
                  </a:solidFill>
                  <a:latin typeface="Century Gothic" panose="020B0502020202020204" pitchFamily="34" charset="0"/>
                </a:rPr>
                <a:t>d</a:t>
              </a:r>
              <a:r>
                <a:rPr kumimoji="0" lang="en-US" sz="1400" baseline="-25000">
                  <a:solidFill>
                    <a:schemeClr val="bg1"/>
                  </a:solidFill>
                  <a:latin typeface="Century Gothic" panose="020B0502020202020204" pitchFamily="34" charset="0"/>
                </a:rPr>
                <a:t>j</a:t>
              </a:r>
            </a:p>
          </p:txBody>
        </p:sp>
        <p:sp>
          <p:nvSpPr>
            <p:cNvPr id="640029" name="Rectangle 29"/>
            <p:cNvSpPr>
              <a:spLocks noChangeArrowheads="1"/>
            </p:cNvSpPr>
            <p:nvPr/>
          </p:nvSpPr>
          <p:spPr bwMode="auto">
            <a:xfrm>
              <a:off x="3330737" y="3137831"/>
              <a:ext cx="641350" cy="3556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>
                  <a:solidFill>
                    <a:schemeClr val="bg1"/>
                  </a:solidFill>
                  <a:latin typeface="Century Gothic" panose="020B0502020202020204" pitchFamily="34" charset="0"/>
                </a:rPr>
                <a:t>t</a:t>
              </a:r>
              <a:r>
                <a:rPr kumimoji="0" lang="en-US" sz="1400" baseline="-25000">
                  <a:solidFill>
                    <a:schemeClr val="bg1"/>
                  </a:solidFill>
                  <a:latin typeface="Century Gothic" panose="020B0502020202020204" pitchFamily="34" charset="0"/>
                </a:rPr>
                <a:t>j</a:t>
              </a:r>
            </a:p>
          </p:txBody>
        </p:sp>
        <p:grpSp>
          <p:nvGrpSpPr>
            <p:cNvPr id="640047" name="Group 47"/>
            <p:cNvGrpSpPr>
              <a:grpSpLocks/>
            </p:cNvGrpSpPr>
            <p:nvPr/>
          </p:nvGrpSpPr>
          <p:grpSpPr bwMode="auto">
            <a:xfrm>
              <a:off x="3972087" y="2782231"/>
              <a:ext cx="958850" cy="1066800"/>
              <a:chOff x="1988" y="1344"/>
              <a:chExt cx="505" cy="672"/>
            </a:xfrm>
          </p:grpSpPr>
          <p:sp>
            <p:nvSpPr>
              <p:cNvPr id="640028" name="Rectangle 28"/>
              <p:cNvSpPr>
                <a:spLocks noChangeArrowheads="1"/>
              </p:cNvSpPr>
              <p:nvPr/>
            </p:nvSpPr>
            <p:spPr bwMode="auto">
              <a:xfrm>
                <a:off x="1988" y="1792"/>
                <a:ext cx="253" cy="22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algn="ctr"/>
                <a:r>
                  <a:rPr kumimoji="0" lang="en-US" sz="1400">
                    <a:latin typeface="Century Gothic" panose="020B0502020202020204" pitchFamily="34" charset="0"/>
                  </a:rPr>
                  <a:t>100</a:t>
                </a:r>
                <a:endParaRPr kumimoji="0" lang="en-US" sz="1400" baseline="3000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40030" name="Rectangle 30"/>
              <p:cNvSpPr>
                <a:spLocks noChangeArrowheads="1"/>
              </p:cNvSpPr>
              <p:nvPr/>
            </p:nvSpPr>
            <p:spPr bwMode="auto">
              <a:xfrm>
                <a:off x="1988" y="1568"/>
                <a:ext cx="253" cy="22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algn="ctr"/>
                <a:r>
                  <a:rPr kumimoji="0" lang="en-US" sz="1400" dirty="0">
                    <a:latin typeface="Century Gothic" panose="020B0502020202020204" pitchFamily="34" charset="0"/>
                  </a:rPr>
                  <a:t>1</a:t>
                </a:r>
                <a:endParaRPr kumimoji="0" lang="en-US" sz="1400" baseline="30000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40031" name="Rectangle 31"/>
              <p:cNvSpPr>
                <a:spLocks noChangeArrowheads="1"/>
              </p:cNvSpPr>
              <p:nvPr/>
            </p:nvSpPr>
            <p:spPr bwMode="auto">
              <a:xfrm>
                <a:off x="1988" y="1344"/>
                <a:ext cx="253" cy="224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algn="ctr"/>
                <a:r>
                  <a:rPr kumimoji="0" lang="en-US" sz="1400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1</a:t>
                </a:r>
                <a:endParaRPr kumimoji="0" lang="en-US" sz="1400" baseline="30000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640032" name="Rectangle 32"/>
              <p:cNvSpPr>
                <a:spLocks noChangeArrowheads="1"/>
              </p:cNvSpPr>
              <p:nvPr/>
            </p:nvSpPr>
            <p:spPr bwMode="auto">
              <a:xfrm>
                <a:off x="2241" y="1792"/>
                <a:ext cx="252" cy="22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algn="ctr"/>
                <a:r>
                  <a:rPr kumimoji="0" lang="en-US" sz="1400">
                    <a:latin typeface="Century Gothic" panose="020B0502020202020204" pitchFamily="34" charset="0"/>
                  </a:rPr>
                  <a:t>10</a:t>
                </a:r>
                <a:endParaRPr kumimoji="0" lang="en-US" sz="1400" baseline="3000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40033" name="Rectangle 33"/>
              <p:cNvSpPr>
                <a:spLocks noChangeArrowheads="1"/>
              </p:cNvSpPr>
              <p:nvPr/>
            </p:nvSpPr>
            <p:spPr bwMode="auto">
              <a:xfrm>
                <a:off x="2241" y="1568"/>
                <a:ext cx="252" cy="22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algn="ctr"/>
                <a:r>
                  <a:rPr kumimoji="0" lang="en-US" sz="1400" dirty="0">
                    <a:latin typeface="Century Gothic" panose="020B0502020202020204" pitchFamily="34" charset="0"/>
                  </a:rPr>
                  <a:t>10</a:t>
                </a:r>
                <a:endParaRPr kumimoji="0" lang="en-US" sz="1400" baseline="30000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40034" name="Rectangle 34"/>
              <p:cNvSpPr>
                <a:spLocks noChangeArrowheads="1"/>
              </p:cNvSpPr>
              <p:nvPr/>
            </p:nvSpPr>
            <p:spPr bwMode="auto">
              <a:xfrm>
                <a:off x="2241" y="1344"/>
                <a:ext cx="252" cy="224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algn="ctr"/>
                <a:r>
                  <a:rPr kumimoji="0" lang="en-US" sz="1400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2</a:t>
                </a:r>
                <a:endParaRPr kumimoji="0" lang="en-US" sz="1400" baseline="30000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  <p:grpSp>
        <p:nvGrpSpPr>
          <p:cNvPr id="3" name="Group 2"/>
          <p:cNvGrpSpPr/>
          <p:nvPr/>
        </p:nvGrpSpPr>
        <p:grpSpPr>
          <a:xfrm>
            <a:off x="991908" y="5029861"/>
            <a:ext cx="1705769" cy="1367764"/>
            <a:chOff x="3282156" y="4652036"/>
            <a:chExt cx="1705769" cy="1367764"/>
          </a:xfrm>
        </p:grpSpPr>
        <p:sp>
          <p:nvSpPr>
            <p:cNvPr id="640013" name="Rectangle 13"/>
            <p:cNvSpPr>
              <a:spLocks noChangeArrowheads="1"/>
            </p:cNvSpPr>
            <p:nvPr/>
          </p:nvSpPr>
          <p:spPr bwMode="auto">
            <a:xfrm>
              <a:off x="3282156" y="4652036"/>
              <a:ext cx="1638269" cy="3084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dirty="0">
                  <a:latin typeface="Century Gothic" panose="020B0502020202020204" pitchFamily="34" charset="0"/>
                </a:rPr>
                <a:t>counterexample</a:t>
              </a:r>
            </a:p>
          </p:txBody>
        </p:sp>
        <p:sp>
          <p:nvSpPr>
            <p:cNvPr id="640048" name="Rectangle 48"/>
            <p:cNvSpPr>
              <a:spLocks noChangeArrowheads="1"/>
            </p:cNvSpPr>
            <p:nvPr/>
          </p:nvSpPr>
          <p:spPr bwMode="auto">
            <a:xfrm>
              <a:off x="3387725" y="5664200"/>
              <a:ext cx="641350" cy="3556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>
                  <a:solidFill>
                    <a:schemeClr val="bg1"/>
                  </a:solidFill>
                  <a:latin typeface="Century Gothic" panose="020B0502020202020204" pitchFamily="34" charset="0"/>
                </a:rPr>
                <a:t>d</a:t>
              </a:r>
              <a:r>
                <a:rPr kumimoji="0" lang="en-US" sz="1400" baseline="-25000">
                  <a:solidFill>
                    <a:schemeClr val="bg1"/>
                  </a:solidFill>
                  <a:latin typeface="Century Gothic" panose="020B0502020202020204" pitchFamily="34" charset="0"/>
                </a:rPr>
                <a:t>j</a:t>
              </a:r>
            </a:p>
          </p:txBody>
        </p:sp>
        <p:sp>
          <p:nvSpPr>
            <p:cNvPr id="640049" name="Rectangle 49"/>
            <p:cNvSpPr>
              <a:spLocks noChangeArrowheads="1"/>
            </p:cNvSpPr>
            <p:nvPr/>
          </p:nvSpPr>
          <p:spPr bwMode="auto">
            <a:xfrm>
              <a:off x="3387725" y="5308600"/>
              <a:ext cx="641350" cy="3556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400">
                  <a:solidFill>
                    <a:schemeClr val="bg1"/>
                  </a:solidFill>
                  <a:latin typeface="Century Gothic" panose="020B0502020202020204" pitchFamily="34" charset="0"/>
                </a:rPr>
                <a:t>t</a:t>
              </a:r>
              <a:r>
                <a:rPr kumimoji="0" lang="en-US" sz="1400" baseline="-25000">
                  <a:solidFill>
                    <a:schemeClr val="bg1"/>
                  </a:solidFill>
                  <a:latin typeface="Century Gothic" panose="020B0502020202020204" pitchFamily="34" charset="0"/>
                </a:rPr>
                <a:t>j</a:t>
              </a:r>
            </a:p>
          </p:txBody>
        </p:sp>
        <p:grpSp>
          <p:nvGrpSpPr>
            <p:cNvPr id="640050" name="Group 50"/>
            <p:cNvGrpSpPr>
              <a:grpSpLocks/>
            </p:cNvGrpSpPr>
            <p:nvPr/>
          </p:nvGrpSpPr>
          <p:grpSpPr bwMode="auto">
            <a:xfrm>
              <a:off x="4029075" y="4953000"/>
              <a:ext cx="958850" cy="1066800"/>
              <a:chOff x="1988" y="1344"/>
              <a:chExt cx="505" cy="672"/>
            </a:xfrm>
          </p:grpSpPr>
          <p:sp>
            <p:nvSpPr>
              <p:cNvPr id="640051" name="Rectangle 51"/>
              <p:cNvSpPr>
                <a:spLocks noChangeArrowheads="1"/>
              </p:cNvSpPr>
              <p:nvPr/>
            </p:nvSpPr>
            <p:spPr bwMode="auto">
              <a:xfrm>
                <a:off x="1988" y="1792"/>
                <a:ext cx="253" cy="22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algn="ctr"/>
                <a:r>
                  <a:rPr kumimoji="0" lang="en-US" sz="1400">
                    <a:latin typeface="Century Gothic" panose="020B0502020202020204" pitchFamily="34" charset="0"/>
                  </a:rPr>
                  <a:t>2</a:t>
                </a:r>
                <a:endParaRPr kumimoji="0" lang="en-US" sz="1400" baseline="3000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40052" name="Rectangle 52"/>
              <p:cNvSpPr>
                <a:spLocks noChangeArrowheads="1"/>
              </p:cNvSpPr>
              <p:nvPr/>
            </p:nvSpPr>
            <p:spPr bwMode="auto">
              <a:xfrm>
                <a:off x="1988" y="1568"/>
                <a:ext cx="253" cy="22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algn="ctr"/>
                <a:r>
                  <a:rPr kumimoji="0" lang="en-US" sz="1400" dirty="0">
                    <a:latin typeface="Century Gothic" panose="020B0502020202020204" pitchFamily="34" charset="0"/>
                  </a:rPr>
                  <a:t>1</a:t>
                </a:r>
                <a:endParaRPr kumimoji="0" lang="en-US" sz="1400" baseline="30000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40053" name="Rectangle 53"/>
              <p:cNvSpPr>
                <a:spLocks noChangeArrowheads="1"/>
              </p:cNvSpPr>
              <p:nvPr/>
            </p:nvSpPr>
            <p:spPr bwMode="auto">
              <a:xfrm>
                <a:off x="1988" y="1344"/>
                <a:ext cx="253" cy="224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algn="ctr"/>
                <a:r>
                  <a:rPr kumimoji="0" lang="en-US" sz="1400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1</a:t>
                </a:r>
                <a:endParaRPr kumimoji="0" lang="en-US" sz="1400" baseline="30000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640054" name="Rectangle 54"/>
              <p:cNvSpPr>
                <a:spLocks noChangeArrowheads="1"/>
              </p:cNvSpPr>
              <p:nvPr/>
            </p:nvSpPr>
            <p:spPr bwMode="auto">
              <a:xfrm>
                <a:off x="2241" y="1792"/>
                <a:ext cx="252" cy="22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algn="ctr"/>
                <a:r>
                  <a:rPr kumimoji="0" lang="en-US" sz="1400">
                    <a:latin typeface="Century Gothic" panose="020B0502020202020204" pitchFamily="34" charset="0"/>
                  </a:rPr>
                  <a:t>10</a:t>
                </a:r>
                <a:endParaRPr kumimoji="0" lang="en-US" sz="1400" baseline="3000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40055" name="Rectangle 55"/>
              <p:cNvSpPr>
                <a:spLocks noChangeArrowheads="1"/>
              </p:cNvSpPr>
              <p:nvPr/>
            </p:nvSpPr>
            <p:spPr bwMode="auto">
              <a:xfrm>
                <a:off x="2241" y="1568"/>
                <a:ext cx="252" cy="22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algn="ctr"/>
                <a:r>
                  <a:rPr kumimoji="0" lang="en-US" sz="1400">
                    <a:latin typeface="Century Gothic" panose="020B0502020202020204" pitchFamily="34" charset="0"/>
                  </a:rPr>
                  <a:t>10</a:t>
                </a:r>
                <a:endParaRPr kumimoji="0" lang="en-US" sz="1400" baseline="3000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40056" name="Rectangle 56"/>
              <p:cNvSpPr>
                <a:spLocks noChangeArrowheads="1"/>
              </p:cNvSpPr>
              <p:nvPr/>
            </p:nvSpPr>
            <p:spPr bwMode="auto">
              <a:xfrm>
                <a:off x="2241" y="1344"/>
                <a:ext cx="252" cy="224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algn="ctr"/>
                <a:r>
                  <a:rPr kumimoji="0" lang="en-US" sz="140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2</a:t>
                </a:r>
                <a:endParaRPr kumimoji="0" lang="en-US" sz="1400" baseline="3000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  <p:sp>
        <p:nvSpPr>
          <p:cNvPr id="640057" name="Rectangle 5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Algorithms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22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E03348-8F64-124E-B22B-BD976E584FEA}"/>
              </a:ext>
            </a:extLst>
          </p:cNvPr>
          <p:cNvSpPr txBox="1"/>
          <p:nvPr/>
        </p:nvSpPr>
        <p:spPr>
          <a:xfrm>
            <a:off x="3818377" y="2922602"/>
            <a:ext cx="29498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Choosing t</a:t>
            </a:r>
            <a:r>
              <a:rPr lang="en-US" baseline="-25000" dirty="0">
                <a:latin typeface="Century Gothic" panose="020B0502020202020204" pitchFamily="34" charset="0"/>
              </a:rPr>
              <a:t>1</a:t>
            </a:r>
            <a:r>
              <a:rPr lang="en-US" dirty="0">
                <a:latin typeface="Century Gothic" panose="020B0502020202020204" pitchFamily="34" charset="0"/>
              </a:rPr>
              <a:t> first: l</a:t>
            </a:r>
            <a:r>
              <a:rPr lang="en-US" baseline="-25000" dirty="0">
                <a:latin typeface="Century Gothic" panose="020B0502020202020204" pitchFamily="34" charset="0"/>
              </a:rPr>
              <a:t>2</a:t>
            </a:r>
            <a:r>
              <a:rPr lang="en-US" dirty="0">
                <a:latin typeface="Century Gothic" panose="020B0502020202020204" pitchFamily="34" charset="0"/>
              </a:rPr>
              <a:t> = 1</a:t>
            </a:r>
          </a:p>
          <a:p>
            <a:r>
              <a:rPr lang="en-US" dirty="0">
                <a:latin typeface="Century Gothic" panose="020B0502020202020204" pitchFamily="34" charset="0"/>
              </a:rPr>
              <a:t>Choosing t</a:t>
            </a:r>
            <a:r>
              <a:rPr lang="en-US" baseline="-25000" dirty="0">
                <a:latin typeface="Century Gothic" panose="020B0502020202020204" pitchFamily="34" charset="0"/>
              </a:rPr>
              <a:t>2</a:t>
            </a:r>
            <a:r>
              <a:rPr lang="en-US" dirty="0">
                <a:latin typeface="Century Gothic" panose="020B0502020202020204" pitchFamily="34" charset="0"/>
              </a:rPr>
              <a:t> first: l</a:t>
            </a:r>
            <a:r>
              <a:rPr lang="en-US" baseline="-25000" dirty="0">
                <a:latin typeface="Century Gothic" panose="020B0502020202020204" pitchFamily="34" charset="0"/>
              </a:rPr>
              <a:t>2</a:t>
            </a:r>
            <a:r>
              <a:rPr lang="en-US" dirty="0">
                <a:latin typeface="Century Gothic" panose="020B0502020202020204" pitchFamily="34" charset="0"/>
              </a:rPr>
              <a:t> = l</a:t>
            </a:r>
            <a:r>
              <a:rPr lang="en-US" baseline="-25000" dirty="0">
                <a:latin typeface="Century Gothic" panose="020B0502020202020204" pitchFamily="34" charset="0"/>
              </a:rPr>
              <a:t>1</a:t>
            </a:r>
            <a:r>
              <a:rPr lang="en-US" dirty="0">
                <a:latin typeface="Century Gothic" panose="020B0502020202020204" pitchFamily="34" charset="0"/>
              </a:rPr>
              <a:t> = 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503D808-659C-E24C-99AC-1D0B98587F9F}"/>
              </a:ext>
            </a:extLst>
          </p:cNvPr>
          <p:cNvSpPr txBox="1"/>
          <p:nvPr/>
        </p:nvSpPr>
        <p:spPr>
          <a:xfrm>
            <a:off x="3833875" y="5277097"/>
            <a:ext cx="36631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Choosing t</a:t>
            </a:r>
            <a:r>
              <a:rPr lang="en-US" baseline="-25000" dirty="0">
                <a:latin typeface="Century Gothic" panose="020B0502020202020204" pitchFamily="34" charset="0"/>
              </a:rPr>
              <a:t>2</a:t>
            </a:r>
            <a:r>
              <a:rPr lang="en-US" dirty="0">
                <a:latin typeface="Century Gothic" panose="020B0502020202020204" pitchFamily="34" charset="0"/>
              </a:rPr>
              <a:t> first: l</a:t>
            </a:r>
            <a:r>
              <a:rPr lang="en-US" baseline="-25000" dirty="0">
                <a:latin typeface="Century Gothic" panose="020B0502020202020204" pitchFamily="34" charset="0"/>
              </a:rPr>
              <a:t>1</a:t>
            </a:r>
            <a:r>
              <a:rPr lang="en-US" dirty="0">
                <a:latin typeface="Century Gothic" panose="020B0502020202020204" pitchFamily="34" charset="0"/>
              </a:rPr>
              <a:t> = 9</a:t>
            </a:r>
          </a:p>
          <a:p>
            <a:r>
              <a:rPr lang="en-US" dirty="0">
                <a:latin typeface="Century Gothic" panose="020B0502020202020204" pitchFamily="34" charset="0"/>
              </a:rPr>
              <a:t>Choosing t</a:t>
            </a:r>
            <a:r>
              <a:rPr lang="en-US" baseline="-25000" dirty="0">
                <a:latin typeface="Century Gothic" panose="020B0502020202020204" pitchFamily="34" charset="0"/>
              </a:rPr>
              <a:t>1</a:t>
            </a:r>
            <a:r>
              <a:rPr lang="en-US" dirty="0">
                <a:latin typeface="Century Gothic" panose="020B0502020202020204" pitchFamily="34" charset="0"/>
              </a:rPr>
              <a:t> first: l</a:t>
            </a:r>
            <a:r>
              <a:rPr lang="en-US" baseline="-25000" dirty="0">
                <a:latin typeface="Century Gothic" panose="020B0502020202020204" pitchFamily="34" charset="0"/>
              </a:rPr>
              <a:t>1</a:t>
            </a:r>
            <a:r>
              <a:rPr lang="en-US" dirty="0">
                <a:latin typeface="Century Gothic" panose="020B0502020202020204" pitchFamily="34" charset="0"/>
              </a:rPr>
              <a:t> = 0 and l</a:t>
            </a:r>
            <a:r>
              <a:rPr lang="en-US" baseline="-25000" dirty="0">
                <a:latin typeface="Century Gothic" panose="020B0502020202020204" pitchFamily="34" charset="0"/>
              </a:rPr>
              <a:t>2</a:t>
            </a:r>
            <a:r>
              <a:rPr lang="en-US" dirty="0">
                <a:latin typeface="Century Gothic" panose="020B0502020202020204" pitchFamily="34" charset="0"/>
              </a:rPr>
              <a:t> = 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864AAE-6C7D-E141-8366-530168124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131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22</a:t>
            </a:r>
            <a:endParaRPr lang="en-US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Readings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08463" y="2776538"/>
            <a:ext cx="4332287" cy="2039937"/>
          </a:xfrm>
        </p:spPr>
        <p:txBody>
          <a:bodyPr/>
          <a:lstStyle/>
          <a:p>
            <a:r>
              <a:rPr lang="en-US" sz="2400" dirty="0"/>
              <a:t>Chapters 14, 15</a:t>
            </a:r>
          </a:p>
        </p:txBody>
      </p:sp>
      <p:pic>
        <p:nvPicPr>
          <p:cNvPr id="190468" name="Picture 4" descr="mrayztno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271588" y="2141538"/>
            <a:ext cx="3095625" cy="2708275"/>
          </a:xfrm>
          <a:noFill/>
          <a:ln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73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447" name="Rectangle 14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Algorithm</a:t>
            </a:r>
            <a:endParaRPr lang="en-US" dirty="0"/>
          </a:p>
        </p:txBody>
      </p:sp>
      <p:sp>
        <p:nvSpPr>
          <p:cNvPr id="354448" name="Rectangle 14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Greedy choice: earliest deadline first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381000" y="5105400"/>
            <a:ext cx="8458200" cy="1130129"/>
            <a:chOff x="381000" y="5105400"/>
            <a:chExt cx="8458200" cy="1130129"/>
          </a:xfrm>
        </p:grpSpPr>
        <p:sp>
          <p:nvSpPr>
            <p:cNvPr id="354309" name="Text Box 5"/>
            <p:cNvSpPr txBox="1">
              <a:spLocks noChangeArrowheads="1"/>
            </p:cNvSpPr>
            <p:nvPr/>
          </p:nvSpPr>
          <p:spPr bwMode="auto">
            <a:xfrm>
              <a:off x="3124200" y="5743575"/>
              <a:ext cx="1752600" cy="3084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400">
                <a:latin typeface="Century Gothic" panose="020B0502020202020204" pitchFamily="34" charset="0"/>
              </a:endParaRPr>
            </a:p>
          </p:txBody>
        </p:sp>
        <p:sp>
          <p:nvSpPr>
            <p:cNvPr id="354409" name="Text Box 105"/>
            <p:cNvSpPr txBox="1">
              <a:spLocks noChangeArrowheads="1"/>
            </p:cNvSpPr>
            <p:nvPr/>
          </p:nvSpPr>
          <p:spPr bwMode="auto">
            <a:xfrm>
              <a:off x="381000" y="5957888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0</a:t>
              </a:r>
            </a:p>
          </p:txBody>
        </p:sp>
        <p:sp>
          <p:nvSpPr>
            <p:cNvPr id="354422" name="Text Box 118"/>
            <p:cNvSpPr txBox="1">
              <a:spLocks noChangeArrowheads="1"/>
            </p:cNvSpPr>
            <p:nvPr/>
          </p:nvSpPr>
          <p:spPr bwMode="auto">
            <a:xfrm>
              <a:off x="838200" y="5957888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354423" name="Text Box 119"/>
            <p:cNvSpPr txBox="1">
              <a:spLocks noChangeArrowheads="1"/>
            </p:cNvSpPr>
            <p:nvPr/>
          </p:nvSpPr>
          <p:spPr bwMode="auto">
            <a:xfrm>
              <a:off x="1371600" y="5957888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2</a:t>
              </a:r>
            </a:p>
          </p:txBody>
        </p:sp>
        <p:sp>
          <p:nvSpPr>
            <p:cNvPr id="354424" name="Text Box 120"/>
            <p:cNvSpPr txBox="1">
              <a:spLocks noChangeArrowheads="1"/>
            </p:cNvSpPr>
            <p:nvPr/>
          </p:nvSpPr>
          <p:spPr bwMode="auto">
            <a:xfrm>
              <a:off x="1905000" y="5957888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3</a:t>
              </a:r>
            </a:p>
          </p:txBody>
        </p:sp>
        <p:sp>
          <p:nvSpPr>
            <p:cNvPr id="354425" name="Text Box 121"/>
            <p:cNvSpPr txBox="1">
              <a:spLocks noChangeArrowheads="1"/>
            </p:cNvSpPr>
            <p:nvPr/>
          </p:nvSpPr>
          <p:spPr bwMode="auto">
            <a:xfrm>
              <a:off x="2438400" y="5957888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4</a:t>
              </a:r>
            </a:p>
          </p:txBody>
        </p:sp>
        <p:sp>
          <p:nvSpPr>
            <p:cNvPr id="354426" name="Text Box 122"/>
            <p:cNvSpPr txBox="1">
              <a:spLocks noChangeArrowheads="1"/>
            </p:cNvSpPr>
            <p:nvPr/>
          </p:nvSpPr>
          <p:spPr bwMode="auto">
            <a:xfrm>
              <a:off x="2971800" y="5957888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5</a:t>
              </a:r>
            </a:p>
          </p:txBody>
        </p:sp>
        <p:sp>
          <p:nvSpPr>
            <p:cNvPr id="354427" name="Text Box 123"/>
            <p:cNvSpPr txBox="1">
              <a:spLocks noChangeArrowheads="1"/>
            </p:cNvSpPr>
            <p:nvPr/>
          </p:nvSpPr>
          <p:spPr bwMode="auto">
            <a:xfrm>
              <a:off x="3505200" y="5957888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6</a:t>
              </a:r>
            </a:p>
          </p:txBody>
        </p:sp>
        <p:sp>
          <p:nvSpPr>
            <p:cNvPr id="354428" name="Text Box 124"/>
            <p:cNvSpPr txBox="1">
              <a:spLocks noChangeArrowheads="1"/>
            </p:cNvSpPr>
            <p:nvPr/>
          </p:nvSpPr>
          <p:spPr bwMode="auto">
            <a:xfrm>
              <a:off x="4038600" y="5957888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7</a:t>
              </a:r>
            </a:p>
          </p:txBody>
        </p:sp>
        <p:sp>
          <p:nvSpPr>
            <p:cNvPr id="354429" name="Text Box 125"/>
            <p:cNvSpPr txBox="1">
              <a:spLocks noChangeArrowheads="1"/>
            </p:cNvSpPr>
            <p:nvPr/>
          </p:nvSpPr>
          <p:spPr bwMode="auto">
            <a:xfrm>
              <a:off x="4572000" y="5957888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8</a:t>
              </a:r>
            </a:p>
          </p:txBody>
        </p:sp>
        <p:sp>
          <p:nvSpPr>
            <p:cNvPr id="354430" name="Text Box 126"/>
            <p:cNvSpPr txBox="1">
              <a:spLocks noChangeArrowheads="1"/>
            </p:cNvSpPr>
            <p:nvPr/>
          </p:nvSpPr>
          <p:spPr bwMode="auto">
            <a:xfrm>
              <a:off x="5105400" y="5957888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9</a:t>
              </a:r>
            </a:p>
          </p:txBody>
        </p:sp>
        <p:sp>
          <p:nvSpPr>
            <p:cNvPr id="354431" name="Text Box 127"/>
            <p:cNvSpPr txBox="1">
              <a:spLocks noChangeArrowheads="1"/>
            </p:cNvSpPr>
            <p:nvPr/>
          </p:nvSpPr>
          <p:spPr bwMode="auto">
            <a:xfrm>
              <a:off x="5562600" y="5957888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10</a:t>
              </a:r>
            </a:p>
          </p:txBody>
        </p:sp>
        <p:sp>
          <p:nvSpPr>
            <p:cNvPr id="354432" name="Text Box 128"/>
            <p:cNvSpPr txBox="1">
              <a:spLocks noChangeArrowheads="1"/>
            </p:cNvSpPr>
            <p:nvPr/>
          </p:nvSpPr>
          <p:spPr bwMode="auto">
            <a:xfrm>
              <a:off x="6172200" y="5957888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11</a:t>
              </a:r>
            </a:p>
          </p:txBody>
        </p:sp>
        <p:sp>
          <p:nvSpPr>
            <p:cNvPr id="354438" name="Text Box 134"/>
            <p:cNvSpPr txBox="1">
              <a:spLocks noChangeArrowheads="1"/>
            </p:cNvSpPr>
            <p:nvPr/>
          </p:nvSpPr>
          <p:spPr bwMode="auto">
            <a:xfrm>
              <a:off x="6705600" y="5943600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12</a:t>
              </a:r>
            </a:p>
          </p:txBody>
        </p:sp>
        <p:sp>
          <p:nvSpPr>
            <p:cNvPr id="354439" name="Text Box 135"/>
            <p:cNvSpPr txBox="1">
              <a:spLocks noChangeArrowheads="1"/>
            </p:cNvSpPr>
            <p:nvPr/>
          </p:nvSpPr>
          <p:spPr bwMode="auto">
            <a:xfrm>
              <a:off x="7162800" y="5943600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13</a:t>
              </a:r>
            </a:p>
          </p:txBody>
        </p:sp>
        <p:sp>
          <p:nvSpPr>
            <p:cNvPr id="354440" name="Text Box 136"/>
            <p:cNvSpPr txBox="1">
              <a:spLocks noChangeArrowheads="1"/>
            </p:cNvSpPr>
            <p:nvPr/>
          </p:nvSpPr>
          <p:spPr bwMode="auto">
            <a:xfrm>
              <a:off x="7696200" y="5943600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14</a:t>
              </a:r>
            </a:p>
          </p:txBody>
        </p:sp>
        <p:sp>
          <p:nvSpPr>
            <p:cNvPr id="354441" name="Text Box 137"/>
            <p:cNvSpPr txBox="1">
              <a:spLocks noChangeArrowheads="1"/>
            </p:cNvSpPr>
            <p:nvPr/>
          </p:nvSpPr>
          <p:spPr bwMode="auto">
            <a:xfrm>
              <a:off x="8229600" y="5943600"/>
              <a:ext cx="457200" cy="277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15</a:t>
              </a:r>
            </a:p>
          </p:txBody>
        </p:sp>
        <p:grpSp>
          <p:nvGrpSpPr>
            <p:cNvPr id="354371" name="Group 67"/>
            <p:cNvGrpSpPr>
              <a:grpSpLocks/>
            </p:cNvGrpSpPr>
            <p:nvPr/>
          </p:nvGrpSpPr>
          <p:grpSpPr bwMode="auto">
            <a:xfrm>
              <a:off x="457200" y="5562600"/>
              <a:ext cx="8001000" cy="381000"/>
              <a:chOff x="288" y="3408"/>
              <a:chExt cx="5040" cy="192"/>
            </a:xfrm>
          </p:grpSpPr>
          <p:sp>
            <p:nvSpPr>
              <p:cNvPr id="354313" name="Rectangle 9"/>
              <p:cNvSpPr>
                <a:spLocks noChangeArrowheads="1"/>
              </p:cNvSpPr>
              <p:nvPr/>
            </p:nvSpPr>
            <p:spPr bwMode="auto">
              <a:xfrm>
                <a:off x="3648" y="3408"/>
                <a:ext cx="1008" cy="192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algn="ctr"/>
                <a:r>
                  <a:rPr lang="en-US" sz="1400">
                    <a:latin typeface="Century Gothic" panose="020B0502020202020204" pitchFamily="34" charset="0"/>
                  </a:rPr>
                  <a:t>d</a:t>
                </a:r>
                <a:r>
                  <a:rPr lang="en-US" sz="1400" baseline="-25000">
                    <a:latin typeface="Century Gothic" panose="020B0502020202020204" pitchFamily="34" charset="0"/>
                  </a:rPr>
                  <a:t>5</a:t>
                </a:r>
                <a:r>
                  <a:rPr lang="en-US" sz="1400">
                    <a:latin typeface="Century Gothic" panose="020B0502020202020204" pitchFamily="34" charset="0"/>
                  </a:rPr>
                  <a:t> = 14</a:t>
                </a:r>
              </a:p>
            </p:txBody>
          </p:sp>
          <p:sp>
            <p:nvSpPr>
              <p:cNvPr id="354314" name="Rectangle 10"/>
              <p:cNvSpPr>
                <a:spLocks noChangeArrowheads="1"/>
              </p:cNvSpPr>
              <p:nvPr/>
            </p:nvSpPr>
            <p:spPr bwMode="auto">
              <a:xfrm>
                <a:off x="1296" y="3408"/>
                <a:ext cx="672" cy="192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algn="ctr"/>
                <a:r>
                  <a:rPr lang="en-US" sz="1400">
                    <a:latin typeface="Century Gothic" panose="020B0502020202020204" pitchFamily="34" charset="0"/>
                  </a:rPr>
                  <a:t>d</a:t>
                </a:r>
                <a:r>
                  <a:rPr lang="en-US" sz="1400" baseline="-25000">
                    <a:latin typeface="Century Gothic" panose="020B0502020202020204" pitchFamily="34" charset="0"/>
                  </a:rPr>
                  <a:t>2</a:t>
                </a:r>
                <a:r>
                  <a:rPr lang="en-US" sz="1400">
                    <a:latin typeface="Century Gothic" panose="020B0502020202020204" pitchFamily="34" charset="0"/>
                  </a:rPr>
                  <a:t> = 8</a:t>
                </a:r>
              </a:p>
            </p:txBody>
          </p:sp>
          <p:sp>
            <p:nvSpPr>
              <p:cNvPr id="354315" name="Rectangle 11"/>
              <p:cNvSpPr>
                <a:spLocks noChangeArrowheads="1"/>
              </p:cNvSpPr>
              <p:nvPr/>
            </p:nvSpPr>
            <p:spPr bwMode="auto">
              <a:xfrm>
                <a:off x="4656" y="3408"/>
                <a:ext cx="672" cy="192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algn="ctr"/>
                <a:r>
                  <a:rPr lang="en-US" sz="1400" dirty="0">
                    <a:latin typeface="Century Gothic" panose="020B0502020202020204" pitchFamily="34" charset="0"/>
                  </a:rPr>
                  <a:t>d</a:t>
                </a:r>
                <a:r>
                  <a:rPr lang="en-US" sz="1400" baseline="-25000" dirty="0">
                    <a:latin typeface="Century Gothic" panose="020B0502020202020204" pitchFamily="34" charset="0"/>
                  </a:rPr>
                  <a:t>6</a:t>
                </a:r>
                <a:r>
                  <a:rPr lang="en-US" sz="1400" dirty="0">
                    <a:latin typeface="Century Gothic" panose="020B0502020202020204" pitchFamily="34" charset="0"/>
                  </a:rPr>
                  <a:t> = 15</a:t>
                </a:r>
              </a:p>
            </p:txBody>
          </p:sp>
          <p:sp>
            <p:nvSpPr>
              <p:cNvPr id="354316" name="Rectangle 12"/>
              <p:cNvSpPr>
                <a:spLocks noChangeArrowheads="1"/>
              </p:cNvSpPr>
              <p:nvPr/>
            </p:nvSpPr>
            <p:spPr bwMode="auto">
              <a:xfrm>
                <a:off x="288" y="3408"/>
                <a:ext cx="1008" cy="192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algn="ctr"/>
                <a:r>
                  <a:rPr lang="en-US" sz="1400" dirty="0">
                    <a:latin typeface="Century Gothic" panose="020B0502020202020204" pitchFamily="34" charset="0"/>
                  </a:rPr>
                  <a:t>d</a:t>
                </a:r>
                <a:r>
                  <a:rPr lang="en-US" sz="1400" baseline="-25000" dirty="0">
                    <a:latin typeface="Century Gothic" panose="020B0502020202020204" pitchFamily="34" charset="0"/>
                  </a:rPr>
                  <a:t>1</a:t>
                </a:r>
                <a:r>
                  <a:rPr lang="en-US" sz="1400" dirty="0">
                    <a:latin typeface="Century Gothic" panose="020B0502020202020204" pitchFamily="34" charset="0"/>
                  </a:rPr>
                  <a:t> = 6</a:t>
                </a:r>
              </a:p>
            </p:txBody>
          </p:sp>
          <p:sp>
            <p:nvSpPr>
              <p:cNvPr id="354317" name="Rectangle 13"/>
              <p:cNvSpPr>
                <a:spLocks noChangeArrowheads="1"/>
              </p:cNvSpPr>
              <p:nvPr/>
            </p:nvSpPr>
            <p:spPr bwMode="auto">
              <a:xfrm>
                <a:off x="2304" y="3408"/>
                <a:ext cx="1344" cy="192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algn="ctr"/>
                <a:r>
                  <a:rPr lang="en-US" sz="1400">
                    <a:latin typeface="Century Gothic" panose="020B0502020202020204" pitchFamily="34" charset="0"/>
                  </a:rPr>
                  <a:t>d</a:t>
                </a:r>
                <a:r>
                  <a:rPr lang="en-US" sz="1400" baseline="-25000">
                    <a:latin typeface="Century Gothic" panose="020B0502020202020204" pitchFamily="34" charset="0"/>
                  </a:rPr>
                  <a:t>4</a:t>
                </a:r>
                <a:r>
                  <a:rPr lang="en-US" sz="1400">
                    <a:latin typeface="Century Gothic" panose="020B0502020202020204" pitchFamily="34" charset="0"/>
                  </a:rPr>
                  <a:t> = 9</a:t>
                </a:r>
              </a:p>
            </p:txBody>
          </p:sp>
          <p:sp>
            <p:nvSpPr>
              <p:cNvPr id="354319" name="Rectangle 15"/>
              <p:cNvSpPr>
                <a:spLocks noChangeArrowheads="1"/>
              </p:cNvSpPr>
              <p:nvPr/>
            </p:nvSpPr>
            <p:spPr bwMode="auto">
              <a:xfrm>
                <a:off x="1968" y="3408"/>
                <a:ext cx="336" cy="192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algn="ctr"/>
                <a:r>
                  <a:rPr lang="en-US" sz="1400">
                    <a:latin typeface="Century Gothic" panose="020B0502020202020204" pitchFamily="34" charset="0"/>
                  </a:rPr>
                  <a:t>d</a:t>
                </a:r>
                <a:r>
                  <a:rPr lang="en-US" sz="1400" baseline="-25000">
                    <a:latin typeface="Century Gothic" panose="020B0502020202020204" pitchFamily="34" charset="0"/>
                  </a:rPr>
                  <a:t>3</a:t>
                </a:r>
                <a:r>
                  <a:rPr lang="en-US" sz="1400">
                    <a:latin typeface="Century Gothic" panose="020B0502020202020204" pitchFamily="34" charset="0"/>
                  </a:rPr>
                  <a:t> = 9</a:t>
                </a:r>
              </a:p>
            </p:txBody>
          </p:sp>
        </p:grpSp>
        <p:sp>
          <p:nvSpPr>
            <p:cNvPr id="354443" name="Line 139"/>
            <p:cNvSpPr>
              <a:spLocks noChangeShapeType="1"/>
            </p:cNvSpPr>
            <p:nvPr/>
          </p:nvSpPr>
          <p:spPr bwMode="auto">
            <a:xfrm>
              <a:off x="457200" y="5943600"/>
              <a:ext cx="838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4444" name="Text Box 140"/>
            <p:cNvSpPr txBox="1">
              <a:spLocks noChangeArrowheads="1"/>
            </p:cNvSpPr>
            <p:nvPr/>
          </p:nvSpPr>
          <p:spPr bwMode="auto">
            <a:xfrm>
              <a:off x="5181600" y="5105400"/>
              <a:ext cx="1232710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defTabSz="1019175"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509588" defTabSz="1019175"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019175" defTabSz="1019175"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528763" defTabSz="1019175"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38350" defTabSz="1019175"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>
                  <a:latin typeface="Century Gothic" panose="020B0502020202020204" pitchFamily="34" charset="0"/>
                </a:rPr>
                <a:t>max lateness = 1</a:t>
              </a:r>
              <a:endParaRPr lang="en-US" sz="1200">
                <a:latin typeface="Century Gothic" panose="020B0502020202020204" pitchFamily="34" charset="0"/>
                <a:sym typeface="Symbol" charset="0"/>
              </a:endParaRPr>
            </a:p>
          </p:txBody>
        </p:sp>
        <p:sp>
          <p:nvSpPr>
            <p:cNvPr id="354445" name="Line 141"/>
            <p:cNvSpPr>
              <a:spLocks noChangeShapeType="1"/>
            </p:cNvSpPr>
            <p:nvPr/>
          </p:nvSpPr>
          <p:spPr bwMode="auto">
            <a:xfrm flipH="1">
              <a:off x="5803900" y="5364163"/>
              <a:ext cx="0" cy="15240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endParaRPr lang="en-US">
                <a:latin typeface="Century Gothic" panose="020B0502020202020204" pitchFamily="34" charset="0"/>
              </a:endParaRPr>
            </a:p>
          </p:txBody>
        </p:sp>
      </p:grpSp>
      <p:sp>
        <p:nvSpPr>
          <p:cNvPr id="354446" name="Text Box 142"/>
          <p:cNvSpPr txBox="1">
            <a:spLocks noChangeArrowheads="1"/>
          </p:cNvSpPr>
          <p:nvPr/>
        </p:nvSpPr>
        <p:spPr bwMode="auto">
          <a:xfrm>
            <a:off x="730020" y="1981200"/>
            <a:ext cx="7042380" cy="240065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182880" tIns="91440" rIns="137160" bIns="91440">
            <a:spAutoFit/>
          </a:bodyPr>
          <a:lstStyle/>
          <a:p>
            <a:r>
              <a:rPr lang="en-US" b="1" dirty="0">
                <a:solidFill>
                  <a:srgbClr val="003399"/>
                </a:solidFill>
                <a:latin typeface="Courier New" charset="0"/>
              </a:rPr>
              <a:t>Sort</a:t>
            </a:r>
            <a:r>
              <a:rPr lang="en-US" b="1" dirty="0">
                <a:latin typeface="Courier New" charset="0"/>
              </a:rPr>
              <a:t> n jobs by deadline so that d</a:t>
            </a:r>
            <a:r>
              <a:rPr lang="en-US" b="1" baseline="-25000" dirty="0">
                <a:latin typeface="Courier New" charset="0"/>
              </a:rPr>
              <a:t>1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>
                <a:latin typeface="Courier New" charset="0"/>
                <a:sym typeface="Symbol" charset="0"/>
              </a:rPr>
              <a:t>&lt;</a:t>
            </a:r>
            <a:r>
              <a:rPr lang="en-US" b="1" dirty="0">
                <a:latin typeface="Courier New" charset="0"/>
              </a:rPr>
              <a:t> d</a:t>
            </a:r>
            <a:r>
              <a:rPr lang="en-US" b="1" baseline="-25000" dirty="0">
                <a:latin typeface="Courier New" charset="0"/>
              </a:rPr>
              <a:t>2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>
                <a:latin typeface="Courier New" charset="0"/>
                <a:sym typeface="Symbol" charset="0"/>
              </a:rPr>
              <a:t>&lt;</a:t>
            </a:r>
            <a:r>
              <a:rPr lang="en-US" b="1" dirty="0">
                <a:latin typeface="Courier New" charset="0"/>
              </a:rPr>
              <a:t>… </a:t>
            </a:r>
            <a:r>
              <a:rPr lang="en-US" b="1" dirty="0">
                <a:latin typeface="Courier New" charset="0"/>
                <a:sym typeface="Symbol" charset="0"/>
              </a:rPr>
              <a:t>&lt; </a:t>
            </a:r>
            <a:r>
              <a:rPr lang="en-US" b="1" dirty="0" err="1">
                <a:latin typeface="Courier New" charset="0"/>
              </a:rPr>
              <a:t>d</a:t>
            </a:r>
            <a:r>
              <a:rPr lang="en-US" b="1" baseline="-25000" dirty="0" err="1">
                <a:latin typeface="Courier New" charset="0"/>
              </a:rPr>
              <a:t>n</a:t>
            </a:r>
            <a:endParaRPr lang="en-US" b="1" dirty="0">
              <a:latin typeface="Courier New" charset="0"/>
            </a:endParaRP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t </a:t>
            </a:r>
            <a:r>
              <a:rPr lang="en-US" b="1" dirty="0">
                <a:latin typeface="Courier New" charset="0"/>
                <a:sym typeface="Symbol" charset="0"/>
              </a:rPr>
              <a:t>=</a:t>
            </a:r>
            <a:r>
              <a:rPr lang="en-US" b="1" dirty="0">
                <a:latin typeface="Courier New" charset="0"/>
              </a:rPr>
              <a:t> 0</a:t>
            </a:r>
          </a:p>
          <a:p>
            <a:r>
              <a:rPr lang="en-US" b="1" dirty="0">
                <a:solidFill>
                  <a:srgbClr val="003399"/>
                </a:solidFill>
                <a:latin typeface="Courier New" charset="0"/>
              </a:rPr>
              <a:t>for</a:t>
            </a:r>
            <a:r>
              <a:rPr lang="en-US" b="1" dirty="0">
                <a:latin typeface="Courier New" charset="0"/>
              </a:rPr>
              <a:t> j = 1 to n</a:t>
            </a:r>
          </a:p>
          <a:p>
            <a:r>
              <a:rPr lang="en-US" b="1" dirty="0">
                <a:latin typeface="Courier New" charset="0"/>
              </a:rPr>
              <a:t>   Assign job j to interval [t, t + </a:t>
            </a:r>
            <a:r>
              <a:rPr lang="en-US" b="1" dirty="0" err="1">
                <a:latin typeface="Courier New" charset="0"/>
              </a:rPr>
              <a:t>t</a:t>
            </a:r>
            <a:r>
              <a:rPr lang="en-US" b="1" baseline="-25000" dirty="0" err="1">
                <a:latin typeface="Courier New" charset="0"/>
              </a:rPr>
              <a:t>j</a:t>
            </a:r>
            <a:r>
              <a:rPr lang="en-US" b="1" dirty="0">
                <a:latin typeface="Courier New" charset="0"/>
              </a:rPr>
              <a:t>]</a:t>
            </a:r>
          </a:p>
          <a:p>
            <a:r>
              <a:rPr lang="en-US" b="1" dirty="0">
                <a:latin typeface="Courier New" charset="0"/>
              </a:rPr>
              <a:t>   </a:t>
            </a:r>
            <a:r>
              <a:rPr lang="en-US" b="1" dirty="0" err="1">
                <a:latin typeface="Courier New" charset="0"/>
              </a:rPr>
              <a:t>s</a:t>
            </a:r>
            <a:r>
              <a:rPr lang="en-US" b="1" baseline="-25000" dirty="0" err="1">
                <a:latin typeface="Courier New" charset="0"/>
              </a:rPr>
              <a:t>j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>
                <a:latin typeface="Courier New" charset="0"/>
                <a:sym typeface="Symbol" charset="0"/>
              </a:rPr>
              <a:t>= t, </a:t>
            </a:r>
            <a:r>
              <a:rPr lang="en-US" b="1" dirty="0" err="1">
                <a:latin typeface="Courier New" charset="0"/>
                <a:sym typeface="Symbol" charset="0"/>
              </a:rPr>
              <a:t>f</a:t>
            </a:r>
            <a:r>
              <a:rPr lang="en-US" b="1" baseline="-25000" dirty="0" err="1">
                <a:latin typeface="Courier New" charset="0"/>
              </a:rPr>
              <a:t>j</a:t>
            </a:r>
            <a:r>
              <a:rPr lang="en-US" b="1" dirty="0">
                <a:latin typeface="Courier New" charset="0"/>
                <a:sym typeface="Symbol" charset="0"/>
              </a:rPr>
              <a:t> = t + </a:t>
            </a:r>
            <a:r>
              <a:rPr lang="en-US" b="1" dirty="0" err="1">
                <a:latin typeface="Courier New" charset="0"/>
                <a:sym typeface="Symbol" charset="0"/>
              </a:rPr>
              <a:t>t</a:t>
            </a:r>
            <a:r>
              <a:rPr lang="en-US" b="1" baseline="-25000" dirty="0" err="1">
                <a:latin typeface="Courier New" charset="0"/>
              </a:rPr>
              <a:t>j</a:t>
            </a:r>
            <a:endParaRPr lang="en-US" b="1" baseline="-25000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 t </a:t>
            </a:r>
            <a:r>
              <a:rPr lang="en-US" b="1" dirty="0">
                <a:latin typeface="Courier New" charset="0"/>
                <a:sym typeface="Symbol" charset="0"/>
              </a:rPr>
              <a:t>= t + </a:t>
            </a:r>
            <a:r>
              <a:rPr lang="en-US" b="1" dirty="0" err="1">
                <a:latin typeface="Courier New" charset="0"/>
                <a:sym typeface="Symbol" charset="0"/>
              </a:rPr>
              <a:t>t</a:t>
            </a:r>
            <a:r>
              <a:rPr lang="en-US" b="1" baseline="-25000" dirty="0" err="1">
                <a:latin typeface="Courier New" charset="0"/>
              </a:rPr>
              <a:t>j</a:t>
            </a:r>
            <a:endParaRPr lang="en-US" b="1" dirty="0">
              <a:latin typeface="Courier New" charset="0"/>
            </a:endParaRPr>
          </a:p>
          <a:p>
            <a:r>
              <a:rPr lang="en-US" b="1" dirty="0">
                <a:solidFill>
                  <a:srgbClr val="003399"/>
                </a:solidFill>
                <a:latin typeface="Courier New" charset="0"/>
              </a:rPr>
              <a:t>output</a:t>
            </a:r>
            <a:r>
              <a:rPr lang="en-US" b="1" dirty="0">
                <a:latin typeface="Courier New" charset="0"/>
              </a:rPr>
              <a:t> intervals [</a:t>
            </a:r>
            <a:r>
              <a:rPr lang="en-US" b="1" dirty="0" err="1">
                <a:latin typeface="Courier New" charset="0"/>
              </a:rPr>
              <a:t>s</a:t>
            </a:r>
            <a:r>
              <a:rPr lang="en-US" b="1" baseline="-25000" dirty="0" err="1">
                <a:latin typeface="Courier New" charset="0"/>
              </a:rPr>
              <a:t>j</a:t>
            </a:r>
            <a:r>
              <a:rPr lang="en-US" b="1" dirty="0">
                <a:latin typeface="Courier New" charset="0"/>
              </a:rPr>
              <a:t>, </a:t>
            </a:r>
            <a:r>
              <a:rPr lang="en-US" b="1" dirty="0" err="1">
                <a:latin typeface="Courier New" charset="0"/>
                <a:sym typeface="Symbol" charset="0"/>
              </a:rPr>
              <a:t>f</a:t>
            </a:r>
            <a:r>
              <a:rPr lang="en-US" b="1" baseline="-25000" dirty="0" err="1">
                <a:latin typeface="Courier New" charset="0"/>
              </a:rPr>
              <a:t>j</a:t>
            </a:r>
            <a:r>
              <a:rPr lang="en-US" b="1" dirty="0">
                <a:latin typeface="Courier New" charset="0"/>
              </a:rPr>
              <a:t>]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B91BD-64B0-1E43-8569-815D47F981A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079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4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Minimizing Lateness: No Idle Time</a:t>
            </a:r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Observation: </a:t>
            </a:r>
            <a:r>
              <a:rPr lang="en-US" dirty="0">
                <a:solidFill>
                  <a:schemeClr val="tx1"/>
                </a:solidFill>
              </a:rPr>
              <a:t>The greedy schedule has no idle time</a:t>
            </a:r>
          </a:p>
          <a:p>
            <a:r>
              <a:rPr lang="en-US" dirty="0"/>
              <a:t>Observation:  </a:t>
            </a:r>
            <a:r>
              <a:rPr lang="en-US" dirty="0">
                <a:solidFill>
                  <a:schemeClr val="tx1"/>
                </a:solidFill>
              </a:rPr>
              <a:t>There exists an optimal schedule with no</a:t>
            </a:r>
            <a:r>
              <a:rPr lang="en-US" dirty="0"/>
              <a:t> </a:t>
            </a:r>
            <a:r>
              <a:rPr lang="en-US" b="1" dirty="0">
                <a:solidFill>
                  <a:srgbClr val="333399"/>
                </a:solidFill>
              </a:rPr>
              <a:t>idle time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56356" name="Text Box 4"/>
          <p:cNvSpPr txBox="1">
            <a:spLocks noChangeArrowheads="1"/>
          </p:cNvSpPr>
          <p:nvPr/>
        </p:nvSpPr>
        <p:spPr bwMode="auto">
          <a:xfrm>
            <a:off x="1117791" y="3895804"/>
            <a:ext cx="457200" cy="27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Century Gothic" panose="020B0502020202020204" pitchFamily="34" charset="0"/>
              </a:rPr>
              <a:t>0</a:t>
            </a:r>
          </a:p>
        </p:txBody>
      </p:sp>
      <p:sp>
        <p:nvSpPr>
          <p:cNvPr id="356357" name="Line 5"/>
          <p:cNvSpPr>
            <a:spLocks noChangeShapeType="1"/>
          </p:cNvSpPr>
          <p:nvPr/>
        </p:nvSpPr>
        <p:spPr bwMode="auto">
          <a:xfrm rot="-5400000">
            <a:off x="1574991" y="3729116"/>
            <a:ext cx="3048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356361" name="Line 9"/>
          <p:cNvSpPr>
            <a:spLocks noChangeShapeType="1"/>
          </p:cNvSpPr>
          <p:nvPr/>
        </p:nvSpPr>
        <p:spPr bwMode="auto">
          <a:xfrm rot="-5400000">
            <a:off x="3708591" y="3729116"/>
            <a:ext cx="3048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356362" name="Line 10"/>
          <p:cNvSpPr>
            <a:spLocks noChangeShapeType="1"/>
          </p:cNvSpPr>
          <p:nvPr/>
        </p:nvSpPr>
        <p:spPr bwMode="auto">
          <a:xfrm rot="-5400000">
            <a:off x="3175191" y="3729116"/>
            <a:ext cx="3048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356363" name="Line 11"/>
          <p:cNvSpPr>
            <a:spLocks noChangeShapeType="1"/>
          </p:cNvSpPr>
          <p:nvPr/>
        </p:nvSpPr>
        <p:spPr bwMode="auto">
          <a:xfrm rot="-5400000">
            <a:off x="3251391" y="3729116"/>
            <a:ext cx="3048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356364" name="Text Box 12"/>
          <p:cNvSpPr txBox="1">
            <a:spLocks noChangeArrowheads="1"/>
          </p:cNvSpPr>
          <p:nvPr/>
        </p:nvSpPr>
        <p:spPr bwMode="auto">
          <a:xfrm>
            <a:off x="1574991" y="3895804"/>
            <a:ext cx="457200" cy="27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356365" name="Text Box 13"/>
          <p:cNvSpPr txBox="1">
            <a:spLocks noChangeArrowheads="1"/>
          </p:cNvSpPr>
          <p:nvPr/>
        </p:nvSpPr>
        <p:spPr bwMode="auto">
          <a:xfrm>
            <a:off x="2108391" y="3895804"/>
            <a:ext cx="457200" cy="27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356366" name="Text Box 14"/>
          <p:cNvSpPr txBox="1">
            <a:spLocks noChangeArrowheads="1"/>
          </p:cNvSpPr>
          <p:nvPr/>
        </p:nvSpPr>
        <p:spPr bwMode="auto">
          <a:xfrm>
            <a:off x="2641791" y="3895804"/>
            <a:ext cx="457200" cy="27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356367" name="Text Box 15"/>
          <p:cNvSpPr txBox="1">
            <a:spLocks noChangeArrowheads="1"/>
          </p:cNvSpPr>
          <p:nvPr/>
        </p:nvSpPr>
        <p:spPr bwMode="auto">
          <a:xfrm>
            <a:off x="3175191" y="3895804"/>
            <a:ext cx="457200" cy="27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356368" name="Text Box 16"/>
          <p:cNvSpPr txBox="1">
            <a:spLocks noChangeArrowheads="1"/>
          </p:cNvSpPr>
          <p:nvPr/>
        </p:nvSpPr>
        <p:spPr bwMode="auto">
          <a:xfrm>
            <a:off x="3708591" y="3895804"/>
            <a:ext cx="457200" cy="27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Century Gothic" panose="020B0502020202020204" pitchFamily="34" charset="0"/>
              </a:rPr>
              <a:t>5</a:t>
            </a:r>
          </a:p>
        </p:txBody>
      </p:sp>
      <p:sp>
        <p:nvSpPr>
          <p:cNvPr id="356369" name="Text Box 17"/>
          <p:cNvSpPr txBox="1">
            <a:spLocks noChangeArrowheads="1"/>
          </p:cNvSpPr>
          <p:nvPr/>
        </p:nvSpPr>
        <p:spPr bwMode="auto">
          <a:xfrm>
            <a:off x="4241991" y="3895804"/>
            <a:ext cx="457200" cy="27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Century Gothic" panose="020B0502020202020204" pitchFamily="34" charset="0"/>
              </a:rPr>
              <a:t>6</a:t>
            </a:r>
          </a:p>
        </p:txBody>
      </p:sp>
      <p:sp>
        <p:nvSpPr>
          <p:cNvPr id="356372" name="Rectangle 20"/>
          <p:cNvSpPr>
            <a:spLocks noChangeArrowheads="1"/>
          </p:cNvSpPr>
          <p:nvPr/>
        </p:nvSpPr>
        <p:spPr bwMode="auto">
          <a:xfrm>
            <a:off x="1193991" y="3576716"/>
            <a:ext cx="1066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sz="1400" dirty="0">
                <a:latin typeface="Century Gothic" panose="020B0502020202020204" pitchFamily="34" charset="0"/>
              </a:rPr>
              <a:t>d = 4</a:t>
            </a:r>
          </a:p>
        </p:txBody>
      </p:sp>
      <p:sp>
        <p:nvSpPr>
          <p:cNvPr id="356374" name="Rectangle 22"/>
          <p:cNvSpPr>
            <a:spLocks noChangeArrowheads="1"/>
          </p:cNvSpPr>
          <p:nvPr/>
        </p:nvSpPr>
        <p:spPr bwMode="auto">
          <a:xfrm>
            <a:off x="2794191" y="3576716"/>
            <a:ext cx="16002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sz="1400">
                <a:latin typeface="Century Gothic" panose="020B0502020202020204" pitchFamily="34" charset="0"/>
              </a:rPr>
              <a:t>d = 6</a:t>
            </a:r>
          </a:p>
        </p:txBody>
      </p:sp>
      <p:sp>
        <p:nvSpPr>
          <p:cNvPr id="356417" name="Line 65"/>
          <p:cNvSpPr>
            <a:spLocks noChangeShapeType="1"/>
          </p:cNvSpPr>
          <p:nvPr/>
        </p:nvSpPr>
        <p:spPr bwMode="auto">
          <a:xfrm rot="-5400000">
            <a:off x="6375591" y="3729116"/>
            <a:ext cx="3048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356418" name="Line 66"/>
          <p:cNvSpPr>
            <a:spLocks noChangeShapeType="1"/>
          </p:cNvSpPr>
          <p:nvPr/>
        </p:nvSpPr>
        <p:spPr bwMode="auto">
          <a:xfrm rot="-5400000">
            <a:off x="5842191" y="3729116"/>
            <a:ext cx="3048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356421" name="Text Box 69"/>
          <p:cNvSpPr txBox="1">
            <a:spLocks noChangeArrowheads="1"/>
          </p:cNvSpPr>
          <p:nvPr/>
        </p:nvSpPr>
        <p:spPr bwMode="auto">
          <a:xfrm>
            <a:off x="4775391" y="3895804"/>
            <a:ext cx="457200" cy="27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Century Gothic" panose="020B0502020202020204" pitchFamily="34" charset="0"/>
              </a:rPr>
              <a:t>7</a:t>
            </a:r>
          </a:p>
        </p:txBody>
      </p:sp>
      <p:sp>
        <p:nvSpPr>
          <p:cNvPr id="356422" name="Text Box 70"/>
          <p:cNvSpPr txBox="1">
            <a:spLocks noChangeArrowheads="1"/>
          </p:cNvSpPr>
          <p:nvPr/>
        </p:nvSpPr>
        <p:spPr bwMode="auto">
          <a:xfrm>
            <a:off x="5308791" y="3895804"/>
            <a:ext cx="457200" cy="27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Century Gothic" panose="020B0502020202020204" pitchFamily="34" charset="0"/>
              </a:rPr>
              <a:t>8</a:t>
            </a:r>
          </a:p>
        </p:txBody>
      </p:sp>
      <p:sp>
        <p:nvSpPr>
          <p:cNvPr id="356423" name="Text Box 71"/>
          <p:cNvSpPr txBox="1">
            <a:spLocks noChangeArrowheads="1"/>
          </p:cNvSpPr>
          <p:nvPr/>
        </p:nvSpPr>
        <p:spPr bwMode="auto">
          <a:xfrm>
            <a:off x="5842191" y="3895804"/>
            <a:ext cx="457200" cy="27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Century Gothic" panose="020B0502020202020204" pitchFamily="34" charset="0"/>
              </a:rPr>
              <a:t>9</a:t>
            </a:r>
          </a:p>
        </p:txBody>
      </p:sp>
      <p:sp>
        <p:nvSpPr>
          <p:cNvPr id="356424" name="Text Box 72"/>
          <p:cNvSpPr txBox="1">
            <a:spLocks noChangeArrowheads="1"/>
          </p:cNvSpPr>
          <p:nvPr/>
        </p:nvSpPr>
        <p:spPr bwMode="auto">
          <a:xfrm>
            <a:off x="6375591" y="3895804"/>
            <a:ext cx="457200" cy="27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Century Gothic" panose="020B0502020202020204" pitchFamily="34" charset="0"/>
              </a:rPr>
              <a:t>10</a:t>
            </a:r>
          </a:p>
        </p:txBody>
      </p:sp>
      <p:sp>
        <p:nvSpPr>
          <p:cNvPr id="356425" name="Text Box 73"/>
          <p:cNvSpPr txBox="1">
            <a:spLocks noChangeArrowheads="1"/>
          </p:cNvSpPr>
          <p:nvPr/>
        </p:nvSpPr>
        <p:spPr bwMode="auto">
          <a:xfrm>
            <a:off x="6908991" y="3895804"/>
            <a:ext cx="457200" cy="27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Century Gothic" panose="020B0502020202020204" pitchFamily="34" charset="0"/>
              </a:rPr>
              <a:t>11</a:t>
            </a:r>
          </a:p>
        </p:txBody>
      </p:sp>
      <p:sp>
        <p:nvSpPr>
          <p:cNvPr id="356427" name="Rectangle 75"/>
          <p:cNvSpPr>
            <a:spLocks noChangeArrowheads="1"/>
          </p:cNvSpPr>
          <p:nvPr/>
        </p:nvSpPr>
        <p:spPr bwMode="auto">
          <a:xfrm>
            <a:off x="5461191" y="3576716"/>
            <a:ext cx="16002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sz="1400">
                <a:latin typeface="Century Gothic" panose="020B0502020202020204" pitchFamily="34" charset="0"/>
              </a:rPr>
              <a:t>d = 12</a:t>
            </a:r>
          </a:p>
        </p:txBody>
      </p:sp>
      <p:sp>
        <p:nvSpPr>
          <p:cNvPr id="356430" name="Text Box 78"/>
          <p:cNvSpPr txBox="1">
            <a:spLocks noChangeArrowheads="1"/>
          </p:cNvSpPr>
          <p:nvPr/>
        </p:nvSpPr>
        <p:spPr bwMode="auto">
          <a:xfrm>
            <a:off x="1117791" y="4886404"/>
            <a:ext cx="457200" cy="27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Century Gothic" panose="020B0502020202020204" pitchFamily="34" charset="0"/>
              </a:rPr>
              <a:t>0</a:t>
            </a:r>
          </a:p>
        </p:txBody>
      </p:sp>
      <p:sp>
        <p:nvSpPr>
          <p:cNvPr id="356431" name="Line 79"/>
          <p:cNvSpPr>
            <a:spLocks noChangeShapeType="1"/>
          </p:cNvSpPr>
          <p:nvPr/>
        </p:nvSpPr>
        <p:spPr bwMode="auto">
          <a:xfrm rot="-5400000">
            <a:off x="1574991" y="4719716"/>
            <a:ext cx="3048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356433" name="Line 81"/>
          <p:cNvSpPr>
            <a:spLocks noChangeShapeType="1"/>
          </p:cNvSpPr>
          <p:nvPr/>
        </p:nvSpPr>
        <p:spPr bwMode="auto">
          <a:xfrm rot="-5400000">
            <a:off x="2641791" y="4719716"/>
            <a:ext cx="3048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356434" name="Line 82"/>
          <p:cNvSpPr>
            <a:spLocks noChangeShapeType="1"/>
          </p:cNvSpPr>
          <p:nvPr/>
        </p:nvSpPr>
        <p:spPr bwMode="auto">
          <a:xfrm rot="-5400000">
            <a:off x="2108391" y="4719716"/>
            <a:ext cx="3048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356435" name="Line 83"/>
          <p:cNvSpPr>
            <a:spLocks noChangeShapeType="1"/>
          </p:cNvSpPr>
          <p:nvPr/>
        </p:nvSpPr>
        <p:spPr bwMode="auto">
          <a:xfrm rot="-5400000">
            <a:off x="3708591" y="4719716"/>
            <a:ext cx="3048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356436" name="Line 84"/>
          <p:cNvSpPr>
            <a:spLocks noChangeShapeType="1"/>
          </p:cNvSpPr>
          <p:nvPr/>
        </p:nvSpPr>
        <p:spPr bwMode="auto">
          <a:xfrm rot="-5400000">
            <a:off x="3175191" y="4719716"/>
            <a:ext cx="3048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356437" name="Line 85"/>
          <p:cNvSpPr>
            <a:spLocks noChangeShapeType="1"/>
          </p:cNvSpPr>
          <p:nvPr/>
        </p:nvSpPr>
        <p:spPr bwMode="auto">
          <a:xfrm rot="-5400000">
            <a:off x="3251391" y="4719716"/>
            <a:ext cx="3048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356438" name="Text Box 86"/>
          <p:cNvSpPr txBox="1">
            <a:spLocks noChangeArrowheads="1"/>
          </p:cNvSpPr>
          <p:nvPr/>
        </p:nvSpPr>
        <p:spPr bwMode="auto">
          <a:xfrm>
            <a:off x="1574991" y="4886404"/>
            <a:ext cx="457200" cy="27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356439" name="Text Box 87"/>
          <p:cNvSpPr txBox="1">
            <a:spLocks noChangeArrowheads="1"/>
          </p:cNvSpPr>
          <p:nvPr/>
        </p:nvSpPr>
        <p:spPr bwMode="auto">
          <a:xfrm>
            <a:off x="2108391" y="4886404"/>
            <a:ext cx="457200" cy="27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356440" name="Text Box 88"/>
          <p:cNvSpPr txBox="1">
            <a:spLocks noChangeArrowheads="1"/>
          </p:cNvSpPr>
          <p:nvPr/>
        </p:nvSpPr>
        <p:spPr bwMode="auto">
          <a:xfrm>
            <a:off x="2641791" y="4886404"/>
            <a:ext cx="457200" cy="27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356441" name="Text Box 89"/>
          <p:cNvSpPr txBox="1">
            <a:spLocks noChangeArrowheads="1"/>
          </p:cNvSpPr>
          <p:nvPr/>
        </p:nvSpPr>
        <p:spPr bwMode="auto">
          <a:xfrm>
            <a:off x="3175191" y="4886404"/>
            <a:ext cx="457200" cy="27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356442" name="Text Box 90"/>
          <p:cNvSpPr txBox="1">
            <a:spLocks noChangeArrowheads="1"/>
          </p:cNvSpPr>
          <p:nvPr/>
        </p:nvSpPr>
        <p:spPr bwMode="auto">
          <a:xfrm>
            <a:off x="3708591" y="4886404"/>
            <a:ext cx="457200" cy="27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Century Gothic" panose="020B0502020202020204" pitchFamily="34" charset="0"/>
              </a:rPr>
              <a:t>5</a:t>
            </a:r>
          </a:p>
        </p:txBody>
      </p:sp>
      <p:sp>
        <p:nvSpPr>
          <p:cNvPr id="356443" name="Text Box 91"/>
          <p:cNvSpPr txBox="1">
            <a:spLocks noChangeArrowheads="1"/>
          </p:cNvSpPr>
          <p:nvPr/>
        </p:nvSpPr>
        <p:spPr bwMode="auto">
          <a:xfrm>
            <a:off x="4241991" y="4886404"/>
            <a:ext cx="457200" cy="27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Century Gothic" panose="020B0502020202020204" pitchFamily="34" charset="0"/>
              </a:rPr>
              <a:t>6</a:t>
            </a:r>
          </a:p>
        </p:txBody>
      </p:sp>
      <p:sp>
        <p:nvSpPr>
          <p:cNvPr id="356444" name="Rectangle 92"/>
          <p:cNvSpPr>
            <a:spLocks noChangeArrowheads="1"/>
          </p:cNvSpPr>
          <p:nvPr/>
        </p:nvSpPr>
        <p:spPr bwMode="auto">
          <a:xfrm>
            <a:off x="1193991" y="4567316"/>
            <a:ext cx="1066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sz="1400" dirty="0">
                <a:latin typeface="Century Gothic" panose="020B0502020202020204" pitchFamily="34" charset="0"/>
              </a:rPr>
              <a:t>d = 4</a:t>
            </a:r>
          </a:p>
        </p:txBody>
      </p:sp>
      <p:sp>
        <p:nvSpPr>
          <p:cNvPr id="356445" name="Rectangle 93"/>
          <p:cNvSpPr>
            <a:spLocks noChangeArrowheads="1"/>
          </p:cNvSpPr>
          <p:nvPr/>
        </p:nvSpPr>
        <p:spPr bwMode="auto">
          <a:xfrm>
            <a:off x="2260791" y="4567316"/>
            <a:ext cx="16002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sz="1400">
                <a:latin typeface="Century Gothic" panose="020B0502020202020204" pitchFamily="34" charset="0"/>
              </a:rPr>
              <a:t>d = 6</a:t>
            </a:r>
          </a:p>
        </p:txBody>
      </p:sp>
      <p:sp>
        <p:nvSpPr>
          <p:cNvPr id="356449" name="Line 97"/>
          <p:cNvSpPr>
            <a:spLocks noChangeShapeType="1"/>
          </p:cNvSpPr>
          <p:nvPr/>
        </p:nvSpPr>
        <p:spPr bwMode="auto">
          <a:xfrm rot="-5400000">
            <a:off x="6375591" y="4719716"/>
            <a:ext cx="304800" cy="0"/>
          </a:xfrm>
          <a:prstGeom prst="line">
            <a:avLst/>
          </a:prstGeom>
          <a:noFill/>
          <a:ln w="9525" cap="rnd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356450" name="Line 98"/>
          <p:cNvSpPr>
            <a:spLocks noChangeShapeType="1"/>
          </p:cNvSpPr>
          <p:nvPr/>
        </p:nvSpPr>
        <p:spPr bwMode="auto">
          <a:xfrm rot="-5400000">
            <a:off x="5842191" y="4719716"/>
            <a:ext cx="304800" cy="0"/>
          </a:xfrm>
          <a:prstGeom prst="line">
            <a:avLst/>
          </a:prstGeom>
          <a:noFill/>
          <a:ln w="9525" cap="rnd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356451" name="Line 99"/>
          <p:cNvSpPr>
            <a:spLocks noChangeShapeType="1"/>
          </p:cNvSpPr>
          <p:nvPr/>
        </p:nvSpPr>
        <p:spPr bwMode="auto">
          <a:xfrm rot="-5400000">
            <a:off x="6908991" y="4719716"/>
            <a:ext cx="304800" cy="0"/>
          </a:xfrm>
          <a:prstGeom prst="line">
            <a:avLst/>
          </a:prstGeom>
          <a:noFill/>
          <a:ln w="9525" cap="rnd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356452" name="Text Box 100"/>
          <p:cNvSpPr txBox="1">
            <a:spLocks noChangeArrowheads="1"/>
          </p:cNvSpPr>
          <p:nvPr/>
        </p:nvSpPr>
        <p:spPr bwMode="auto">
          <a:xfrm>
            <a:off x="4775391" y="4886404"/>
            <a:ext cx="457200" cy="27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Century Gothic" panose="020B0502020202020204" pitchFamily="34" charset="0"/>
              </a:rPr>
              <a:t>7</a:t>
            </a:r>
          </a:p>
        </p:txBody>
      </p:sp>
      <p:sp>
        <p:nvSpPr>
          <p:cNvPr id="356453" name="Text Box 101"/>
          <p:cNvSpPr txBox="1">
            <a:spLocks noChangeArrowheads="1"/>
          </p:cNvSpPr>
          <p:nvPr/>
        </p:nvSpPr>
        <p:spPr bwMode="auto">
          <a:xfrm>
            <a:off x="5308791" y="4886404"/>
            <a:ext cx="457200" cy="27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Century Gothic" panose="020B0502020202020204" pitchFamily="34" charset="0"/>
              </a:rPr>
              <a:t>8</a:t>
            </a:r>
          </a:p>
        </p:txBody>
      </p:sp>
      <p:sp>
        <p:nvSpPr>
          <p:cNvPr id="356454" name="Text Box 102"/>
          <p:cNvSpPr txBox="1">
            <a:spLocks noChangeArrowheads="1"/>
          </p:cNvSpPr>
          <p:nvPr/>
        </p:nvSpPr>
        <p:spPr bwMode="auto">
          <a:xfrm>
            <a:off x="5842191" y="4886404"/>
            <a:ext cx="457200" cy="27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Century Gothic" panose="020B0502020202020204" pitchFamily="34" charset="0"/>
              </a:rPr>
              <a:t>9</a:t>
            </a:r>
          </a:p>
        </p:txBody>
      </p:sp>
      <p:sp>
        <p:nvSpPr>
          <p:cNvPr id="356455" name="Text Box 103"/>
          <p:cNvSpPr txBox="1">
            <a:spLocks noChangeArrowheads="1"/>
          </p:cNvSpPr>
          <p:nvPr/>
        </p:nvSpPr>
        <p:spPr bwMode="auto">
          <a:xfrm>
            <a:off x="6375591" y="4886404"/>
            <a:ext cx="457200" cy="27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Century Gothic" panose="020B0502020202020204" pitchFamily="34" charset="0"/>
              </a:rPr>
              <a:t>10</a:t>
            </a:r>
          </a:p>
        </p:txBody>
      </p:sp>
      <p:sp>
        <p:nvSpPr>
          <p:cNvPr id="356456" name="Text Box 104"/>
          <p:cNvSpPr txBox="1">
            <a:spLocks noChangeArrowheads="1"/>
          </p:cNvSpPr>
          <p:nvPr/>
        </p:nvSpPr>
        <p:spPr bwMode="auto">
          <a:xfrm>
            <a:off x="6908991" y="4886404"/>
            <a:ext cx="457200" cy="27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Century Gothic" panose="020B0502020202020204" pitchFamily="34" charset="0"/>
              </a:rPr>
              <a:t>11</a:t>
            </a:r>
          </a:p>
        </p:txBody>
      </p:sp>
      <p:sp>
        <p:nvSpPr>
          <p:cNvPr id="356457" name="Rectangle 105"/>
          <p:cNvSpPr>
            <a:spLocks noChangeArrowheads="1"/>
          </p:cNvSpPr>
          <p:nvPr/>
        </p:nvSpPr>
        <p:spPr bwMode="auto">
          <a:xfrm>
            <a:off x="3860991" y="4567316"/>
            <a:ext cx="16002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sz="1400">
                <a:latin typeface="Century Gothic" panose="020B0502020202020204" pitchFamily="34" charset="0"/>
              </a:rPr>
              <a:t>d = 12</a:t>
            </a:r>
          </a:p>
        </p:txBody>
      </p:sp>
      <p:sp>
        <p:nvSpPr>
          <p:cNvPr id="356460" name="Line 108"/>
          <p:cNvSpPr>
            <a:spLocks noChangeShapeType="1"/>
          </p:cNvSpPr>
          <p:nvPr/>
        </p:nvSpPr>
        <p:spPr bwMode="auto">
          <a:xfrm rot="-5400000">
            <a:off x="4775391" y="3729116"/>
            <a:ext cx="304800" cy="0"/>
          </a:xfrm>
          <a:prstGeom prst="line">
            <a:avLst/>
          </a:prstGeom>
          <a:noFill/>
          <a:ln w="9525" cap="rnd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22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B91BD-64B0-1E43-8569-815D47F981A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073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Minimizing Lateness: Inversions</a:t>
            </a:r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An </a:t>
            </a:r>
            <a:r>
              <a:rPr lang="en-US" dirty="0">
                <a:solidFill>
                  <a:srgbClr val="CC0000"/>
                </a:solidFill>
              </a:rPr>
              <a:t>inversion</a:t>
            </a:r>
            <a:r>
              <a:rPr lang="en-US" dirty="0">
                <a:solidFill>
                  <a:schemeClr val="tx1"/>
                </a:solidFill>
              </a:rPr>
              <a:t> in schedule S is a pair of jobs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and j such that: d</a:t>
            </a:r>
            <a:r>
              <a:rPr lang="en-US" baseline="-25000" dirty="0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&lt; </a:t>
            </a:r>
            <a:r>
              <a:rPr lang="en-US" dirty="0" err="1">
                <a:solidFill>
                  <a:schemeClr val="tx1"/>
                </a:solidFill>
              </a:rPr>
              <a:t>d</a:t>
            </a:r>
            <a:r>
              <a:rPr lang="en-US" baseline="-25000" dirty="0" err="1">
                <a:solidFill>
                  <a:schemeClr val="tx1"/>
                </a:solidFill>
              </a:rPr>
              <a:t>j</a:t>
            </a:r>
            <a:r>
              <a:rPr lang="en-US" dirty="0">
                <a:solidFill>
                  <a:schemeClr val="tx1"/>
                </a:solidFill>
              </a:rPr>
              <a:t> but j scheduled before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endParaRPr lang="en-US" dirty="0">
              <a:solidFill>
                <a:schemeClr val="tx1"/>
              </a:solidFill>
            </a:endParaRPr>
          </a:p>
          <a:p>
            <a:pPr lvl="1"/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Observation:  </a:t>
            </a:r>
            <a:r>
              <a:rPr lang="en-US" dirty="0">
                <a:solidFill>
                  <a:schemeClr val="tx1"/>
                </a:solidFill>
              </a:rPr>
              <a:t>greedy schedule has no inversions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7445" name="Rectangle 69"/>
          <p:cNvSpPr>
            <a:spLocks noChangeArrowheads="1"/>
          </p:cNvSpPr>
          <p:nvPr/>
        </p:nvSpPr>
        <p:spPr bwMode="auto">
          <a:xfrm>
            <a:off x="6107980" y="2951271"/>
            <a:ext cx="7620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357446" name="Rectangle 70"/>
          <p:cNvSpPr>
            <a:spLocks noChangeArrowheads="1"/>
          </p:cNvSpPr>
          <p:nvPr/>
        </p:nvSpPr>
        <p:spPr bwMode="auto">
          <a:xfrm>
            <a:off x="6869980" y="2951271"/>
            <a:ext cx="3810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357447" name="Rectangle 71"/>
          <p:cNvSpPr>
            <a:spLocks noChangeArrowheads="1"/>
          </p:cNvSpPr>
          <p:nvPr/>
        </p:nvSpPr>
        <p:spPr bwMode="auto">
          <a:xfrm>
            <a:off x="2145580" y="2951271"/>
            <a:ext cx="9906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357448" name="Rectangle 72"/>
          <p:cNvSpPr>
            <a:spLocks noChangeArrowheads="1"/>
          </p:cNvSpPr>
          <p:nvPr/>
        </p:nvSpPr>
        <p:spPr bwMode="auto">
          <a:xfrm>
            <a:off x="7250980" y="2951271"/>
            <a:ext cx="685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357449" name="Rectangle 73"/>
          <p:cNvSpPr>
            <a:spLocks noChangeArrowheads="1"/>
          </p:cNvSpPr>
          <p:nvPr/>
        </p:nvSpPr>
        <p:spPr bwMode="auto">
          <a:xfrm>
            <a:off x="1612180" y="2951271"/>
            <a:ext cx="5334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357450" name="Rectangle 74"/>
          <p:cNvSpPr>
            <a:spLocks noChangeArrowheads="1"/>
          </p:cNvSpPr>
          <p:nvPr/>
        </p:nvSpPr>
        <p:spPr bwMode="auto">
          <a:xfrm>
            <a:off x="4507780" y="2951271"/>
            <a:ext cx="1600200" cy="304800"/>
          </a:xfrm>
          <a:prstGeom prst="rect">
            <a:avLst/>
          </a:prstGeom>
          <a:solidFill>
            <a:srgbClr val="003399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357451" name="Rectangle 75"/>
          <p:cNvSpPr>
            <a:spLocks noChangeArrowheads="1"/>
          </p:cNvSpPr>
          <p:nvPr/>
        </p:nvSpPr>
        <p:spPr bwMode="auto">
          <a:xfrm>
            <a:off x="3136180" y="2951271"/>
            <a:ext cx="1371600" cy="304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lIns="92075" tIns="46038" rIns="92075" bIns="46038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j</a:t>
            </a:r>
          </a:p>
        </p:txBody>
      </p:sp>
      <p:sp>
        <p:nvSpPr>
          <p:cNvPr id="357453" name="Text Box 77"/>
          <p:cNvSpPr txBox="1">
            <a:spLocks noChangeArrowheads="1"/>
          </p:cNvSpPr>
          <p:nvPr/>
        </p:nvSpPr>
        <p:spPr bwMode="auto">
          <a:xfrm>
            <a:off x="3745780" y="2373421"/>
            <a:ext cx="16002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9966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inversion</a:t>
            </a:r>
          </a:p>
        </p:txBody>
      </p:sp>
      <p:cxnSp>
        <p:nvCxnSpPr>
          <p:cNvPr id="357454" name="AutoShape 78"/>
          <p:cNvCxnSpPr>
            <a:cxnSpLocks noChangeShapeType="1"/>
            <a:stCxn id="357451" idx="0"/>
            <a:endCxn id="357450" idx="0"/>
          </p:cNvCxnSpPr>
          <p:nvPr/>
        </p:nvCxnSpPr>
        <p:spPr bwMode="auto">
          <a:xfrm rot="5400000" flipV="1">
            <a:off x="4564136" y="2209115"/>
            <a:ext cx="1588" cy="1485900"/>
          </a:xfrm>
          <a:prstGeom prst="bent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22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B91BD-64B0-1E43-8569-815D47F981A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410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Choice Property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838" y="3557416"/>
            <a:ext cx="8895904" cy="2733847"/>
          </a:xfrm>
        </p:spPr>
        <p:txBody>
          <a:bodyPr/>
          <a:lstStyle/>
          <a:p>
            <a:r>
              <a:rPr lang="en-US" dirty="0"/>
              <a:t>Optimal solution: d</a:t>
            </a:r>
            <a:r>
              <a:rPr lang="en-US" baseline="-25000" dirty="0"/>
              <a:t>i</a:t>
            </a:r>
            <a:r>
              <a:rPr lang="en-US" dirty="0"/>
              <a:t> &lt; </a:t>
            </a:r>
            <a:r>
              <a:rPr lang="en-US" dirty="0" err="1"/>
              <a:t>d</a:t>
            </a:r>
            <a:r>
              <a:rPr lang="en-US" baseline="-25000" dirty="0" err="1"/>
              <a:t>j</a:t>
            </a:r>
            <a:r>
              <a:rPr lang="en-US" dirty="0"/>
              <a:t> but j scheduled before </a:t>
            </a:r>
            <a:r>
              <a:rPr lang="en-US" dirty="0" err="1"/>
              <a:t>i</a:t>
            </a:r>
            <a:endParaRPr lang="en-US" dirty="0"/>
          </a:p>
          <a:p>
            <a:r>
              <a:rPr lang="en-US" dirty="0"/>
              <a:t>Greedy solution: </a:t>
            </a:r>
            <a:r>
              <a:rPr lang="en-US" dirty="0" err="1"/>
              <a:t>i</a:t>
            </a:r>
            <a:r>
              <a:rPr lang="en-US" dirty="0"/>
              <a:t> scheduled before j</a:t>
            </a:r>
          </a:p>
          <a:p>
            <a:pPr lvl="1"/>
            <a:r>
              <a:rPr lang="en-US" dirty="0"/>
              <a:t>Job </a:t>
            </a:r>
            <a:r>
              <a:rPr lang="en-US" dirty="0" err="1"/>
              <a:t>i</a:t>
            </a:r>
            <a:r>
              <a:rPr lang="en-US" dirty="0"/>
              <a:t> finishes sooner, no increase in latency</a:t>
            </a:r>
          </a:p>
          <a:p>
            <a:pPr marL="457200" lvl="1" indent="0">
              <a:buNone/>
            </a:pPr>
            <a:r>
              <a:rPr lang="en-US" dirty="0"/>
              <a:t>Lateness(Job j)</a:t>
            </a:r>
            <a:r>
              <a:rPr lang="en-US" baseline="-25000" dirty="0"/>
              <a:t>GREEDY</a:t>
            </a:r>
            <a:r>
              <a:rPr lang="en-US" dirty="0"/>
              <a:t> = f</a:t>
            </a:r>
            <a:r>
              <a:rPr lang="en-US" baseline="-25000" dirty="0"/>
              <a:t>i</a:t>
            </a:r>
            <a:r>
              <a:rPr lang="en-US" dirty="0"/>
              <a:t> – </a:t>
            </a:r>
            <a:r>
              <a:rPr lang="en-US" dirty="0" err="1"/>
              <a:t>d</a:t>
            </a:r>
            <a:r>
              <a:rPr lang="en-US" baseline="-25000" dirty="0" err="1"/>
              <a:t>j</a:t>
            </a:r>
            <a:endParaRPr lang="en-US" baseline="-25000" dirty="0"/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Lateness(Job </a:t>
            </a:r>
            <a:r>
              <a:rPr lang="en-US" dirty="0" err="1"/>
              <a:t>i</a:t>
            </a:r>
            <a:r>
              <a:rPr lang="en-US" dirty="0"/>
              <a:t>)</a:t>
            </a:r>
            <a:r>
              <a:rPr lang="en-US" baseline="-25000" dirty="0"/>
              <a:t>OPT</a:t>
            </a:r>
            <a:r>
              <a:rPr lang="en-US" dirty="0"/>
              <a:t> = f</a:t>
            </a:r>
            <a:r>
              <a:rPr lang="en-US" baseline="-25000" dirty="0"/>
              <a:t>i</a:t>
            </a:r>
            <a:r>
              <a:rPr lang="en-US" dirty="0"/>
              <a:t> – d</a:t>
            </a:r>
            <a:r>
              <a:rPr lang="en-US" baseline="-25000" dirty="0"/>
              <a:t>i</a:t>
            </a:r>
            <a:r>
              <a:rPr lang="en-US" dirty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22</a:t>
            </a:r>
            <a:endParaRPr lang="en-US" dirty="0"/>
          </a:p>
        </p:txBody>
      </p:sp>
      <p:sp>
        <p:nvSpPr>
          <p:cNvPr id="6" name="Rectangle 43"/>
          <p:cNvSpPr>
            <a:spLocks noChangeArrowheads="1"/>
          </p:cNvSpPr>
          <p:nvPr/>
        </p:nvSpPr>
        <p:spPr bwMode="auto">
          <a:xfrm>
            <a:off x="6470482" y="1715832"/>
            <a:ext cx="7620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lIns="92075" tIns="46038" rIns="92075" bIns="46038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7" name="Rectangle 44"/>
          <p:cNvSpPr>
            <a:spLocks noChangeArrowheads="1"/>
          </p:cNvSpPr>
          <p:nvPr/>
        </p:nvSpPr>
        <p:spPr bwMode="auto">
          <a:xfrm>
            <a:off x="7232482" y="1715832"/>
            <a:ext cx="3810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lIns="92075" tIns="46038" rIns="92075" bIns="46038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Rectangle 45"/>
          <p:cNvSpPr>
            <a:spLocks noChangeArrowheads="1"/>
          </p:cNvSpPr>
          <p:nvPr/>
        </p:nvSpPr>
        <p:spPr bwMode="auto">
          <a:xfrm>
            <a:off x="2508082" y="1715832"/>
            <a:ext cx="9906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lIns="92075" tIns="46038" rIns="92075" bIns="46038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Rectangle 46"/>
          <p:cNvSpPr>
            <a:spLocks noChangeArrowheads="1"/>
          </p:cNvSpPr>
          <p:nvPr/>
        </p:nvSpPr>
        <p:spPr bwMode="auto">
          <a:xfrm>
            <a:off x="7613482" y="1715832"/>
            <a:ext cx="685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lIns="92075" tIns="46038" rIns="92075" bIns="46038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" name="Rectangle 47"/>
          <p:cNvSpPr>
            <a:spLocks noChangeArrowheads="1"/>
          </p:cNvSpPr>
          <p:nvPr/>
        </p:nvSpPr>
        <p:spPr bwMode="auto">
          <a:xfrm>
            <a:off x="1974682" y="1715832"/>
            <a:ext cx="5334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lIns="92075" tIns="46038" rIns="92075" bIns="46038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48"/>
          <p:cNvSpPr>
            <a:spLocks noChangeArrowheads="1"/>
          </p:cNvSpPr>
          <p:nvPr/>
        </p:nvSpPr>
        <p:spPr bwMode="auto">
          <a:xfrm>
            <a:off x="4870282" y="2407328"/>
            <a:ext cx="1600200" cy="304800"/>
          </a:xfrm>
          <a:prstGeom prst="rect">
            <a:avLst/>
          </a:prstGeom>
          <a:solidFill>
            <a:srgbClr val="003399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j</a:t>
            </a:r>
          </a:p>
        </p:txBody>
      </p:sp>
      <p:sp>
        <p:nvSpPr>
          <p:cNvPr id="12" name="Rectangle 49"/>
          <p:cNvSpPr>
            <a:spLocks noChangeArrowheads="1"/>
          </p:cNvSpPr>
          <p:nvPr/>
        </p:nvSpPr>
        <p:spPr bwMode="auto">
          <a:xfrm>
            <a:off x="3498682" y="2407328"/>
            <a:ext cx="1371600" cy="304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lIns="92075" tIns="46038" rIns="92075" bIns="46038" anchor="ctr"/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Rectangle 50"/>
          <p:cNvSpPr>
            <a:spLocks noChangeArrowheads="1"/>
          </p:cNvSpPr>
          <p:nvPr/>
        </p:nvSpPr>
        <p:spPr bwMode="auto">
          <a:xfrm>
            <a:off x="3498682" y="1714251"/>
            <a:ext cx="1600200" cy="304800"/>
          </a:xfrm>
          <a:prstGeom prst="rect">
            <a:avLst/>
          </a:prstGeom>
          <a:solidFill>
            <a:srgbClr val="003399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j</a:t>
            </a:r>
          </a:p>
        </p:txBody>
      </p:sp>
      <p:sp>
        <p:nvSpPr>
          <p:cNvPr id="14" name="Rectangle 51"/>
          <p:cNvSpPr>
            <a:spLocks noChangeArrowheads="1"/>
          </p:cNvSpPr>
          <p:nvPr/>
        </p:nvSpPr>
        <p:spPr bwMode="auto">
          <a:xfrm>
            <a:off x="5098882" y="1714251"/>
            <a:ext cx="1371600" cy="304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lIns="92075" tIns="46038" rIns="92075" bIns="46038" anchor="ctr"/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Rectangle 52"/>
          <p:cNvSpPr>
            <a:spLocks noChangeArrowheads="1"/>
          </p:cNvSpPr>
          <p:nvPr/>
        </p:nvSpPr>
        <p:spPr bwMode="auto">
          <a:xfrm>
            <a:off x="6470482" y="2405747"/>
            <a:ext cx="7620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lIns="92075" tIns="46038" rIns="92075" bIns="46038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6" name="Rectangle 53"/>
          <p:cNvSpPr>
            <a:spLocks noChangeArrowheads="1"/>
          </p:cNvSpPr>
          <p:nvPr/>
        </p:nvSpPr>
        <p:spPr bwMode="auto">
          <a:xfrm>
            <a:off x="7232482" y="2405747"/>
            <a:ext cx="3810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lIns="92075" tIns="46038" rIns="92075" bIns="46038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7" name="Rectangle 54"/>
          <p:cNvSpPr>
            <a:spLocks noChangeArrowheads="1"/>
          </p:cNvSpPr>
          <p:nvPr/>
        </p:nvSpPr>
        <p:spPr bwMode="auto">
          <a:xfrm>
            <a:off x="2508082" y="2405747"/>
            <a:ext cx="9906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lIns="92075" tIns="46038" rIns="92075" bIns="46038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8" name="Rectangle 55"/>
          <p:cNvSpPr>
            <a:spLocks noChangeArrowheads="1"/>
          </p:cNvSpPr>
          <p:nvPr/>
        </p:nvSpPr>
        <p:spPr bwMode="auto">
          <a:xfrm>
            <a:off x="7613482" y="2405747"/>
            <a:ext cx="685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lIns="92075" tIns="46038" rIns="92075" bIns="46038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Rectangle 56"/>
          <p:cNvSpPr>
            <a:spLocks noChangeArrowheads="1"/>
          </p:cNvSpPr>
          <p:nvPr/>
        </p:nvSpPr>
        <p:spPr bwMode="auto">
          <a:xfrm>
            <a:off x="1974682" y="2405747"/>
            <a:ext cx="5334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lIns="92075" tIns="46038" rIns="92075" bIns="46038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0" name="Rectangle 59"/>
          <p:cNvSpPr>
            <a:spLocks noChangeArrowheads="1"/>
          </p:cNvSpPr>
          <p:nvPr/>
        </p:nvSpPr>
        <p:spPr bwMode="auto">
          <a:xfrm>
            <a:off x="984082" y="1715832"/>
            <a:ext cx="981313" cy="27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200" dirty="0"/>
              <a:t>Optimal Sol</a:t>
            </a:r>
          </a:p>
        </p:txBody>
      </p:sp>
      <p:sp>
        <p:nvSpPr>
          <p:cNvPr id="21" name="Rectangle 60"/>
          <p:cNvSpPr>
            <a:spLocks noChangeArrowheads="1"/>
          </p:cNvSpPr>
          <p:nvPr/>
        </p:nvSpPr>
        <p:spPr bwMode="auto">
          <a:xfrm>
            <a:off x="964102" y="2405747"/>
            <a:ext cx="1020196" cy="27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r>
              <a:rPr lang="en-US" sz="1200" dirty="0"/>
              <a:t>Greedy Sol</a:t>
            </a:r>
          </a:p>
        </p:txBody>
      </p:sp>
      <p:sp>
        <p:nvSpPr>
          <p:cNvPr id="23" name="Rectangle 64"/>
          <p:cNvSpPr>
            <a:spLocks noChangeArrowheads="1"/>
          </p:cNvSpPr>
          <p:nvPr/>
        </p:nvSpPr>
        <p:spPr bwMode="auto">
          <a:xfrm>
            <a:off x="4940456" y="1231924"/>
            <a:ext cx="295195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dirty="0" err="1">
                <a:sym typeface="MT Extra" charset="0"/>
              </a:rPr>
              <a:t>f</a:t>
            </a:r>
            <a:r>
              <a:rPr lang="en-US" sz="2000" baseline="-25000" dirty="0" err="1">
                <a:sym typeface="MT Extra" charset="0"/>
              </a:rPr>
              <a:t>j</a:t>
            </a:r>
            <a:endParaRPr lang="en-US" sz="2000" dirty="0">
              <a:sym typeface="MT Extra" charset="0"/>
            </a:endParaRPr>
          </a:p>
        </p:txBody>
      </p:sp>
      <p:sp>
        <p:nvSpPr>
          <p:cNvPr id="26" name="Rectangle 64"/>
          <p:cNvSpPr>
            <a:spLocks noChangeArrowheads="1"/>
          </p:cNvSpPr>
          <p:nvPr/>
        </p:nvSpPr>
        <p:spPr bwMode="auto">
          <a:xfrm>
            <a:off x="6302969" y="1244687"/>
            <a:ext cx="295195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dirty="0">
                <a:sym typeface="MT Extra" charset="0"/>
              </a:rPr>
              <a:t>f</a:t>
            </a:r>
            <a:r>
              <a:rPr lang="en-US" sz="2000" baseline="-25000" dirty="0">
                <a:sym typeface="MT Extra" charset="0"/>
              </a:rPr>
              <a:t>i</a:t>
            </a:r>
            <a:endParaRPr lang="en-US" sz="2000" dirty="0">
              <a:sym typeface="MT Extra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5093113" y="1999292"/>
            <a:ext cx="6649" cy="1124712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462275" y="2018705"/>
            <a:ext cx="6649" cy="1124712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204805" y="5532280"/>
            <a:ext cx="325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≤</a:t>
            </a:r>
          </a:p>
        </p:txBody>
      </p:sp>
      <p:sp>
        <p:nvSpPr>
          <p:cNvPr id="37" name="Freeform 36"/>
          <p:cNvSpPr/>
          <p:nvPr/>
        </p:nvSpPr>
        <p:spPr>
          <a:xfrm>
            <a:off x="4867048" y="2025890"/>
            <a:ext cx="1589105" cy="385663"/>
          </a:xfrm>
          <a:custGeom>
            <a:avLst/>
            <a:gdLst>
              <a:gd name="connsiteX0" fmla="*/ 1589105 w 1589105"/>
              <a:gd name="connsiteY0" fmla="*/ 0 h 385663"/>
              <a:gd name="connsiteX1" fmla="*/ 1269954 w 1589105"/>
              <a:gd name="connsiteY1" fmla="*/ 226078 h 385663"/>
              <a:gd name="connsiteX2" fmla="*/ 678195 w 1589105"/>
              <a:gd name="connsiteY2" fmla="*/ 192832 h 385663"/>
              <a:gd name="connsiteX3" fmla="*/ 186171 w 1589105"/>
              <a:gd name="connsiteY3" fmla="*/ 239377 h 385663"/>
              <a:gd name="connsiteX4" fmla="*/ 0 w 1589105"/>
              <a:gd name="connsiteY4" fmla="*/ 385663 h 385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9105" h="385663">
                <a:moveTo>
                  <a:pt x="1589105" y="0"/>
                </a:moveTo>
                <a:cubicBezTo>
                  <a:pt x="1505438" y="96969"/>
                  <a:pt x="1421772" y="193939"/>
                  <a:pt x="1269954" y="226078"/>
                </a:cubicBezTo>
                <a:cubicBezTo>
                  <a:pt x="1118136" y="258217"/>
                  <a:pt x="858825" y="190616"/>
                  <a:pt x="678195" y="192832"/>
                </a:cubicBezTo>
                <a:cubicBezTo>
                  <a:pt x="497565" y="195048"/>
                  <a:pt x="299204" y="207238"/>
                  <a:pt x="186171" y="239377"/>
                </a:cubicBezTo>
                <a:cubicBezTo>
                  <a:pt x="73138" y="271516"/>
                  <a:pt x="0" y="385663"/>
                  <a:pt x="0" y="385663"/>
                </a:cubicBezTo>
              </a:path>
            </a:pathLst>
          </a:custGeom>
          <a:noFill/>
          <a:ln w="12700" cmpd="sng">
            <a:solidFill>
              <a:schemeClr val="tx1"/>
            </a:solidFill>
            <a:prstDash val="sys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5093113" y="2019240"/>
            <a:ext cx="1363040" cy="385664"/>
          </a:xfrm>
          <a:custGeom>
            <a:avLst/>
            <a:gdLst>
              <a:gd name="connsiteX0" fmla="*/ 0 w 1363040"/>
              <a:gd name="connsiteY0" fmla="*/ 0 h 385664"/>
              <a:gd name="connsiteX1" fmla="*/ 458779 w 1363040"/>
              <a:gd name="connsiteY1" fmla="*/ 99741 h 385664"/>
              <a:gd name="connsiteX2" fmla="*/ 910910 w 1363040"/>
              <a:gd name="connsiteY2" fmla="*/ 139637 h 385664"/>
              <a:gd name="connsiteX3" fmla="*/ 1230060 w 1363040"/>
              <a:gd name="connsiteY3" fmla="*/ 259326 h 385664"/>
              <a:gd name="connsiteX4" fmla="*/ 1363040 w 1363040"/>
              <a:gd name="connsiteY4" fmla="*/ 385664 h 385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3040" h="385664">
                <a:moveTo>
                  <a:pt x="0" y="0"/>
                </a:moveTo>
                <a:cubicBezTo>
                  <a:pt x="153480" y="38234"/>
                  <a:pt x="306961" y="76468"/>
                  <a:pt x="458779" y="99741"/>
                </a:cubicBezTo>
                <a:cubicBezTo>
                  <a:pt x="610597" y="123014"/>
                  <a:pt x="782363" y="113039"/>
                  <a:pt x="910910" y="139637"/>
                </a:cubicBezTo>
                <a:cubicBezTo>
                  <a:pt x="1039457" y="166235"/>
                  <a:pt x="1154705" y="218322"/>
                  <a:pt x="1230060" y="259326"/>
                </a:cubicBezTo>
                <a:cubicBezTo>
                  <a:pt x="1305415" y="300330"/>
                  <a:pt x="1363040" y="385664"/>
                  <a:pt x="1363040" y="385664"/>
                </a:cubicBezTo>
              </a:path>
            </a:pathLst>
          </a:custGeom>
          <a:ln w="12700">
            <a:solidFill>
              <a:schemeClr val="tx1"/>
            </a:solidFill>
            <a:prstDash val="sys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64"/>
          <p:cNvSpPr>
            <a:spLocks noChangeArrowheads="1"/>
          </p:cNvSpPr>
          <p:nvPr/>
        </p:nvSpPr>
        <p:spPr bwMode="auto">
          <a:xfrm>
            <a:off x="2459862" y="3063485"/>
            <a:ext cx="366578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dirty="0" err="1">
                <a:sym typeface="MT Extra" charset="0"/>
              </a:rPr>
              <a:t>d</a:t>
            </a:r>
            <a:r>
              <a:rPr lang="en-US" sz="2000" baseline="-25000" dirty="0" err="1">
                <a:sym typeface="MT Extra" charset="0"/>
              </a:rPr>
              <a:t>j</a:t>
            </a:r>
            <a:endParaRPr lang="en-US" sz="2000" dirty="0">
              <a:sym typeface="MT Extra" charset="0"/>
            </a:endParaRPr>
          </a:p>
        </p:txBody>
      </p:sp>
      <p:sp>
        <p:nvSpPr>
          <p:cNvPr id="40" name="Rectangle 64"/>
          <p:cNvSpPr>
            <a:spLocks noChangeArrowheads="1"/>
          </p:cNvSpPr>
          <p:nvPr/>
        </p:nvSpPr>
        <p:spPr bwMode="auto">
          <a:xfrm>
            <a:off x="1900821" y="3069599"/>
            <a:ext cx="366578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dirty="0">
                <a:sym typeface="MT Extra" charset="0"/>
              </a:rPr>
              <a:t>d</a:t>
            </a:r>
            <a:r>
              <a:rPr lang="en-US" sz="2000" baseline="-25000" dirty="0">
                <a:sym typeface="MT Extra" charset="0"/>
              </a:rPr>
              <a:t>i</a:t>
            </a:r>
            <a:endParaRPr lang="en-US" sz="2000" dirty="0">
              <a:sym typeface="MT Extra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2093900" y="2018705"/>
            <a:ext cx="6649" cy="1124712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2658536" y="2004871"/>
            <a:ext cx="6649" cy="1124712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 flipV="1">
            <a:off x="2643152" y="3020061"/>
            <a:ext cx="3832948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2074479" y="2790568"/>
            <a:ext cx="4408269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986203" y="5591589"/>
            <a:ext cx="3057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2000" dirty="0"/>
              <a:t> No increase in latency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C4D4E6-D999-B046-B3C4-63AF583F2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549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7" grpId="0" animBg="1"/>
      <p:bldP spid="38" grpId="0" animBg="1"/>
      <p:bldP spid="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Analysis Strategies</a:t>
            </a:r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Exchange argument </a:t>
            </a:r>
          </a:p>
          <a:p>
            <a:pPr lvl="1"/>
            <a:r>
              <a:rPr lang="en-US" dirty="0"/>
              <a:t>Gradually transform any solution to the one found by the greedy algorithm without hurting its quality</a:t>
            </a:r>
          </a:p>
          <a:p>
            <a:r>
              <a:rPr lang="en-US" dirty="0"/>
              <a:t>Structural</a:t>
            </a:r>
          </a:p>
          <a:p>
            <a:pPr lvl="1"/>
            <a:r>
              <a:rPr lang="en-US" dirty="0"/>
              <a:t>Discover a simple “structural” bound asserting that every possible solution must have a certain value, then show that your algorithm always achieves this bound</a:t>
            </a:r>
          </a:p>
          <a:p>
            <a:r>
              <a:rPr lang="en-US" dirty="0"/>
              <a:t>Greedy algorithm stays ahead</a:t>
            </a:r>
          </a:p>
          <a:p>
            <a:pPr lvl="1"/>
            <a:r>
              <a:rPr lang="en-US" dirty="0"/>
              <a:t>Show that after each step of the greedy algorithm, its solution is at least as good as any other algorithm’s</a:t>
            </a:r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22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7D49D84-1BB6-6E4B-986D-56F30351F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37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Coin Changing</a:t>
            </a:r>
          </a:p>
        </p:txBody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Given currency denominations: 1, 5, 10, 25, 100, devise a method to pay amount to customer using fewest number of coins</a:t>
            </a:r>
          </a:p>
          <a:p>
            <a:endParaRPr lang="en-US"/>
          </a:p>
          <a:p>
            <a:r>
              <a:rPr lang="en-US"/>
              <a:t>Ex:  34¢</a:t>
            </a:r>
          </a:p>
          <a:p>
            <a:pPr lvl="1"/>
            <a:endParaRPr lang="en-US"/>
          </a:p>
          <a:p>
            <a:r>
              <a:rPr lang="en-US"/>
              <a:t>Ex:  $2.89</a:t>
            </a:r>
          </a:p>
          <a:p>
            <a:endParaRPr lang="en-US"/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22</a:t>
            </a:r>
          </a:p>
        </p:txBody>
      </p:sp>
      <p:pic>
        <p:nvPicPr>
          <p:cNvPr id="641029" name="Picture 5" descr="nifro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3994" y="3046933"/>
            <a:ext cx="593901" cy="58580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1030" name="Picture 6" descr="quarterfron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461" y="2991906"/>
            <a:ext cx="742950" cy="7096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1031" name="Picture 7" descr="pennyfron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4794" y="3046933"/>
            <a:ext cx="561799" cy="56172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1032" name="Picture 8" descr="pennyback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9428" y="3046933"/>
            <a:ext cx="569824" cy="56172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1033" name="Picture 9" descr="pennyback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0670" y="3046933"/>
            <a:ext cx="569824" cy="56172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1034" name="Picture 10" descr="pennyback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6037" y="3046933"/>
            <a:ext cx="569824" cy="56172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12" descr="$1front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7943" y="4847727"/>
            <a:ext cx="825475" cy="81779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13" descr="dimefront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034" y="5120326"/>
            <a:ext cx="531392" cy="52361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14" descr="pennyfron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9560" y="4847727"/>
            <a:ext cx="556372" cy="55655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15" descr="pennyback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9080" y="5501963"/>
            <a:ext cx="564320" cy="55655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16" descr="$1back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4847727"/>
            <a:ext cx="825475" cy="81779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17" descr="pennyback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9560" y="5501963"/>
            <a:ext cx="564320" cy="55655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18" descr="pennyback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9080" y="4847727"/>
            <a:ext cx="564320" cy="55655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19" descr="quarterfron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4473" y="4738688"/>
            <a:ext cx="735774" cy="7030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0" descr="quarterfron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5504" y="4738688"/>
            <a:ext cx="735774" cy="7030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1" descr="quarterfron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4988" y="5392924"/>
            <a:ext cx="735774" cy="7030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3C97360-369B-1C46-AECC-43064A41D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364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4411</TotalTime>
  <Words>2218</Words>
  <Application>Microsoft Macintosh PowerPoint</Application>
  <PresentationFormat>On-screen Show (4:3)</PresentationFormat>
  <Paragraphs>610</Paragraphs>
  <Slides>30</Slides>
  <Notes>24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ＭＳ Ｐゴシック</vt:lpstr>
      <vt:lpstr>Arial</vt:lpstr>
      <vt:lpstr>Century Gothic</vt:lpstr>
      <vt:lpstr>Comic Sans MS</vt:lpstr>
      <vt:lpstr>Courier New</vt:lpstr>
      <vt:lpstr>MT Extra</vt:lpstr>
      <vt:lpstr>Symbol</vt:lpstr>
      <vt:lpstr>Wingdings</vt:lpstr>
      <vt:lpstr>Default Design</vt:lpstr>
      <vt:lpstr>Analysis of Algorithms CS 477/677</vt:lpstr>
      <vt:lpstr>Scheduling to Minimizing Lateness</vt:lpstr>
      <vt:lpstr>Greedy Algorithms</vt:lpstr>
      <vt:lpstr>Greedy Algorithm</vt:lpstr>
      <vt:lpstr>Minimizing Lateness: No Idle Time</vt:lpstr>
      <vt:lpstr>Minimizing Lateness: Inversions</vt:lpstr>
      <vt:lpstr>Greedy Choice Property</vt:lpstr>
      <vt:lpstr>Greedy Analysis Strategies</vt:lpstr>
      <vt:lpstr>Coin Changing</vt:lpstr>
      <vt:lpstr>Greedy Algorithm</vt:lpstr>
      <vt:lpstr>Greedy Choice Property</vt:lpstr>
      <vt:lpstr>Greedy Choice Property</vt:lpstr>
      <vt:lpstr>Greedy Choice Property</vt:lpstr>
      <vt:lpstr>Greedy Choice Property</vt:lpstr>
      <vt:lpstr>Coin-Changing US Postal Denominations</vt:lpstr>
      <vt:lpstr>Selecting Breakpoints</vt:lpstr>
      <vt:lpstr>Greedy Algorithm</vt:lpstr>
      <vt:lpstr>Greedy Choice Property</vt:lpstr>
      <vt:lpstr>Problem – Buying Licenses</vt:lpstr>
      <vt:lpstr>Solution</vt:lpstr>
      <vt:lpstr>Graphs</vt:lpstr>
      <vt:lpstr>Graphs - Background</vt:lpstr>
      <vt:lpstr>Other Types of Graphs</vt:lpstr>
      <vt:lpstr>Graph Representation</vt:lpstr>
      <vt:lpstr>Properties of Adjacency List Representation</vt:lpstr>
      <vt:lpstr>Properties of Adjacency List Representation</vt:lpstr>
      <vt:lpstr>Graph Representation</vt:lpstr>
      <vt:lpstr>Properties of Adjacency Matrix Representation</vt:lpstr>
      <vt:lpstr>Weighted Graphs</vt:lpstr>
      <vt:lpstr>Readings</vt:lpstr>
    </vt:vector>
  </TitlesOfParts>
  <Company>University of Nevada, Reno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Algorithms CS 465/665</dc:title>
  <dc:creator> Monica Nicolescu</dc:creator>
  <cp:lastModifiedBy>Microsoft Office User</cp:lastModifiedBy>
  <cp:revision>712</cp:revision>
  <cp:lastPrinted>2020-04-16T19:15:25Z</cp:lastPrinted>
  <dcterms:created xsi:type="dcterms:W3CDTF">2011-01-18T17:28:39Z</dcterms:created>
  <dcterms:modified xsi:type="dcterms:W3CDTF">2020-04-16T22:47:49Z</dcterms:modified>
</cp:coreProperties>
</file>