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795" r:id="rId3"/>
    <p:sldId id="796" r:id="rId4"/>
    <p:sldId id="761" r:id="rId5"/>
    <p:sldId id="762" r:id="rId6"/>
    <p:sldId id="763" r:id="rId7"/>
    <p:sldId id="764" r:id="rId8"/>
    <p:sldId id="765" r:id="rId9"/>
    <p:sldId id="766" r:id="rId10"/>
    <p:sldId id="767" r:id="rId11"/>
    <p:sldId id="797" r:id="rId12"/>
    <p:sldId id="798" r:id="rId13"/>
    <p:sldId id="799" r:id="rId14"/>
    <p:sldId id="771" r:id="rId15"/>
    <p:sldId id="772" r:id="rId16"/>
    <p:sldId id="773" r:id="rId17"/>
    <p:sldId id="774" r:id="rId18"/>
    <p:sldId id="775" r:id="rId19"/>
    <p:sldId id="776" r:id="rId20"/>
    <p:sldId id="777" r:id="rId21"/>
    <p:sldId id="778" r:id="rId22"/>
    <p:sldId id="779" r:id="rId23"/>
    <p:sldId id="785" r:id="rId24"/>
    <p:sldId id="786" r:id="rId25"/>
    <p:sldId id="787" r:id="rId26"/>
    <p:sldId id="788" r:id="rId27"/>
    <p:sldId id="533" r:id="rId28"/>
    <p:sldId id="834" r:id="rId29"/>
    <p:sldId id="780" r:id="rId30"/>
    <p:sldId id="781" r:id="rId31"/>
    <p:sldId id="782" r:id="rId32"/>
    <p:sldId id="783" r:id="rId33"/>
    <p:sldId id="784" r:id="rId34"/>
    <p:sldId id="791" r:id="rId35"/>
    <p:sldId id="792" r:id="rId36"/>
    <p:sldId id="793" r:id="rId37"/>
    <p:sldId id="832" r:id="rId38"/>
    <p:sldId id="794" r:id="rId39"/>
    <p:sldId id="800" r:id="rId40"/>
    <p:sldId id="801" r:id="rId41"/>
    <p:sldId id="802" r:id="rId42"/>
    <p:sldId id="803" r:id="rId43"/>
    <p:sldId id="804" r:id="rId44"/>
    <p:sldId id="805" r:id="rId45"/>
    <p:sldId id="806" r:id="rId46"/>
    <p:sldId id="807" r:id="rId47"/>
    <p:sldId id="808" r:id="rId48"/>
    <p:sldId id="809" r:id="rId49"/>
    <p:sldId id="810" r:id="rId50"/>
    <p:sldId id="811" r:id="rId51"/>
    <p:sldId id="812" r:id="rId52"/>
    <p:sldId id="813" r:id="rId53"/>
    <p:sldId id="814" r:id="rId54"/>
    <p:sldId id="815" r:id="rId55"/>
    <p:sldId id="816" r:id="rId56"/>
    <p:sldId id="817" r:id="rId5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4" autoAdjust="0"/>
    <p:restoredTop sz="94656" autoAdjust="0"/>
  </p:normalViewPr>
  <p:slideViewPr>
    <p:cSldViewPr snapToGrid="0">
      <p:cViewPr varScale="1">
        <p:scale>
          <a:sx n="176" d="100"/>
          <a:sy n="176" d="100"/>
        </p:scale>
        <p:origin x="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8B23A6-3FBD-9E4F-8932-D9E438E1B510}" type="slidenum">
              <a:rPr lang="en-US">
                <a:latin typeface="Arial" pitchFamily="-106" charset="0"/>
              </a:rPr>
              <a:pPr/>
              <a:t>10</a:t>
            </a:fld>
            <a:endParaRPr lang="en-US">
              <a:latin typeface="Arial" pitchFamily="-106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169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883C14-2CCD-7D45-8DEF-33361D9CAE73}" type="slidenum">
              <a:rPr lang="en-US">
                <a:latin typeface="Arial" pitchFamily="-106" charset="0"/>
              </a:rPr>
              <a:pPr/>
              <a:t>11</a:t>
            </a:fld>
            <a:endParaRPr lang="en-US">
              <a:latin typeface="Arial" pitchFamily="-106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843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11D48-C52F-A343-9006-42A9EA3D3E74}" type="slidenum">
              <a:rPr lang="en-US">
                <a:latin typeface="Arial" pitchFamily="-106" charset="0"/>
              </a:rPr>
              <a:pPr/>
              <a:t>12</a:t>
            </a:fld>
            <a:endParaRPr lang="en-US">
              <a:latin typeface="Arial" pitchFamily="-106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48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EBDE0B-C6C8-1C4C-A25B-8869F32AA033}" type="slidenum">
              <a:rPr lang="en-US">
                <a:latin typeface="Arial" pitchFamily="-106" charset="0"/>
              </a:rPr>
              <a:pPr/>
              <a:t>13</a:t>
            </a:fld>
            <a:endParaRPr lang="en-US">
              <a:latin typeface="Arial" pitchFamily="-106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63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8CEF6-DD89-0941-8978-E06FEA0576DB}" type="slidenum">
              <a:rPr lang="en-US"/>
              <a:pPr/>
              <a:t>14</a:t>
            </a:fld>
            <a:endParaRPr lang="en-US"/>
          </a:p>
        </p:txBody>
      </p:sp>
      <p:sp>
        <p:nvSpPr>
          <p:cNvPr id="85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5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89C697-3C2C-4F40-B540-3152BAAE9200}" type="slidenum">
              <a:rPr lang="en-US"/>
              <a:pPr/>
              <a:t>15</a:t>
            </a:fld>
            <a:endParaRPr lang="en-US"/>
          </a:p>
        </p:txBody>
      </p:sp>
      <p:sp>
        <p:nvSpPr>
          <p:cNvPr id="85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46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599BEB-062B-B84B-A678-2B178349AD75}" type="slidenum">
              <a:rPr lang="en-US"/>
              <a:pPr/>
              <a:t>16</a:t>
            </a:fld>
            <a:endParaRPr lang="en-US"/>
          </a:p>
        </p:txBody>
      </p:sp>
      <p:sp>
        <p:nvSpPr>
          <p:cNvPr id="85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11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939C79-956B-A04A-8225-6A0C596FB00B}" type="slidenum">
              <a:rPr lang="en-US"/>
              <a:pPr/>
              <a:t>17</a:t>
            </a:fld>
            <a:endParaRPr lang="en-US"/>
          </a:p>
        </p:txBody>
      </p:sp>
      <p:sp>
        <p:nvSpPr>
          <p:cNvPr id="85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169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6B5C8B-408B-524F-9394-6BCC1C0C0970}" type="slidenum">
              <a:rPr lang="en-US">
                <a:latin typeface="Arial" pitchFamily="-106" charset="0"/>
              </a:rPr>
              <a:pPr/>
              <a:t>18</a:t>
            </a:fld>
            <a:endParaRPr lang="en-US">
              <a:latin typeface="Arial" pitchFamily="-106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18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2C4DE-5B48-5944-B125-7E7203CD4D7E}" type="slidenum">
              <a:rPr lang="en-US">
                <a:latin typeface="Arial" pitchFamily="-106" charset="0"/>
              </a:rPr>
              <a:pPr/>
              <a:t>19</a:t>
            </a:fld>
            <a:endParaRPr lang="en-US">
              <a:latin typeface="Arial" pitchFamily="-106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7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7BF93-CED5-9444-9893-A4FE395438A3}" type="slidenum">
              <a:rPr lang="en-US">
                <a:latin typeface="Arial" pitchFamily="-106" charset="0"/>
              </a:rPr>
              <a:pPr/>
              <a:t>2</a:t>
            </a:fld>
            <a:endParaRPr lang="en-US">
              <a:latin typeface="Arial" pitchFamily="-106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40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5EF51-5E94-CA4D-90CC-38AB2BE89EE4}" type="slidenum">
              <a:rPr lang="en-US">
                <a:latin typeface="Arial" pitchFamily="-106" charset="0"/>
              </a:rPr>
              <a:pPr/>
              <a:t>20</a:t>
            </a:fld>
            <a:endParaRPr lang="en-US">
              <a:latin typeface="Arial" pitchFamily="-106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6344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14FE41-3B03-B64D-ACA5-3595BFCD4273}" type="slidenum">
              <a:rPr lang="en-US">
                <a:latin typeface="Arial" pitchFamily="-106" charset="0"/>
              </a:rPr>
              <a:pPr/>
              <a:t>21</a:t>
            </a:fld>
            <a:endParaRPr lang="en-US">
              <a:latin typeface="Arial" pitchFamily="-106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020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17C2C-C1A1-204A-AA73-65953074E132}" type="slidenum">
              <a:rPr lang="en-US">
                <a:latin typeface="Arial" pitchFamily="-106" charset="0"/>
              </a:rPr>
              <a:pPr/>
              <a:t>22</a:t>
            </a:fld>
            <a:endParaRPr lang="en-US">
              <a:latin typeface="Arial" pitchFamily="-106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274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CDB5A-3E55-E845-90FC-B2EBD5B82E55}" type="slidenum">
              <a:rPr lang="en-US"/>
              <a:pPr/>
              <a:t>23</a:t>
            </a:fld>
            <a:endParaRPr lang="en-US"/>
          </a:p>
        </p:txBody>
      </p:sp>
      <p:sp>
        <p:nvSpPr>
          <p:cNvPr id="91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75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D9DD7-58ED-BA4B-8473-066DAC6E6B0B}" type="slidenum">
              <a:rPr lang="en-US"/>
              <a:pPr/>
              <a:t>24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420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2ABF35-920A-6C4D-95CF-8622605A6CA7}" type="slidenum">
              <a:rPr lang="en-US"/>
              <a:pPr/>
              <a:t>25</a:t>
            </a:fld>
            <a:endParaRPr lang="en-US"/>
          </a:p>
        </p:txBody>
      </p:sp>
      <p:sp>
        <p:nvSpPr>
          <p:cNvPr id="92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7144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0281D-0C54-0941-8CCD-CF04FBB824DF}" type="slidenum">
              <a:rPr lang="en-US"/>
              <a:pPr/>
              <a:t>26</a:t>
            </a:fld>
            <a:endParaRPr lang="en-US"/>
          </a:p>
        </p:txBody>
      </p:sp>
      <p:sp>
        <p:nvSpPr>
          <p:cNvPr id="92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655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27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77F7041-8448-3A4D-B0B1-879178981D3A}" type="slidenum">
              <a:rPr lang="en-US"/>
              <a:pPr/>
              <a:t>34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7859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92580-DCF8-C44A-83CB-F98C97B54E47}" type="slidenum">
              <a:rPr lang="en-US">
                <a:latin typeface="Arial" pitchFamily="-106" charset="0"/>
              </a:rPr>
              <a:pPr/>
              <a:t>35</a:t>
            </a:fld>
            <a:endParaRPr lang="en-US">
              <a:latin typeface="Arial" pitchFamily="-106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512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CFBDB-6144-044F-942E-5708A69E02FE}" type="slidenum">
              <a:rPr lang="en-US">
                <a:latin typeface="Arial" pitchFamily="-106" charset="0"/>
              </a:rPr>
              <a:pPr/>
              <a:t>3</a:t>
            </a:fld>
            <a:endParaRPr lang="en-US">
              <a:latin typeface="Arial" pitchFamily="-106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8327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016244A-46DC-2441-8480-70A0C1936A0E}" type="slidenum">
              <a:rPr lang="en-US"/>
              <a:pPr/>
              <a:t>36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899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660DCC0-425F-7C49-BCFC-C5DBA7E2D906}" type="slidenum">
              <a:rPr lang="en-US"/>
              <a:pPr/>
              <a:t>37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8982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660DCC0-425F-7C49-BCFC-C5DBA7E2D906}" type="slidenum">
              <a:rPr lang="en-US"/>
              <a:pPr/>
              <a:t>38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50557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C0D4E4-6440-964C-A3A1-DB251C1CA0DB}" type="slidenum">
              <a:rPr lang="en-US">
                <a:latin typeface="Arial" pitchFamily="-106" charset="0"/>
              </a:rPr>
              <a:pPr/>
              <a:t>39</a:t>
            </a:fld>
            <a:endParaRPr lang="en-US">
              <a:latin typeface="Arial" pitchFamily="-106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2006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491A8EB-465D-714D-931D-517144F638D3}" type="slidenum">
              <a:rPr lang="en-US"/>
              <a:pPr/>
              <a:t>40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9088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37F34-247B-FC48-9770-5A06AEEC9A40}" type="slidenum">
              <a:rPr lang="en-US">
                <a:latin typeface="Arial" pitchFamily="-106" charset="0"/>
              </a:rPr>
              <a:pPr/>
              <a:t>41</a:t>
            </a:fld>
            <a:endParaRPr lang="en-US">
              <a:latin typeface="Arial" pitchFamily="-106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4089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8CE636-C219-004F-8F6B-5F0C18142390}" type="slidenum">
              <a:rPr lang="en-US">
                <a:latin typeface="Arial" pitchFamily="-106" charset="0"/>
              </a:rPr>
              <a:pPr/>
              <a:t>42</a:t>
            </a:fld>
            <a:endParaRPr lang="en-US">
              <a:latin typeface="Arial" pitchFamily="-106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664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16B04E-D6EA-E740-BF26-B2DCF16946AA}" type="slidenum">
              <a:rPr lang="en-US">
                <a:latin typeface="Arial" pitchFamily="-106" charset="0"/>
              </a:rPr>
              <a:pPr/>
              <a:t>43</a:t>
            </a:fld>
            <a:endParaRPr lang="en-US">
              <a:latin typeface="Arial" pitchFamily="-106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200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8997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49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83B04-A5E3-7E4A-9FB4-3E71BFE0D089}" type="slidenum">
              <a:rPr lang="en-US">
                <a:latin typeface="Arial" pitchFamily="-106" charset="0"/>
              </a:rPr>
              <a:pPr/>
              <a:t>4</a:t>
            </a:fld>
            <a:endParaRPr lang="en-US">
              <a:latin typeface="Arial" pitchFamily="-106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3059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AB1A3E2-3BD0-B64B-A4A2-584D40B1C69E}" type="slidenum">
              <a:rPr lang="en-US"/>
              <a:pPr/>
              <a:t>46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5684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F983501-E1AA-584D-88EA-68F5CC68358F}" type="slidenum">
              <a:rPr lang="en-US"/>
              <a:pPr/>
              <a:t>47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189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DC27ECC-40FB-AE49-AA20-25EEBE76D97E}" type="slidenum">
              <a:rPr lang="en-US"/>
              <a:pPr/>
              <a:t>48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6330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059E73F-CA93-6141-92DC-09E771359D91}" type="slidenum">
              <a:rPr lang="en-US"/>
              <a:pPr/>
              <a:t>49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77201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03DE713-1146-5841-BA73-4949F5835EFC}" type="slidenum">
              <a:rPr lang="en-US"/>
              <a:pPr/>
              <a:t>50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7198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556A28B-F608-AE48-8F64-2C7E63F0C415}" type="slidenum">
              <a:rPr lang="en-US"/>
              <a:pPr/>
              <a:t>51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5572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E500F33-950E-5F41-B6A9-5C437B480E22}" type="slidenum">
              <a:rPr lang="en-US"/>
              <a:pPr/>
              <a:t>52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255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8B560E8-D831-3E4E-B32A-4CCD9C7C20ED}" type="slidenum">
              <a:rPr lang="en-US"/>
              <a:pPr/>
              <a:t>53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47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CA0546F-0D8C-514E-BDF2-15EE630B23F3}" type="slidenum">
              <a:rPr lang="en-US"/>
              <a:pPr/>
              <a:t>54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59882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D4577EE-3478-9546-9A89-C10D810518CE}" type="slidenum">
              <a:rPr lang="en-US"/>
              <a:pPr/>
              <a:t>55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4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993A4-9506-044A-A095-6695102D2CFD}" type="slidenum">
              <a:rPr lang="en-US">
                <a:latin typeface="Arial" pitchFamily="-106" charset="0"/>
              </a:rPr>
              <a:pPr/>
              <a:t>5</a:t>
            </a:fld>
            <a:endParaRPr lang="en-US">
              <a:latin typeface="Arial" pitchFamily="-106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16997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1A1216B-610C-B842-86F8-BD4BB9789D56}" type="slidenum">
              <a:rPr lang="en-US"/>
              <a:pPr/>
              <a:t>56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7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E60A7-157B-F647-96F8-6F1D3207DB81}" type="slidenum">
              <a:rPr lang="en-US">
                <a:latin typeface="Arial" pitchFamily="-106" charset="0"/>
              </a:rPr>
              <a:pPr/>
              <a:t>6</a:t>
            </a:fld>
            <a:endParaRPr lang="en-US">
              <a:latin typeface="Arial" pitchFamily="-106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13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E0A36B-DA2F-814E-9545-52C9CED1A9A9}" type="slidenum">
              <a:rPr lang="en-US">
                <a:latin typeface="Arial" pitchFamily="-106" charset="0"/>
              </a:rPr>
              <a:pPr/>
              <a:t>7</a:t>
            </a:fld>
            <a:endParaRPr lang="en-US">
              <a:latin typeface="Arial" pitchFamily="-106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820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7B6CD5-C4C9-314F-BEA9-8225F9964103}" type="slidenum">
              <a:rPr lang="en-US">
                <a:latin typeface="Arial" pitchFamily="-106" charset="0"/>
              </a:rPr>
              <a:pPr/>
              <a:t>8</a:t>
            </a:fld>
            <a:endParaRPr lang="en-US">
              <a:latin typeface="Arial" pitchFamily="-106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155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B0A99-6A1B-2249-A932-1DD8340A67C7}" type="slidenum">
              <a:rPr lang="en-US">
                <a:latin typeface="Arial" pitchFamily="-106" charset="0"/>
              </a:rPr>
              <a:pPr/>
              <a:t>9</a:t>
            </a:fld>
            <a:endParaRPr lang="en-US">
              <a:latin typeface="Arial" pitchFamily="-106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468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50838" y="1214438"/>
            <a:ext cx="8229600" cy="50768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FE8EE-7AA8-344C-BB44-3D69FD4A9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390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Shortest-Path Representation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713" y="1214438"/>
            <a:ext cx="6829425" cy="50768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dirty="0"/>
              <a:t>For each vertex v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V: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/>
              <a:t>d[v] = </a:t>
            </a:r>
            <a:r>
              <a:rPr lang="en-US" dirty="0" err="1"/>
              <a:t>δ</a:t>
            </a:r>
            <a:r>
              <a:rPr lang="en-US" dirty="0"/>
              <a:t>(s, v): a </a:t>
            </a:r>
            <a:r>
              <a:rPr lang="en-US" b="1" dirty="0"/>
              <a:t>shortest-path estimate</a:t>
            </a:r>
            <a:endParaRPr lang="en-US" dirty="0"/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Initially, d[v]=∞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Reduces as algorithms progress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>
                <a:sym typeface="Symbol" pitchFamily="-106" charset="2"/>
              </a:rPr>
              <a:t>𝛑</a:t>
            </a:r>
            <a:r>
              <a:rPr lang="en-US" dirty="0"/>
              <a:t>[v] = </a:t>
            </a:r>
            <a:r>
              <a:rPr lang="en-US" b="1" dirty="0"/>
              <a:t>predecessor</a:t>
            </a:r>
            <a:r>
              <a:rPr lang="en-US" dirty="0"/>
              <a:t> of </a:t>
            </a:r>
            <a:r>
              <a:rPr lang="en-US" dirty="0">
                <a:latin typeface="Comic Sans MS" pitchFamily="-106" charset="0"/>
              </a:rPr>
              <a:t>v</a:t>
            </a:r>
            <a:r>
              <a:rPr lang="en-US" dirty="0"/>
              <a:t> on a shortest path from </a:t>
            </a:r>
            <a:r>
              <a:rPr lang="en-US" dirty="0">
                <a:latin typeface="Comic Sans MS" pitchFamily="-106" charset="0"/>
              </a:rPr>
              <a:t>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If no predecessor, 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𝛑</a:t>
            </a:r>
            <a:r>
              <a:rPr lang="en-US" dirty="0">
                <a:ea typeface="ＭＳ Ｐゴシック" pitchFamily="-106" charset="-128"/>
              </a:rPr>
              <a:t>[v] = NIL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𝛑</a:t>
            </a:r>
            <a:r>
              <a:rPr lang="en-US" dirty="0">
                <a:ea typeface="ＭＳ Ｐゴシック" pitchFamily="-106" charset="-128"/>
              </a:rPr>
              <a:t> induces a tree—</a:t>
            </a:r>
            <a:r>
              <a:rPr lang="en-US" b="1" dirty="0">
                <a:ea typeface="ＭＳ Ｐゴシック" pitchFamily="-106" charset="-128"/>
              </a:rPr>
              <a:t>shortest-path tree</a:t>
            </a:r>
          </a:p>
          <a:p>
            <a:pPr eaLnBrk="1" hangingPunct="1">
              <a:lnSpc>
                <a:spcPct val="110000"/>
              </a:lnSpc>
            </a:pPr>
            <a:r>
              <a:rPr lang="en-US" dirty="0"/>
              <a:t>Shortest paths &amp; shortest path trees are not unique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153150" y="1676400"/>
            <a:ext cx="2998788" cy="2528888"/>
            <a:chOff x="3126" y="2141"/>
            <a:chExt cx="1889" cy="1593"/>
          </a:xfrm>
        </p:grpSpPr>
        <p:sp>
          <p:nvSpPr>
            <p:cNvPr id="35847" name="Line 5"/>
            <p:cNvSpPr>
              <a:spLocks noChangeShapeType="1"/>
            </p:cNvSpPr>
            <p:nvPr/>
          </p:nvSpPr>
          <p:spPr bwMode="auto">
            <a:xfrm flipV="1">
              <a:off x="3511" y="2574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 rot="5400000" flipV="1">
              <a:off x="3507" y="3052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49" name="Line 7"/>
            <p:cNvSpPr>
              <a:spLocks noChangeShapeType="1"/>
            </p:cNvSpPr>
            <p:nvPr/>
          </p:nvSpPr>
          <p:spPr bwMode="auto">
            <a:xfrm flipV="1">
              <a:off x="3996" y="2471"/>
              <a:ext cx="57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850" name="Line 8"/>
            <p:cNvSpPr>
              <a:spLocks noChangeShapeType="1"/>
            </p:cNvSpPr>
            <p:nvPr/>
          </p:nvSpPr>
          <p:spPr bwMode="auto">
            <a:xfrm flipV="1">
              <a:off x="3997" y="3417"/>
              <a:ext cx="57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3126" y="2141"/>
              <a:ext cx="1889" cy="1593"/>
              <a:chOff x="3126" y="2141"/>
              <a:chExt cx="1889" cy="1593"/>
            </a:xfrm>
          </p:grpSpPr>
          <p:sp>
            <p:nvSpPr>
              <p:cNvPr id="35852" name="Oval 10"/>
              <p:cNvSpPr>
                <a:spLocks noChangeArrowheads="1"/>
              </p:cNvSpPr>
              <p:nvPr/>
            </p:nvSpPr>
            <p:spPr bwMode="auto">
              <a:xfrm>
                <a:off x="3303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35853" name="Oval 11"/>
              <p:cNvSpPr>
                <a:spLocks noChangeArrowheads="1"/>
              </p:cNvSpPr>
              <p:nvPr/>
            </p:nvSpPr>
            <p:spPr bwMode="auto">
              <a:xfrm>
                <a:off x="3732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</a:t>
                </a:r>
              </a:p>
            </p:txBody>
          </p:sp>
          <p:sp>
            <p:nvSpPr>
              <p:cNvPr id="35854" name="Oval 12"/>
              <p:cNvSpPr>
                <a:spLocks noChangeArrowheads="1"/>
              </p:cNvSpPr>
              <p:nvPr/>
            </p:nvSpPr>
            <p:spPr bwMode="auto">
              <a:xfrm>
                <a:off x="4564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9</a:t>
                </a:r>
              </a:p>
            </p:txBody>
          </p:sp>
          <p:sp>
            <p:nvSpPr>
              <p:cNvPr id="35855" name="Oval 13"/>
              <p:cNvSpPr>
                <a:spLocks noChangeArrowheads="1"/>
              </p:cNvSpPr>
              <p:nvPr/>
            </p:nvSpPr>
            <p:spPr bwMode="auto">
              <a:xfrm>
                <a:off x="3732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5</a:t>
                </a:r>
              </a:p>
            </p:txBody>
          </p:sp>
          <p:sp>
            <p:nvSpPr>
              <p:cNvPr id="35856" name="Oval 14"/>
              <p:cNvSpPr>
                <a:spLocks noChangeArrowheads="1"/>
              </p:cNvSpPr>
              <p:nvPr/>
            </p:nvSpPr>
            <p:spPr bwMode="auto">
              <a:xfrm>
                <a:off x="4564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11</a:t>
                </a:r>
              </a:p>
            </p:txBody>
          </p:sp>
          <p:sp>
            <p:nvSpPr>
              <p:cNvPr id="35857" name="Line 15"/>
              <p:cNvSpPr>
                <a:spLocks noChangeShapeType="1"/>
              </p:cNvSpPr>
              <p:nvPr/>
            </p:nvSpPr>
            <p:spPr bwMode="auto">
              <a:xfrm>
                <a:off x="3996" y="2472"/>
                <a:ext cx="5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58" name="Line 16"/>
              <p:cNvSpPr>
                <a:spLocks noChangeShapeType="1"/>
              </p:cNvSpPr>
              <p:nvPr/>
            </p:nvSpPr>
            <p:spPr bwMode="auto">
              <a:xfrm flipV="1">
                <a:off x="3510" y="2574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59" name="Line 17"/>
              <p:cNvSpPr>
                <a:spLocks noChangeShapeType="1"/>
              </p:cNvSpPr>
              <p:nvPr/>
            </p:nvSpPr>
            <p:spPr bwMode="auto">
              <a:xfrm>
                <a:off x="3511" y="3042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60" name="Text Box 18"/>
              <p:cNvSpPr txBox="1">
                <a:spLocks noChangeArrowheads="1"/>
              </p:cNvSpPr>
              <p:nvPr/>
            </p:nvSpPr>
            <p:spPr bwMode="auto">
              <a:xfrm>
                <a:off x="3489" y="2541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  <p:sp>
            <p:nvSpPr>
              <p:cNvPr id="35861" name="Text Box 19"/>
              <p:cNvSpPr txBox="1">
                <a:spLocks noChangeArrowheads="1"/>
              </p:cNvSpPr>
              <p:nvPr/>
            </p:nvSpPr>
            <p:spPr bwMode="auto">
              <a:xfrm>
                <a:off x="4189" y="227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35862" name="Text Box 20"/>
              <p:cNvSpPr txBox="1">
                <a:spLocks noChangeArrowheads="1"/>
              </p:cNvSpPr>
              <p:nvPr/>
            </p:nvSpPr>
            <p:spPr bwMode="auto">
              <a:xfrm>
                <a:off x="3500" y="310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35863" name="Text Box 21"/>
              <p:cNvSpPr txBox="1">
                <a:spLocks noChangeArrowheads="1"/>
              </p:cNvSpPr>
              <p:nvPr/>
            </p:nvSpPr>
            <p:spPr bwMode="auto">
              <a:xfrm>
                <a:off x="4828" y="294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35864" name="Text Box 22"/>
              <p:cNvSpPr txBox="1">
                <a:spLocks noChangeArrowheads="1"/>
              </p:cNvSpPr>
              <p:nvPr/>
            </p:nvSpPr>
            <p:spPr bwMode="auto">
              <a:xfrm>
                <a:off x="4195" y="338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35865" name="Text Box 23"/>
              <p:cNvSpPr txBox="1">
                <a:spLocks noChangeArrowheads="1"/>
              </p:cNvSpPr>
              <p:nvPr/>
            </p:nvSpPr>
            <p:spPr bwMode="auto">
              <a:xfrm>
                <a:off x="3126" y="2824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35866" name="Text Box 24"/>
              <p:cNvSpPr txBox="1">
                <a:spLocks noChangeArrowheads="1"/>
              </p:cNvSpPr>
              <p:nvPr/>
            </p:nvSpPr>
            <p:spPr bwMode="auto">
              <a:xfrm>
                <a:off x="3787" y="2141"/>
                <a:ext cx="1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35867" name="Text Box 25"/>
              <p:cNvSpPr txBox="1">
                <a:spLocks noChangeArrowheads="1"/>
              </p:cNvSpPr>
              <p:nvPr/>
            </p:nvSpPr>
            <p:spPr bwMode="auto">
              <a:xfrm>
                <a:off x="4609" y="2141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35868" name="Text Box 26"/>
              <p:cNvSpPr txBox="1">
                <a:spLocks noChangeArrowheads="1"/>
              </p:cNvSpPr>
              <p:nvPr/>
            </p:nvSpPr>
            <p:spPr bwMode="auto">
              <a:xfrm>
                <a:off x="3771" y="3503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35869" name="Text Box 27"/>
              <p:cNvSpPr txBox="1">
                <a:spLocks noChangeArrowheads="1"/>
              </p:cNvSpPr>
              <p:nvPr/>
            </p:nvSpPr>
            <p:spPr bwMode="auto">
              <a:xfrm>
                <a:off x="4625" y="3503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35870" name="Line 28"/>
              <p:cNvSpPr>
                <a:spLocks noChangeShapeType="1"/>
              </p:cNvSpPr>
              <p:nvPr/>
            </p:nvSpPr>
            <p:spPr bwMode="auto">
              <a:xfrm flipV="1">
                <a:off x="4002" y="3419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1" name="Line 29"/>
              <p:cNvSpPr>
                <a:spLocks noChangeShapeType="1"/>
              </p:cNvSpPr>
              <p:nvPr/>
            </p:nvSpPr>
            <p:spPr bwMode="auto">
              <a:xfrm flipV="1">
                <a:off x="3933" y="2565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2" name="Freeform 30"/>
              <p:cNvSpPr>
                <a:spLocks/>
              </p:cNvSpPr>
              <p:nvPr/>
            </p:nvSpPr>
            <p:spPr bwMode="auto">
              <a:xfrm>
                <a:off x="3739" y="2597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3" name="Freeform 31"/>
              <p:cNvSpPr>
                <a:spLocks/>
              </p:cNvSpPr>
              <p:nvPr/>
            </p:nvSpPr>
            <p:spPr bwMode="auto">
              <a:xfrm>
                <a:off x="4555" y="2608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4" name="Freeform 32"/>
              <p:cNvSpPr>
                <a:spLocks/>
              </p:cNvSpPr>
              <p:nvPr/>
            </p:nvSpPr>
            <p:spPr bwMode="auto">
              <a:xfrm rot="10800000">
                <a:off x="4750" y="2596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5" name="Freeform 33"/>
              <p:cNvSpPr>
                <a:spLocks/>
              </p:cNvSpPr>
              <p:nvPr/>
            </p:nvSpPr>
            <p:spPr bwMode="auto">
              <a:xfrm rot="10800000">
                <a:off x="3906" y="2593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6" name="Line 34"/>
              <p:cNvSpPr>
                <a:spLocks noChangeShapeType="1"/>
              </p:cNvSpPr>
              <p:nvPr/>
            </p:nvSpPr>
            <p:spPr bwMode="auto">
              <a:xfrm flipH="1" flipV="1">
                <a:off x="3555" y="2993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877" name="Text Box 35"/>
              <p:cNvSpPr txBox="1">
                <a:spLocks noChangeArrowheads="1"/>
              </p:cNvSpPr>
              <p:nvPr/>
            </p:nvSpPr>
            <p:spPr bwMode="auto">
              <a:xfrm>
                <a:off x="4408" y="294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35878" name="Text Box 36"/>
              <p:cNvSpPr txBox="1">
                <a:spLocks noChangeArrowheads="1"/>
              </p:cNvSpPr>
              <p:nvPr/>
            </p:nvSpPr>
            <p:spPr bwMode="auto">
              <a:xfrm>
                <a:off x="3593" y="276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35879" name="Text Box 37"/>
              <p:cNvSpPr txBox="1">
                <a:spLocks noChangeArrowheads="1"/>
              </p:cNvSpPr>
              <p:nvPr/>
            </p:nvSpPr>
            <p:spPr bwMode="auto">
              <a:xfrm>
                <a:off x="3939" y="275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35880" name="Text Box 38"/>
              <p:cNvSpPr txBox="1">
                <a:spLocks noChangeArrowheads="1"/>
              </p:cNvSpPr>
              <p:nvPr/>
            </p:nvSpPr>
            <p:spPr bwMode="auto">
              <a:xfrm>
                <a:off x="4221" y="267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35881" name="Text Box 39"/>
              <p:cNvSpPr txBox="1">
                <a:spLocks noChangeArrowheads="1"/>
              </p:cNvSpPr>
              <p:nvPr/>
            </p:nvSpPr>
            <p:spPr bwMode="auto">
              <a:xfrm>
                <a:off x="4234" y="308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</p:grp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7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Initialization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</a:rPr>
              <a:t>Alg.: </a:t>
            </a:r>
            <a:r>
              <a:rPr lang="en-US" dirty="0"/>
              <a:t>INITIALIZE-SINGLE-SOURCE(V, s)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 dirty="0"/>
              <a:t> for </a:t>
            </a:r>
            <a:r>
              <a:rPr lang="en-US" dirty="0"/>
              <a:t>each v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V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b="1" dirty="0"/>
              <a:t>       do </a:t>
            </a:r>
            <a:r>
              <a:rPr lang="en-US" dirty="0"/>
              <a:t>d[v] ← </a:t>
            </a:r>
            <a:r>
              <a:rPr lang="en-US" dirty="0">
                <a:sym typeface="Symbol" pitchFamily="-106" charset="2"/>
              </a:rPr>
              <a:t>∞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>
                <a:sym typeface="Symbol" pitchFamily="-106" charset="2"/>
              </a:rPr>
              <a:t>             𝛑</a:t>
            </a:r>
            <a:r>
              <a:rPr lang="en-US" dirty="0"/>
              <a:t>[v] ← NIL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d[s] ← 0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dirty="0"/>
          </a:p>
          <a:p>
            <a:pPr marL="533400" indent="-533400" eaLnBrk="1" hangingPunct="1">
              <a:lnSpc>
                <a:spcPct val="120000"/>
              </a:lnSpc>
            </a:pPr>
            <a:r>
              <a:rPr lang="en-US" dirty="0"/>
              <a:t>All the shortest-paths algorithms start with INITIALIZE-SINGLE-SOURCE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2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Relaxation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13" y="1062038"/>
            <a:ext cx="8229600" cy="2921000"/>
          </a:xfrm>
        </p:spPr>
        <p:txBody>
          <a:bodyPr/>
          <a:lstStyle/>
          <a:p>
            <a:pPr eaLnBrk="1" hangingPunct="1"/>
            <a:r>
              <a:rPr lang="en-US" b="1" dirty="0"/>
              <a:t>Relaxing </a:t>
            </a:r>
            <a:r>
              <a:rPr lang="en-US" dirty="0"/>
              <a:t>an edge (u, v) = testing whether we can improve the shortest path to v found so far by going through u</a:t>
            </a:r>
          </a:p>
          <a:p>
            <a:pPr lvl="1" eaLnBrk="1" hangingPunct="1">
              <a:buFontTx/>
              <a:buNone/>
            </a:pPr>
            <a:r>
              <a:rPr lang="en-US" dirty="0">
                <a:ea typeface="ＭＳ Ｐゴシック" pitchFamily="-106" charset="-128"/>
              </a:rPr>
              <a:t>	If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d[v] &gt; d[u] + w(u, v) </a:t>
            </a:r>
          </a:p>
          <a:p>
            <a:pPr lvl="1" eaLnBrk="1" hangingPunct="1">
              <a:buFontTx/>
              <a:buNone/>
            </a:pPr>
            <a:r>
              <a:rPr lang="en-US" dirty="0">
                <a:ea typeface="ＭＳ Ｐゴシック" pitchFamily="-106" charset="-128"/>
              </a:rPr>
              <a:t>		 we can improve the shortest path to v </a:t>
            </a:r>
          </a:p>
          <a:p>
            <a:pPr lvl="1" eaLnBrk="1" hangingPunct="1">
              <a:buFontTx/>
              <a:buNone/>
            </a:pPr>
            <a:r>
              <a:rPr lang="en-US" dirty="0">
                <a:ea typeface="ＭＳ Ｐゴシック" pitchFamily="-106" charset="-128"/>
              </a:rPr>
              <a:t>		 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⇒</a:t>
            </a:r>
            <a:r>
              <a:rPr lang="en-US" dirty="0">
                <a:ea typeface="ＭＳ Ｐゴシック" pitchFamily="-106" charset="-128"/>
              </a:rPr>
              <a:t> update d[v] and 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𝛑</a:t>
            </a:r>
            <a:r>
              <a:rPr lang="en-US" dirty="0">
                <a:ea typeface="ＭＳ Ｐゴシック" pitchFamily="-106" charset="-128"/>
              </a:rPr>
              <a:t>[v]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0250" y="4110038"/>
            <a:ext cx="1743075" cy="747712"/>
            <a:chOff x="717" y="2115"/>
            <a:chExt cx="1098" cy="471"/>
          </a:xfrm>
        </p:grpSpPr>
        <p:sp>
          <p:nvSpPr>
            <p:cNvPr id="39977" name="Oval 5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9978" name="Oval 6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9</a:t>
              </a:r>
            </a:p>
          </p:txBody>
        </p:sp>
        <p:sp>
          <p:nvSpPr>
            <p:cNvPr id="39979" name="Line 7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80" name="Text Box 8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9981" name="Text Box 9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39982" name="Text Box 10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30250" y="5626100"/>
            <a:ext cx="1743075" cy="747713"/>
            <a:chOff x="717" y="2115"/>
            <a:chExt cx="1098" cy="471"/>
          </a:xfrm>
        </p:grpSpPr>
        <p:sp>
          <p:nvSpPr>
            <p:cNvPr id="39971" name="Oval 12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9972" name="Oval 13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7</a:t>
              </a:r>
            </a:p>
          </p:txBody>
        </p:sp>
        <p:sp>
          <p:nvSpPr>
            <p:cNvPr id="39973" name="Line 14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74" name="Text Box 15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9975" name="Text Box 16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39976" name="Text Box 17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sp>
        <p:nvSpPr>
          <p:cNvPr id="759826" name="AutoShape 18"/>
          <p:cNvSpPr>
            <a:spLocks noChangeArrowheads="1"/>
          </p:cNvSpPr>
          <p:nvPr/>
        </p:nvSpPr>
        <p:spPr bwMode="auto">
          <a:xfrm rot="5400000">
            <a:off x="1097757" y="5168106"/>
            <a:ext cx="979488" cy="263525"/>
          </a:xfrm>
          <a:custGeom>
            <a:avLst/>
            <a:gdLst>
              <a:gd name="T0" fmla="*/ 734616 w 21600"/>
              <a:gd name="T1" fmla="*/ 0 h 21600"/>
              <a:gd name="T2" fmla="*/ 0 w 21600"/>
              <a:gd name="T3" fmla="*/ 131763 h 21600"/>
              <a:gd name="T4" fmla="*/ 734616 w 21600"/>
              <a:gd name="T5" fmla="*/ 263525 h 21600"/>
              <a:gd name="T6" fmla="*/ 979488 w 21600"/>
              <a:gd name="T7" fmla="*/ 131763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9827" name="Text Box 19"/>
          <p:cNvSpPr txBox="1">
            <a:spLocks noChangeArrowheads="1"/>
          </p:cNvSpPr>
          <p:nvPr/>
        </p:nvSpPr>
        <p:spPr bwMode="auto">
          <a:xfrm>
            <a:off x="1776413" y="5113338"/>
            <a:ext cx="174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RELAX(u, v, w)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833813" y="4119563"/>
            <a:ext cx="1743075" cy="747712"/>
            <a:chOff x="717" y="2115"/>
            <a:chExt cx="1098" cy="471"/>
          </a:xfrm>
        </p:grpSpPr>
        <p:sp>
          <p:nvSpPr>
            <p:cNvPr id="39965" name="Oval 21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9966" name="Oval 22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39967" name="Line 23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8" name="Text Box 24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9969" name="Text Box 25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39970" name="Text Box 26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3833813" y="5635625"/>
            <a:ext cx="1743075" cy="747713"/>
            <a:chOff x="717" y="2115"/>
            <a:chExt cx="1098" cy="471"/>
          </a:xfrm>
        </p:grpSpPr>
        <p:sp>
          <p:nvSpPr>
            <p:cNvPr id="39959" name="Oval 28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9960" name="Oval 29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39961" name="Line 30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62" name="Text Box 31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9963" name="Text Box 32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39964" name="Text Box 33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sp>
        <p:nvSpPr>
          <p:cNvPr id="759842" name="AutoShape 34"/>
          <p:cNvSpPr>
            <a:spLocks noChangeArrowheads="1"/>
          </p:cNvSpPr>
          <p:nvPr/>
        </p:nvSpPr>
        <p:spPr bwMode="auto">
          <a:xfrm rot="5400000">
            <a:off x="4201319" y="5177631"/>
            <a:ext cx="979488" cy="263525"/>
          </a:xfrm>
          <a:custGeom>
            <a:avLst/>
            <a:gdLst>
              <a:gd name="T0" fmla="*/ 734616 w 21600"/>
              <a:gd name="T1" fmla="*/ 0 h 21600"/>
              <a:gd name="T2" fmla="*/ 0 w 21600"/>
              <a:gd name="T3" fmla="*/ 131763 h 21600"/>
              <a:gd name="T4" fmla="*/ 734616 w 21600"/>
              <a:gd name="T5" fmla="*/ 263525 h 21600"/>
              <a:gd name="T6" fmla="*/ 979488 w 21600"/>
              <a:gd name="T7" fmla="*/ 131763 h 21600"/>
              <a:gd name="T8" fmla="*/ 3 60000 65536"/>
              <a:gd name="T9" fmla="*/ 2 60000 65536"/>
              <a:gd name="T10" fmla="*/ 1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9843" name="Text Box 35"/>
          <p:cNvSpPr txBox="1">
            <a:spLocks noChangeArrowheads="1"/>
          </p:cNvSpPr>
          <p:nvPr/>
        </p:nvSpPr>
        <p:spPr bwMode="auto">
          <a:xfrm>
            <a:off x="4879975" y="5122863"/>
            <a:ext cx="174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RELAX(u, v, w)</a:t>
            </a:r>
          </a:p>
        </p:txBody>
      </p:sp>
      <p:sp>
        <p:nvSpPr>
          <p:cNvPr id="759844" name="Rectangle 36"/>
          <p:cNvSpPr>
            <a:spLocks noChangeArrowheads="1"/>
          </p:cNvSpPr>
          <p:nvPr/>
        </p:nvSpPr>
        <p:spPr bwMode="auto">
          <a:xfrm>
            <a:off x="5626100" y="4241800"/>
            <a:ext cx="33909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After relaxation:</a:t>
            </a:r>
          </a:p>
          <a:p>
            <a:pPr lvl="1"/>
            <a:r>
              <a:rPr lang="en-US" sz="2400" dirty="0">
                <a:latin typeface="Comic Sans MS" pitchFamily="-106" charset="0"/>
              </a:rPr>
              <a:t>d[v]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≤</a:t>
            </a:r>
            <a:r>
              <a:rPr lang="en-US" sz="2400" dirty="0">
                <a:latin typeface="Comic Sans MS" pitchFamily="-106" charset="0"/>
              </a:rPr>
              <a:t> d[u] + w(u, v)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58763" y="3787775"/>
            <a:ext cx="1908175" cy="684213"/>
            <a:chOff x="163" y="2242"/>
            <a:chExt cx="1202" cy="431"/>
          </a:xfrm>
        </p:grpSpPr>
        <p:sp>
          <p:nvSpPr>
            <p:cNvPr id="39956" name="Oval 38"/>
            <p:cNvSpPr>
              <a:spLocks noChangeArrowheads="1"/>
            </p:cNvSpPr>
            <p:nvPr/>
          </p:nvSpPr>
          <p:spPr bwMode="auto">
            <a:xfrm>
              <a:off x="163" y="2242"/>
              <a:ext cx="238" cy="22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9957" name="Freeform 39"/>
            <p:cNvSpPr>
              <a:spLocks/>
            </p:cNvSpPr>
            <p:nvPr/>
          </p:nvSpPr>
          <p:spPr bwMode="auto">
            <a:xfrm>
              <a:off x="369" y="2442"/>
              <a:ext cx="163" cy="231"/>
            </a:xfrm>
            <a:custGeom>
              <a:avLst/>
              <a:gdLst>
                <a:gd name="T0" fmla="*/ 0 w 163"/>
                <a:gd name="T1" fmla="*/ 0 h 231"/>
                <a:gd name="T2" fmla="*/ 57 w 163"/>
                <a:gd name="T3" fmla="*/ 25 h 231"/>
                <a:gd name="T4" fmla="*/ 69 w 163"/>
                <a:gd name="T5" fmla="*/ 81 h 231"/>
                <a:gd name="T6" fmla="*/ 113 w 163"/>
                <a:gd name="T7" fmla="*/ 131 h 231"/>
                <a:gd name="T8" fmla="*/ 151 w 163"/>
                <a:gd name="T9" fmla="*/ 200 h 231"/>
                <a:gd name="T10" fmla="*/ 163 w 163"/>
                <a:gd name="T11" fmla="*/ 231 h 2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3"/>
                <a:gd name="T19" fmla="*/ 0 h 231"/>
                <a:gd name="T20" fmla="*/ 163 w 163"/>
                <a:gd name="T21" fmla="*/ 231 h 2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3" h="231">
                  <a:moveTo>
                    <a:pt x="0" y="0"/>
                  </a:moveTo>
                  <a:cubicBezTo>
                    <a:pt x="19" y="12"/>
                    <a:pt x="36" y="18"/>
                    <a:pt x="57" y="25"/>
                  </a:cubicBezTo>
                  <a:cubicBezTo>
                    <a:pt x="72" y="48"/>
                    <a:pt x="79" y="55"/>
                    <a:pt x="69" y="81"/>
                  </a:cubicBezTo>
                  <a:cubicBezTo>
                    <a:pt x="77" y="116"/>
                    <a:pt x="80" y="121"/>
                    <a:pt x="113" y="131"/>
                  </a:cubicBezTo>
                  <a:cubicBezTo>
                    <a:pt x="145" y="153"/>
                    <a:pt x="130" y="169"/>
                    <a:pt x="151" y="200"/>
                  </a:cubicBezTo>
                  <a:cubicBezTo>
                    <a:pt x="158" y="223"/>
                    <a:pt x="154" y="213"/>
                    <a:pt x="163" y="2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58" name="Freeform 40"/>
            <p:cNvSpPr>
              <a:spLocks/>
            </p:cNvSpPr>
            <p:nvPr/>
          </p:nvSpPr>
          <p:spPr bwMode="auto">
            <a:xfrm>
              <a:off x="354" y="2413"/>
              <a:ext cx="1011" cy="242"/>
            </a:xfrm>
            <a:custGeom>
              <a:avLst/>
              <a:gdLst>
                <a:gd name="T0" fmla="*/ 28 w 1011"/>
                <a:gd name="T1" fmla="*/ 10 h 242"/>
                <a:gd name="T2" fmla="*/ 72 w 1011"/>
                <a:gd name="T3" fmla="*/ 29 h 242"/>
                <a:gd name="T4" fmla="*/ 109 w 1011"/>
                <a:gd name="T5" fmla="*/ 41 h 242"/>
                <a:gd name="T6" fmla="*/ 166 w 1011"/>
                <a:gd name="T7" fmla="*/ 22 h 242"/>
                <a:gd name="T8" fmla="*/ 291 w 1011"/>
                <a:gd name="T9" fmla="*/ 41 h 242"/>
                <a:gd name="T10" fmla="*/ 441 w 1011"/>
                <a:gd name="T11" fmla="*/ 85 h 242"/>
                <a:gd name="T12" fmla="*/ 610 w 1011"/>
                <a:gd name="T13" fmla="*/ 98 h 242"/>
                <a:gd name="T14" fmla="*/ 673 w 1011"/>
                <a:gd name="T15" fmla="*/ 116 h 242"/>
                <a:gd name="T16" fmla="*/ 823 w 1011"/>
                <a:gd name="T17" fmla="*/ 166 h 242"/>
                <a:gd name="T18" fmla="*/ 955 w 1011"/>
                <a:gd name="T19" fmla="*/ 210 h 242"/>
                <a:gd name="T20" fmla="*/ 992 w 1011"/>
                <a:gd name="T21" fmla="*/ 235 h 242"/>
                <a:gd name="T22" fmla="*/ 1011 w 1011"/>
                <a:gd name="T23" fmla="*/ 242 h 2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11"/>
                <a:gd name="T37" fmla="*/ 0 h 242"/>
                <a:gd name="T38" fmla="*/ 1011 w 1011"/>
                <a:gd name="T39" fmla="*/ 242 h 2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11" h="242">
                  <a:moveTo>
                    <a:pt x="28" y="10"/>
                  </a:moveTo>
                  <a:cubicBezTo>
                    <a:pt x="85" y="28"/>
                    <a:pt x="0" y="0"/>
                    <a:pt x="72" y="29"/>
                  </a:cubicBezTo>
                  <a:cubicBezTo>
                    <a:pt x="84" y="34"/>
                    <a:pt x="109" y="41"/>
                    <a:pt x="109" y="41"/>
                  </a:cubicBezTo>
                  <a:cubicBezTo>
                    <a:pt x="153" y="27"/>
                    <a:pt x="135" y="34"/>
                    <a:pt x="166" y="22"/>
                  </a:cubicBezTo>
                  <a:cubicBezTo>
                    <a:pt x="215" y="26"/>
                    <a:pt x="247" y="27"/>
                    <a:pt x="291" y="41"/>
                  </a:cubicBezTo>
                  <a:cubicBezTo>
                    <a:pt x="343" y="76"/>
                    <a:pt x="375" y="79"/>
                    <a:pt x="441" y="85"/>
                  </a:cubicBezTo>
                  <a:cubicBezTo>
                    <a:pt x="501" y="77"/>
                    <a:pt x="552" y="84"/>
                    <a:pt x="610" y="98"/>
                  </a:cubicBezTo>
                  <a:cubicBezTo>
                    <a:pt x="631" y="103"/>
                    <a:pt x="673" y="116"/>
                    <a:pt x="673" y="116"/>
                  </a:cubicBezTo>
                  <a:cubicBezTo>
                    <a:pt x="714" y="157"/>
                    <a:pt x="768" y="162"/>
                    <a:pt x="823" y="166"/>
                  </a:cubicBezTo>
                  <a:cubicBezTo>
                    <a:pt x="873" y="175"/>
                    <a:pt x="909" y="195"/>
                    <a:pt x="955" y="210"/>
                  </a:cubicBezTo>
                  <a:cubicBezTo>
                    <a:pt x="964" y="217"/>
                    <a:pt x="982" y="230"/>
                    <a:pt x="992" y="235"/>
                  </a:cubicBezTo>
                  <a:cubicBezTo>
                    <a:pt x="998" y="238"/>
                    <a:pt x="1011" y="242"/>
                    <a:pt x="1011" y="24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3351213" y="3787775"/>
            <a:ext cx="1908175" cy="684213"/>
            <a:chOff x="163" y="2242"/>
            <a:chExt cx="1202" cy="431"/>
          </a:xfrm>
        </p:grpSpPr>
        <p:sp>
          <p:nvSpPr>
            <p:cNvPr id="39953" name="Oval 42"/>
            <p:cNvSpPr>
              <a:spLocks noChangeArrowheads="1"/>
            </p:cNvSpPr>
            <p:nvPr/>
          </p:nvSpPr>
          <p:spPr bwMode="auto">
            <a:xfrm>
              <a:off x="163" y="2242"/>
              <a:ext cx="238" cy="22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9954" name="Freeform 43"/>
            <p:cNvSpPr>
              <a:spLocks/>
            </p:cNvSpPr>
            <p:nvPr/>
          </p:nvSpPr>
          <p:spPr bwMode="auto">
            <a:xfrm>
              <a:off x="369" y="2442"/>
              <a:ext cx="163" cy="231"/>
            </a:xfrm>
            <a:custGeom>
              <a:avLst/>
              <a:gdLst>
                <a:gd name="T0" fmla="*/ 0 w 163"/>
                <a:gd name="T1" fmla="*/ 0 h 231"/>
                <a:gd name="T2" fmla="*/ 57 w 163"/>
                <a:gd name="T3" fmla="*/ 25 h 231"/>
                <a:gd name="T4" fmla="*/ 69 w 163"/>
                <a:gd name="T5" fmla="*/ 81 h 231"/>
                <a:gd name="T6" fmla="*/ 113 w 163"/>
                <a:gd name="T7" fmla="*/ 131 h 231"/>
                <a:gd name="T8" fmla="*/ 151 w 163"/>
                <a:gd name="T9" fmla="*/ 200 h 231"/>
                <a:gd name="T10" fmla="*/ 163 w 163"/>
                <a:gd name="T11" fmla="*/ 231 h 2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3"/>
                <a:gd name="T19" fmla="*/ 0 h 231"/>
                <a:gd name="T20" fmla="*/ 163 w 163"/>
                <a:gd name="T21" fmla="*/ 231 h 2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3" h="231">
                  <a:moveTo>
                    <a:pt x="0" y="0"/>
                  </a:moveTo>
                  <a:cubicBezTo>
                    <a:pt x="19" y="12"/>
                    <a:pt x="36" y="18"/>
                    <a:pt x="57" y="25"/>
                  </a:cubicBezTo>
                  <a:cubicBezTo>
                    <a:pt x="72" y="48"/>
                    <a:pt x="79" y="55"/>
                    <a:pt x="69" y="81"/>
                  </a:cubicBezTo>
                  <a:cubicBezTo>
                    <a:pt x="77" y="116"/>
                    <a:pt x="80" y="121"/>
                    <a:pt x="113" y="131"/>
                  </a:cubicBezTo>
                  <a:cubicBezTo>
                    <a:pt x="145" y="153"/>
                    <a:pt x="130" y="169"/>
                    <a:pt x="151" y="200"/>
                  </a:cubicBezTo>
                  <a:cubicBezTo>
                    <a:pt x="158" y="223"/>
                    <a:pt x="154" y="213"/>
                    <a:pt x="163" y="2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955" name="Freeform 44"/>
            <p:cNvSpPr>
              <a:spLocks/>
            </p:cNvSpPr>
            <p:nvPr/>
          </p:nvSpPr>
          <p:spPr bwMode="auto">
            <a:xfrm>
              <a:off x="354" y="2413"/>
              <a:ext cx="1011" cy="242"/>
            </a:xfrm>
            <a:custGeom>
              <a:avLst/>
              <a:gdLst>
                <a:gd name="T0" fmla="*/ 28 w 1011"/>
                <a:gd name="T1" fmla="*/ 10 h 242"/>
                <a:gd name="T2" fmla="*/ 72 w 1011"/>
                <a:gd name="T3" fmla="*/ 29 h 242"/>
                <a:gd name="T4" fmla="*/ 109 w 1011"/>
                <a:gd name="T5" fmla="*/ 41 h 242"/>
                <a:gd name="T6" fmla="*/ 166 w 1011"/>
                <a:gd name="T7" fmla="*/ 22 h 242"/>
                <a:gd name="T8" fmla="*/ 291 w 1011"/>
                <a:gd name="T9" fmla="*/ 41 h 242"/>
                <a:gd name="T10" fmla="*/ 441 w 1011"/>
                <a:gd name="T11" fmla="*/ 85 h 242"/>
                <a:gd name="T12" fmla="*/ 610 w 1011"/>
                <a:gd name="T13" fmla="*/ 98 h 242"/>
                <a:gd name="T14" fmla="*/ 673 w 1011"/>
                <a:gd name="T15" fmla="*/ 116 h 242"/>
                <a:gd name="T16" fmla="*/ 823 w 1011"/>
                <a:gd name="T17" fmla="*/ 166 h 242"/>
                <a:gd name="T18" fmla="*/ 955 w 1011"/>
                <a:gd name="T19" fmla="*/ 210 h 242"/>
                <a:gd name="T20" fmla="*/ 992 w 1011"/>
                <a:gd name="T21" fmla="*/ 235 h 242"/>
                <a:gd name="T22" fmla="*/ 1011 w 1011"/>
                <a:gd name="T23" fmla="*/ 242 h 24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11"/>
                <a:gd name="T37" fmla="*/ 0 h 242"/>
                <a:gd name="T38" fmla="*/ 1011 w 1011"/>
                <a:gd name="T39" fmla="*/ 242 h 24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11" h="242">
                  <a:moveTo>
                    <a:pt x="28" y="10"/>
                  </a:moveTo>
                  <a:cubicBezTo>
                    <a:pt x="85" y="28"/>
                    <a:pt x="0" y="0"/>
                    <a:pt x="72" y="29"/>
                  </a:cubicBezTo>
                  <a:cubicBezTo>
                    <a:pt x="84" y="34"/>
                    <a:pt x="109" y="41"/>
                    <a:pt x="109" y="41"/>
                  </a:cubicBezTo>
                  <a:cubicBezTo>
                    <a:pt x="153" y="27"/>
                    <a:pt x="135" y="34"/>
                    <a:pt x="166" y="22"/>
                  </a:cubicBezTo>
                  <a:cubicBezTo>
                    <a:pt x="215" y="26"/>
                    <a:pt x="247" y="27"/>
                    <a:pt x="291" y="41"/>
                  </a:cubicBezTo>
                  <a:cubicBezTo>
                    <a:pt x="343" y="76"/>
                    <a:pt x="375" y="79"/>
                    <a:pt x="441" y="85"/>
                  </a:cubicBezTo>
                  <a:cubicBezTo>
                    <a:pt x="501" y="77"/>
                    <a:pt x="552" y="84"/>
                    <a:pt x="610" y="98"/>
                  </a:cubicBezTo>
                  <a:cubicBezTo>
                    <a:pt x="631" y="103"/>
                    <a:pt x="673" y="116"/>
                    <a:pt x="673" y="116"/>
                  </a:cubicBezTo>
                  <a:cubicBezTo>
                    <a:pt x="714" y="157"/>
                    <a:pt x="768" y="162"/>
                    <a:pt x="823" y="166"/>
                  </a:cubicBezTo>
                  <a:cubicBezTo>
                    <a:pt x="873" y="175"/>
                    <a:pt x="909" y="195"/>
                    <a:pt x="955" y="210"/>
                  </a:cubicBezTo>
                  <a:cubicBezTo>
                    <a:pt x="964" y="217"/>
                    <a:pt x="982" y="230"/>
                    <a:pt x="992" y="235"/>
                  </a:cubicBezTo>
                  <a:cubicBezTo>
                    <a:pt x="998" y="238"/>
                    <a:pt x="1011" y="242"/>
                    <a:pt x="1011" y="24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03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26" grpId="0" animBg="1"/>
      <p:bldP spid="759827" grpId="0"/>
      <p:bldP spid="759842" grpId="0" animBg="1"/>
      <p:bldP spid="759843" grpId="0"/>
      <p:bldP spid="7598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RELAX(u, v, w)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b="1" dirty="0"/>
              <a:t>if </a:t>
            </a:r>
            <a:r>
              <a:rPr lang="en-US" dirty="0">
                <a:latin typeface="Comic Sans MS" pitchFamily="-106" charset="0"/>
              </a:rPr>
              <a:t>d[v] &gt; d[u] + w(u, v)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b="1" dirty="0"/>
              <a:t>   then </a:t>
            </a:r>
            <a:r>
              <a:rPr lang="en-US" dirty="0">
                <a:latin typeface="Comic Sans MS" pitchFamily="-106" charset="0"/>
              </a:rPr>
              <a:t>d[v] ← d[u] + w(u, v)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     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𝛑</a:t>
            </a:r>
            <a:r>
              <a:rPr lang="en-US" dirty="0">
                <a:latin typeface="Comic Sans MS" pitchFamily="-106" charset="0"/>
              </a:rPr>
              <a:t>[v] ← u</a:t>
            </a:r>
          </a:p>
          <a:p>
            <a:pPr marL="533400" indent="-533400" eaLnBrk="1" hangingPunct="1"/>
            <a:endParaRPr lang="en-US" dirty="0"/>
          </a:p>
          <a:p>
            <a:pPr marL="533400" indent="-533400" eaLnBrk="1" hangingPunct="1"/>
            <a:r>
              <a:rPr lang="en-US" dirty="0"/>
              <a:t>All the single-source shortest-paths algorithms </a:t>
            </a:r>
          </a:p>
          <a:p>
            <a:pPr marL="914400" lvl="1" indent="-457200" eaLnBrk="1" hangingPunct="1"/>
            <a:r>
              <a:rPr lang="en-US" dirty="0">
                <a:ea typeface="ＭＳ Ｐゴシック" pitchFamily="-106" charset="-128"/>
              </a:rPr>
              <a:t>start by calling INIT-SINGLE-SOURCE</a:t>
            </a:r>
          </a:p>
          <a:p>
            <a:pPr marL="914400" lvl="1" indent="-457200" eaLnBrk="1" hangingPunct="1"/>
            <a:r>
              <a:rPr lang="en-US" dirty="0">
                <a:ea typeface="ＭＳ Ｐゴシック" pitchFamily="-106" charset="-128"/>
              </a:rPr>
              <a:t>then relax edges</a:t>
            </a:r>
          </a:p>
          <a:p>
            <a:pPr marL="533400" indent="-533400" eaLnBrk="1" hangingPunct="1"/>
            <a:r>
              <a:rPr lang="en-US" dirty="0"/>
              <a:t>The algorithms differ in the order and how many times they relax each edge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015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Bellman-Ford Algorithm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Single-source shortest paths problem</a:t>
            </a:r>
          </a:p>
          <a:p>
            <a:pPr lvl="1"/>
            <a:r>
              <a:rPr lang="en-US" dirty="0"/>
              <a:t>Computes d[v] and </a:t>
            </a:r>
            <a:r>
              <a:rPr lang="en-US" dirty="0">
                <a:latin typeface="Comic Sans MS" charset="0"/>
                <a:sym typeface="Symbol" charset="0"/>
              </a:rPr>
              <a:t>𝛑</a:t>
            </a:r>
            <a:r>
              <a:rPr lang="en-US" dirty="0"/>
              <a:t>[v] for all v </a:t>
            </a:r>
            <a:r>
              <a:rPr lang="en-US" dirty="0">
                <a:sym typeface="Symbol" charset="0"/>
              </a:rPr>
              <a:t>∈</a:t>
            </a:r>
            <a:r>
              <a:rPr lang="en-US" dirty="0"/>
              <a:t> V</a:t>
            </a:r>
          </a:p>
          <a:p>
            <a:r>
              <a:rPr lang="en-US" dirty="0"/>
              <a:t>Allows negative edge weights and cycles</a:t>
            </a:r>
          </a:p>
          <a:p>
            <a:r>
              <a:rPr lang="en-US" dirty="0"/>
              <a:t>Returns:</a:t>
            </a:r>
          </a:p>
          <a:p>
            <a:pPr lvl="1"/>
            <a:r>
              <a:rPr lang="en-US" dirty="0"/>
              <a:t>TRUE if no negative-weight cycles are reachable from the source s</a:t>
            </a:r>
          </a:p>
          <a:p>
            <a:pPr lvl="1"/>
            <a:r>
              <a:rPr lang="en-US" dirty="0"/>
              <a:t>FALSE otherwise </a:t>
            </a:r>
            <a:r>
              <a:rPr lang="en-US" dirty="0">
                <a:sym typeface="Symbol" charset="0"/>
              </a:rPr>
              <a:t>⇒ no solution exists</a:t>
            </a:r>
          </a:p>
          <a:p>
            <a:r>
              <a:rPr lang="en-US" dirty="0">
                <a:sym typeface="Symbol" charset="0"/>
              </a:rPr>
              <a:t>Idea:</a:t>
            </a:r>
          </a:p>
          <a:p>
            <a:pPr lvl="1"/>
            <a:r>
              <a:rPr lang="en-US" dirty="0">
                <a:sym typeface="Symbol" charset="0"/>
              </a:rPr>
              <a:t>Traverse all the edges |V| – 1 times, every time performing a relaxation step of each edge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1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Line 2"/>
          <p:cNvSpPr>
            <a:spLocks noChangeShapeType="1"/>
          </p:cNvSpPr>
          <p:nvPr/>
        </p:nvSpPr>
        <p:spPr bwMode="auto">
          <a:xfrm flipV="1">
            <a:off x="6756400" y="4327525"/>
            <a:ext cx="414338" cy="407988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2883" name="Line 3"/>
          <p:cNvSpPr>
            <a:spLocks noChangeShapeType="1"/>
          </p:cNvSpPr>
          <p:nvPr/>
        </p:nvSpPr>
        <p:spPr bwMode="auto">
          <a:xfrm rot="5400000" flipV="1">
            <a:off x="6750050" y="5086350"/>
            <a:ext cx="414338" cy="407988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BELLMAN-FORD(</a:t>
            </a:r>
            <a:r>
              <a:rPr lang="en-US">
                <a:latin typeface="Comic Sans MS" charset="0"/>
              </a:rPr>
              <a:t>V, E, w, s</a:t>
            </a:r>
            <a:r>
              <a:rPr lang="en-US"/>
              <a:t>)</a:t>
            </a:r>
          </a:p>
        </p:txBody>
      </p:sp>
      <p:sp>
        <p:nvSpPr>
          <p:cNvPr id="7628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7133" y="1214438"/>
            <a:ext cx="6565900" cy="5076825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 INITIALIZE-SINGLE-SOURCE(V, s)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 err="1"/>
              <a:t>i</a:t>
            </a:r>
            <a:r>
              <a:rPr lang="en-US" dirty="0"/>
              <a:t> ← 1 to |V| - 1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do for </a:t>
            </a:r>
            <a:r>
              <a:rPr lang="en-US" dirty="0"/>
              <a:t>each edge (u, v) </a:t>
            </a:r>
            <a:r>
              <a:rPr lang="en-US" dirty="0">
                <a:sym typeface="Symbol" charset="0"/>
              </a:rPr>
              <a:t>∈</a:t>
            </a:r>
            <a:r>
              <a:rPr lang="en-US" dirty="0"/>
              <a:t> E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         </a:t>
            </a:r>
            <a:r>
              <a:rPr lang="en-US" b="1" dirty="0"/>
              <a:t>  do </a:t>
            </a:r>
            <a:r>
              <a:rPr lang="en-US" dirty="0"/>
              <a:t>RELAX(u, v, w)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/>
              <a:t>each edge (u, v) </a:t>
            </a:r>
            <a:r>
              <a:rPr lang="en-US" dirty="0">
                <a:sym typeface="Symbol" charset="0"/>
              </a:rPr>
              <a:t>∈</a:t>
            </a:r>
            <a:r>
              <a:rPr lang="en-US" dirty="0"/>
              <a:t> E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do if </a:t>
            </a:r>
            <a:r>
              <a:rPr lang="en-US" dirty="0"/>
              <a:t>d[v] &gt; d[u] + w(u, v)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        </a:t>
            </a:r>
            <a:r>
              <a:rPr lang="en-US" b="1" dirty="0"/>
              <a:t>then return </a:t>
            </a:r>
            <a:r>
              <a:rPr lang="en-US" dirty="0"/>
              <a:t>FALSE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return </a:t>
            </a:r>
            <a:r>
              <a:rPr lang="en-US" dirty="0"/>
              <a:t>TRUE</a:t>
            </a:r>
          </a:p>
        </p:txBody>
      </p:sp>
      <p:grpSp>
        <p:nvGrpSpPr>
          <p:cNvPr id="762886" name="Group 6"/>
          <p:cNvGrpSpPr>
            <a:grpSpLocks/>
          </p:cNvGrpSpPr>
          <p:nvPr/>
        </p:nvGrpSpPr>
        <p:grpSpPr bwMode="auto">
          <a:xfrm>
            <a:off x="6137275" y="1166813"/>
            <a:ext cx="2762250" cy="2528887"/>
            <a:chOff x="2607" y="1209"/>
            <a:chExt cx="1740" cy="1593"/>
          </a:xfrm>
        </p:grpSpPr>
        <p:sp>
          <p:nvSpPr>
            <p:cNvPr id="762887" name="Oval 7"/>
            <p:cNvSpPr>
              <a:spLocks noChangeArrowheads="1"/>
            </p:cNvSpPr>
            <p:nvPr/>
          </p:nvSpPr>
          <p:spPr bwMode="auto">
            <a:xfrm>
              <a:off x="2784" y="188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62888" name="Oval 8"/>
            <p:cNvSpPr>
              <a:spLocks noChangeArrowheads="1"/>
            </p:cNvSpPr>
            <p:nvPr/>
          </p:nvSpPr>
          <p:spPr bwMode="auto">
            <a:xfrm>
              <a:off x="3213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2889" name="Oval 9"/>
            <p:cNvSpPr>
              <a:spLocks noChangeArrowheads="1"/>
            </p:cNvSpPr>
            <p:nvPr/>
          </p:nvSpPr>
          <p:spPr bwMode="auto">
            <a:xfrm>
              <a:off x="4045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2890" name="Oval 10"/>
            <p:cNvSpPr>
              <a:spLocks noChangeArrowheads="1"/>
            </p:cNvSpPr>
            <p:nvPr/>
          </p:nvSpPr>
          <p:spPr bwMode="auto">
            <a:xfrm>
              <a:off x="3213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62891" name="Oval 11"/>
            <p:cNvSpPr>
              <a:spLocks noChangeArrowheads="1"/>
            </p:cNvSpPr>
            <p:nvPr/>
          </p:nvSpPr>
          <p:spPr bwMode="auto">
            <a:xfrm>
              <a:off x="4045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62892" name="Line 12"/>
            <p:cNvSpPr>
              <a:spLocks noChangeShapeType="1"/>
            </p:cNvSpPr>
            <p:nvPr/>
          </p:nvSpPr>
          <p:spPr bwMode="auto">
            <a:xfrm flipV="1">
              <a:off x="2991" y="164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893" name="Line 13"/>
            <p:cNvSpPr>
              <a:spLocks noChangeShapeType="1"/>
            </p:cNvSpPr>
            <p:nvPr/>
          </p:nvSpPr>
          <p:spPr bwMode="auto">
            <a:xfrm>
              <a:off x="2992" y="211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894" name="Text Box 14"/>
            <p:cNvSpPr txBox="1">
              <a:spLocks noChangeArrowheads="1"/>
            </p:cNvSpPr>
            <p:nvPr/>
          </p:nvSpPr>
          <p:spPr bwMode="auto">
            <a:xfrm>
              <a:off x="2970" y="160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62895" name="Text Box 15"/>
            <p:cNvSpPr txBox="1">
              <a:spLocks noChangeArrowheads="1"/>
            </p:cNvSpPr>
            <p:nvPr/>
          </p:nvSpPr>
          <p:spPr bwMode="auto">
            <a:xfrm>
              <a:off x="3656" y="127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62896" name="Text Box 16"/>
            <p:cNvSpPr txBox="1">
              <a:spLocks noChangeArrowheads="1"/>
            </p:cNvSpPr>
            <p:nvPr/>
          </p:nvSpPr>
          <p:spPr bwMode="auto">
            <a:xfrm>
              <a:off x="2981" y="217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2897" name="Text Box 17"/>
            <p:cNvSpPr txBox="1">
              <a:spLocks noChangeArrowheads="1"/>
            </p:cNvSpPr>
            <p:nvPr/>
          </p:nvSpPr>
          <p:spPr bwMode="auto">
            <a:xfrm>
              <a:off x="4160" y="184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2898" name="Text Box 18"/>
            <p:cNvSpPr txBox="1">
              <a:spLocks noChangeArrowheads="1"/>
            </p:cNvSpPr>
            <p:nvPr/>
          </p:nvSpPr>
          <p:spPr bwMode="auto">
            <a:xfrm>
              <a:off x="3676" y="245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62899" name="Text Box 19"/>
            <p:cNvSpPr txBox="1">
              <a:spLocks noChangeArrowheads="1"/>
            </p:cNvSpPr>
            <p:nvPr/>
          </p:nvSpPr>
          <p:spPr bwMode="auto">
            <a:xfrm>
              <a:off x="2607" y="18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2900" name="Text Box 20"/>
            <p:cNvSpPr txBox="1">
              <a:spLocks noChangeArrowheads="1"/>
            </p:cNvSpPr>
            <p:nvPr/>
          </p:nvSpPr>
          <p:spPr bwMode="auto">
            <a:xfrm>
              <a:off x="3268" y="1209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62901" name="Text Box 21"/>
            <p:cNvSpPr txBox="1">
              <a:spLocks noChangeArrowheads="1"/>
            </p:cNvSpPr>
            <p:nvPr/>
          </p:nvSpPr>
          <p:spPr bwMode="auto">
            <a:xfrm>
              <a:off x="4090" y="12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62902" name="Text Box 22"/>
            <p:cNvSpPr txBox="1">
              <a:spLocks noChangeArrowheads="1"/>
            </p:cNvSpPr>
            <p:nvPr/>
          </p:nvSpPr>
          <p:spPr bwMode="auto">
            <a:xfrm>
              <a:off x="3252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62903" name="Text Box 23"/>
            <p:cNvSpPr txBox="1">
              <a:spLocks noChangeArrowheads="1"/>
            </p:cNvSpPr>
            <p:nvPr/>
          </p:nvSpPr>
          <p:spPr bwMode="auto">
            <a:xfrm>
              <a:off x="4106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62904" name="Line 24"/>
            <p:cNvSpPr>
              <a:spLocks noChangeShapeType="1"/>
            </p:cNvSpPr>
            <p:nvPr/>
          </p:nvSpPr>
          <p:spPr bwMode="auto">
            <a:xfrm flipV="1">
              <a:off x="3483" y="2487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05" name="Line 25"/>
            <p:cNvSpPr>
              <a:spLocks noChangeShapeType="1"/>
            </p:cNvSpPr>
            <p:nvPr/>
          </p:nvSpPr>
          <p:spPr bwMode="auto">
            <a:xfrm flipV="1">
              <a:off x="3414" y="1633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06" name="Line 26"/>
            <p:cNvSpPr>
              <a:spLocks noChangeShapeType="1"/>
            </p:cNvSpPr>
            <p:nvPr/>
          </p:nvSpPr>
          <p:spPr bwMode="auto">
            <a:xfrm flipH="1" flipV="1">
              <a:off x="3036" y="2061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07" name="Text Box 27"/>
            <p:cNvSpPr txBox="1">
              <a:spLocks noChangeArrowheads="1"/>
            </p:cNvSpPr>
            <p:nvPr/>
          </p:nvSpPr>
          <p:spPr bwMode="auto">
            <a:xfrm>
              <a:off x="3173" y="180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62908" name="Text Box 28"/>
            <p:cNvSpPr txBox="1">
              <a:spLocks noChangeArrowheads="1"/>
            </p:cNvSpPr>
            <p:nvPr/>
          </p:nvSpPr>
          <p:spPr bwMode="auto">
            <a:xfrm>
              <a:off x="3420" y="182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762909" name="Text Box 29"/>
            <p:cNvSpPr txBox="1">
              <a:spLocks noChangeArrowheads="1"/>
            </p:cNvSpPr>
            <p:nvPr/>
          </p:nvSpPr>
          <p:spPr bwMode="auto">
            <a:xfrm>
              <a:off x="3887" y="1693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762910" name="Text Box 30"/>
            <p:cNvSpPr txBox="1">
              <a:spLocks noChangeArrowheads="1"/>
            </p:cNvSpPr>
            <p:nvPr/>
          </p:nvSpPr>
          <p:spPr bwMode="auto">
            <a:xfrm>
              <a:off x="3715" y="215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2911" name="Line 31"/>
            <p:cNvSpPr>
              <a:spLocks noChangeShapeType="1"/>
            </p:cNvSpPr>
            <p:nvPr/>
          </p:nvSpPr>
          <p:spPr bwMode="auto">
            <a:xfrm>
              <a:off x="3344" y="1674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12" name="Line 32"/>
            <p:cNvSpPr>
              <a:spLocks noChangeShapeType="1"/>
            </p:cNvSpPr>
            <p:nvPr/>
          </p:nvSpPr>
          <p:spPr bwMode="auto">
            <a:xfrm>
              <a:off x="4178" y="1671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13" name="Line 33"/>
            <p:cNvSpPr>
              <a:spLocks noChangeShapeType="1"/>
            </p:cNvSpPr>
            <p:nvPr/>
          </p:nvSpPr>
          <p:spPr bwMode="auto">
            <a:xfrm rot="5400000" flipV="1">
              <a:off x="3428" y="1649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14" name="Text Box 34"/>
            <p:cNvSpPr txBox="1">
              <a:spLocks noChangeArrowheads="1"/>
            </p:cNvSpPr>
            <p:nvPr/>
          </p:nvSpPr>
          <p:spPr bwMode="auto">
            <a:xfrm>
              <a:off x="3911" y="2014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762915" name="Freeform 35"/>
            <p:cNvSpPr>
              <a:spLocks/>
            </p:cNvSpPr>
            <p:nvPr/>
          </p:nvSpPr>
          <p:spPr bwMode="auto">
            <a:xfrm>
              <a:off x="3468" y="1471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16" name="Freeform 36"/>
            <p:cNvSpPr>
              <a:spLocks/>
            </p:cNvSpPr>
            <p:nvPr/>
          </p:nvSpPr>
          <p:spPr bwMode="auto">
            <a:xfrm flipH="1" flipV="1">
              <a:off x="3478" y="1594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17" name="Text Box 37"/>
            <p:cNvSpPr txBox="1">
              <a:spLocks noChangeArrowheads="1"/>
            </p:cNvSpPr>
            <p:nvPr/>
          </p:nvSpPr>
          <p:spPr bwMode="auto">
            <a:xfrm>
              <a:off x="3612" y="1597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-2</a:t>
              </a:r>
            </a:p>
          </p:txBody>
        </p:sp>
      </p:grpSp>
      <p:grpSp>
        <p:nvGrpSpPr>
          <p:cNvPr id="762918" name="Group 38"/>
          <p:cNvGrpSpPr>
            <a:grpSpLocks/>
          </p:cNvGrpSpPr>
          <p:nvPr/>
        </p:nvGrpSpPr>
        <p:grpSpPr bwMode="auto">
          <a:xfrm>
            <a:off x="6137275" y="3648075"/>
            <a:ext cx="2762250" cy="2528888"/>
            <a:chOff x="2607" y="1209"/>
            <a:chExt cx="1740" cy="1593"/>
          </a:xfrm>
        </p:grpSpPr>
        <p:sp>
          <p:nvSpPr>
            <p:cNvPr id="762919" name="Oval 39"/>
            <p:cNvSpPr>
              <a:spLocks noChangeArrowheads="1"/>
            </p:cNvSpPr>
            <p:nvPr/>
          </p:nvSpPr>
          <p:spPr bwMode="auto">
            <a:xfrm>
              <a:off x="2784" y="188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62920" name="Oval 40"/>
            <p:cNvSpPr>
              <a:spLocks noChangeArrowheads="1"/>
            </p:cNvSpPr>
            <p:nvPr/>
          </p:nvSpPr>
          <p:spPr bwMode="auto">
            <a:xfrm>
              <a:off x="3213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2921" name="Oval 41"/>
            <p:cNvSpPr>
              <a:spLocks noChangeArrowheads="1"/>
            </p:cNvSpPr>
            <p:nvPr/>
          </p:nvSpPr>
          <p:spPr bwMode="auto">
            <a:xfrm>
              <a:off x="4045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2922" name="Oval 42"/>
            <p:cNvSpPr>
              <a:spLocks noChangeArrowheads="1"/>
            </p:cNvSpPr>
            <p:nvPr/>
          </p:nvSpPr>
          <p:spPr bwMode="auto">
            <a:xfrm>
              <a:off x="3213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2923" name="Oval 43"/>
            <p:cNvSpPr>
              <a:spLocks noChangeArrowheads="1"/>
            </p:cNvSpPr>
            <p:nvPr/>
          </p:nvSpPr>
          <p:spPr bwMode="auto">
            <a:xfrm>
              <a:off x="4045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62924" name="Line 44"/>
            <p:cNvSpPr>
              <a:spLocks noChangeShapeType="1"/>
            </p:cNvSpPr>
            <p:nvPr/>
          </p:nvSpPr>
          <p:spPr bwMode="auto">
            <a:xfrm flipV="1">
              <a:off x="2991" y="164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25" name="Line 45"/>
            <p:cNvSpPr>
              <a:spLocks noChangeShapeType="1"/>
            </p:cNvSpPr>
            <p:nvPr/>
          </p:nvSpPr>
          <p:spPr bwMode="auto">
            <a:xfrm>
              <a:off x="2992" y="211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26" name="Text Box 46"/>
            <p:cNvSpPr txBox="1">
              <a:spLocks noChangeArrowheads="1"/>
            </p:cNvSpPr>
            <p:nvPr/>
          </p:nvSpPr>
          <p:spPr bwMode="auto">
            <a:xfrm>
              <a:off x="2970" y="160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62927" name="Text Box 47"/>
            <p:cNvSpPr txBox="1">
              <a:spLocks noChangeArrowheads="1"/>
            </p:cNvSpPr>
            <p:nvPr/>
          </p:nvSpPr>
          <p:spPr bwMode="auto">
            <a:xfrm>
              <a:off x="3656" y="127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62928" name="Text Box 48"/>
            <p:cNvSpPr txBox="1">
              <a:spLocks noChangeArrowheads="1"/>
            </p:cNvSpPr>
            <p:nvPr/>
          </p:nvSpPr>
          <p:spPr bwMode="auto">
            <a:xfrm>
              <a:off x="2981" y="217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2929" name="Text Box 49"/>
            <p:cNvSpPr txBox="1">
              <a:spLocks noChangeArrowheads="1"/>
            </p:cNvSpPr>
            <p:nvPr/>
          </p:nvSpPr>
          <p:spPr bwMode="auto">
            <a:xfrm>
              <a:off x="4160" y="184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2930" name="Text Box 50"/>
            <p:cNvSpPr txBox="1">
              <a:spLocks noChangeArrowheads="1"/>
            </p:cNvSpPr>
            <p:nvPr/>
          </p:nvSpPr>
          <p:spPr bwMode="auto">
            <a:xfrm>
              <a:off x="3676" y="245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62931" name="Text Box 51"/>
            <p:cNvSpPr txBox="1">
              <a:spLocks noChangeArrowheads="1"/>
            </p:cNvSpPr>
            <p:nvPr/>
          </p:nvSpPr>
          <p:spPr bwMode="auto">
            <a:xfrm>
              <a:off x="2607" y="18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2932" name="Text Box 52"/>
            <p:cNvSpPr txBox="1">
              <a:spLocks noChangeArrowheads="1"/>
            </p:cNvSpPr>
            <p:nvPr/>
          </p:nvSpPr>
          <p:spPr bwMode="auto">
            <a:xfrm>
              <a:off x="3268" y="1209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62933" name="Text Box 53"/>
            <p:cNvSpPr txBox="1">
              <a:spLocks noChangeArrowheads="1"/>
            </p:cNvSpPr>
            <p:nvPr/>
          </p:nvSpPr>
          <p:spPr bwMode="auto">
            <a:xfrm>
              <a:off x="4090" y="12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62934" name="Text Box 54"/>
            <p:cNvSpPr txBox="1">
              <a:spLocks noChangeArrowheads="1"/>
            </p:cNvSpPr>
            <p:nvPr/>
          </p:nvSpPr>
          <p:spPr bwMode="auto">
            <a:xfrm>
              <a:off x="3252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62935" name="Text Box 55"/>
            <p:cNvSpPr txBox="1">
              <a:spLocks noChangeArrowheads="1"/>
            </p:cNvSpPr>
            <p:nvPr/>
          </p:nvSpPr>
          <p:spPr bwMode="auto">
            <a:xfrm>
              <a:off x="4106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62936" name="Line 56"/>
            <p:cNvSpPr>
              <a:spLocks noChangeShapeType="1"/>
            </p:cNvSpPr>
            <p:nvPr/>
          </p:nvSpPr>
          <p:spPr bwMode="auto">
            <a:xfrm flipV="1">
              <a:off x="3483" y="2487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37" name="Line 57"/>
            <p:cNvSpPr>
              <a:spLocks noChangeShapeType="1"/>
            </p:cNvSpPr>
            <p:nvPr/>
          </p:nvSpPr>
          <p:spPr bwMode="auto">
            <a:xfrm flipV="1">
              <a:off x="3414" y="1633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38" name="Line 58"/>
            <p:cNvSpPr>
              <a:spLocks noChangeShapeType="1"/>
            </p:cNvSpPr>
            <p:nvPr/>
          </p:nvSpPr>
          <p:spPr bwMode="auto">
            <a:xfrm flipH="1" flipV="1">
              <a:off x="3036" y="2061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39" name="Text Box 59"/>
            <p:cNvSpPr txBox="1">
              <a:spLocks noChangeArrowheads="1"/>
            </p:cNvSpPr>
            <p:nvPr/>
          </p:nvSpPr>
          <p:spPr bwMode="auto">
            <a:xfrm>
              <a:off x="3173" y="180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62940" name="Text Box 60"/>
            <p:cNvSpPr txBox="1">
              <a:spLocks noChangeArrowheads="1"/>
            </p:cNvSpPr>
            <p:nvPr/>
          </p:nvSpPr>
          <p:spPr bwMode="auto">
            <a:xfrm>
              <a:off x="3420" y="182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762941" name="Text Box 61"/>
            <p:cNvSpPr txBox="1">
              <a:spLocks noChangeArrowheads="1"/>
            </p:cNvSpPr>
            <p:nvPr/>
          </p:nvSpPr>
          <p:spPr bwMode="auto">
            <a:xfrm>
              <a:off x="3887" y="1693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762942" name="Text Box 62"/>
            <p:cNvSpPr txBox="1">
              <a:spLocks noChangeArrowheads="1"/>
            </p:cNvSpPr>
            <p:nvPr/>
          </p:nvSpPr>
          <p:spPr bwMode="auto">
            <a:xfrm>
              <a:off x="3715" y="215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2943" name="Line 63"/>
            <p:cNvSpPr>
              <a:spLocks noChangeShapeType="1"/>
            </p:cNvSpPr>
            <p:nvPr/>
          </p:nvSpPr>
          <p:spPr bwMode="auto">
            <a:xfrm>
              <a:off x="3344" y="1674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44" name="Line 64"/>
            <p:cNvSpPr>
              <a:spLocks noChangeShapeType="1"/>
            </p:cNvSpPr>
            <p:nvPr/>
          </p:nvSpPr>
          <p:spPr bwMode="auto">
            <a:xfrm>
              <a:off x="4178" y="1671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45" name="Line 65"/>
            <p:cNvSpPr>
              <a:spLocks noChangeShapeType="1"/>
            </p:cNvSpPr>
            <p:nvPr/>
          </p:nvSpPr>
          <p:spPr bwMode="auto">
            <a:xfrm rot="5400000" flipV="1">
              <a:off x="3428" y="1649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46" name="Text Box 66"/>
            <p:cNvSpPr txBox="1">
              <a:spLocks noChangeArrowheads="1"/>
            </p:cNvSpPr>
            <p:nvPr/>
          </p:nvSpPr>
          <p:spPr bwMode="auto">
            <a:xfrm>
              <a:off x="3911" y="2014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762947" name="Freeform 67"/>
            <p:cNvSpPr>
              <a:spLocks/>
            </p:cNvSpPr>
            <p:nvPr/>
          </p:nvSpPr>
          <p:spPr bwMode="auto">
            <a:xfrm>
              <a:off x="3468" y="1471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48" name="Freeform 68"/>
            <p:cNvSpPr>
              <a:spLocks/>
            </p:cNvSpPr>
            <p:nvPr/>
          </p:nvSpPr>
          <p:spPr bwMode="auto">
            <a:xfrm flipH="1" flipV="1">
              <a:off x="3478" y="1594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2949" name="Text Box 69"/>
            <p:cNvSpPr txBox="1">
              <a:spLocks noChangeArrowheads="1"/>
            </p:cNvSpPr>
            <p:nvPr/>
          </p:nvSpPr>
          <p:spPr bwMode="auto">
            <a:xfrm>
              <a:off x="3612" y="1597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-2</a:t>
              </a:r>
            </a:p>
          </p:txBody>
        </p:sp>
      </p:grpSp>
      <p:sp>
        <p:nvSpPr>
          <p:cNvPr id="762950" name="Text Box 70"/>
          <p:cNvSpPr txBox="1">
            <a:spLocks noChangeArrowheads="1"/>
          </p:cNvSpPr>
          <p:nvPr/>
        </p:nvSpPr>
        <p:spPr bwMode="auto">
          <a:xfrm>
            <a:off x="252413" y="5581650"/>
            <a:ext cx="6561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E: (t, x), (t, y), (t, z), (x, t), (y, x), (y, z), (z, x), (z, s), (s, t), (s, y)</a:t>
            </a:r>
          </a:p>
        </p:txBody>
      </p:sp>
      <p:sp>
        <p:nvSpPr>
          <p:cNvPr id="762951" name="Oval 71"/>
          <p:cNvSpPr>
            <a:spLocks noChangeArrowheads="1"/>
          </p:cNvSpPr>
          <p:nvPr/>
        </p:nvSpPr>
        <p:spPr bwMode="auto">
          <a:xfrm>
            <a:off x="7129463" y="4014788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762952" name="Oval 72"/>
          <p:cNvSpPr>
            <a:spLocks noChangeArrowheads="1"/>
          </p:cNvSpPr>
          <p:nvPr/>
        </p:nvSpPr>
        <p:spPr bwMode="auto">
          <a:xfrm>
            <a:off x="7132638" y="5502275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0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82" grpId="0" animBg="1"/>
      <p:bldP spid="762883" grpId="0" animBg="1"/>
      <p:bldP spid="762951" grpId="0" animBg="1"/>
      <p:bldP spid="76295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Freeform 2"/>
          <p:cNvSpPr>
            <a:spLocks/>
          </p:cNvSpPr>
          <p:nvPr/>
        </p:nvSpPr>
        <p:spPr bwMode="auto">
          <a:xfrm flipH="1" flipV="1">
            <a:off x="2463800" y="4319588"/>
            <a:ext cx="923925" cy="79375"/>
          </a:xfrm>
          <a:custGeom>
            <a:avLst/>
            <a:gdLst>
              <a:gd name="T0" fmla="*/ 15 w 582"/>
              <a:gd name="T1" fmla="*/ 50 h 50"/>
              <a:gd name="T2" fmla="*/ 47 w 582"/>
              <a:gd name="T3" fmla="*/ 37 h 50"/>
              <a:gd name="T4" fmla="*/ 299 w 582"/>
              <a:gd name="T5" fmla="*/ 1 h 50"/>
              <a:gd name="T6" fmla="*/ 582 w 582"/>
              <a:gd name="T7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2" h="50">
                <a:moveTo>
                  <a:pt x="15" y="50"/>
                </a:moveTo>
                <a:cubicBezTo>
                  <a:pt x="7" y="47"/>
                  <a:pt x="0" y="45"/>
                  <a:pt x="47" y="37"/>
                </a:cubicBezTo>
                <a:cubicBezTo>
                  <a:pt x="94" y="29"/>
                  <a:pt x="210" y="0"/>
                  <a:pt x="299" y="1"/>
                </a:cubicBezTo>
                <a:cubicBezTo>
                  <a:pt x="388" y="2"/>
                  <a:pt x="536" y="34"/>
                  <a:pt x="582" y="41"/>
                </a:cubicBezTo>
              </a:path>
            </a:pathLst>
          </a:custGeom>
          <a:noFill/>
          <a:ln w="76200">
            <a:solidFill>
              <a:srgbClr val="808080"/>
            </a:solidFill>
            <a:round/>
            <a:headEnd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3907" name="Line 3"/>
          <p:cNvSpPr>
            <a:spLocks noChangeShapeType="1"/>
          </p:cNvSpPr>
          <p:nvPr/>
        </p:nvSpPr>
        <p:spPr bwMode="auto">
          <a:xfrm rot="5400000" flipV="1">
            <a:off x="6211094" y="1908969"/>
            <a:ext cx="1073150" cy="1173162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3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Example</a:t>
            </a:r>
          </a:p>
        </p:txBody>
      </p:sp>
      <p:sp>
        <p:nvSpPr>
          <p:cNvPr id="763909" name="Line 5"/>
          <p:cNvSpPr>
            <a:spLocks noChangeShapeType="1"/>
          </p:cNvSpPr>
          <p:nvPr/>
        </p:nvSpPr>
        <p:spPr bwMode="auto">
          <a:xfrm flipV="1">
            <a:off x="6200775" y="1906588"/>
            <a:ext cx="1036638" cy="1136650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3910" name="Line 6"/>
          <p:cNvSpPr>
            <a:spLocks noChangeShapeType="1"/>
          </p:cNvSpPr>
          <p:nvPr/>
        </p:nvSpPr>
        <p:spPr bwMode="auto">
          <a:xfrm flipV="1">
            <a:off x="1655763" y="1857375"/>
            <a:ext cx="414337" cy="407988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3911" name="Line 7"/>
          <p:cNvSpPr>
            <a:spLocks noChangeShapeType="1"/>
          </p:cNvSpPr>
          <p:nvPr/>
        </p:nvSpPr>
        <p:spPr bwMode="auto">
          <a:xfrm rot="5400000" flipV="1">
            <a:off x="1649413" y="2616200"/>
            <a:ext cx="414338" cy="407987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3912" name="Group 8"/>
          <p:cNvGrpSpPr>
            <a:grpSpLocks/>
          </p:cNvGrpSpPr>
          <p:nvPr/>
        </p:nvGrpSpPr>
        <p:grpSpPr bwMode="auto">
          <a:xfrm>
            <a:off x="1036638" y="1177925"/>
            <a:ext cx="2762250" cy="2528888"/>
            <a:chOff x="2607" y="1209"/>
            <a:chExt cx="1740" cy="1593"/>
          </a:xfrm>
        </p:grpSpPr>
        <p:sp>
          <p:nvSpPr>
            <p:cNvPr id="763913" name="Oval 9"/>
            <p:cNvSpPr>
              <a:spLocks noChangeArrowheads="1"/>
            </p:cNvSpPr>
            <p:nvPr/>
          </p:nvSpPr>
          <p:spPr bwMode="auto">
            <a:xfrm>
              <a:off x="2784" y="188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63914" name="Oval 10"/>
            <p:cNvSpPr>
              <a:spLocks noChangeArrowheads="1"/>
            </p:cNvSpPr>
            <p:nvPr/>
          </p:nvSpPr>
          <p:spPr bwMode="auto">
            <a:xfrm>
              <a:off x="3213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6</a:t>
              </a:r>
            </a:p>
          </p:txBody>
        </p:sp>
        <p:sp>
          <p:nvSpPr>
            <p:cNvPr id="763915" name="Oval 11"/>
            <p:cNvSpPr>
              <a:spLocks noChangeArrowheads="1"/>
            </p:cNvSpPr>
            <p:nvPr/>
          </p:nvSpPr>
          <p:spPr bwMode="auto">
            <a:xfrm>
              <a:off x="4045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3916" name="Oval 12"/>
            <p:cNvSpPr>
              <a:spLocks noChangeArrowheads="1"/>
            </p:cNvSpPr>
            <p:nvPr/>
          </p:nvSpPr>
          <p:spPr bwMode="auto">
            <a:xfrm>
              <a:off x="3213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7</a:t>
              </a:r>
              <a:endParaRPr lang="en-US"/>
            </a:p>
          </p:txBody>
        </p:sp>
        <p:sp>
          <p:nvSpPr>
            <p:cNvPr id="763917" name="Oval 13"/>
            <p:cNvSpPr>
              <a:spLocks noChangeArrowheads="1"/>
            </p:cNvSpPr>
            <p:nvPr/>
          </p:nvSpPr>
          <p:spPr bwMode="auto">
            <a:xfrm>
              <a:off x="4045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63918" name="Line 14"/>
            <p:cNvSpPr>
              <a:spLocks noChangeShapeType="1"/>
            </p:cNvSpPr>
            <p:nvPr/>
          </p:nvSpPr>
          <p:spPr bwMode="auto">
            <a:xfrm flipV="1">
              <a:off x="2991" y="164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19" name="Line 15"/>
            <p:cNvSpPr>
              <a:spLocks noChangeShapeType="1"/>
            </p:cNvSpPr>
            <p:nvPr/>
          </p:nvSpPr>
          <p:spPr bwMode="auto">
            <a:xfrm>
              <a:off x="2992" y="211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20" name="Text Box 16"/>
            <p:cNvSpPr txBox="1">
              <a:spLocks noChangeArrowheads="1"/>
            </p:cNvSpPr>
            <p:nvPr/>
          </p:nvSpPr>
          <p:spPr bwMode="auto">
            <a:xfrm>
              <a:off x="2970" y="160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63921" name="Text Box 17"/>
            <p:cNvSpPr txBox="1">
              <a:spLocks noChangeArrowheads="1"/>
            </p:cNvSpPr>
            <p:nvPr/>
          </p:nvSpPr>
          <p:spPr bwMode="auto">
            <a:xfrm>
              <a:off x="3656" y="127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63922" name="Text Box 18"/>
            <p:cNvSpPr txBox="1">
              <a:spLocks noChangeArrowheads="1"/>
            </p:cNvSpPr>
            <p:nvPr/>
          </p:nvSpPr>
          <p:spPr bwMode="auto">
            <a:xfrm>
              <a:off x="2981" y="217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3923" name="Text Box 19"/>
            <p:cNvSpPr txBox="1">
              <a:spLocks noChangeArrowheads="1"/>
            </p:cNvSpPr>
            <p:nvPr/>
          </p:nvSpPr>
          <p:spPr bwMode="auto">
            <a:xfrm>
              <a:off x="4160" y="184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3924" name="Text Box 20"/>
            <p:cNvSpPr txBox="1">
              <a:spLocks noChangeArrowheads="1"/>
            </p:cNvSpPr>
            <p:nvPr/>
          </p:nvSpPr>
          <p:spPr bwMode="auto">
            <a:xfrm>
              <a:off x="3676" y="245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63925" name="Text Box 21"/>
            <p:cNvSpPr txBox="1">
              <a:spLocks noChangeArrowheads="1"/>
            </p:cNvSpPr>
            <p:nvPr/>
          </p:nvSpPr>
          <p:spPr bwMode="auto">
            <a:xfrm>
              <a:off x="2607" y="18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3926" name="Text Box 22"/>
            <p:cNvSpPr txBox="1">
              <a:spLocks noChangeArrowheads="1"/>
            </p:cNvSpPr>
            <p:nvPr/>
          </p:nvSpPr>
          <p:spPr bwMode="auto">
            <a:xfrm>
              <a:off x="3268" y="1209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63927" name="Text Box 23"/>
            <p:cNvSpPr txBox="1">
              <a:spLocks noChangeArrowheads="1"/>
            </p:cNvSpPr>
            <p:nvPr/>
          </p:nvSpPr>
          <p:spPr bwMode="auto">
            <a:xfrm>
              <a:off x="4090" y="12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63928" name="Text Box 24"/>
            <p:cNvSpPr txBox="1">
              <a:spLocks noChangeArrowheads="1"/>
            </p:cNvSpPr>
            <p:nvPr/>
          </p:nvSpPr>
          <p:spPr bwMode="auto">
            <a:xfrm>
              <a:off x="3252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63929" name="Text Box 25"/>
            <p:cNvSpPr txBox="1">
              <a:spLocks noChangeArrowheads="1"/>
            </p:cNvSpPr>
            <p:nvPr/>
          </p:nvSpPr>
          <p:spPr bwMode="auto">
            <a:xfrm>
              <a:off x="4106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63930" name="Line 26"/>
            <p:cNvSpPr>
              <a:spLocks noChangeShapeType="1"/>
            </p:cNvSpPr>
            <p:nvPr/>
          </p:nvSpPr>
          <p:spPr bwMode="auto">
            <a:xfrm flipV="1">
              <a:off x="3483" y="2487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31" name="Line 27"/>
            <p:cNvSpPr>
              <a:spLocks noChangeShapeType="1"/>
            </p:cNvSpPr>
            <p:nvPr/>
          </p:nvSpPr>
          <p:spPr bwMode="auto">
            <a:xfrm flipV="1">
              <a:off x="3414" y="1633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32" name="Line 28"/>
            <p:cNvSpPr>
              <a:spLocks noChangeShapeType="1"/>
            </p:cNvSpPr>
            <p:nvPr/>
          </p:nvSpPr>
          <p:spPr bwMode="auto">
            <a:xfrm flipH="1" flipV="1">
              <a:off x="3036" y="2061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33" name="Text Box 29"/>
            <p:cNvSpPr txBox="1">
              <a:spLocks noChangeArrowheads="1"/>
            </p:cNvSpPr>
            <p:nvPr/>
          </p:nvSpPr>
          <p:spPr bwMode="auto">
            <a:xfrm>
              <a:off x="3173" y="180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63934" name="Text Box 30"/>
            <p:cNvSpPr txBox="1">
              <a:spLocks noChangeArrowheads="1"/>
            </p:cNvSpPr>
            <p:nvPr/>
          </p:nvSpPr>
          <p:spPr bwMode="auto">
            <a:xfrm>
              <a:off x="3420" y="182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763935" name="Text Box 31"/>
            <p:cNvSpPr txBox="1">
              <a:spLocks noChangeArrowheads="1"/>
            </p:cNvSpPr>
            <p:nvPr/>
          </p:nvSpPr>
          <p:spPr bwMode="auto">
            <a:xfrm>
              <a:off x="3887" y="1693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763936" name="Text Box 32"/>
            <p:cNvSpPr txBox="1">
              <a:spLocks noChangeArrowheads="1"/>
            </p:cNvSpPr>
            <p:nvPr/>
          </p:nvSpPr>
          <p:spPr bwMode="auto">
            <a:xfrm>
              <a:off x="3715" y="215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3937" name="Line 33"/>
            <p:cNvSpPr>
              <a:spLocks noChangeShapeType="1"/>
            </p:cNvSpPr>
            <p:nvPr/>
          </p:nvSpPr>
          <p:spPr bwMode="auto">
            <a:xfrm>
              <a:off x="3344" y="1674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38" name="Line 34"/>
            <p:cNvSpPr>
              <a:spLocks noChangeShapeType="1"/>
            </p:cNvSpPr>
            <p:nvPr/>
          </p:nvSpPr>
          <p:spPr bwMode="auto">
            <a:xfrm>
              <a:off x="4178" y="1671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39" name="Line 35"/>
            <p:cNvSpPr>
              <a:spLocks noChangeShapeType="1"/>
            </p:cNvSpPr>
            <p:nvPr/>
          </p:nvSpPr>
          <p:spPr bwMode="auto">
            <a:xfrm rot="5400000" flipV="1">
              <a:off x="3428" y="1649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40" name="Text Box 36"/>
            <p:cNvSpPr txBox="1">
              <a:spLocks noChangeArrowheads="1"/>
            </p:cNvSpPr>
            <p:nvPr/>
          </p:nvSpPr>
          <p:spPr bwMode="auto">
            <a:xfrm>
              <a:off x="3911" y="2014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763941" name="Freeform 37"/>
            <p:cNvSpPr>
              <a:spLocks/>
            </p:cNvSpPr>
            <p:nvPr/>
          </p:nvSpPr>
          <p:spPr bwMode="auto">
            <a:xfrm>
              <a:off x="3468" y="1471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42" name="Freeform 38"/>
            <p:cNvSpPr>
              <a:spLocks/>
            </p:cNvSpPr>
            <p:nvPr/>
          </p:nvSpPr>
          <p:spPr bwMode="auto">
            <a:xfrm flipH="1" flipV="1">
              <a:off x="3478" y="1594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43" name="Text Box 39"/>
            <p:cNvSpPr txBox="1">
              <a:spLocks noChangeArrowheads="1"/>
            </p:cNvSpPr>
            <p:nvPr/>
          </p:nvSpPr>
          <p:spPr bwMode="auto">
            <a:xfrm>
              <a:off x="3612" y="1597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-2</a:t>
              </a:r>
            </a:p>
          </p:txBody>
        </p:sp>
      </p:grpSp>
      <p:sp>
        <p:nvSpPr>
          <p:cNvPr id="763944" name="Text Box 40"/>
          <p:cNvSpPr txBox="1">
            <a:spLocks noChangeArrowheads="1"/>
          </p:cNvSpPr>
          <p:nvPr/>
        </p:nvSpPr>
        <p:spPr bwMode="auto">
          <a:xfrm>
            <a:off x="2616200" y="431800"/>
            <a:ext cx="63097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(t, x), (t, y), (t, z), (x, t), (y, x), (y, z), (z, x), (z, s), (s, t), (s, y)</a:t>
            </a:r>
          </a:p>
        </p:txBody>
      </p:sp>
      <p:sp>
        <p:nvSpPr>
          <p:cNvPr id="763945" name="Line 41"/>
          <p:cNvSpPr>
            <a:spLocks noChangeShapeType="1"/>
          </p:cNvSpPr>
          <p:nvPr/>
        </p:nvSpPr>
        <p:spPr bwMode="auto">
          <a:xfrm flipV="1">
            <a:off x="5529263" y="1901825"/>
            <a:ext cx="414337" cy="407988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3946" name="Line 42"/>
          <p:cNvSpPr>
            <a:spLocks noChangeShapeType="1"/>
          </p:cNvSpPr>
          <p:nvPr/>
        </p:nvSpPr>
        <p:spPr bwMode="auto">
          <a:xfrm rot="5400000" flipV="1">
            <a:off x="5522913" y="2660650"/>
            <a:ext cx="414338" cy="407987"/>
          </a:xfrm>
          <a:prstGeom prst="line">
            <a:avLst/>
          </a:prstGeom>
          <a:noFill/>
          <a:ln w="762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63947" name="Group 43"/>
          <p:cNvGrpSpPr>
            <a:grpSpLocks/>
          </p:cNvGrpSpPr>
          <p:nvPr/>
        </p:nvGrpSpPr>
        <p:grpSpPr bwMode="auto">
          <a:xfrm>
            <a:off x="4910138" y="1222375"/>
            <a:ext cx="2762250" cy="2528888"/>
            <a:chOff x="2607" y="1209"/>
            <a:chExt cx="1740" cy="1593"/>
          </a:xfrm>
        </p:grpSpPr>
        <p:sp>
          <p:nvSpPr>
            <p:cNvPr id="763948" name="Oval 44"/>
            <p:cNvSpPr>
              <a:spLocks noChangeArrowheads="1"/>
            </p:cNvSpPr>
            <p:nvPr/>
          </p:nvSpPr>
          <p:spPr bwMode="auto">
            <a:xfrm>
              <a:off x="2784" y="188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63949" name="Oval 45"/>
            <p:cNvSpPr>
              <a:spLocks noChangeArrowheads="1"/>
            </p:cNvSpPr>
            <p:nvPr/>
          </p:nvSpPr>
          <p:spPr bwMode="auto">
            <a:xfrm>
              <a:off x="3213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6</a:t>
              </a:r>
            </a:p>
          </p:txBody>
        </p:sp>
        <p:sp>
          <p:nvSpPr>
            <p:cNvPr id="763950" name="Oval 46"/>
            <p:cNvSpPr>
              <a:spLocks noChangeArrowheads="1"/>
            </p:cNvSpPr>
            <p:nvPr/>
          </p:nvSpPr>
          <p:spPr bwMode="auto">
            <a:xfrm>
              <a:off x="4045" y="14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3951" name="Oval 47"/>
            <p:cNvSpPr>
              <a:spLocks noChangeArrowheads="1"/>
            </p:cNvSpPr>
            <p:nvPr/>
          </p:nvSpPr>
          <p:spPr bwMode="auto">
            <a:xfrm>
              <a:off x="3213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7</a:t>
              </a:r>
              <a:endParaRPr lang="en-US"/>
            </a:p>
          </p:txBody>
        </p:sp>
        <p:sp>
          <p:nvSpPr>
            <p:cNvPr id="763952" name="Oval 48"/>
            <p:cNvSpPr>
              <a:spLocks noChangeArrowheads="1"/>
            </p:cNvSpPr>
            <p:nvPr/>
          </p:nvSpPr>
          <p:spPr bwMode="auto">
            <a:xfrm>
              <a:off x="4045" y="234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63953" name="Line 49"/>
            <p:cNvSpPr>
              <a:spLocks noChangeShapeType="1"/>
            </p:cNvSpPr>
            <p:nvPr/>
          </p:nvSpPr>
          <p:spPr bwMode="auto">
            <a:xfrm flipV="1">
              <a:off x="2991" y="164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54" name="Line 50"/>
            <p:cNvSpPr>
              <a:spLocks noChangeShapeType="1"/>
            </p:cNvSpPr>
            <p:nvPr/>
          </p:nvSpPr>
          <p:spPr bwMode="auto">
            <a:xfrm>
              <a:off x="2992" y="211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55" name="Text Box 51"/>
            <p:cNvSpPr txBox="1">
              <a:spLocks noChangeArrowheads="1"/>
            </p:cNvSpPr>
            <p:nvPr/>
          </p:nvSpPr>
          <p:spPr bwMode="auto">
            <a:xfrm>
              <a:off x="2970" y="160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63956" name="Text Box 52"/>
            <p:cNvSpPr txBox="1">
              <a:spLocks noChangeArrowheads="1"/>
            </p:cNvSpPr>
            <p:nvPr/>
          </p:nvSpPr>
          <p:spPr bwMode="auto">
            <a:xfrm>
              <a:off x="3656" y="127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63957" name="Text Box 53"/>
            <p:cNvSpPr txBox="1">
              <a:spLocks noChangeArrowheads="1"/>
            </p:cNvSpPr>
            <p:nvPr/>
          </p:nvSpPr>
          <p:spPr bwMode="auto">
            <a:xfrm>
              <a:off x="2981" y="217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3958" name="Text Box 54"/>
            <p:cNvSpPr txBox="1">
              <a:spLocks noChangeArrowheads="1"/>
            </p:cNvSpPr>
            <p:nvPr/>
          </p:nvSpPr>
          <p:spPr bwMode="auto">
            <a:xfrm>
              <a:off x="4160" y="184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63959" name="Text Box 55"/>
            <p:cNvSpPr txBox="1">
              <a:spLocks noChangeArrowheads="1"/>
            </p:cNvSpPr>
            <p:nvPr/>
          </p:nvSpPr>
          <p:spPr bwMode="auto">
            <a:xfrm>
              <a:off x="3676" y="245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63960" name="Text Box 56"/>
            <p:cNvSpPr txBox="1">
              <a:spLocks noChangeArrowheads="1"/>
            </p:cNvSpPr>
            <p:nvPr/>
          </p:nvSpPr>
          <p:spPr bwMode="auto">
            <a:xfrm>
              <a:off x="2607" y="18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3961" name="Text Box 57"/>
            <p:cNvSpPr txBox="1">
              <a:spLocks noChangeArrowheads="1"/>
            </p:cNvSpPr>
            <p:nvPr/>
          </p:nvSpPr>
          <p:spPr bwMode="auto">
            <a:xfrm>
              <a:off x="3268" y="1209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63962" name="Text Box 58"/>
            <p:cNvSpPr txBox="1">
              <a:spLocks noChangeArrowheads="1"/>
            </p:cNvSpPr>
            <p:nvPr/>
          </p:nvSpPr>
          <p:spPr bwMode="auto">
            <a:xfrm>
              <a:off x="4090" y="120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63963" name="Text Box 59"/>
            <p:cNvSpPr txBox="1">
              <a:spLocks noChangeArrowheads="1"/>
            </p:cNvSpPr>
            <p:nvPr/>
          </p:nvSpPr>
          <p:spPr bwMode="auto">
            <a:xfrm>
              <a:off x="3252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63964" name="Text Box 60"/>
            <p:cNvSpPr txBox="1">
              <a:spLocks noChangeArrowheads="1"/>
            </p:cNvSpPr>
            <p:nvPr/>
          </p:nvSpPr>
          <p:spPr bwMode="auto">
            <a:xfrm>
              <a:off x="4106" y="257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63965" name="Line 61"/>
            <p:cNvSpPr>
              <a:spLocks noChangeShapeType="1"/>
            </p:cNvSpPr>
            <p:nvPr/>
          </p:nvSpPr>
          <p:spPr bwMode="auto">
            <a:xfrm flipV="1">
              <a:off x="3483" y="2487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66" name="Line 62"/>
            <p:cNvSpPr>
              <a:spLocks noChangeShapeType="1"/>
            </p:cNvSpPr>
            <p:nvPr/>
          </p:nvSpPr>
          <p:spPr bwMode="auto">
            <a:xfrm flipV="1">
              <a:off x="3414" y="1633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67" name="Line 63"/>
            <p:cNvSpPr>
              <a:spLocks noChangeShapeType="1"/>
            </p:cNvSpPr>
            <p:nvPr/>
          </p:nvSpPr>
          <p:spPr bwMode="auto">
            <a:xfrm flipH="1" flipV="1">
              <a:off x="3036" y="2061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68" name="Text Box 64"/>
            <p:cNvSpPr txBox="1">
              <a:spLocks noChangeArrowheads="1"/>
            </p:cNvSpPr>
            <p:nvPr/>
          </p:nvSpPr>
          <p:spPr bwMode="auto">
            <a:xfrm>
              <a:off x="3173" y="180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763969" name="Text Box 65"/>
            <p:cNvSpPr txBox="1">
              <a:spLocks noChangeArrowheads="1"/>
            </p:cNvSpPr>
            <p:nvPr/>
          </p:nvSpPr>
          <p:spPr bwMode="auto">
            <a:xfrm>
              <a:off x="3420" y="182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1600"/>
            </a:p>
          </p:txBody>
        </p:sp>
        <p:sp>
          <p:nvSpPr>
            <p:cNvPr id="763970" name="Text Box 66"/>
            <p:cNvSpPr txBox="1">
              <a:spLocks noChangeArrowheads="1"/>
            </p:cNvSpPr>
            <p:nvPr/>
          </p:nvSpPr>
          <p:spPr bwMode="auto">
            <a:xfrm>
              <a:off x="3887" y="1693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763971" name="Text Box 67"/>
            <p:cNvSpPr txBox="1">
              <a:spLocks noChangeArrowheads="1"/>
            </p:cNvSpPr>
            <p:nvPr/>
          </p:nvSpPr>
          <p:spPr bwMode="auto">
            <a:xfrm>
              <a:off x="3715" y="215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3972" name="Line 68"/>
            <p:cNvSpPr>
              <a:spLocks noChangeShapeType="1"/>
            </p:cNvSpPr>
            <p:nvPr/>
          </p:nvSpPr>
          <p:spPr bwMode="auto">
            <a:xfrm>
              <a:off x="3344" y="1674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73" name="Line 69"/>
            <p:cNvSpPr>
              <a:spLocks noChangeShapeType="1"/>
            </p:cNvSpPr>
            <p:nvPr/>
          </p:nvSpPr>
          <p:spPr bwMode="auto">
            <a:xfrm>
              <a:off x="4178" y="1671"/>
              <a:ext cx="0" cy="6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74" name="Line 70"/>
            <p:cNvSpPr>
              <a:spLocks noChangeShapeType="1"/>
            </p:cNvSpPr>
            <p:nvPr/>
          </p:nvSpPr>
          <p:spPr bwMode="auto">
            <a:xfrm rot="5400000" flipV="1">
              <a:off x="3428" y="1649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75" name="Text Box 71"/>
            <p:cNvSpPr txBox="1">
              <a:spLocks noChangeArrowheads="1"/>
            </p:cNvSpPr>
            <p:nvPr/>
          </p:nvSpPr>
          <p:spPr bwMode="auto">
            <a:xfrm>
              <a:off x="3911" y="2014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763976" name="Freeform 72"/>
            <p:cNvSpPr>
              <a:spLocks/>
            </p:cNvSpPr>
            <p:nvPr/>
          </p:nvSpPr>
          <p:spPr bwMode="auto">
            <a:xfrm>
              <a:off x="3468" y="1471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77" name="Freeform 73"/>
            <p:cNvSpPr>
              <a:spLocks/>
            </p:cNvSpPr>
            <p:nvPr/>
          </p:nvSpPr>
          <p:spPr bwMode="auto">
            <a:xfrm flipH="1" flipV="1">
              <a:off x="3478" y="1594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78" name="Text Box 74"/>
            <p:cNvSpPr txBox="1">
              <a:spLocks noChangeArrowheads="1"/>
            </p:cNvSpPr>
            <p:nvPr/>
          </p:nvSpPr>
          <p:spPr bwMode="auto">
            <a:xfrm>
              <a:off x="3612" y="1597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-2</a:t>
              </a:r>
            </a:p>
          </p:txBody>
        </p:sp>
      </p:grpSp>
      <p:sp>
        <p:nvSpPr>
          <p:cNvPr id="763979" name="Oval 75"/>
          <p:cNvSpPr>
            <a:spLocks noChangeArrowheads="1"/>
          </p:cNvSpPr>
          <p:nvPr/>
        </p:nvSpPr>
        <p:spPr bwMode="auto">
          <a:xfrm>
            <a:off x="7229475" y="1592263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763980" name="Oval 76"/>
          <p:cNvSpPr>
            <a:spLocks noChangeArrowheads="1"/>
          </p:cNvSpPr>
          <p:nvPr/>
        </p:nvSpPr>
        <p:spPr bwMode="auto">
          <a:xfrm>
            <a:off x="7229475" y="3063875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763981" name="Oval 77"/>
          <p:cNvSpPr>
            <a:spLocks noChangeArrowheads="1"/>
          </p:cNvSpPr>
          <p:nvPr/>
        </p:nvSpPr>
        <p:spPr bwMode="auto">
          <a:xfrm>
            <a:off x="7224713" y="158750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grpSp>
        <p:nvGrpSpPr>
          <p:cNvPr id="763982" name="Group 78"/>
          <p:cNvGrpSpPr>
            <a:grpSpLocks/>
          </p:cNvGrpSpPr>
          <p:nvPr/>
        </p:nvGrpSpPr>
        <p:grpSpPr bwMode="auto">
          <a:xfrm>
            <a:off x="1089025" y="3711575"/>
            <a:ext cx="2762250" cy="2528888"/>
            <a:chOff x="889" y="2419"/>
            <a:chExt cx="1740" cy="1593"/>
          </a:xfrm>
        </p:grpSpPr>
        <p:sp>
          <p:nvSpPr>
            <p:cNvPr id="763983" name="Line 79"/>
            <p:cNvSpPr>
              <a:spLocks noChangeShapeType="1"/>
            </p:cNvSpPr>
            <p:nvPr/>
          </p:nvSpPr>
          <p:spPr bwMode="auto">
            <a:xfrm rot="5400000" flipV="1">
              <a:off x="1709" y="2851"/>
              <a:ext cx="676" cy="739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84" name="Line 80"/>
            <p:cNvSpPr>
              <a:spLocks noChangeShapeType="1"/>
            </p:cNvSpPr>
            <p:nvPr/>
          </p:nvSpPr>
          <p:spPr bwMode="auto">
            <a:xfrm flipV="1">
              <a:off x="1702" y="2850"/>
              <a:ext cx="653" cy="716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85" name="Line 81"/>
            <p:cNvSpPr>
              <a:spLocks noChangeShapeType="1"/>
            </p:cNvSpPr>
            <p:nvPr/>
          </p:nvSpPr>
          <p:spPr bwMode="auto">
            <a:xfrm flipV="1">
              <a:off x="1279" y="2847"/>
              <a:ext cx="261" cy="257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3986" name="Line 82"/>
            <p:cNvSpPr>
              <a:spLocks noChangeShapeType="1"/>
            </p:cNvSpPr>
            <p:nvPr/>
          </p:nvSpPr>
          <p:spPr bwMode="auto">
            <a:xfrm rot="5400000" flipV="1">
              <a:off x="1275" y="3325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3987" name="Group 83"/>
            <p:cNvGrpSpPr>
              <a:grpSpLocks/>
            </p:cNvGrpSpPr>
            <p:nvPr/>
          </p:nvGrpSpPr>
          <p:grpSpPr bwMode="auto">
            <a:xfrm>
              <a:off x="889" y="2419"/>
              <a:ext cx="1740" cy="1593"/>
              <a:chOff x="2607" y="1209"/>
              <a:chExt cx="1740" cy="1593"/>
            </a:xfrm>
          </p:grpSpPr>
          <p:sp>
            <p:nvSpPr>
              <p:cNvPr id="763988" name="Oval 84"/>
              <p:cNvSpPr>
                <a:spLocks noChangeArrowheads="1"/>
              </p:cNvSpPr>
              <p:nvPr/>
            </p:nvSpPr>
            <p:spPr bwMode="auto">
              <a:xfrm>
                <a:off x="2784" y="1880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763989" name="Oval 85"/>
              <p:cNvSpPr>
                <a:spLocks noChangeArrowheads="1"/>
              </p:cNvSpPr>
              <p:nvPr/>
            </p:nvSpPr>
            <p:spPr bwMode="auto">
              <a:xfrm>
                <a:off x="3213" y="141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6</a:t>
                </a:r>
              </a:p>
            </p:txBody>
          </p:sp>
          <p:sp>
            <p:nvSpPr>
              <p:cNvPr id="763990" name="Oval 86"/>
              <p:cNvSpPr>
                <a:spLocks noChangeArrowheads="1"/>
              </p:cNvSpPr>
              <p:nvPr/>
            </p:nvSpPr>
            <p:spPr bwMode="auto">
              <a:xfrm>
                <a:off x="4045" y="141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>
                    <a:sym typeface="Symbol" charset="0"/>
                  </a:rPr>
                  <a:t>∞</a:t>
                </a:r>
              </a:p>
            </p:txBody>
          </p:sp>
          <p:sp>
            <p:nvSpPr>
              <p:cNvPr id="763991" name="Oval 87"/>
              <p:cNvSpPr>
                <a:spLocks noChangeArrowheads="1"/>
              </p:cNvSpPr>
              <p:nvPr/>
            </p:nvSpPr>
            <p:spPr bwMode="auto">
              <a:xfrm>
                <a:off x="3213" y="2346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7</a:t>
                </a:r>
                <a:endParaRPr lang="en-US"/>
              </a:p>
            </p:txBody>
          </p:sp>
          <p:sp>
            <p:nvSpPr>
              <p:cNvPr id="763992" name="Oval 88"/>
              <p:cNvSpPr>
                <a:spLocks noChangeArrowheads="1"/>
              </p:cNvSpPr>
              <p:nvPr/>
            </p:nvSpPr>
            <p:spPr bwMode="auto">
              <a:xfrm>
                <a:off x="4045" y="2346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>
                    <a:sym typeface="Symbol" charset="0"/>
                  </a:rPr>
                  <a:t>∞</a:t>
                </a:r>
                <a:endParaRPr lang="en-US" dirty="0"/>
              </a:p>
            </p:txBody>
          </p:sp>
          <p:sp>
            <p:nvSpPr>
              <p:cNvPr id="763993" name="Line 89"/>
              <p:cNvSpPr>
                <a:spLocks noChangeShapeType="1"/>
              </p:cNvSpPr>
              <p:nvPr/>
            </p:nvSpPr>
            <p:spPr bwMode="auto">
              <a:xfrm flipV="1">
                <a:off x="2991" y="1642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3994" name="Line 90"/>
              <p:cNvSpPr>
                <a:spLocks noChangeShapeType="1"/>
              </p:cNvSpPr>
              <p:nvPr/>
            </p:nvSpPr>
            <p:spPr bwMode="auto">
              <a:xfrm>
                <a:off x="2992" y="2110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3995" name="Text Box 91"/>
              <p:cNvSpPr txBox="1">
                <a:spLocks noChangeArrowheads="1"/>
              </p:cNvSpPr>
              <p:nvPr/>
            </p:nvSpPr>
            <p:spPr bwMode="auto">
              <a:xfrm>
                <a:off x="2970" y="1609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763996" name="Text Box 92"/>
              <p:cNvSpPr txBox="1">
                <a:spLocks noChangeArrowheads="1"/>
              </p:cNvSpPr>
              <p:nvPr/>
            </p:nvSpPr>
            <p:spPr bwMode="auto">
              <a:xfrm>
                <a:off x="3656" y="1278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763997" name="Text Box 93"/>
              <p:cNvSpPr txBox="1">
                <a:spLocks noChangeArrowheads="1"/>
              </p:cNvSpPr>
              <p:nvPr/>
            </p:nvSpPr>
            <p:spPr bwMode="auto">
              <a:xfrm>
                <a:off x="2981" y="217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63998" name="Text Box 94"/>
              <p:cNvSpPr txBox="1">
                <a:spLocks noChangeArrowheads="1"/>
              </p:cNvSpPr>
              <p:nvPr/>
            </p:nvSpPr>
            <p:spPr bwMode="auto">
              <a:xfrm>
                <a:off x="4160" y="1843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63999" name="Text Box 95"/>
              <p:cNvSpPr txBox="1">
                <a:spLocks noChangeArrowheads="1"/>
              </p:cNvSpPr>
              <p:nvPr/>
            </p:nvSpPr>
            <p:spPr bwMode="auto">
              <a:xfrm>
                <a:off x="3676" y="245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64000" name="Text Box 96"/>
              <p:cNvSpPr txBox="1">
                <a:spLocks noChangeArrowheads="1"/>
              </p:cNvSpPr>
              <p:nvPr/>
            </p:nvSpPr>
            <p:spPr bwMode="auto">
              <a:xfrm>
                <a:off x="2607" y="189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764001" name="Text Box 97"/>
              <p:cNvSpPr txBox="1">
                <a:spLocks noChangeArrowheads="1"/>
              </p:cNvSpPr>
              <p:nvPr/>
            </p:nvSpPr>
            <p:spPr bwMode="auto">
              <a:xfrm>
                <a:off x="3268" y="120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764002" name="Text Box 98"/>
              <p:cNvSpPr txBox="1">
                <a:spLocks noChangeArrowheads="1"/>
              </p:cNvSpPr>
              <p:nvPr/>
            </p:nvSpPr>
            <p:spPr bwMode="auto">
              <a:xfrm>
                <a:off x="4090" y="120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764003" name="Text Box 99"/>
              <p:cNvSpPr txBox="1">
                <a:spLocks noChangeArrowheads="1"/>
              </p:cNvSpPr>
              <p:nvPr/>
            </p:nvSpPr>
            <p:spPr bwMode="auto">
              <a:xfrm>
                <a:off x="3252" y="257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764004" name="Text Box 100"/>
              <p:cNvSpPr txBox="1">
                <a:spLocks noChangeArrowheads="1"/>
              </p:cNvSpPr>
              <p:nvPr/>
            </p:nvSpPr>
            <p:spPr bwMode="auto">
              <a:xfrm>
                <a:off x="4106" y="257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764005" name="Line 101"/>
              <p:cNvSpPr>
                <a:spLocks noChangeShapeType="1"/>
              </p:cNvSpPr>
              <p:nvPr/>
            </p:nvSpPr>
            <p:spPr bwMode="auto">
              <a:xfrm flipV="1">
                <a:off x="3483" y="2487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06" name="Line 102"/>
              <p:cNvSpPr>
                <a:spLocks noChangeShapeType="1"/>
              </p:cNvSpPr>
              <p:nvPr/>
            </p:nvSpPr>
            <p:spPr bwMode="auto">
              <a:xfrm flipV="1">
                <a:off x="3414" y="1633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07" name="Line 103"/>
              <p:cNvSpPr>
                <a:spLocks noChangeShapeType="1"/>
              </p:cNvSpPr>
              <p:nvPr/>
            </p:nvSpPr>
            <p:spPr bwMode="auto">
              <a:xfrm flipH="1" flipV="1">
                <a:off x="3036" y="2061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08" name="Text Box 104"/>
              <p:cNvSpPr txBox="1">
                <a:spLocks noChangeArrowheads="1"/>
              </p:cNvSpPr>
              <p:nvPr/>
            </p:nvSpPr>
            <p:spPr bwMode="auto">
              <a:xfrm>
                <a:off x="3173" y="180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764009" name="Text Box 105"/>
              <p:cNvSpPr txBox="1">
                <a:spLocks noChangeArrowheads="1"/>
              </p:cNvSpPr>
              <p:nvPr/>
            </p:nvSpPr>
            <p:spPr bwMode="auto">
              <a:xfrm>
                <a:off x="3420" y="1827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764010" name="Text Box 106"/>
              <p:cNvSpPr txBox="1">
                <a:spLocks noChangeArrowheads="1"/>
              </p:cNvSpPr>
              <p:nvPr/>
            </p:nvSpPr>
            <p:spPr bwMode="auto">
              <a:xfrm>
                <a:off x="3887" y="1693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-3</a:t>
                </a:r>
              </a:p>
            </p:txBody>
          </p:sp>
          <p:sp>
            <p:nvSpPr>
              <p:cNvPr id="764011" name="Text Box 107"/>
              <p:cNvSpPr txBox="1">
                <a:spLocks noChangeArrowheads="1"/>
              </p:cNvSpPr>
              <p:nvPr/>
            </p:nvSpPr>
            <p:spPr bwMode="auto">
              <a:xfrm>
                <a:off x="3715" y="2154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64012" name="Line 108"/>
              <p:cNvSpPr>
                <a:spLocks noChangeShapeType="1"/>
              </p:cNvSpPr>
              <p:nvPr/>
            </p:nvSpPr>
            <p:spPr bwMode="auto">
              <a:xfrm>
                <a:off x="3344" y="1674"/>
                <a:ext cx="0" cy="6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13" name="Line 109"/>
              <p:cNvSpPr>
                <a:spLocks noChangeShapeType="1"/>
              </p:cNvSpPr>
              <p:nvPr/>
            </p:nvSpPr>
            <p:spPr bwMode="auto">
              <a:xfrm>
                <a:off x="4178" y="1671"/>
                <a:ext cx="0" cy="6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14" name="Line 110"/>
              <p:cNvSpPr>
                <a:spLocks noChangeShapeType="1"/>
              </p:cNvSpPr>
              <p:nvPr/>
            </p:nvSpPr>
            <p:spPr bwMode="auto">
              <a:xfrm rot="5400000" flipV="1">
                <a:off x="3428" y="1649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15" name="Text Box 111"/>
              <p:cNvSpPr txBox="1">
                <a:spLocks noChangeArrowheads="1"/>
              </p:cNvSpPr>
              <p:nvPr/>
            </p:nvSpPr>
            <p:spPr bwMode="auto">
              <a:xfrm>
                <a:off x="3911" y="2014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-4</a:t>
                </a:r>
              </a:p>
            </p:txBody>
          </p:sp>
          <p:sp>
            <p:nvSpPr>
              <p:cNvPr id="764016" name="Freeform 112"/>
              <p:cNvSpPr>
                <a:spLocks/>
              </p:cNvSpPr>
              <p:nvPr/>
            </p:nvSpPr>
            <p:spPr bwMode="auto">
              <a:xfrm>
                <a:off x="3468" y="1471"/>
                <a:ext cx="582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17" name="Freeform 113"/>
              <p:cNvSpPr>
                <a:spLocks/>
              </p:cNvSpPr>
              <p:nvPr/>
            </p:nvSpPr>
            <p:spPr bwMode="auto">
              <a:xfrm flipH="1" flipV="1">
                <a:off x="3478" y="1594"/>
                <a:ext cx="582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18" name="Text Box 114"/>
              <p:cNvSpPr txBox="1">
                <a:spLocks noChangeArrowheads="1"/>
              </p:cNvSpPr>
              <p:nvPr/>
            </p:nvSpPr>
            <p:spPr bwMode="auto">
              <a:xfrm>
                <a:off x="3612" y="1597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-2</a:t>
                </a:r>
              </a:p>
            </p:txBody>
          </p:sp>
        </p:grpSp>
        <p:sp>
          <p:nvSpPr>
            <p:cNvPr id="764019" name="Oval 115"/>
            <p:cNvSpPr>
              <a:spLocks noChangeArrowheads="1"/>
            </p:cNvSpPr>
            <p:nvPr/>
          </p:nvSpPr>
          <p:spPr bwMode="auto">
            <a:xfrm>
              <a:off x="2350" y="2652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764020" name="Oval 116"/>
            <p:cNvSpPr>
              <a:spLocks noChangeArrowheads="1"/>
            </p:cNvSpPr>
            <p:nvPr/>
          </p:nvSpPr>
          <p:spPr bwMode="auto">
            <a:xfrm>
              <a:off x="2350" y="3579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764021" name="Oval 117"/>
            <p:cNvSpPr>
              <a:spLocks noChangeArrowheads="1"/>
            </p:cNvSpPr>
            <p:nvPr/>
          </p:nvSpPr>
          <p:spPr bwMode="auto">
            <a:xfrm>
              <a:off x="2347" y="2649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</p:grpSp>
      <p:sp>
        <p:nvSpPr>
          <p:cNvPr id="764022" name="Oval 118"/>
          <p:cNvSpPr>
            <a:spLocks noChangeArrowheads="1"/>
          </p:cNvSpPr>
          <p:nvPr/>
        </p:nvSpPr>
        <p:spPr bwMode="auto">
          <a:xfrm>
            <a:off x="2076450" y="4073525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grpSp>
        <p:nvGrpSpPr>
          <p:cNvPr id="764023" name="Group 119"/>
          <p:cNvGrpSpPr>
            <a:grpSpLocks/>
          </p:cNvGrpSpPr>
          <p:nvPr/>
        </p:nvGrpSpPr>
        <p:grpSpPr bwMode="auto">
          <a:xfrm>
            <a:off x="4949825" y="3719513"/>
            <a:ext cx="2762250" cy="2528887"/>
            <a:chOff x="197" y="2433"/>
            <a:chExt cx="1740" cy="1593"/>
          </a:xfrm>
        </p:grpSpPr>
        <p:sp>
          <p:nvSpPr>
            <p:cNvPr id="764024" name="Freeform 120"/>
            <p:cNvSpPr>
              <a:spLocks/>
            </p:cNvSpPr>
            <p:nvPr/>
          </p:nvSpPr>
          <p:spPr bwMode="auto">
            <a:xfrm flipH="1" flipV="1">
              <a:off x="1063" y="2816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76200">
              <a:solidFill>
                <a:srgbClr val="808080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64025" name="Group 121"/>
            <p:cNvGrpSpPr>
              <a:grpSpLocks/>
            </p:cNvGrpSpPr>
            <p:nvPr/>
          </p:nvGrpSpPr>
          <p:grpSpPr bwMode="auto">
            <a:xfrm>
              <a:off x="197" y="2433"/>
              <a:ext cx="1740" cy="1593"/>
              <a:chOff x="889" y="2419"/>
              <a:chExt cx="1740" cy="1593"/>
            </a:xfrm>
          </p:grpSpPr>
          <p:sp>
            <p:nvSpPr>
              <p:cNvPr id="764026" name="Line 122"/>
              <p:cNvSpPr>
                <a:spLocks noChangeShapeType="1"/>
              </p:cNvSpPr>
              <p:nvPr/>
            </p:nvSpPr>
            <p:spPr bwMode="auto">
              <a:xfrm rot="5400000" flipV="1">
                <a:off x="1709" y="2851"/>
                <a:ext cx="676" cy="739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27" name="Line 123"/>
              <p:cNvSpPr>
                <a:spLocks noChangeShapeType="1"/>
              </p:cNvSpPr>
              <p:nvPr/>
            </p:nvSpPr>
            <p:spPr bwMode="auto">
              <a:xfrm flipV="1">
                <a:off x="1702" y="2850"/>
                <a:ext cx="653" cy="716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28" name="Line 124"/>
              <p:cNvSpPr>
                <a:spLocks noChangeShapeType="1"/>
              </p:cNvSpPr>
              <p:nvPr/>
            </p:nvSpPr>
            <p:spPr bwMode="auto">
              <a:xfrm flipV="1">
                <a:off x="1279" y="2847"/>
                <a:ext cx="261" cy="2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4029" name="Line 125"/>
              <p:cNvSpPr>
                <a:spLocks noChangeShapeType="1"/>
              </p:cNvSpPr>
              <p:nvPr/>
            </p:nvSpPr>
            <p:spPr bwMode="auto">
              <a:xfrm rot="5400000" flipV="1">
                <a:off x="1275" y="3325"/>
                <a:ext cx="261" cy="257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64030" name="Group 126"/>
              <p:cNvGrpSpPr>
                <a:grpSpLocks/>
              </p:cNvGrpSpPr>
              <p:nvPr/>
            </p:nvGrpSpPr>
            <p:grpSpPr bwMode="auto">
              <a:xfrm>
                <a:off x="889" y="2419"/>
                <a:ext cx="1740" cy="1593"/>
                <a:chOff x="2607" y="1209"/>
                <a:chExt cx="1740" cy="1593"/>
              </a:xfrm>
            </p:grpSpPr>
            <p:sp>
              <p:nvSpPr>
                <p:cNvPr id="764031" name="Oval 127"/>
                <p:cNvSpPr>
                  <a:spLocks noChangeArrowheads="1"/>
                </p:cNvSpPr>
                <p:nvPr/>
              </p:nvSpPr>
              <p:spPr bwMode="auto">
                <a:xfrm>
                  <a:off x="2784" y="1880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0</a:t>
                  </a:r>
                </a:p>
              </p:txBody>
            </p:sp>
            <p:sp>
              <p:nvSpPr>
                <p:cNvPr id="764032" name="Oval 128"/>
                <p:cNvSpPr>
                  <a:spLocks noChangeArrowheads="1"/>
                </p:cNvSpPr>
                <p:nvPr/>
              </p:nvSpPr>
              <p:spPr bwMode="auto">
                <a:xfrm>
                  <a:off x="3213" y="1415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>
                      <a:sym typeface="Symbol" charset="0"/>
                    </a:rPr>
                    <a:t>6</a:t>
                  </a:r>
                </a:p>
              </p:txBody>
            </p:sp>
            <p:sp>
              <p:nvSpPr>
                <p:cNvPr id="764033" name="Oval 129"/>
                <p:cNvSpPr>
                  <a:spLocks noChangeArrowheads="1"/>
                </p:cNvSpPr>
                <p:nvPr/>
              </p:nvSpPr>
              <p:spPr bwMode="auto">
                <a:xfrm>
                  <a:off x="4045" y="1415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sym typeface="Symbol" charset="0"/>
                    </a:rPr>
                    <a:t>∞</a:t>
                  </a:r>
                </a:p>
              </p:txBody>
            </p:sp>
            <p:sp>
              <p:nvSpPr>
                <p:cNvPr id="764034" name="Oval 130"/>
                <p:cNvSpPr>
                  <a:spLocks noChangeArrowheads="1"/>
                </p:cNvSpPr>
                <p:nvPr/>
              </p:nvSpPr>
              <p:spPr bwMode="auto">
                <a:xfrm>
                  <a:off x="3213" y="2346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>
                      <a:sym typeface="Symbol" charset="0"/>
                    </a:rPr>
                    <a:t>7</a:t>
                  </a:r>
                  <a:endParaRPr lang="en-US"/>
                </a:p>
              </p:txBody>
            </p:sp>
            <p:sp>
              <p:nvSpPr>
                <p:cNvPr id="764035" name="Oval 131"/>
                <p:cNvSpPr>
                  <a:spLocks noChangeArrowheads="1"/>
                </p:cNvSpPr>
                <p:nvPr/>
              </p:nvSpPr>
              <p:spPr bwMode="auto">
                <a:xfrm>
                  <a:off x="4045" y="2346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sym typeface="Symbol" charset="0"/>
                    </a:rPr>
                    <a:t>∞</a:t>
                  </a:r>
                  <a:endParaRPr lang="en-US" dirty="0"/>
                </a:p>
              </p:txBody>
            </p:sp>
            <p:sp>
              <p:nvSpPr>
                <p:cNvPr id="764036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2991" y="1642"/>
                  <a:ext cx="261" cy="26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37" name="Line 133"/>
                <p:cNvSpPr>
                  <a:spLocks noChangeShapeType="1"/>
                </p:cNvSpPr>
                <p:nvPr/>
              </p:nvSpPr>
              <p:spPr bwMode="auto">
                <a:xfrm>
                  <a:off x="2992" y="2110"/>
                  <a:ext cx="256" cy="27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38" name="Text Box 134"/>
                <p:cNvSpPr txBox="1">
                  <a:spLocks noChangeArrowheads="1"/>
                </p:cNvSpPr>
                <p:nvPr/>
              </p:nvSpPr>
              <p:spPr bwMode="auto">
                <a:xfrm>
                  <a:off x="2970" y="1609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6</a:t>
                  </a:r>
                </a:p>
              </p:txBody>
            </p:sp>
            <p:sp>
              <p:nvSpPr>
                <p:cNvPr id="764039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3656" y="1278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5</a:t>
                  </a:r>
                </a:p>
              </p:txBody>
            </p:sp>
            <p:sp>
              <p:nvSpPr>
                <p:cNvPr id="764040" name="Text Box 136"/>
                <p:cNvSpPr txBox="1">
                  <a:spLocks noChangeArrowheads="1"/>
                </p:cNvSpPr>
                <p:nvPr/>
              </p:nvSpPr>
              <p:spPr bwMode="auto">
                <a:xfrm>
                  <a:off x="2981" y="217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7</a:t>
                  </a:r>
                </a:p>
              </p:txBody>
            </p:sp>
            <p:sp>
              <p:nvSpPr>
                <p:cNvPr id="764041" name="Text Box 137"/>
                <p:cNvSpPr txBox="1">
                  <a:spLocks noChangeArrowheads="1"/>
                </p:cNvSpPr>
                <p:nvPr/>
              </p:nvSpPr>
              <p:spPr bwMode="auto">
                <a:xfrm>
                  <a:off x="4160" y="1843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7</a:t>
                  </a:r>
                </a:p>
              </p:txBody>
            </p:sp>
            <p:sp>
              <p:nvSpPr>
                <p:cNvPr id="764042" name="Text Box 138"/>
                <p:cNvSpPr txBox="1">
                  <a:spLocks noChangeArrowheads="1"/>
                </p:cNvSpPr>
                <p:nvPr/>
              </p:nvSpPr>
              <p:spPr bwMode="auto">
                <a:xfrm>
                  <a:off x="3676" y="245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9</a:t>
                  </a:r>
                </a:p>
              </p:txBody>
            </p:sp>
            <p:sp>
              <p:nvSpPr>
                <p:cNvPr id="764043" name="Text Box 139"/>
                <p:cNvSpPr txBox="1">
                  <a:spLocks noChangeArrowheads="1"/>
                </p:cNvSpPr>
                <p:nvPr/>
              </p:nvSpPr>
              <p:spPr bwMode="auto">
                <a:xfrm>
                  <a:off x="2607" y="1892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s</a:t>
                  </a:r>
                </a:p>
              </p:txBody>
            </p:sp>
            <p:sp>
              <p:nvSpPr>
                <p:cNvPr id="764044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3268" y="1209"/>
                  <a:ext cx="15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t</a:t>
                  </a:r>
                </a:p>
              </p:txBody>
            </p:sp>
            <p:sp>
              <p:nvSpPr>
                <p:cNvPr id="764045" name="Text Box 141"/>
                <p:cNvSpPr txBox="1">
                  <a:spLocks noChangeArrowheads="1"/>
                </p:cNvSpPr>
                <p:nvPr/>
              </p:nvSpPr>
              <p:spPr bwMode="auto">
                <a:xfrm>
                  <a:off x="4090" y="1209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x</a:t>
                  </a:r>
                </a:p>
              </p:txBody>
            </p:sp>
            <p:sp>
              <p:nvSpPr>
                <p:cNvPr id="764046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3252" y="2571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y</a:t>
                  </a:r>
                </a:p>
              </p:txBody>
            </p:sp>
            <p:sp>
              <p:nvSpPr>
                <p:cNvPr id="764047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4106" y="2571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z</a:t>
                  </a:r>
                </a:p>
              </p:txBody>
            </p:sp>
            <p:sp>
              <p:nvSpPr>
                <p:cNvPr id="764048" name="Line 144"/>
                <p:cNvSpPr>
                  <a:spLocks noChangeShapeType="1"/>
                </p:cNvSpPr>
                <p:nvPr/>
              </p:nvSpPr>
              <p:spPr bwMode="auto">
                <a:xfrm flipV="1">
                  <a:off x="3483" y="2487"/>
                  <a:ext cx="57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49" name="Line 145"/>
                <p:cNvSpPr>
                  <a:spLocks noChangeShapeType="1"/>
                </p:cNvSpPr>
                <p:nvPr/>
              </p:nvSpPr>
              <p:spPr bwMode="auto">
                <a:xfrm flipV="1">
                  <a:off x="3414" y="1633"/>
                  <a:ext cx="670" cy="72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50" name="Line 146"/>
                <p:cNvSpPr>
                  <a:spLocks noChangeShapeType="1"/>
                </p:cNvSpPr>
                <p:nvPr/>
              </p:nvSpPr>
              <p:spPr bwMode="auto">
                <a:xfrm flipH="1" flipV="1">
                  <a:off x="3036" y="2061"/>
                  <a:ext cx="1031" cy="36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51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3173" y="180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8</a:t>
                  </a:r>
                </a:p>
              </p:txBody>
            </p:sp>
            <p:sp>
              <p:nvSpPr>
                <p:cNvPr id="764052" name="Text Box 148"/>
                <p:cNvSpPr txBox="1">
                  <a:spLocks noChangeArrowheads="1"/>
                </p:cNvSpPr>
                <p:nvPr/>
              </p:nvSpPr>
              <p:spPr bwMode="auto">
                <a:xfrm>
                  <a:off x="3420" y="1827"/>
                  <a:ext cx="11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764053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3887" y="1693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-3</a:t>
                  </a:r>
                </a:p>
              </p:txBody>
            </p:sp>
            <p:sp>
              <p:nvSpPr>
                <p:cNvPr id="764054" name="Text Box 150"/>
                <p:cNvSpPr txBox="1">
                  <a:spLocks noChangeArrowheads="1"/>
                </p:cNvSpPr>
                <p:nvPr/>
              </p:nvSpPr>
              <p:spPr bwMode="auto">
                <a:xfrm>
                  <a:off x="3715" y="2154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2</a:t>
                  </a:r>
                </a:p>
              </p:txBody>
            </p:sp>
            <p:sp>
              <p:nvSpPr>
                <p:cNvPr id="764055" name="Line 151"/>
                <p:cNvSpPr>
                  <a:spLocks noChangeShapeType="1"/>
                </p:cNvSpPr>
                <p:nvPr/>
              </p:nvSpPr>
              <p:spPr bwMode="auto">
                <a:xfrm>
                  <a:off x="3344" y="1674"/>
                  <a:ext cx="0" cy="6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56" name="Line 152"/>
                <p:cNvSpPr>
                  <a:spLocks noChangeShapeType="1"/>
                </p:cNvSpPr>
                <p:nvPr/>
              </p:nvSpPr>
              <p:spPr bwMode="auto">
                <a:xfrm>
                  <a:off x="4178" y="1671"/>
                  <a:ext cx="0" cy="6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57" name="Line 15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428" y="1649"/>
                  <a:ext cx="670" cy="72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58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3911" y="2014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-4</a:t>
                  </a:r>
                </a:p>
              </p:txBody>
            </p:sp>
            <p:sp>
              <p:nvSpPr>
                <p:cNvPr id="764059" name="Freeform 155"/>
                <p:cNvSpPr>
                  <a:spLocks/>
                </p:cNvSpPr>
                <p:nvPr/>
              </p:nvSpPr>
              <p:spPr bwMode="auto">
                <a:xfrm>
                  <a:off x="3468" y="1471"/>
                  <a:ext cx="582" cy="50"/>
                </a:xfrm>
                <a:custGeom>
                  <a:avLst/>
                  <a:gdLst>
                    <a:gd name="T0" fmla="*/ 15 w 582"/>
                    <a:gd name="T1" fmla="*/ 50 h 50"/>
                    <a:gd name="T2" fmla="*/ 47 w 582"/>
                    <a:gd name="T3" fmla="*/ 37 h 50"/>
                    <a:gd name="T4" fmla="*/ 299 w 582"/>
                    <a:gd name="T5" fmla="*/ 1 h 50"/>
                    <a:gd name="T6" fmla="*/ 582 w 582"/>
                    <a:gd name="T7" fmla="*/ 41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2" h="50">
                      <a:moveTo>
                        <a:pt x="15" y="50"/>
                      </a:moveTo>
                      <a:cubicBezTo>
                        <a:pt x="7" y="47"/>
                        <a:pt x="0" y="45"/>
                        <a:pt x="47" y="37"/>
                      </a:cubicBezTo>
                      <a:cubicBezTo>
                        <a:pt x="94" y="29"/>
                        <a:pt x="210" y="0"/>
                        <a:pt x="299" y="1"/>
                      </a:cubicBezTo>
                      <a:cubicBezTo>
                        <a:pt x="388" y="2"/>
                        <a:pt x="536" y="34"/>
                        <a:pt x="582" y="41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60" name="Freeform 156"/>
                <p:cNvSpPr>
                  <a:spLocks/>
                </p:cNvSpPr>
                <p:nvPr/>
              </p:nvSpPr>
              <p:spPr bwMode="auto">
                <a:xfrm flipH="1" flipV="1">
                  <a:off x="3478" y="1594"/>
                  <a:ext cx="582" cy="50"/>
                </a:xfrm>
                <a:custGeom>
                  <a:avLst/>
                  <a:gdLst>
                    <a:gd name="T0" fmla="*/ 15 w 582"/>
                    <a:gd name="T1" fmla="*/ 50 h 50"/>
                    <a:gd name="T2" fmla="*/ 47 w 582"/>
                    <a:gd name="T3" fmla="*/ 37 h 50"/>
                    <a:gd name="T4" fmla="*/ 299 w 582"/>
                    <a:gd name="T5" fmla="*/ 1 h 50"/>
                    <a:gd name="T6" fmla="*/ 582 w 582"/>
                    <a:gd name="T7" fmla="*/ 41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2" h="50">
                      <a:moveTo>
                        <a:pt x="15" y="50"/>
                      </a:moveTo>
                      <a:cubicBezTo>
                        <a:pt x="7" y="47"/>
                        <a:pt x="0" y="45"/>
                        <a:pt x="47" y="37"/>
                      </a:cubicBezTo>
                      <a:cubicBezTo>
                        <a:pt x="94" y="29"/>
                        <a:pt x="210" y="0"/>
                        <a:pt x="299" y="1"/>
                      </a:cubicBezTo>
                      <a:cubicBezTo>
                        <a:pt x="388" y="2"/>
                        <a:pt x="536" y="34"/>
                        <a:pt x="582" y="41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4061" name="Text Box 157"/>
                <p:cNvSpPr txBox="1">
                  <a:spLocks noChangeArrowheads="1"/>
                </p:cNvSpPr>
                <p:nvPr/>
              </p:nvSpPr>
              <p:spPr bwMode="auto">
                <a:xfrm>
                  <a:off x="3612" y="1597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-2</a:t>
                  </a:r>
                </a:p>
              </p:txBody>
            </p:sp>
          </p:grpSp>
          <p:sp>
            <p:nvSpPr>
              <p:cNvPr id="764062" name="Oval 158"/>
              <p:cNvSpPr>
                <a:spLocks noChangeArrowheads="1"/>
              </p:cNvSpPr>
              <p:nvPr/>
            </p:nvSpPr>
            <p:spPr bwMode="auto">
              <a:xfrm>
                <a:off x="2350" y="2652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11</a:t>
                </a:r>
              </a:p>
            </p:txBody>
          </p:sp>
          <p:sp>
            <p:nvSpPr>
              <p:cNvPr id="764063" name="Oval 159"/>
              <p:cNvSpPr>
                <a:spLocks noChangeArrowheads="1"/>
              </p:cNvSpPr>
              <p:nvPr/>
            </p:nvSpPr>
            <p:spPr bwMode="auto">
              <a:xfrm>
                <a:off x="2350" y="3579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2</a:t>
                </a:r>
              </a:p>
            </p:txBody>
          </p:sp>
          <p:sp>
            <p:nvSpPr>
              <p:cNvPr id="764064" name="Oval 160"/>
              <p:cNvSpPr>
                <a:spLocks noChangeArrowheads="1"/>
              </p:cNvSpPr>
              <p:nvPr/>
            </p:nvSpPr>
            <p:spPr bwMode="auto">
              <a:xfrm>
                <a:off x="2347" y="2649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4</a:t>
                </a:r>
              </a:p>
            </p:txBody>
          </p:sp>
        </p:grpSp>
        <p:sp>
          <p:nvSpPr>
            <p:cNvPr id="764065" name="Oval 161"/>
            <p:cNvSpPr>
              <a:spLocks noChangeArrowheads="1"/>
            </p:cNvSpPr>
            <p:nvPr/>
          </p:nvSpPr>
          <p:spPr bwMode="auto">
            <a:xfrm>
              <a:off x="819" y="2661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</p:grpSp>
      <p:sp>
        <p:nvSpPr>
          <p:cNvPr id="764066" name="Oval 162"/>
          <p:cNvSpPr>
            <a:spLocks noChangeArrowheads="1"/>
          </p:cNvSpPr>
          <p:nvPr/>
        </p:nvSpPr>
        <p:spPr bwMode="auto">
          <a:xfrm>
            <a:off x="7269163" y="5572125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-2</a:t>
            </a:r>
          </a:p>
        </p:txBody>
      </p:sp>
      <p:sp>
        <p:nvSpPr>
          <p:cNvPr id="764067" name="Text Box 163"/>
          <p:cNvSpPr txBox="1">
            <a:spLocks noChangeArrowheads="1"/>
          </p:cNvSpPr>
          <p:nvPr/>
        </p:nvSpPr>
        <p:spPr bwMode="auto">
          <a:xfrm>
            <a:off x="412750" y="137953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Pass 1</a:t>
            </a:r>
          </a:p>
        </p:txBody>
      </p:sp>
      <p:sp>
        <p:nvSpPr>
          <p:cNvPr id="764068" name="Text Box 164"/>
          <p:cNvSpPr txBox="1">
            <a:spLocks noChangeArrowheads="1"/>
          </p:cNvSpPr>
          <p:nvPr/>
        </p:nvSpPr>
        <p:spPr bwMode="auto">
          <a:xfrm>
            <a:off x="4813300" y="1427163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Pass 2</a:t>
            </a:r>
          </a:p>
        </p:txBody>
      </p:sp>
      <p:sp>
        <p:nvSpPr>
          <p:cNvPr id="764069" name="Text Box 165"/>
          <p:cNvSpPr txBox="1">
            <a:spLocks noChangeArrowheads="1"/>
          </p:cNvSpPr>
          <p:nvPr/>
        </p:nvSpPr>
        <p:spPr bwMode="auto">
          <a:xfrm>
            <a:off x="403225" y="37607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Pass 3</a:t>
            </a:r>
          </a:p>
        </p:txBody>
      </p:sp>
      <p:sp>
        <p:nvSpPr>
          <p:cNvPr id="764070" name="Text Box 166"/>
          <p:cNvSpPr txBox="1">
            <a:spLocks noChangeArrowheads="1"/>
          </p:cNvSpPr>
          <p:nvPr/>
        </p:nvSpPr>
        <p:spPr bwMode="auto">
          <a:xfrm>
            <a:off x="4689475" y="37988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Century Gothic" charset="0"/>
                <a:ea typeface="Century Gothic" charset="0"/>
                <a:cs typeface="Century Gothic" charset="0"/>
              </a:rPr>
              <a:t>Pass 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5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6" grpId="0" animBg="1"/>
      <p:bldP spid="763907" grpId="0" animBg="1"/>
      <p:bldP spid="763909" grpId="0" animBg="1"/>
      <p:bldP spid="763979" grpId="0" animBg="1"/>
      <p:bldP spid="763980" grpId="0" animBg="1"/>
      <p:bldP spid="763981" grpId="0" animBg="1"/>
      <p:bldP spid="764022" grpId="0" animBg="1"/>
      <p:bldP spid="764066" grpId="0" animBg="1"/>
      <p:bldP spid="764069" grpId="0"/>
      <p:bldP spid="7640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Negative Cycles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124075"/>
          </a:xfrm>
        </p:spPr>
        <p:txBody>
          <a:bodyPr/>
          <a:lstStyle/>
          <a:p>
            <a:pPr marL="533400" indent="-533400"/>
            <a:r>
              <a:rPr lang="en-US" b="1" dirty="0"/>
              <a:t>for </a:t>
            </a:r>
            <a:r>
              <a:rPr lang="en-US" dirty="0"/>
              <a:t>each edge (u, v) </a:t>
            </a:r>
            <a:r>
              <a:rPr lang="en-US" dirty="0">
                <a:sym typeface="Symbol" charset="0"/>
              </a:rPr>
              <a:t>∈</a:t>
            </a:r>
            <a:r>
              <a:rPr lang="en-US" dirty="0"/>
              <a:t> E</a:t>
            </a:r>
          </a:p>
          <a:p>
            <a:pPr marL="533400" indent="-533400"/>
            <a:r>
              <a:rPr lang="en-US" dirty="0"/>
              <a:t>       </a:t>
            </a:r>
            <a:r>
              <a:rPr lang="en-US" b="1" dirty="0"/>
              <a:t>do if </a:t>
            </a:r>
            <a:r>
              <a:rPr lang="en-US" dirty="0"/>
              <a:t>d[v] &gt; d[u] + w(u, v)</a:t>
            </a:r>
          </a:p>
          <a:p>
            <a:pPr marL="533400" indent="-533400"/>
            <a:r>
              <a:rPr lang="en-US" dirty="0"/>
              <a:t>               </a:t>
            </a:r>
            <a:r>
              <a:rPr lang="en-US" b="1" dirty="0"/>
              <a:t>then return </a:t>
            </a:r>
            <a:r>
              <a:rPr lang="en-US" dirty="0"/>
              <a:t>FALSE</a:t>
            </a:r>
          </a:p>
          <a:p>
            <a:pPr marL="533400" indent="-533400"/>
            <a:r>
              <a:rPr lang="en-US" dirty="0"/>
              <a:t> </a:t>
            </a:r>
            <a:r>
              <a:rPr lang="en-US" b="1" dirty="0"/>
              <a:t>return </a:t>
            </a:r>
            <a:r>
              <a:rPr lang="en-US" dirty="0"/>
              <a:t>TRUE</a:t>
            </a:r>
          </a:p>
          <a:p>
            <a:pPr marL="533400" indent="-533400">
              <a:buFontTx/>
              <a:buNone/>
            </a:pPr>
            <a:endParaRPr lang="en-US" dirty="0"/>
          </a:p>
        </p:txBody>
      </p:sp>
      <p:grpSp>
        <p:nvGrpSpPr>
          <p:cNvPr id="764932" name="Group 4"/>
          <p:cNvGrpSpPr>
            <a:grpSpLocks/>
          </p:cNvGrpSpPr>
          <p:nvPr/>
        </p:nvGrpSpPr>
        <p:grpSpPr bwMode="auto">
          <a:xfrm>
            <a:off x="6518275" y="1490663"/>
            <a:ext cx="1741488" cy="2022475"/>
            <a:chOff x="3698" y="2451"/>
            <a:chExt cx="1097" cy="1274"/>
          </a:xfrm>
        </p:grpSpPr>
        <p:sp>
          <p:nvSpPr>
            <p:cNvPr id="764933" name="Oval 5"/>
            <p:cNvSpPr>
              <a:spLocks noChangeArrowheads="1"/>
            </p:cNvSpPr>
            <p:nvPr/>
          </p:nvSpPr>
          <p:spPr bwMode="auto">
            <a:xfrm>
              <a:off x="3698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0</a:t>
              </a:r>
            </a:p>
          </p:txBody>
        </p:sp>
        <p:sp>
          <p:nvSpPr>
            <p:cNvPr id="764934" name="Oval 6"/>
            <p:cNvSpPr>
              <a:spLocks noChangeArrowheads="1"/>
            </p:cNvSpPr>
            <p:nvPr/>
          </p:nvSpPr>
          <p:spPr bwMode="auto">
            <a:xfrm>
              <a:off x="4529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4935" name="Oval 7"/>
            <p:cNvSpPr>
              <a:spLocks noChangeArrowheads="1"/>
            </p:cNvSpPr>
            <p:nvPr/>
          </p:nvSpPr>
          <p:spPr bwMode="auto">
            <a:xfrm>
              <a:off x="4161" y="32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4936" name="Text Box 8"/>
            <p:cNvSpPr txBox="1">
              <a:spLocks noChangeArrowheads="1"/>
            </p:cNvSpPr>
            <p:nvPr/>
          </p:nvSpPr>
          <p:spPr bwMode="auto">
            <a:xfrm>
              <a:off x="4228" y="349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64937" name="Text Box 9"/>
            <p:cNvSpPr txBox="1">
              <a:spLocks noChangeArrowheads="1"/>
            </p:cNvSpPr>
            <p:nvPr/>
          </p:nvSpPr>
          <p:spPr bwMode="auto">
            <a:xfrm>
              <a:off x="3748" y="245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4938" name="Text Box 10"/>
            <p:cNvSpPr txBox="1">
              <a:spLocks noChangeArrowheads="1"/>
            </p:cNvSpPr>
            <p:nvPr/>
          </p:nvSpPr>
          <p:spPr bwMode="auto">
            <a:xfrm>
              <a:off x="4572" y="24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764939" name="Line 11"/>
            <p:cNvSpPr>
              <a:spLocks noChangeShapeType="1"/>
            </p:cNvSpPr>
            <p:nvPr/>
          </p:nvSpPr>
          <p:spPr bwMode="auto">
            <a:xfrm>
              <a:off x="3953" y="2798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40" name="Text Box 12"/>
            <p:cNvSpPr txBox="1">
              <a:spLocks noChangeArrowheads="1"/>
            </p:cNvSpPr>
            <p:nvPr/>
          </p:nvSpPr>
          <p:spPr bwMode="auto">
            <a:xfrm>
              <a:off x="4131" y="260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4941" name="Text Box 13"/>
            <p:cNvSpPr txBox="1">
              <a:spLocks noChangeArrowheads="1"/>
            </p:cNvSpPr>
            <p:nvPr/>
          </p:nvSpPr>
          <p:spPr bwMode="auto">
            <a:xfrm>
              <a:off x="4537" y="309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64942" name="Text Box 14"/>
            <p:cNvSpPr txBox="1">
              <a:spLocks noChangeArrowheads="1"/>
            </p:cNvSpPr>
            <p:nvPr/>
          </p:nvSpPr>
          <p:spPr bwMode="auto">
            <a:xfrm>
              <a:off x="3772" y="3095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-8</a:t>
              </a:r>
            </a:p>
          </p:txBody>
        </p:sp>
        <p:sp>
          <p:nvSpPr>
            <p:cNvPr id="764943" name="Line 15"/>
            <p:cNvSpPr>
              <a:spLocks noChangeShapeType="1"/>
            </p:cNvSpPr>
            <p:nvPr/>
          </p:nvSpPr>
          <p:spPr bwMode="auto">
            <a:xfrm flipH="1">
              <a:off x="4379" y="2916"/>
              <a:ext cx="229" cy="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44" name="Line 16"/>
            <p:cNvSpPr>
              <a:spLocks noChangeShapeType="1"/>
            </p:cNvSpPr>
            <p:nvPr/>
          </p:nvSpPr>
          <p:spPr bwMode="auto">
            <a:xfrm flipH="1" flipV="1">
              <a:off x="3902" y="2912"/>
              <a:ext cx="297" cy="3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64945" name="Group 17"/>
          <p:cNvGrpSpPr>
            <a:grpSpLocks/>
          </p:cNvGrpSpPr>
          <p:nvPr/>
        </p:nvGrpSpPr>
        <p:grpSpPr bwMode="auto">
          <a:xfrm>
            <a:off x="936625" y="3776663"/>
            <a:ext cx="1741488" cy="2022475"/>
            <a:chOff x="3698" y="2451"/>
            <a:chExt cx="1097" cy="1274"/>
          </a:xfrm>
        </p:grpSpPr>
        <p:sp>
          <p:nvSpPr>
            <p:cNvPr id="764946" name="Oval 18"/>
            <p:cNvSpPr>
              <a:spLocks noChangeArrowheads="1"/>
            </p:cNvSpPr>
            <p:nvPr/>
          </p:nvSpPr>
          <p:spPr bwMode="auto">
            <a:xfrm>
              <a:off x="3698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0</a:t>
              </a:r>
            </a:p>
          </p:txBody>
        </p:sp>
        <p:sp>
          <p:nvSpPr>
            <p:cNvPr id="764947" name="Oval 19"/>
            <p:cNvSpPr>
              <a:spLocks noChangeArrowheads="1"/>
            </p:cNvSpPr>
            <p:nvPr/>
          </p:nvSpPr>
          <p:spPr bwMode="auto">
            <a:xfrm>
              <a:off x="4529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4948" name="Oval 20"/>
            <p:cNvSpPr>
              <a:spLocks noChangeArrowheads="1"/>
            </p:cNvSpPr>
            <p:nvPr/>
          </p:nvSpPr>
          <p:spPr bwMode="auto">
            <a:xfrm>
              <a:off x="4161" y="32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64949" name="Text Box 21"/>
            <p:cNvSpPr txBox="1">
              <a:spLocks noChangeArrowheads="1"/>
            </p:cNvSpPr>
            <p:nvPr/>
          </p:nvSpPr>
          <p:spPr bwMode="auto">
            <a:xfrm>
              <a:off x="4228" y="349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64950" name="Text Box 22"/>
            <p:cNvSpPr txBox="1">
              <a:spLocks noChangeArrowheads="1"/>
            </p:cNvSpPr>
            <p:nvPr/>
          </p:nvSpPr>
          <p:spPr bwMode="auto">
            <a:xfrm>
              <a:off x="3748" y="245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4951" name="Text Box 23"/>
            <p:cNvSpPr txBox="1">
              <a:spLocks noChangeArrowheads="1"/>
            </p:cNvSpPr>
            <p:nvPr/>
          </p:nvSpPr>
          <p:spPr bwMode="auto">
            <a:xfrm>
              <a:off x="4572" y="24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764952" name="Line 24"/>
            <p:cNvSpPr>
              <a:spLocks noChangeShapeType="1"/>
            </p:cNvSpPr>
            <p:nvPr/>
          </p:nvSpPr>
          <p:spPr bwMode="auto">
            <a:xfrm>
              <a:off x="3953" y="2798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53" name="Text Box 25"/>
            <p:cNvSpPr txBox="1">
              <a:spLocks noChangeArrowheads="1"/>
            </p:cNvSpPr>
            <p:nvPr/>
          </p:nvSpPr>
          <p:spPr bwMode="auto">
            <a:xfrm>
              <a:off x="4131" y="260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4954" name="Text Box 26"/>
            <p:cNvSpPr txBox="1">
              <a:spLocks noChangeArrowheads="1"/>
            </p:cNvSpPr>
            <p:nvPr/>
          </p:nvSpPr>
          <p:spPr bwMode="auto">
            <a:xfrm>
              <a:off x="4537" y="309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64955" name="Text Box 27"/>
            <p:cNvSpPr txBox="1">
              <a:spLocks noChangeArrowheads="1"/>
            </p:cNvSpPr>
            <p:nvPr/>
          </p:nvSpPr>
          <p:spPr bwMode="auto">
            <a:xfrm>
              <a:off x="3772" y="3095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-8</a:t>
              </a:r>
            </a:p>
          </p:txBody>
        </p:sp>
        <p:sp>
          <p:nvSpPr>
            <p:cNvPr id="764956" name="Line 28"/>
            <p:cNvSpPr>
              <a:spLocks noChangeShapeType="1"/>
            </p:cNvSpPr>
            <p:nvPr/>
          </p:nvSpPr>
          <p:spPr bwMode="auto">
            <a:xfrm flipH="1">
              <a:off x="4379" y="2916"/>
              <a:ext cx="229" cy="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57" name="Line 29"/>
            <p:cNvSpPr>
              <a:spLocks noChangeShapeType="1"/>
            </p:cNvSpPr>
            <p:nvPr/>
          </p:nvSpPr>
          <p:spPr bwMode="auto">
            <a:xfrm flipH="1" flipV="1">
              <a:off x="3902" y="2912"/>
              <a:ext cx="297" cy="3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4958" name="Oval 30"/>
          <p:cNvSpPr>
            <a:spLocks noChangeArrowheads="1"/>
          </p:cNvSpPr>
          <p:nvPr/>
        </p:nvSpPr>
        <p:spPr bwMode="auto">
          <a:xfrm>
            <a:off x="2287588" y="417195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764959" name="Oval 31"/>
          <p:cNvSpPr>
            <a:spLocks noChangeArrowheads="1"/>
          </p:cNvSpPr>
          <p:nvPr/>
        </p:nvSpPr>
        <p:spPr bwMode="auto">
          <a:xfrm>
            <a:off x="1706563" y="506730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764960" name="Oval 32"/>
          <p:cNvSpPr>
            <a:spLocks noChangeArrowheads="1"/>
          </p:cNvSpPr>
          <p:nvPr/>
        </p:nvSpPr>
        <p:spPr bwMode="auto">
          <a:xfrm>
            <a:off x="982663" y="417195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-3</a:t>
            </a:r>
          </a:p>
        </p:txBody>
      </p:sp>
      <p:grpSp>
        <p:nvGrpSpPr>
          <p:cNvPr id="764961" name="Group 33"/>
          <p:cNvGrpSpPr>
            <a:grpSpLocks/>
          </p:cNvGrpSpPr>
          <p:nvPr/>
        </p:nvGrpSpPr>
        <p:grpSpPr bwMode="auto">
          <a:xfrm>
            <a:off x="3184525" y="3776663"/>
            <a:ext cx="1741488" cy="2022475"/>
            <a:chOff x="3698" y="2451"/>
            <a:chExt cx="1097" cy="1274"/>
          </a:xfrm>
        </p:grpSpPr>
        <p:sp>
          <p:nvSpPr>
            <p:cNvPr id="764962" name="Oval 34"/>
            <p:cNvSpPr>
              <a:spLocks noChangeArrowheads="1"/>
            </p:cNvSpPr>
            <p:nvPr/>
          </p:nvSpPr>
          <p:spPr bwMode="auto">
            <a:xfrm>
              <a:off x="3698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-3</a:t>
              </a:r>
            </a:p>
          </p:txBody>
        </p:sp>
        <p:sp>
          <p:nvSpPr>
            <p:cNvPr id="764963" name="Oval 35"/>
            <p:cNvSpPr>
              <a:spLocks noChangeArrowheads="1"/>
            </p:cNvSpPr>
            <p:nvPr/>
          </p:nvSpPr>
          <p:spPr bwMode="auto">
            <a:xfrm>
              <a:off x="4529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2</a:t>
              </a:r>
            </a:p>
          </p:txBody>
        </p:sp>
        <p:sp>
          <p:nvSpPr>
            <p:cNvPr id="764964" name="Oval 36"/>
            <p:cNvSpPr>
              <a:spLocks noChangeArrowheads="1"/>
            </p:cNvSpPr>
            <p:nvPr/>
          </p:nvSpPr>
          <p:spPr bwMode="auto">
            <a:xfrm>
              <a:off x="4161" y="32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5</a:t>
              </a:r>
            </a:p>
          </p:txBody>
        </p:sp>
        <p:sp>
          <p:nvSpPr>
            <p:cNvPr id="764965" name="Text Box 37"/>
            <p:cNvSpPr txBox="1">
              <a:spLocks noChangeArrowheads="1"/>
            </p:cNvSpPr>
            <p:nvPr/>
          </p:nvSpPr>
          <p:spPr bwMode="auto">
            <a:xfrm>
              <a:off x="4228" y="349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764966" name="Text Box 38"/>
            <p:cNvSpPr txBox="1">
              <a:spLocks noChangeArrowheads="1"/>
            </p:cNvSpPr>
            <p:nvPr/>
          </p:nvSpPr>
          <p:spPr bwMode="auto">
            <a:xfrm>
              <a:off x="3748" y="245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64967" name="Text Box 39"/>
            <p:cNvSpPr txBox="1">
              <a:spLocks noChangeArrowheads="1"/>
            </p:cNvSpPr>
            <p:nvPr/>
          </p:nvSpPr>
          <p:spPr bwMode="auto">
            <a:xfrm>
              <a:off x="4572" y="24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764968" name="Line 40"/>
            <p:cNvSpPr>
              <a:spLocks noChangeShapeType="1"/>
            </p:cNvSpPr>
            <p:nvPr/>
          </p:nvSpPr>
          <p:spPr bwMode="auto">
            <a:xfrm>
              <a:off x="3953" y="2798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69" name="Text Box 41"/>
            <p:cNvSpPr txBox="1">
              <a:spLocks noChangeArrowheads="1"/>
            </p:cNvSpPr>
            <p:nvPr/>
          </p:nvSpPr>
          <p:spPr bwMode="auto">
            <a:xfrm>
              <a:off x="4131" y="260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64970" name="Text Box 42"/>
            <p:cNvSpPr txBox="1">
              <a:spLocks noChangeArrowheads="1"/>
            </p:cNvSpPr>
            <p:nvPr/>
          </p:nvSpPr>
          <p:spPr bwMode="auto">
            <a:xfrm>
              <a:off x="4537" y="309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64971" name="Text Box 43"/>
            <p:cNvSpPr txBox="1">
              <a:spLocks noChangeArrowheads="1"/>
            </p:cNvSpPr>
            <p:nvPr/>
          </p:nvSpPr>
          <p:spPr bwMode="auto">
            <a:xfrm>
              <a:off x="3772" y="3095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-8</a:t>
              </a:r>
            </a:p>
          </p:txBody>
        </p:sp>
        <p:sp>
          <p:nvSpPr>
            <p:cNvPr id="764972" name="Line 44"/>
            <p:cNvSpPr>
              <a:spLocks noChangeShapeType="1"/>
            </p:cNvSpPr>
            <p:nvPr/>
          </p:nvSpPr>
          <p:spPr bwMode="auto">
            <a:xfrm flipH="1">
              <a:off x="4379" y="2916"/>
              <a:ext cx="229" cy="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4973" name="Line 45"/>
            <p:cNvSpPr>
              <a:spLocks noChangeShapeType="1"/>
            </p:cNvSpPr>
            <p:nvPr/>
          </p:nvSpPr>
          <p:spPr bwMode="auto">
            <a:xfrm flipH="1" flipV="1">
              <a:off x="3902" y="2912"/>
              <a:ext cx="297" cy="3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4974" name="Oval 46"/>
          <p:cNvSpPr>
            <a:spLocks noChangeArrowheads="1"/>
          </p:cNvSpPr>
          <p:nvPr/>
        </p:nvSpPr>
        <p:spPr bwMode="auto">
          <a:xfrm>
            <a:off x="4545013" y="415290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-1</a:t>
            </a:r>
          </a:p>
        </p:txBody>
      </p:sp>
      <p:sp>
        <p:nvSpPr>
          <p:cNvPr id="764975" name="Oval 47"/>
          <p:cNvSpPr>
            <a:spLocks noChangeArrowheads="1"/>
          </p:cNvSpPr>
          <p:nvPr/>
        </p:nvSpPr>
        <p:spPr bwMode="auto">
          <a:xfrm>
            <a:off x="3954463" y="5057775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764976" name="Oval 48"/>
          <p:cNvSpPr>
            <a:spLocks noChangeArrowheads="1"/>
          </p:cNvSpPr>
          <p:nvPr/>
        </p:nvSpPr>
        <p:spPr bwMode="auto">
          <a:xfrm>
            <a:off x="3221038" y="4152900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-6</a:t>
            </a:r>
          </a:p>
        </p:txBody>
      </p:sp>
      <p:sp>
        <p:nvSpPr>
          <p:cNvPr id="764977" name="Text Box 49"/>
          <p:cNvSpPr txBox="1">
            <a:spLocks noChangeArrowheads="1"/>
          </p:cNvSpPr>
          <p:nvPr/>
        </p:nvSpPr>
        <p:spPr bwMode="auto">
          <a:xfrm>
            <a:off x="5356225" y="3760788"/>
            <a:ext cx="354012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Look at edge (s, b):</a:t>
            </a:r>
          </a:p>
          <a:p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d[b] = -1</a:t>
            </a: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d[s] + w(s, b) = -4</a:t>
            </a:r>
          </a:p>
          <a:p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sz="2400" dirty="0">
                <a:latin typeface="Century Gothic" charset="0"/>
                <a:ea typeface="Century Gothic" charset="0"/>
                <a:cs typeface="Century Gothic" charset="0"/>
                <a:sym typeface="Symbol" charset="0"/>
              </a:rPr>
              <a:t>⇒ d[b] &gt; </a:t>
            </a:r>
            <a:r>
              <a:rPr lang="en-US" sz="2400" dirty="0">
                <a:latin typeface="Century Gothic" charset="0"/>
                <a:ea typeface="Century Gothic" charset="0"/>
                <a:cs typeface="Century Gothic" charset="0"/>
              </a:rPr>
              <a:t>d[s] + w(s, b)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5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49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4958" grpId="0" animBg="1"/>
      <p:bldP spid="764959" grpId="0" animBg="1"/>
      <p:bldP spid="764960" grpId="0" animBg="1"/>
      <p:bldP spid="764974" grpId="0" animBg="1"/>
      <p:bldP spid="764975" grpId="0" animBg="1"/>
      <p:bldP spid="7649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Single-Source Shortest Paths in DAGs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7929820" cy="54006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Given a weighted DAG: G = (V, E) 	 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r>
              <a:rPr lang="en-US" dirty="0"/>
              <a:t>    solve the shortest path problem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Idea: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Topologically sort the graph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Relax the edges according to the order given by the topological sort</a:t>
            </a:r>
          </a:p>
          <a:p>
            <a:pPr lvl="2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for each vertex, we relax each edge that starts from that vertex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Are shortest-paths well defined in a DAG?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Yes, (negative-weight) cycles cannot exist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242050" y="1216025"/>
            <a:ext cx="2705100" cy="2443163"/>
            <a:chOff x="3932" y="766"/>
            <a:chExt cx="1704" cy="1539"/>
          </a:xfrm>
        </p:grpSpPr>
        <p:sp>
          <p:nvSpPr>
            <p:cNvPr id="64519" name="Line 5"/>
            <p:cNvSpPr>
              <a:spLocks noChangeShapeType="1"/>
            </p:cNvSpPr>
            <p:nvPr/>
          </p:nvSpPr>
          <p:spPr bwMode="auto">
            <a:xfrm flipV="1">
              <a:off x="4322" y="1194"/>
              <a:ext cx="261" cy="257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0" name="Oval 6"/>
            <p:cNvSpPr>
              <a:spLocks noChangeArrowheads="1"/>
            </p:cNvSpPr>
            <p:nvPr/>
          </p:nvSpPr>
          <p:spPr bwMode="auto">
            <a:xfrm>
              <a:off x="4109" y="143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4521" name="Oval 7"/>
            <p:cNvSpPr>
              <a:spLocks noChangeArrowheads="1"/>
            </p:cNvSpPr>
            <p:nvPr/>
          </p:nvSpPr>
          <p:spPr bwMode="auto">
            <a:xfrm>
              <a:off x="4538" y="97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</a:p>
          </p:txBody>
        </p:sp>
        <p:sp>
          <p:nvSpPr>
            <p:cNvPr id="64522" name="Oval 8"/>
            <p:cNvSpPr>
              <a:spLocks noChangeArrowheads="1"/>
            </p:cNvSpPr>
            <p:nvPr/>
          </p:nvSpPr>
          <p:spPr bwMode="auto">
            <a:xfrm>
              <a:off x="5370" y="97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64523" name="Oval 9"/>
            <p:cNvSpPr>
              <a:spLocks noChangeArrowheads="1"/>
            </p:cNvSpPr>
            <p:nvPr/>
          </p:nvSpPr>
          <p:spPr bwMode="auto">
            <a:xfrm>
              <a:off x="4538" y="190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4524" name="Line 10"/>
            <p:cNvSpPr>
              <a:spLocks noChangeShapeType="1"/>
            </p:cNvSpPr>
            <p:nvPr/>
          </p:nvSpPr>
          <p:spPr bwMode="auto">
            <a:xfrm flipV="1">
              <a:off x="4316" y="1199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5" name="Line 11"/>
            <p:cNvSpPr>
              <a:spLocks noChangeShapeType="1"/>
            </p:cNvSpPr>
            <p:nvPr/>
          </p:nvSpPr>
          <p:spPr bwMode="auto">
            <a:xfrm>
              <a:off x="4317" y="1667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26" name="Text Box 12"/>
            <p:cNvSpPr txBox="1">
              <a:spLocks noChangeArrowheads="1"/>
            </p:cNvSpPr>
            <p:nvPr/>
          </p:nvSpPr>
          <p:spPr bwMode="auto">
            <a:xfrm>
              <a:off x="4295" y="116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64527" name="Text Box 13"/>
            <p:cNvSpPr txBox="1">
              <a:spLocks noChangeArrowheads="1"/>
            </p:cNvSpPr>
            <p:nvPr/>
          </p:nvSpPr>
          <p:spPr bwMode="auto">
            <a:xfrm>
              <a:off x="4981" y="83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64528" name="Text Box 14"/>
            <p:cNvSpPr txBox="1">
              <a:spLocks noChangeArrowheads="1"/>
            </p:cNvSpPr>
            <p:nvPr/>
          </p:nvSpPr>
          <p:spPr bwMode="auto">
            <a:xfrm>
              <a:off x="4306" y="173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64529" name="Text Box 15"/>
            <p:cNvSpPr txBox="1">
              <a:spLocks noChangeArrowheads="1"/>
            </p:cNvSpPr>
            <p:nvPr/>
          </p:nvSpPr>
          <p:spPr bwMode="auto">
            <a:xfrm>
              <a:off x="3932" y="144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64530" name="Text Box 16"/>
            <p:cNvSpPr txBox="1">
              <a:spLocks noChangeArrowheads="1"/>
            </p:cNvSpPr>
            <p:nvPr/>
          </p:nvSpPr>
          <p:spPr bwMode="auto">
            <a:xfrm>
              <a:off x="4593" y="76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64531" name="Text Box 17"/>
            <p:cNvSpPr txBox="1">
              <a:spLocks noChangeArrowheads="1"/>
            </p:cNvSpPr>
            <p:nvPr/>
          </p:nvSpPr>
          <p:spPr bwMode="auto">
            <a:xfrm>
              <a:off x="5415" y="766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  <p:sp>
          <p:nvSpPr>
            <p:cNvPr id="64532" name="Line 18"/>
            <p:cNvSpPr>
              <a:spLocks noChangeShapeType="1"/>
            </p:cNvSpPr>
            <p:nvPr/>
          </p:nvSpPr>
          <p:spPr bwMode="auto">
            <a:xfrm flipV="1">
              <a:off x="4739" y="1190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3" name="Freeform 19"/>
            <p:cNvSpPr>
              <a:spLocks/>
            </p:cNvSpPr>
            <p:nvPr/>
          </p:nvSpPr>
          <p:spPr bwMode="auto">
            <a:xfrm>
              <a:off x="4793" y="1028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2"/>
                <a:gd name="T13" fmla="*/ 0 h 50"/>
                <a:gd name="T14" fmla="*/ 582 w 582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34" name="Oval 20"/>
            <p:cNvSpPr>
              <a:spLocks noChangeArrowheads="1"/>
            </p:cNvSpPr>
            <p:nvPr/>
          </p:nvSpPr>
          <p:spPr bwMode="auto">
            <a:xfrm>
              <a:off x="5393" y="999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64535" name="Oval 21"/>
            <p:cNvSpPr>
              <a:spLocks noChangeArrowheads="1"/>
            </p:cNvSpPr>
            <p:nvPr/>
          </p:nvSpPr>
          <p:spPr bwMode="auto">
            <a:xfrm>
              <a:off x="5390" y="996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4536" name="Oval 22"/>
            <p:cNvSpPr>
              <a:spLocks noChangeArrowheads="1"/>
            </p:cNvSpPr>
            <p:nvPr/>
          </p:nvSpPr>
          <p:spPr bwMode="auto">
            <a:xfrm>
              <a:off x="4554" y="994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64537" name="Text Box 23"/>
            <p:cNvSpPr txBox="1">
              <a:spLocks noChangeArrowheads="1"/>
            </p:cNvSpPr>
            <p:nvPr/>
          </p:nvSpPr>
          <p:spPr bwMode="auto">
            <a:xfrm>
              <a:off x="5056" y="153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64538" name="Text Box 24"/>
            <p:cNvSpPr txBox="1">
              <a:spLocks noChangeArrowheads="1"/>
            </p:cNvSpPr>
            <p:nvPr/>
          </p:nvSpPr>
          <p:spPr bwMode="auto">
            <a:xfrm>
              <a:off x="4731" y="207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4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DAG-SHORTEST-PATHS(G, w, s)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169" y="1214438"/>
            <a:ext cx="8077725" cy="5076825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 topologically sort the vertices of G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 INITIALIZE-SINGLE-SOURCE(</a:t>
            </a:r>
            <a:r>
              <a:rPr lang="en-US" dirty="0">
                <a:latin typeface="Comic Sans MS" pitchFamily="-106" charset="0"/>
              </a:rPr>
              <a:t>V, s</a:t>
            </a:r>
            <a:r>
              <a:rPr lang="en-US" dirty="0"/>
              <a:t>)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/>
              <a:t>each vertex </a:t>
            </a:r>
            <a:r>
              <a:rPr lang="en-US" dirty="0">
                <a:latin typeface="Comic Sans MS" pitchFamily="-106" charset="0"/>
              </a:rPr>
              <a:t>u</a:t>
            </a:r>
            <a:r>
              <a:rPr lang="en-US" dirty="0"/>
              <a:t>, taken in 		             	   topologically sorted order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do for </a:t>
            </a:r>
            <a:r>
              <a:rPr lang="en-US" dirty="0"/>
              <a:t>each vertex </a:t>
            </a:r>
            <a:r>
              <a:rPr lang="en-US" dirty="0">
                <a:latin typeface="Comic Sans MS" pitchFamily="-106" charset="0"/>
              </a:rPr>
              <a:t>v </a:t>
            </a:r>
            <a:r>
              <a:rPr lang="en-US" dirty="0">
                <a:sym typeface="Symbol" pitchFamily="-106" charset="2"/>
              </a:rPr>
              <a:t>∈</a:t>
            </a:r>
            <a:r>
              <a:rPr lang="en-US" dirty="0"/>
              <a:t> </a:t>
            </a:r>
            <a:r>
              <a:rPr lang="en-US" dirty="0" err="1">
                <a:latin typeface="Comic Sans MS" pitchFamily="-106" charset="0"/>
              </a:rPr>
              <a:t>Adj</a:t>
            </a:r>
            <a:r>
              <a:rPr lang="en-US" dirty="0">
                <a:latin typeface="Comic Sans MS" pitchFamily="-106" charset="0"/>
              </a:rPr>
              <a:t>[u]</a:t>
            </a:r>
          </a:p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       </a:t>
            </a:r>
            <a:r>
              <a:rPr lang="en-US" b="1" dirty="0"/>
              <a:t>do </a:t>
            </a:r>
            <a:r>
              <a:rPr lang="en-US" dirty="0"/>
              <a:t>RELAX(</a:t>
            </a:r>
            <a:r>
              <a:rPr lang="en-US" dirty="0">
                <a:latin typeface="Comic Sans MS" pitchFamily="-106" charset="0"/>
              </a:rPr>
              <a:t>u, v, w</a:t>
            </a:r>
            <a:r>
              <a:rPr lang="en-US" dirty="0"/>
              <a:t>)</a:t>
            </a:r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endParaRPr lang="en-US" dirty="0"/>
          </a:p>
          <a:p>
            <a:pPr marL="533400" indent="-533400" eaLnBrk="1" hangingPunct="1">
              <a:lnSpc>
                <a:spcPct val="120000"/>
              </a:lnSpc>
              <a:buFontTx/>
              <a:buNone/>
            </a:pPr>
            <a:r>
              <a:rPr lang="en-US" dirty="0"/>
              <a:t>Running time: </a:t>
            </a:r>
            <a:r>
              <a:rPr lang="el-GR" dirty="0">
                <a:sym typeface="Symbol" pitchFamily="-106" charset="2"/>
              </a:rPr>
              <a:t>Θ</a:t>
            </a:r>
            <a:r>
              <a:rPr lang="en-US" dirty="0">
                <a:sym typeface="Symbol" pitchFamily="-106" charset="2"/>
              </a:rPr>
              <a:t>(V+E)</a:t>
            </a:r>
          </a:p>
        </p:txBody>
      </p:sp>
      <p:sp>
        <p:nvSpPr>
          <p:cNvPr id="773124" name="Text Box 4"/>
          <p:cNvSpPr txBox="1">
            <a:spLocks noChangeArrowheads="1"/>
          </p:cNvSpPr>
          <p:nvPr/>
        </p:nvSpPr>
        <p:spPr bwMode="auto">
          <a:xfrm>
            <a:off x="7419975" y="1320800"/>
            <a:ext cx="12186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ym typeface="Symbol" pitchFamily="-106" charset="2"/>
              </a:rPr>
              <a:t>Θ</a:t>
            </a:r>
            <a:r>
              <a:rPr lang="en-US" sz="2400" dirty="0">
                <a:sym typeface="Symbol" pitchFamily="-106" charset="2"/>
              </a:rPr>
              <a:t>(V+E)</a:t>
            </a:r>
          </a:p>
        </p:txBody>
      </p:sp>
      <p:sp>
        <p:nvSpPr>
          <p:cNvPr id="773125" name="Text Box 5"/>
          <p:cNvSpPr txBox="1">
            <a:spLocks noChangeArrowheads="1"/>
          </p:cNvSpPr>
          <p:nvPr/>
        </p:nvSpPr>
        <p:spPr bwMode="auto">
          <a:xfrm>
            <a:off x="7419975" y="1912938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ym typeface="Symbol" pitchFamily="-106" charset="2"/>
              </a:rPr>
              <a:t>Θ</a:t>
            </a:r>
            <a:r>
              <a:rPr lang="en-US" sz="2400" dirty="0">
                <a:sym typeface="Symbol" pitchFamily="-106" charset="2"/>
              </a:rPr>
              <a:t>(V)</a:t>
            </a:r>
          </a:p>
        </p:txBody>
      </p:sp>
      <p:sp>
        <p:nvSpPr>
          <p:cNvPr id="773126" name="Text Box 6"/>
          <p:cNvSpPr txBox="1">
            <a:spLocks noChangeArrowheads="1"/>
          </p:cNvSpPr>
          <p:nvPr/>
        </p:nvSpPr>
        <p:spPr bwMode="auto">
          <a:xfrm>
            <a:off x="7419975" y="2522538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ym typeface="Symbol" pitchFamily="-106" charset="2"/>
              </a:rPr>
              <a:t>Θ</a:t>
            </a:r>
            <a:r>
              <a:rPr lang="en-US" sz="2400" dirty="0">
                <a:sym typeface="Symbol" pitchFamily="-106" charset="2"/>
              </a:rPr>
              <a:t>(V)</a:t>
            </a:r>
          </a:p>
        </p:txBody>
      </p:sp>
      <p:sp>
        <p:nvSpPr>
          <p:cNvPr id="773127" name="Text Box 7"/>
          <p:cNvSpPr txBox="1">
            <a:spLocks noChangeArrowheads="1"/>
          </p:cNvSpPr>
          <p:nvPr/>
        </p:nvSpPr>
        <p:spPr bwMode="auto">
          <a:xfrm>
            <a:off x="8201025" y="3306763"/>
            <a:ext cx="8338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l-GR" sz="2400" dirty="0">
                <a:sym typeface="Symbol" pitchFamily="-106" charset="2"/>
              </a:rPr>
              <a:t>Θ</a:t>
            </a:r>
            <a:r>
              <a:rPr lang="en-US" sz="2400" dirty="0">
                <a:sym typeface="Symbol" pitchFamily="-106" charset="2"/>
              </a:rPr>
              <a:t>(E)</a:t>
            </a:r>
          </a:p>
        </p:txBody>
      </p:sp>
      <p:sp>
        <p:nvSpPr>
          <p:cNvPr id="773128" name="AutoShape 8"/>
          <p:cNvSpPr>
            <a:spLocks/>
          </p:cNvSpPr>
          <p:nvPr/>
        </p:nvSpPr>
        <p:spPr bwMode="auto">
          <a:xfrm>
            <a:off x="8110538" y="2581275"/>
            <a:ext cx="109537" cy="2063750"/>
          </a:xfrm>
          <a:prstGeom prst="rightBrace">
            <a:avLst>
              <a:gd name="adj1" fmla="val 157006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3129" name="Line 9"/>
          <p:cNvSpPr>
            <a:spLocks noChangeShapeType="1"/>
          </p:cNvSpPr>
          <p:nvPr/>
        </p:nvSpPr>
        <p:spPr bwMode="auto">
          <a:xfrm flipH="1">
            <a:off x="6946900" y="1550988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6946900" y="2170113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8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4" grpId="0"/>
      <p:bldP spid="773125" grpId="0"/>
      <p:bldP spid="773126" grpId="0"/>
      <p:bldP spid="773127" grpId="0"/>
      <p:bldP spid="773128" grpId="0" animBg="1"/>
      <p:bldP spid="773129" grpId="0" animBg="1"/>
      <p:bldP spid="7731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Shortest Path Problems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574087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/>
              <a:t>How can we find the shortest route between two points on a map?</a:t>
            </a:r>
          </a:p>
          <a:p>
            <a:pPr eaLnBrk="1" hangingPunct="1">
              <a:lnSpc>
                <a:spcPct val="120000"/>
              </a:lnSpc>
            </a:pPr>
            <a:r>
              <a:rPr lang="en-US"/>
              <a:t>Model the problem as a graph problem: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Road map is a weighted graph: 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>
                <a:ea typeface="ＭＳ Ｐゴシック" pitchFamily="-106" charset="-128"/>
              </a:rPr>
              <a:t>		</a:t>
            </a:r>
            <a:r>
              <a:rPr lang="en-US">
                <a:solidFill>
                  <a:srgbClr val="CC0000"/>
                </a:solidFill>
                <a:latin typeface="Comic Sans MS" pitchFamily="-106" charset="0"/>
                <a:ea typeface="ＭＳ Ｐゴシック" pitchFamily="-106" charset="-128"/>
              </a:rPr>
              <a:t>vertices</a:t>
            </a:r>
            <a:r>
              <a:rPr lang="en-US">
                <a:ea typeface="ＭＳ Ｐゴシック" pitchFamily="-106" charset="-128"/>
              </a:rPr>
              <a:t> = cities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>
                <a:ea typeface="ＭＳ Ｐゴシック" pitchFamily="-106" charset="-128"/>
              </a:rPr>
              <a:t>		</a:t>
            </a:r>
            <a:r>
              <a:rPr lang="en-US">
                <a:solidFill>
                  <a:srgbClr val="008080"/>
                </a:solidFill>
                <a:latin typeface="Comic Sans MS" pitchFamily="-106" charset="0"/>
                <a:ea typeface="ＭＳ Ｐゴシック" pitchFamily="-106" charset="-128"/>
              </a:rPr>
              <a:t>edges</a:t>
            </a:r>
            <a:r>
              <a:rPr lang="en-US">
                <a:ea typeface="ＭＳ Ｐゴシック" pitchFamily="-106" charset="-128"/>
              </a:rPr>
              <a:t> = road segments between cities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r>
              <a:rPr lang="en-US">
                <a:ea typeface="ＭＳ Ｐゴシック" pitchFamily="-106" charset="-128"/>
              </a:rPr>
              <a:t>		</a:t>
            </a:r>
            <a:r>
              <a:rPr lang="en-US">
                <a:solidFill>
                  <a:srgbClr val="006699"/>
                </a:solidFill>
                <a:latin typeface="Comic Sans MS" pitchFamily="-106" charset="0"/>
                <a:ea typeface="ＭＳ Ｐゴシック" pitchFamily="-106" charset="-128"/>
              </a:rPr>
              <a:t>edge weights</a:t>
            </a:r>
            <a:r>
              <a:rPr lang="en-US">
                <a:ea typeface="ＭＳ Ｐゴシック" pitchFamily="-106" charset="-128"/>
              </a:rPr>
              <a:t> = road distances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Goal: find a shortest path between two vertices (cities)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68613" name="Oval 3"/>
          <p:cNvSpPr>
            <a:spLocks noChangeArrowheads="1"/>
          </p:cNvSpPr>
          <p:nvPr/>
        </p:nvSpPr>
        <p:spPr bwMode="auto">
          <a:xfrm>
            <a:off x="3005138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68614" name="Oval 4"/>
          <p:cNvSpPr>
            <a:spLocks noChangeArrowheads="1"/>
          </p:cNvSpPr>
          <p:nvPr/>
        </p:nvSpPr>
        <p:spPr bwMode="auto">
          <a:xfrm>
            <a:off x="2117725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68615" name="Oval 5"/>
          <p:cNvSpPr>
            <a:spLocks noChangeArrowheads="1"/>
          </p:cNvSpPr>
          <p:nvPr/>
        </p:nvSpPr>
        <p:spPr bwMode="auto">
          <a:xfrm>
            <a:off x="3892550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68616" name="Oval 6"/>
          <p:cNvSpPr>
            <a:spLocks noChangeArrowheads="1"/>
          </p:cNvSpPr>
          <p:nvPr/>
        </p:nvSpPr>
        <p:spPr bwMode="auto">
          <a:xfrm>
            <a:off x="5667375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  <a:endParaRPr lang="en-US" dirty="0"/>
          </a:p>
        </p:txBody>
      </p:sp>
      <p:sp>
        <p:nvSpPr>
          <p:cNvPr id="68617" name="Oval 7"/>
          <p:cNvSpPr>
            <a:spLocks noChangeArrowheads="1"/>
          </p:cNvSpPr>
          <p:nvPr/>
        </p:nvSpPr>
        <p:spPr bwMode="auto">
          <a:xfrm>
            <a:off x="4779963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  <a:endParaRPr lang="en-US" dirty="0"/>
          </a:p>
        </p:txBody>
      </p:sp>
      <p:sp>
        <p:nvSpPr>
          <p:cNvPr id="68618" name="Text Box 8"/>
          <p:cNvSpPr txBox="1">
            <a:spLocks noChangeArrowheads="1"/>
          </p:cNvSpPr>
          <p:nvPr/>
        </p:nvSpPr>
        <p:spPr bwMode="auto">
          <a:xfrm>
            <a:off x="3055938" y="1552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68619" name="Text Box 9"/>
          <p:cNvSpPr txBox="1">
            <a:spLocks noChangeArrowheads="1"/>
          </p:cNvSpPr>
          <p:nvPr/>
        </p:nvSpPr>
        <p:spPr bwMode="auto">
          <a:xfrm>
            <a:off x="3965575" y="15525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68620" name="Text Box 10"/>
          <p:cNvSpPr txBox="1">
            <a:spLocks noChangeArrowheads="1"/>
          </p:cNvSpPr>
          <p:nvPr/>
        </p:nvSpPr>
        <p:spPr bwMode="auto">
          <a:xfrm>
            <a:off x="4826000" y="1552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8621" name="Text Box 11"/>
          <p:cNvSpPr txBox="1">
            <a:spLocks noChangeArrowheads="1"/>
          </p:cNvSpPr>
          <p:nvPr/>
        </p:nvSpPr>
        <p:spPr bwMode="auto">
          <a:xfrm>
            <a:off x="5735638" y="1552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y</a:t>
            </a:r>
          </a:p>
        </p:txBody>
      </p:sp>
      <p:sp>
        <p:nvSpPr>
          <p:cNvPr id="68622" name="Text Box 12"/>
          <p:cNvSpPr txBox="1">
            <a:spLocks noChangeArrowheads="1"/>
          </p:cNvSpPr>
          <p:nvPr/>
        </p:nvSpPr>
        <p:spPr bwMode="auto">
          <a:xfrm>
            <a:off x="6646863" y="1552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68623" name="Oval 13"/>
          <p:cNvSpPr>
            <a:spLocks noChangeArrowheads="1"/>
          </p:cNvSpPr>
          <p:nvPr/>
        </p:nvSpPr>
        <p:spPr bwMode="auto">
          <a:xfrm>
            <a:off x="6554788" y="18970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  <a:endParaRPr lang="en-US" dirty="0"/>
          </a:p>
        </p:txBody>
      </p:sp>
      <p:sp>
        <p:nvSpPr>
          <p:cNvPr id="68624" name="Text Box 14"/>
          <p:cNvSpPr txBox="1">
            <a:spLocks noChangeArrowheads="1"/>
          </p:cNvSpPr>
          <p:nvPr/>
        </p:nvSpPr>
        <p:spPr bwMode="auto">
          <a:xfrm>
            <a:off x="2155825" y="15525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x</a:t>
            </a:r>
          </a:p>
        </p:txBody>
      </p:sp>
      <p:sp>
        <p:nvSpPr>
          <p:cNvPr id="68625" name="Line 15"/>
          <p:cNvSpPr>
            <a:spLocks noChangeShapeType="1"/>
          </p:cNvSpPr>
          <p:nvPr/>
        </p:nvSpPr>
        <p:spPr bwMode="auto">
          <a:xfrm flipV="1">
            <a:off x="2530475" y="211455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6" name="Line 16"/>
          <p:cNvSpPr>
            <a:spLocks noChangeShapeType="1"/>
          </p:cNvSpPr>
          <p:nvPr/>
        </p:nvSpPr>
        <p:spPr bwMode="auto">
          <a:xfrm flipV="1">
            <a:off x="3416300" y="211455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7" name="Line 17"/>
          <p:cNvSpPr>
            <a:spLocks noChangeShapeType="1"/>
          </p:cNvSpPr>
          <p:nvPr/>
        </p:nvSpPr>
        <p:spPr bwMode="auto">
          <a:xfrm flipV="1">
            <a:off x="4313238" y="211455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8" name="Line 18"/>
          <p:cNvSpPr>
            <a:spLocks noChangeShapeType="1"/>
          </p:cNvSpPr>
          <p:nvPr/>
        </p:nvSpPr>
        <p:spPr bwMode="auto">
          <a:xfrm flipV="1">
            <a:off x="5199063" y="2114550"/>
            <a:ext cx="4841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9" name="Line 19"/>
          <p:cNvSpPr>
            <a:spLocks noChangeShapeType="1"/>
          </p:cNvSpPr>
          <p:nvPr/>
        </p:nvSpPr>
        <p:spPr bwMode="auto">
          <a:xfrm flipV="1">
            <a:off x="6076950" y="2114550"/>
            <a:ext cx="484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0" name="Freeform 20"/>
          <p:cNvSpPr>
            <a:spLocks/>
          </p:cNvSpPr>
          <p:nvPr/>
        </p:nvSpPr>
        <p:spPr bwMode="auto">
          <a:xfrm>
            <a:off x="3230563" y="1593850"/>
            <a:ext cx="1693862" cy="315913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1" name="Freeform 21"/>
          <p:cNvSpPr>
            <a:spLocks/>
          </p:cNvSpPr>
          <p:nvPr/>
        </p:nvSpPr>
        <p:spPr bwMode="auto">
          <a:xfrm>
            <a:off x="5022850" y="1593850"/>
            <a:ext cx="1693863" cy="315913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2" name="Freeform 22"/>
          <p:cNvSpPr>
            <a:spLocks/>
          </p:cNvSpPr>
          <p:nvPr/>
        </p:nvSpPr>
        <p:spPr bwMode="auto">
          <a:xfrm flipV="1">
            <a:off x="4127500" y="2319338"/>
            <a:ext cx="1693863" cy="315912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3" name="Freeform 23"/>
          <p:cNvSpPr>
            <a:spLocks/>
          </p:cNvSpPr>
          <p:nvPr/>
        </p:nvSpPr>
        <p:spPr bwMode="auto">
          <a:xfrm flipV="1">
            <a:off x="2341563" y="2319338"/>
            <a:ext cx="1693862" cy="315912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4" name="Freeform 24"/>
          <p:cNvSpPr>
            <a:spLocks/>
          </p:cNvSpPr>
          <p:nvPr/>
        </p:nvSpPr>
        <p:spPr bwMode="auto">
          <a:xfrm>
            <a:off x="4090988" y="2322513"/>
            <a:ext cx="2652712" cy="498475"/>
          </a:xfrm>
          <a:custGeom>
            <a:avLst/>
            <a:gdLst>
              <a:gd name="T0" fmla="*/ 0 w 1671"/>
              <a:gd name="T1" fmla="*/ 0 h 314"/>
              <a:gd name="T2" fmla="*/ 514 w 1671"/>
              <a:gd name="T3" fmla="*/ 260 h 314"/>
              <a:gd name="T4" fmla="*/ 1169 w 1671"/>
              <a:gd name="T5" fmla="*/ 271 h 314"/>
              <a:gd name="T6" fmla="*/ 1671 w 1671"/>
              <a:gd name="T7" fmla="*/ 0 h 314"/>
              <a:gd name="T8" fmla="*/ 0 60000 65536"/>
              <a:gd name="T9" fmla="*/ 0 60000 65536"/>
              <a:gd name="T10" fmla="*/ 0 60000 65536"/>
              <a:gd name="T11" fmla="*/ 0 60000 65536"/>
              <a:gd name="T12" fmla="*/ 0 w 1671"/>
              <a:gd name="T13" fmla="*/ 0 h 314"/>
              <a:gd name="T14" fmla="*/ 1671 w 1671"/>
              <a:gd name="T15" fmla="*/ 314 h 3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71" h="314">
                <a:moveTo>
                  <a:pt x="0" y="0"/>
                </a:moveTo>
                <a:cubicBezTo>
                  <a:pt x="159" y="107"/>
                  <a:pt x="319" y="215"/>
                  <a:pt x="514" y="260"/>
                </a:cubicBezTo>
                <a:cubicBezTo>
                  <a:pt x="709" y="305"/>
                  <a:pt x="976" y="314"/>
                  <a:pt x="1169" y="271"/>
                </a:cubicBezTo>
                <a:cubicBezTo>
                  <a:pt x="1362" y="228"/>
                  <a:pt x="1516" y="114"/>
                  <a:pt x="1671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5" name="Text Box 25"/>
          <p:cNvSpPr txBox="1">
            <a:spLocks noChangeArrowheads="1"/>
          </p:cNvSpPr>
          <p:nvPr/>
        </p:nvSpPr>
        <p:spPr bwMode="auto">
          <a:xfrm>
            <a:off x="2579688" y="1801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68636" name="Text Box 26"/>
          <p:cNvSpPr txBox="1">
            <a:spLocks noChangeArrowheads="1"/>
          </p:cNvSpPr>
          <p:nvPr/>
        </p:nvSpPr>
        <p:spPr bwMode="auto">
          <a:xfrm>
            <a:off x="3476625" y="1801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8637" name="Text Box 27"/>
          <p:cNvSpPr txBox="1">
            <a:spLocks noChangeArrowheads="1"/>
          </p:cNvSpPr>
          <p:nvPr/>
        </p:nvSpPr>
        <p:spPr bwMode="auto">
          <a:xfrm>
            <a:off x="3009900" y="232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68638" name="Text Box 28"/>
          <p:cNvSpPr txBox="1">
            <a:spLocks noChangeArrowheads="1"/>
          </p:cNvSpPr>
          <p:nvPr/>
        </p:nvSpPr>
        <p:spPr bwMode="auto">
          <a:xfrm>
            <a:off x="3933825" y="12652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68639" name="Text Box 29"/>
          <p:cNvSpPr txBox="1">
            <a:spLocks noChangeArrowheads="1"/>
          </p:cNvSpPr>
          <p:nvPr/>
        </p:nvSpPr>
        <p:spPr bwMode="auto">
          <a:xfrm>
            <a:off x="4381500" y="1801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7</a:t>
            </a:r>
          </a:p>
        </p:txBody>
      </p:sp>
      <p:sp>
        <p:nvSpPr>
          <p:cNvPr id="68640" name="Text Box 30"/>
          <p:cNvSpPr txBox="1">
            <a:spLocks noChangeArrowheads="1"/>
          </p:cNvSpPr>
          <p:nvPr/>
        </p:nvSpPr>
        <p:spPr bwMode="auto">
          <a:xfrm>
            <a:off x="5673725" y="12652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8641" name="Text Box 31"/>
          <p:cNvSpPr txBox="1">
            <a:spLocks noChangeArrowheads="1"/>
          </p:cNvSpPr>
          <p:nvPr/>
        </p:nvSpPr>
        <p:spPr bwMode="auto">
          <a:xfrm>
            <a:off x="5268913" y="1801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-1</a:t>
            </a:r>
          </a:p>
        </p:txBody>
      </p:sp>
      <p:sp>
        <p:nvSpPr>
          <p:cNvPr id="68642" name="Text Box 32"/>
          <p:cNvSpPr txBox="1">
            <a:spLocks noChangeArrowheads="1"/>
          </p:cNvSpPr>
          <p:nvPr/>
        </p:nvSpPr>
        <p:spPr bwMode="auto">
          <a:xfrm>
            <a:off x="6129338" y="180181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-2</a:t>
            </a:r>
          </a:p>
        </p:txBody>
      </p:sp>
      <p:sp>
        <p:nvSpPr>
          <p:cNvPr id="68643" name="Text Box 33"/>
          <p:cNvSpPr txBox="1">
            <a:spLocks noChangeArrowheads="1"/>
          </p:cNvSpPr>
          <p:nvPr/>
        </p:nvSpPr>
        <p:spPr bwMode="auto">
          <a:xfrm>
            <a:off x="4838700" y="232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68644" name="Text Box 34"/>
          <p:cNvSpPr txBox="1">
            <a:spLocks noChangeArrowheads="1"/>
          </p:cNvSpPr>
          <p:nvPr/>
        </p:nvSpPr>
        <p:spPr bwMode="auto">
          <a:xfrm>
            <a:off x="6091238" y="23225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117725" y="2671763"/>
            <a:ext cx="4859338" cy="1555750"/>
            <a:chOff x="1334" y="797"/>
            <a:chExt cx="3061" cy="980"/>
          </a:xfrm>
        </p:grpSpPr>
        <p:sp>
          <p:nvSpPr>
            <p:cNvPr id="68685" name="Oval 36"/>
            <p:cNvSpPr>
              <a:spLocks noChangeArrowheads="1"/>
            </p:cNvSpPr>
            <p:nvPr/>
          </p:nvSpPr>
          <p:spPr bwMode="auto">
            <a:xfrm>
              <a:off x="1893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8686" name="Oval 37"/>
            <p:cNvSpPr>
              <a:spLocks noChangeArrowheads="1"/>
            </p:cNvSpPr>
            <p:nvPr/>
          </p:nvSpPr>
          <p:spPr bwMode="auto">
            <a:xfrm>
              <a:off x="1334" y="11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68687" name="Oval 38"/>
            <p:cNvSpPr>
              <a:spLocks noChangeArrowheads="1"/>
            </p:cNvSpPr>
            <p:nvPr/>
          </p:nvSpPr>
          <p:spPr bwMode="auto">
            <a:xfrm>
              <a:off x="2452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68688" name="Oval 39"/>
            <p:cNvSpPr>
              <a:spLocks noChangeArrowheads="1"/>
            </p:cNvSpPr>
            <p:nvPr/>
          </p:nvSpPr>
          <p:spPr bwMode="auto">
            <a:xfrm>
              <a:off x="3570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89" name="Oval 40"/>
            <p:cNvSpPr>
              <a:spLocks noChangeArrowheads="1"/>
            </p:cNvSpPr>
            <p:nvPr/>
          </p:nvSpPr>
          <p:spPr bwMode="auto">
            <a:xfrm>
              <a:off x="3011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90" name="Text Box 41"/>
            <p:cNvSpPr txBox="1">
              <a:spLocks noChangeArrowheads="1"/>
            </p:cNvSpPr>
            <p:nvPr/>
          </p:nvSpPr>
          <p:spPr bwMode="auto">
            <a:xfrm>
              <a:off x="1925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68691" name="Text Box 42"/>
            <p:cNvSpPr txBox="1">
              <a:spLocks noChangeArrowheads="1"/>
            </p:cNvSpPr>
            <p:nvPr/>
          </p:nvSpPr>
          <p:spPr bwMode="auto">
            <a:xfrm>
              <a:off x="2498" y="978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68692" name="Text Box 43"/>
            <p:cNvSpPr txBox="1">
              <a:spLocks noChangeArrowheads="1"/>
            </p:cNvSpPr>
            <p:nvPr/>
          </p:nvSpPr>
          <p:spPr bwMode="auto">
            <a:xfrm>
              <a:off x="3040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8693" name="Text Box 44"/>
            <p:cNvSpPr txBox="1">
              <a:spLocks noChangeArrowheads="1"/>
            </p:cNvSpPr>
            <p:nvPr/>
          </p:nvSpPr>
          <p:spPr bwMode="auto">
            <a:xfrm>
              <a:off x="3613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68694" name="Text Box 45"/>
            <p:cNvSpPr txBox="1">
              <a:spLocks noChangeArrowheads="1"/>
            </p:cNvSpPr>
            <p:nvPr/>
          </p:nvSpPr>
          <p:spPr bwMode="auto">
            <a:xfrm>
              <a:off x="4187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68695" name="Oval 46"/>
            <p:cNvSpPr>
              <a:spLocks noChangeArrowheads="1"/>
            </p:cNvSpPr>
            <p:nvPr/>
          </p:nvSpPr>
          <p:spPr bwMode="auto">
            <a:xfrm>
              <a:off x="4129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96" name="Text Box 47"/>
            <p:cNvSpPr txBox="1">
              <a:spLocks noChangeArrowheads="1"/>
            </p:cNvSpPr>
            <p:nvPr/>
          </p:nvSpPr>
          <p:spPr bwMode="auto">
            <a:xfrm>
              <a:off x="1358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8697" name="Line 48"/>
            <p:cNvSpPr>
              <a:spLocks noChangeShapeType="1"/>
            </p:cNvSpPr>
            <p:nvPr/>
          </p:nvSpPr>
          <p:spPr bwMode="auto">
            <a:xfrm flipV="1">
              <a:off x="1594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98" name="Line 49"/>
            <p:cNvSpPr>
              <a:spLocks noChangeShapeType="1"/>
            </p:cNvSpPr>
            <p:nvPr/>
          </p:nvSpPr>
          <p:spPr bwMode="auto">
            <a:xfrm flipV="1">
              <a:off x="2152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99" name="Line 50"/>
            <p:cNvSpPr>
              <a:spLocks noChangeShapeType="1"/>
            </p:cNvSpPr>
            <p:nvPr/>
          </p:nvSpPr>
          <p:spPr bwMode="auto">
            <a:xfrm flipV="1">
              <a:off x="2717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0" name="Line 51"/>
            <p:cNvSpPr>
              <a:spLocks noChangeShapeType="1"/>
            </p:cNvSpPr>
            <p:nvPr/>
          </p:nvSpPr>
          <p:spPr bwMode="auto">
            <a:xfrm flipV="1">
              <a:off x="3275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1" name="Line 52"/>
            <p:cNvSpPr>
              <a:spLocks noChangeShapeType="1"/>
            </p:cNvSpPr>
            <p:nvPr/>
          </p:nvSpPr>
          <p:spPr bwMode="auto">
            <a:xfrm flipV="1">
              <a:off x="3828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2" name="Freeform 53"/>
            <p:cNvSpPr>
              <a:spLocks/>
            </p:cNvSpPr>
            <p:nvPr/>
          </p:nvSpPr>
          <p:spPr bwMode="auto">
            <a:xfrm>
              <a:off x="2035" y="10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3" name="Freeform 54"/>
            <p:cNvSpPr>
              <a:spLocks/>
            </p:cNvSpPr>
            <p:nvPr/>
          </p:nvSpPr>
          <p:spPr bwMode="auto">
            <a:xfrm>
              <a:off x="3164" y="10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4" name="Freeform 55"/>
            <p:cNvSpPr>
              <a:spLocks/>
            </p:cNvSpPr>
            <p:nvPr/>
          </p:nvSpPr>
          <p:spPr bwMode="auto">
            <a:xfrm flipV="1">
              <a:off x="2600" y="14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5" name="Freeform 56"/>
            <p:cNvSpPr>
              <a:spLocks/>
            </p:cNvSpPr>
            <p:nvPr/>
          </p:nvSpPr>
          <p:spPr bwMode="auto">
            <a:xfrm flipV="1">
              <a:off x="1475" y="14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6" name="Freeform 57"/>
            <p:cNvSpPr>
              <a:spLocks/>
            </p:cNvSpPr>
            <p:nvPr/>
          </p:nvSpPr>
          <p:spPr bwMode="auto">
            <a:xfrm>
              <a:off x="2577" y="1463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707" name="Text Box 58"/>
            <p:cNvSpPr txBox="1">
              <a:spLocks noChangeArrowheads="1"/>
            </p:cNvSpPr>
            <p:nvPr/>
          </p:nvSpPr>
          <p:spPr bwMode="auto">
            <a:xfrm>
              <a:off x="1625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68708" name="Text Box 59"/>
            <p:cNvSpPr txBox="1">
              <a:spLocks noChangeArrowheads="1"/>
            </p:cNvSpPr>
            <p:nvPr/>
          </p:nvSpPr>
          <p:spPr bwMode="auto">
            <a:xfrm>
              <a:off x="2190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68709" name="Text Box 60"/>
            <p:cNvSpPr txBox="1">
              <a:spLocks noChangeArrowheads="1"/>
            </p:cNvSpPr>
            <p:nvPr/>
          </p:nvSpPr>
          <p:spPr bwMode="auto">
            <a:xfrm>
              <a:off x="1896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68710" name="Text Box 61"/>
            <p:cNvSpPr txBox="1">
              <a:spLocks noChangeArrowheads="1"/>
            </p:cNvSpPr>
            <p:nvPr/>
          </p:nvSpPr>
          <p:spPr bwMode="auto">
            <a:xfrm>
              <a:off x="2478" y="7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68711" name="Text Box 62"/>
            <p:cNvSpPr txBox="1">
              <a:spLocks noChangeArrowheads="1"/>
            </p:cNvSpPr>
            <p:nvPr/>
          </p:nvSpPr>
          <p:spPr bwMode="auto">
            <a:xfrm>
              <a:off x="2760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68712" name="Text Box 63"/>
            <p:cNvSpPr txBox="1">
              <a:spLocks noChangeArrowheads="1"/>
            </p:cNvSpPr>
            <p:nvPr/>
          </p:nvSpPr>
          <p:spPr bwMode="auto">
            <a:xfrm>
              <a:off x="3574" y="7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8713" name="Text Box 64"/>
            <p:cNvSpPr txBox="1">
              <a:spLocks noChangeArrowheads="1"/>
            </p:cNvSpPr>
            <p:nvPr/>
          </p:nvSpPr>
          <p:spPr bwMode="auto">
            <a:xfrm>
              <a:off x="3319" y="11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68714" name="Text Box 65"/>
            <p:cNvSpPr txBox="1">
              <a:spLocks noChangeArrowheads="1"/>
            </p:cNvSpPr>
            <p:nvPr/>
          </p:nvSpPr>
          <p:spPr bwMode="auto">
            <a:xfrm>
              <a:off x="3861" y="11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68715" name="Text Box 66"/>
            <p:cNvSpPr txBox="1">
              <a:spLocks noChangeArrowheads="1"/>
            </p:cNvSpPr>
            <p:nvPr/>
          </p:nvSpPr>
          <p:spPr bwMode="auto">
            <a:xfrm>
              <a:off x="3048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8716" name="Text Box 67"/>
            <p:cNvSpPr txBox="1">
              <a:spLocks noChangeArrowheads="1"/>
            </p:cNvSpPr>
            <p:nvPr/>
          </p:nvSpPr>
          <p:spPr bwMode="auto">
            <a:xfrm>
              <a:off x="3837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2117725" y="4313238"/>
            <a:ext cx="4859338" cy="1555750"/>
            <a:chOff x="1334" y="797"/>
            <a:chExt cx="3061" cy="980"/>
          </a:xfrm>
        </p:grpSpPr>
        <p:sp>
          <p:nvSpPr>
            <p:cNvPr id="68653" name="Oval 69"/>
            <p:cNvSpPr>
              <a:spLocks noChangeArrowheads="1"/>
            </p:cNvSpPr>
            <p:nvPr/>
          </p:nvSpPr>
          <p:spPr bwMode="auto">
            <a:xfrm>
              <a:off x="1893" y="11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8654" name="Oval 70"/>
            <p:cNvSpPr>
              <a:spLocks noChangeArrowheads="1"/>
            </p:cNvSpPr>
            <p:nvPr/>
          </p:nvSpPr>
          <p:spPr bwMode="auto">
            <a:xfrm>
              <a:off x="1334" y="11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68655" name="Oval 71"/>
            <p:cNvSpPr>
              <a:spLocks noChangeArrowheads="1"/>
            </p:cNvSpPr>
            <p:nvPr/>
          </p:nvSpPr>
          <p:spPr bwMode="auto">
            <a:xfrm>
              <a:off x="2452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68656" name="Oval 72"/>
            <p:cNvSpPr>
              <a:spLocks noChangeArrowheads="1"/>
            </p:cNvSpPr>
            <p:nvPr/>
          </p:nvSpPr>
          <p:spPr bwMode="auto">
            <a:xfrm>
              <a:off x="3570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57" name="Oval 73"/>
            <p:cNvSpPr>
              <a:spLocks noChangeArrowheads="1"/>
            </p:cNvSpPr>
            <p:nvPr/>
          </p:nvSpPr>
          <p:spPr bwMode="auto">
            <a:xfrm>
              <a:off x="3011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58" name="Text Box 74"/>
            <p:cNvSpPr txBox="1">
              <a:spLocks noChangeArrowheads="1"/>
            </p:cNvSpPr>
            <p:nvPr/>
          </p:nvSpPr>
          <p:spPr bwMode="auto">
            <a:xfrm>
              <a:off x="1925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68659" name="Text Box 75"/>
            <p:cNvSpPr txBox="1">
              <a:spLocks noChangeArrowheads="1"/>
            </p:cNvSpPr>
            <p:nvPr/>
          </p:nvSpPr>
          <p:spPr bwMode="auto">
            <a:xfrm>
              <a:off x="2498" y="978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68660" name="Text Box 76"/>
            <p:cNvSpPr txBox="1">
              <a:spLocks noChangeArrowheads="1"/>
            </p:cNvSpPr>
            <p:nvPr/>
          </p:nvSpPr>
          <p:spPr bwMode="auto">
            <a:xfrm>
              <a:off x="3040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8661" name="Text Box 77"/>
            <p:cNvSpPr txBox="1">
              <a:spLocks noChangeArrowheads="1"/>
            </p:cNvSpPr>
            <p:nvPr/>
          </p:nvSpPr>
          <p:spPr bwMode="auto">
            <a:xfrm>
              <a:off x="3613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68662" name="Text Box 78"/>
            <p:cNvSpPr txBox="1">
              <a:spLocks noChangeArrowheads="1"/>
            </p:cNvSpPr>
            <p:nvPr/>
          </p:nvSpPr>
          <p:spPr bwMode="auto">
            <a:xfrm>
              <a:off x="4187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68663" name="Oval 79"/>
            <p:cNvSpPr>
              <a:spLocks noChangeArrowheads="1"/>
            </p:cNvSpPr>
            <p:nvPr/>
          </p:nvSpPr>
          <p:spPr bwMode="auto">
            <a:xfrm>
              <a:off x="4129" y="11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68664" name="Text Box 80"/>
            <p:cNvSpPr txBox="1">
              <a:spLocks noChangeArrowheads="1"/>
            </p:cNvSpPr>
            <p:nvPr/>
          </p:nvSpPr>
          <p:spPr bwMode="auto">
            <a:xfrm>
              <a:off x="1358" y="9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68665" name="Line 81"/>
            <p:cNvSpPr>
              <a:spLocks noChangeShapeType="1"/>
            </p:cNvSpPr>
            <p:nvPr/>
          </p:nvSpPr>
          <p:spPr bwMode="auto">
            <a:xfrm flipV="1">
              <a:off x="1594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66" name="Line 82"/>
            <p:cNvSpPr>
              <a:spLocks noChangeShapeType="1"/>
            </p:cNvSpPr>
            <p:nvPr/>
          </p:nvSpPr>
          <p:spPr bwMode="auto">
            <a:xfrm flipV="1">
              <a:off x="2152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67" name="Line 83"/>
            <p:cNvSpPr>
              <a:spLocks noChangeShapeType="1"/>
            </p:cNvSpPr>
            <p:nvPr/>
          </p:nvSpPr>
          <p:spPr bwMode="auto">
            <a:xfrm flipV="1">
              <a:off x="2717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68" name="Line 84"/>
            <p:cNvSpPr>
              <a:spLocks noChangeShapeType="1"/>
            </p:cNvSpPr>
            <p:nvPr/>
          </p:nvSpPr>
          <p:spPr bwMode="auto">
            <a:xfrm flipV="1">
              <a:off x="3275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69" name="Line 85"/>
            <p:cNvSpPr>
              <a:spLocks noChangeShapeType="1"/>
            </p:cNvSpPr>
            <p:nvPr/>
          </p:nvSpPr>
          <p:spPr bwMode="auto">
            <a:xfrm flipV="1">
              <a:off x="3828" y="13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0" name="Freeform 86"/>
            <p:cNvSpPr>
              <a:spLocks/>
            </p:cNvSpPr>
            <p:nvPr/>
          </p:nvSpPr>
          <p:spPr bwMode="auto">
            <a:xfrm>
              <a:off x="2035" y="10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1" name="Freeform 87"/>
            <p:cNvSpPr>
              <a:spLocks/>
            </p:cNvSpPr>
            <p:nvPr/>
          </p:nvSpPr>
          <p:spPr bwMode="auto">
            <a:xfrm>
              <a:off x="3164" y="10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2" name="Freeform 88"/>
            <p:cNvSpPr>
              <a:spLocks/>
            </p:cNvSpPr>
            <p:nvPr/>
          </p:nvSpPr>
          <p:spPr bwMode="auto">
            <a:xfrm flipV="1">
              <a:off x="2600" y="14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3" name="Freeform 89"/>
            <p:cNvSpPr>
              <a:spLocks/>
            </p:cNvSpPr>
            <p:nvPr/>
          </p:nvSpPr>
          <p:spPr bwMode="auto">
            <a:xfrm flipV="1">
              <a:off x="1475" y="14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4" name="Freeform 90"/>
            <p:cNvSpPr>
              <a:spLocks/>
            </p:cNvSpPr>
            <p:nvPr/>
          </p:nvSpPr>
          <p:spPr bwMode="auto">
            <a:xfrm>
              <a:off x="2577" y="1463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75" name="Text Box 91"/>
            <p:cNvSpPr txBox="1">
              <a:spLocks noChangeArrowheads="1"/>
            </p:cNvSpPr>
            <p:nvPr/>
          </p:nvSpPr>
          <p:spPr bwMode="auto">
            <a:xfrm>
              <a:off x="1625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68676" name="Text Box 92"/>
            <p:cNvSpPr txBox="1">
              <a:spLocks noChangeArrowheads="1"/>
            </p:cNvSpPr>
            <p:nvPr/>
          </p:nvSpPr>
          <p:spPr bwMode="auto">
            <a:xfrm>
              <a:off x="2190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68677" name="Text Box 93"/>
            <p:cNvSpPr txBox="1">
              <a:spLocks noChangeArrowheads="1"/>
            </p:cNvSpPr>
            <p:nvPr/>
          </p:nvSpPr>
          <p:spPr bwMode="auto">
            <a:xfrm>
              <a:off x="1896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68678" name="Text Box 94"/>
            <p:cNvSpPr txBox="1">
              <a:spLocks noChangeArrowheads="1"/>
            </p:cNvSpPr>
            <p:nvPr/>
          </p:nvSpPr>
          <p:spPr bwMode="auto">
            <a:xfrm>
              <a:off x="2478" y="7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68679" name="Text Box 95"/>
            <p:cNvSpPr txBox="1">
              <a:spLocks noChangeArrowheads="1"/>
            </p:cNvSpPr>
            <p:nvPr/>
          </p:nvSpPr>
          <p:spPr bwMode="auto">
            <a:xfrm>
              <a:off x="2760" y="11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68680" name="Text Box 96"/>
            <p:cNvSpPr txBox="1">
              <a:spLocks noChangeArrowheads="1"/>
            </p:cNvSpPr>
            <p:nvPr/>
          </p:nvSpPr>
          <p:spPr bwMode="auto">
            <a:xfrm>
              <a:off x="3574" y="7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68681" name="Text Box 97"/>
            <p:cNvSpPr txBox="1">
              <a:spLocks noChangeArrowheads="1"/>
            </p:cNvSpPr>
            <p:nvPr/>
          </p:nvSpPr>
          <p:spPr bwMode="auto">
            <a:xfrm>
              <a:off x="3319" y="11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68682" name="Text Box 98"/>
            <p:cNvSpPr txBox="1">
              <a:spLocks noChangeArrowheads="1"/>
            </p:cNvSpPr>
            <p:nvPr/>
          </p:nvSpPr>
          <p:spPr bwMode="auto">
            <a:xfrm>
              <a:off x="3861" y="11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68683" name="Text Box 99"/>
            <p:cNvSpPr txBox="1">
              <a:spLocks noChangeArrowheads="1"/>
            </p:cNvSpPr>
            <p:nvPr/>
          </p:nvSpPr>
          <p:spPr bwMode="auto">
            <a:xfrm>
              <a:off x="3048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68684" name="Text Box 100"/>
            <p:cNvSpPr txBox="1">
              <a:spLocks noChangeArrowheads="1"/>
            </p:cNvSpPr>
            <p:nvPr/>
          </p:nvSpPr>
          <p:spPr bwMode="auto">
            <a:xfrm>
              <a:off x="3837" y="14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grpSp>
        <p:nvGrpSpPr>
          <p:cNvPr id="4" name="Group 101"/>
          <p:cNvGrpSpPr>
            <a:grpSpLocks/>
          </p:cNvGrpSpPr>
          <p:nvPr/>
        </p:nvGrpSpPr>
        <p:grpSpPr bwMode="auto">
          <a:xfrm>
            <a:off x="3451225" y="5010150"/>
            <a:ext cx="833438" cy="314325"/>
            <a:chOff x="2174" y="3156"/>
            <a:chExt cx="525" cy="198"/>
          </a:xfrm>
        </p:grpSpPr>
        <p:sp>
          <p:nvSpPr>
            <p:cNvPr id="68651" name="Line 102"/>
            <p:cNvSpPr>
              <a:spLocks noChangeShapeType="1"/>
            </p:cNvSpPr>
            <p:nvPr/>
          </p:nvSpPr>
          <p:spPr bwMode="auto">
            <a:xfrm>
              <a:off x="2174" y="3247"/>
              <a:ext cx="288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652" name="Oval 103"/>
            <p:cNvSpPr>
              <a:spLocks noChangeArrowheads="1"/>
            </p:cNvSpPr>
            <p:nvPr/>
          </p:nvSpPr>
          <p:spPr bwMode="auto">
            <a:xfrm>
              <a:off x="2479" y="3156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</p:grpSp>
      <p:grpSp>
        <p:nvGrpSpPr>
          <p:cNvPr id="5" name="Group 104"/>
          <p:cNvGrpSpPr>
            <a:grpSpLocks/>
          </p:cNvGrpSpPr>
          <p:nvPr/>
        </p:nvGrpSpPr>
        <p:grpSpPr bwMode="auto">
          <a:xfrm>
            <a:off x="3240088" y="4649788"/>
            <a:ext cx="1924050" cy="663575"/>
            <a:chOff x="2046" y="2930"/>
            <a:chExt cx="1212" cy="418"/>
          </a:xfrm>
        </p:grpSpPr>
        <p:sp>
          <p:nvSpPr>
            <p:cNvPr id="68649" name="Oval 105"/>
            <p:cNvSpPr>
              <a:spLocks noChangeArrowheads="1"/>
            </p:cNvSpPr>
            <p:nvPr/>
          </p:nvSpPr>
          <p:spPr bwMode="auto">
            <a:xfrm>
              <a:off x="3038" y="3150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68650" name="Freeform 106"/>
            <p:cNvSpPr>
              <a:spLocks/>
            </p:cNvSpPr>
            <p:nvPr/>
          </p:nvSpPr>
          <p:spPr bwMode="auto">
            <a:xfrm>
              <a:off x="2046" y="2930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3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(cont.)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3413" y="1292225"/>
            <a:ext cx="4859337" cy="1555750"/>
            <a:chOff x="1199" y="814"/>
            <a:chExt cx="3061" cy="980"/>
          </a:xfrm>
        </p:grpSpPr>
        <p:sp>
          <p:nvSpPr>
            <p:cNvPr id="70752" name="Oval 4"/>
            <p:cNvSpPr>
              <a:spLocks noChangeArrowheads="1"/>
            </p:cNvSpPr>
            <p:nvPr/>
          </p:nvSpPr>
          <p:spPr bwMode="auto">
            <a:xfrm>
              <a:off x="1758" y="1212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0753" name="Oval 5"/>
            <p:cNvSpPr>
              <a:spLocks noChangeArrowheads="1"/>
            </p:cNvSpPr>
            <p:nvPr/>
          </p:nvSpPr>
          <p:spPr bwMode="auto">
            <a:xfrm>
              <a:off x="1199" y="1212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70754" name="Oval 6"/>
            <p:cNvSpPr>
              <a:spLocks noChangeArrowheads="1"/>
            </p:cNvSpPr>
            <p:nvPr/>
          </p:nvSpPr>
          <p:spPr bwMode="auto">
            <a:xfrm>
              <a:off x="2317" y="1212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70755" name="Oval 7"/>
            <p:cNvSpPr>
              <a:spLocks noChangeArrowheads="1"/>
            </p:cNvSpPr>
            <p:nvPr/>
          </p:nvSpPr>
          <p:spPr bwMode="auto">
            <a:xfrm>
              <a:off x="3435" y="12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70756" name="Oval 8"/>
            <p:cNvSpPr>
              <a:spLocks noChangeArrowheads="1"/>
            </p:cNvSpPr>
            <p:nvPr/>
          </p:nvSpPr>
          <p:spPr bwMode="auto">
            <a:xfrm>
              <a:off x="2876" y="12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  <a:endParaRPr lang="en-US"/>
            </a:p>
          </p:txBody>
        </p:sp>
        <p:sp>
          <p:nvSpPr>
            <p:cNvPr id="70757" name="Text Box 9"/>
            <p:cNvSpPr txBox="1">
              <a:spLocks noChangeArrowheads="1"/>
            </p:cNvSpPr>
            <p:nvPr/>
          </p:nvSpPr>
          <p:spPr bwMode="auto">
            <a:xfrm>
              <a:off x="1790" y="99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0758" name="Text Box 10"/>
            <p:cNvSpPr txBox="1">
              <a:spLocks noChangeArrowheads="1"/>
            </p:cNvSpPr>
            <p:nvPr/>
          </p:nvSpPr>
          <p:spPr bwMode="auto">
            <a:xfrm>
              <a:off x="2363" y="99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0759" name="Text Box 11"/>
            <p:cNvSpPr txBox="1">
              <a:spLocks noChangeArrowheads="1"/>
            </p:cNvSpPr>
            <p:nvPr/>
          </p:nvSpPr>
          <p:spPr bwMode="auto">
            <a:xfrm>
              <a:off x="2905" y="99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760" name="Text Box 12"/>
            <p:cNvSpPr txBox="1">
              <a:spLocks noChangeArrowheads="1"/>
            </p:cNvSpPr>
            <p:nvPr/>
          </p:nvSpPr>
          <p:spPr bwMode="auto">
            <a:xfrm>
              <a:off x="3478" y="99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0761" name="Text Box 13"/>
            <p:cNvSpPr txBox="1">
              <a:spLocks noChangeArrowheads="1"/>
            </p:cNvSpPr>
            <p:nvPr/>
          </p:nvSpPr>
          <p:spPr bwMode="auto">
            <a:xfrm>
              <a:off x="4052" y="99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0762" name="Oval 14"/>
            <p:cNvSpPr>
              <a:spLocks noChangeArrowheads="1"/>
            </p:cNvSpPr>
            <p:nvPr/>
          </p:nvSpPr>
          <p:spPr bwMode="auto">
            <a:xfrm>
              <a:off x="3994" y="12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70763" name="Text Box 15"/>
            <p:cNvSpPr txBox="1">
              <a:spLocks noChangeArrowheads="1"/>
            </p:cNvSpPr>
            <p:nvPr/>
          </p:nvSpPr>
          <p:spPr bwMode="auto">
            <a:xfrm>
              <a:off x="1223" y="99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764" name="Line 16"/>
            <p:cNvSpPr>
              <a:spLocks noChangeShapeType="1"/>
            </p:cNvSpPr>
            <p:nvPr/>
          </p:nvSpPr>
          <p:spPr bwMode="auto">
            <a:xfrm flipV="1">
              <a:off x="1459" y="1349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5" name="Line 17"/>
            <p:cNvSpPr>
              <a:spLocks noChangeShapeType="1"/>
            </p:cNvSpPr>
            <p:nvPr/>
          </p:nvSpPr>
          <p:spPr bwMode="auto">
            <a:xfrm flipV="1">
              <a:off x="2017" y="1349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6" name="Line 18"/>
            <p:cNvSpPr>
              <a:spLocks noChangeShapeType="1"/>
            </p:cNvSpPr>
            <p:nvPr/>
          </p:nvSpPr>
          <p:spPr bwMode="auto">
            <a:xfrm flipV="1">
              <a:off x="2582" y="1349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7" name="Line 19"/>
            <p:cNvSpPr>
              <a:spLocks noChangeShapeType="1"/>
            </p:cNvSpPr>
            <p:nvPr/>
          </p:nvSpPr>
          <p:spPr bwMode="auto">
            <a:xfrm flipV="1">
              <a:off x="3140" y="1349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8" name="Line 20"/>
            <p:cNvSpPr>
              <a:spLocks noChangeShapeType="1"/>
            </p:cNvSpPr>
            <p:nvPr/>
          </p:nvSpPr>
          <p:spPr bwMode="auto">
            <a:xfrm flipV="1">
              <a:off x="3693" y="1349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9" name="Freeform 21"/>
            <p:cNvSpPr>
              <a:spLocks/>
            </p:cNvSpPr>
            <p:nvPr/>
          </p:nvSpPr>
          <p:spPr bwMode="auto">
            <a:xfrm>
              <a:off x="1900" y="102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0" name="Freeform 22"/>
            <p:cNvSpPr>
              <a:spLocks/>
            </p:cNvSpPr>
            <p:nvPr/>
          </p:nvSpPr>
          <p:spPr bwMode="auto">
            <a:xfrm>
              <a:off x="3029" y="102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1" name="Freeform 23"/>
            <p:cNvSpPr>
              <a:spLocks/>
            </p:cNvSpPr>
            <p:nvPr/>
          </p:nvSpPr>
          <p:spPr bwMode="auto">
            <a:xfrm flipV="1">
              <a:off x="2465" y="1478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2" name="Freeform 24"/>
            <p:cNvSpPr>
              <a:spLocks/>
            </p:cNvSpPr>
            <p:nvPr/>
          </p:nvSpPr>
          <p:spPr bwMode="auto">
            <a:xfrm flipV="1">
              <a:off x="1340" y="1478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3" name="Freeform 25"/>
            <p:cNvSpPr>
              <a:spLocks/>
            </p:cNvSpPr>
            <p:nvPr/>
          </p:nvSpPr>
          <p:spPr bwMode="auto">
            <a:xfrm>
              <a:off x="2442" y="1480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4" name="Text Box 26"/>
            <p:cNvSpPr txBox="1">
              <a:spLocks noChangeArrowheads="1"/>
            </p:cNvSpPr>
            <p:nvPr/>
          </p:nvSpPr>
          <p:spPr bwMode="auto">
            <a:xfrm>
              <a:off x="1490" y="115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70775" name="Text Box 27"/>
            <p:cNvSpPr txBox="1">
              <a:spLocks noChangeArrowheads="1"/>
            </p:cNvSpPr>
            <p:nvPr/>
          </p:nvSpPr>
          <p:spPr bwMode="auto">
            <a:xfrm>
              <a:off x="2055" y="115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76" name="Text Box 28"/>
            <p:cNvSpPr txBox="1">
              <a:spLocks noChangeArrowheads="1"/>
            </p:cNvSpPr>
            <p:nvPr/>
          </p:nvSpPr>
          <p:spPr bwMode="auto">
            <a:xfrm>
              <a:off x="1761" y="14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70777" name="Text Box 29"/>
            <p:cNvSpPr txBox="1">
              <a:spLocks noChangeArrowheads="1"/>
            </p:cNvSpPr>
            <p:nvPr/>
          </p:nvSpPr>
          <p:spPr bwMode="auto">
            <a:xfrm>
              <a:off x="2343" y="81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70778" name="Text Box 30"/>
            <p:cNvSpPr txBox="1">
              <a:spLocks noChangeArrowheads="1"/>
            </p:cNvSpPr>
            <p:nvPr/>
          </p:nvSpPr>
          <p:spPr bwMode="auto">
            <a:xfrm>
              <a:off x="2625" y="115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70779" name="Text Box 31"/>
            <p:cNvSpPr txBox="1">
              <a:spLocks noChangeArrowheads="1"/>
            </p:cNvSpPr>
            <p:nvPr/>
          </p:nvSpPr>
          <p:spPr bwMode="auto">
            <a:xfrm>
              <a:off x="3439" y="81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70780" name="Text Box 32"/>
            <p:cNvSpPr txBox="1">
              <a:spLocks noChangeArrowheads="1"/>
            </p:cNvSpPr>
            <p:nvPr/>
          </p:nvSpPr>
          <p:spPr bwMode="auto">
            <a:xfrm>
              <a:off x="3184" y="115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70781" name="Text Box 33"/>
            <p:cNvSpPr txBox="1">
              <a:spLocks noChangeArrowheads="1"/>
            </p:cNvSpPr>
            <p:nvPr/>
          </p:nvSpPr>
          <p:spPr bwMode="auto">
            <a:xfrm>
              <a:off x="3726" y="1152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70782" name="Text Box 34"/>
            <p:cNvSpPr txBox="1">
              <a:spLocks noChangeArrowheads="1"/>
            </p:cNvSpPr>
            <p:nvPr/>
          </p:nvSpPr>
          <p:spPr bwMode="auto">
            <a:xfrm>
              <a:off x="2913" y="14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70783" name="Text Box 35"/>
            <p:cNvSpPr txBox="1">
              <a:spLocks noChangeArrowheads="1"/>
            </p:cNvSpPr>
            <p:nvPr/>
          </p:nvSpPr>
          <p:spPr bwMode="auto">
            <a:xfrm>
              <a:off x="3702" y="14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84" name="Line 36"/>
            <p:cNvSpPr>
              <a:spLocks noChangeShapeType="1"/>
            </p:cNvSpPr>
            <p:nvPr/>
          </p:nvSpPr>
          <p:spPr bwMode="auto">
            <a:xfrm>
              <a:off x="2039" y="1344"/>
              <a:ext cx="288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85" name="Freeform 37"/>
            <p:cNvSpPr>
              <a:spLocks/>
            </p:cNvSpPr>
            <p:nvPr/>
          </p:nvSpPr>
          <p:spPr bwMode="auto">
            <a:xfrm>
              <a:off x="1906" y="1026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3911600" y="1979613"/>
            <a:ext cx="1925638" cy="682625"/>
            <a:chOff x="2464" y="1247"/>
            <a:chExt cx="1213" cy="430"/>
          </a:xfrm>
        </p:grpSpPr>
        <p:sp>
          <p:nvSpPr>
            <p:cNvPr id="70750" name="Oval 39"/>
            <p:cNvSpPr>
              <a:spLocks noChangeArrowheads="1"/>
            </p:cNvSpPr>
            <p:nvPr/>
          </p:nvSpPr>
          <p:spPr bwMode="auto">
            <a:xfrm>
              <a:off x="3457" y="1247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70751" name="Freeform 40"/>
            <p:cNvSpPr>
              <a:spLocks/>
            </p:cNvSpPr>
            <p:nvPr/>
          </p:nvSpPr>
          <p:spPr bwMode="auto">
            <a:xfrm flipV="1">
              <a:off x="2464" y="1478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3875088" y="1982788"/>
            <a:ext cx="2849562" cy="865187"/>
            <a:chOff x="2441" y="1249"/>
            <a:chExt cx="1795" cy="545"/>
          </a:xfrm>
        </p:grpSpPr>
        <p:sp>
          <p:nvSpPr>
            <p:cNvPr id="70748" name="Oval 42"/>
            <p:cNvSpPr>
              <a:spLocks noChangeArrowheads="1"/>
            </p:cNvSpPr>
            <p:nvPr/>
          </p:nvSpPr>
          <p:spPr bwMode="auto">
            <a:xfrm>
              <a:off x="4016" y="1249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749" name="Freeform 43"/>
            <p:cNvSpPr>
              <a:spLocks/>
            </p:cNvSpPr>
            <p:nvPr/>
          </p:nvSpPr>
          <p:spPr bwMode="auto">
            <a:xfrm>
              <a:off x="2441" y="1480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5212" name="Freeform 44"/>
          <p:cNvSpPr>
            <a:spLocks/>
          </p:cNvSpPr>
          <p:nvPr/>
        </p:nvSpPr>
        <p:spPr bwMode="auto">
          <a:xfrm flipV="1">
            <a:off x="4005263" y="3948113"/>
            <a:ext cx="1693862" cy="315912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1974850" y="2905125"/>
            <a:ext cx="4859338" cy="1555750"/>
            <a:chOff x="1227" y="2231"/>
            <a:chExt cx="3061" cy="980"/>
          </a:xfrm>
        </p:grpSpPr>
        <p:sp>
          <p:nvSpPr>
            <p:cNvPr id="70712" name="Text Box 46"/>
            <p:cNvSpPr txBox="1">
              <a:spLocks noChangeArrowheads="1"/>
            </p:cNvSpPr>
            <p:nvPr/>
          </p:nvSpPr>
          <p:spPr bwMode="auto">
            <a:xfrm>
              <a:off x="2371" y="223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70713" name="Text Box 47"/>
            <p:cNvSpPr txBox="1">
              <a:spLocks noChangeArrowheads="1"/>
            </p:cNvSpPr>
            <p:nvPr/>
          </p:nvSpPr>
          <p:spPr bwMode="auto">
            <a:xfrm>
              <a:off x="3467" y="223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70714" name="Oval 48"/>
            <p:cNvSpPr>
              <a:spLocks noChangeArrowheads="1"/>
            </p:cNvSpPr>
            <p:nvPr/>
          </p:nvSpPr>
          <p:spPr bwMode="auto">
            <a:xfrm>
              <a:off x="1786" y="2629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0715" name="Oval 49"/>
            <p:cNvSpPr>
              <a:spLocks noChangeArrowheads="1"/>
            </p:cNvSpPr>
            <p:nvPr/>
          </p:nvSpPr>
          <p:spPr bwMode="auto">
            <a:xfrm>
              <a:off x="1227" y="2629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70716" name="Oval 50"/>
            <p:cNvSpPr>
              <a:spLocks noChangeArrowheads="1"/>
            </p:cNvSpPr>
            <p:nvPr/>
          </p:nvSpPr>
          <p:spPr bwMode="auto">
            <a:xfrm>
              <a:off x="2345" y="2629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70717" name="Oval 51"/>
            <p:cNvSpPr>
              <a:spLocks noChangeArrowheads="1"/>
            </p:cNvSpPr>
            <p:nvPr/>
          </p:nvSpPr>
          <p:spPr bwMode="auto">
            <a:xfrm>
              <a:off x="3463" y="26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  <a:endParaRPr lang="en-US"/>
            </a:p>
          </p:txBody>
        </p:sp>
        <p:sp>
          <p:nvSpPr>
            <p:cNvPr id="70718" name="Oval 52"/>
            <p:cNvSpPr>
              <a:spLocks noChangeArrowheads="1"/>
            </p:cNvSpPr>
            <p:nvPr/>
          </p:nvSpPr>
          <p:spPr bwMode="auto">
            <a:xfrm>
              <a:off x="2904" y="2629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  <a:endParaRPr lang="en-US"/>
            </a:p>
          </p:txBody>
        </p:sp>
        <p:sp>
          <p:nvSpPr>
            <p:cNvPr id="70719" name="Text Box 53"/>
            <p:cNvSpPr txBox="1">
              <a:spLocks noChangeArrowheads="1"/>
            </p:cNvSpPr>
            <p:nvPr/>
          </p:nvSpPr>
          <p:spPr bwMode="auto">
            <a:xfrm>
              <a:off x="1818" y="24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0720" name="Text Box 54"/>
            <p:cNvSpPr txBox="1">
              <a:spLocks noChangeArrowheads="1"/>
            </p:cNvSpPr>
            <p:nvPr/>
          </p:nvSpPr>
          <p:spPr bwMode="auto">
            <a:xfrm>
              <a:off x="2391" y="2412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0721" name="Text Box 55"/>
            <p:cNvSpPr txBox="1">
              <a:spLocks noChangeArrowheads="1"/>
            </p:cNvSpPr>
            <p:nvPr/>
          </p:nvSpPr>
          <p:spPr bwMode="auto">
            <a:xfrm>
              <a:off x="2933" y="24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722" name="Text Box 56"/>
            <p:cNvSpPr txBox="1">
              <a:spLocks noChangeArrowheads="1"/>
            </p:cNvSpPr>
            <p:nvPr/>
          </p:nvSpPr>
          <p:spPr bwMode="auto">
            <a:xfrm>
              <a:off x="3506" y="24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0723" name="Text Box 57"/>
            <p:cNvSpPr txBox="1">
              <a:spLocks noChangeArrowheads="1"/>
            </p:cNvSpPr>
            <p:nvPr/>
          </p:nvSpPr>
          <p:spPr bwMode="auto">
            <a:xfrm>
              <a:off x="4080" y="24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0724" name="Oval 58"/>
            <p:cNvSpPr>
              <a:spLocks noChangeArrowheads="1"/>
            </p:cNvSpPr>
            <p:nvPr/>
          </p:nvSpPr>
          <p:spPr bwMode="auto">
            <a:xfrm>
              <a:off x="4022" y="26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70725" name="Text Box 59"/>
            <p:cNvSpPr txBox="1">
              <a:spLocks noChangeArrowheads="1"/>
            </p:cNvSpPr>
            <p:nvPr/>
          </p:nvSpPr>
          <p:spPr bwMode="auto">
            <a:xfrm>
              <a:off x="1251" y="241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726" name="Line 60"/>
            <p:cNvSpPr>
              <a:spLocks noChangeShapeType="1"/>
            </p:cNvSpPr>
            <p:nvPr/>
          </p:nvSpPr>
          <p:spPr bwMode="auto">
            <a:xfrm flipV="1">
              <a:off x="1487" y="2766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27" name="Line 61"/>
            <p:cNvSpPr>
              <a:spLocks noChangeShapeType="1"/>
            </p:cNvSpPr>
            <p:nvPr/>
          </p:nvSpPr>
          <p:spPr bwMode="auto">
            <a:xfrm flipV="1">
              <a:off x="2045" y="2766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28" name="Line 62"/>
            <p:cNvSpPr>
              <a:spLocks noChangeShapeType="1"/>
            </p:cNvSpPr>
            <p:nvPr/>
          </p:nvSpPr>
          <p:spPr bwMode="auto">
            <a:xfrm flipV="1">
              <a:off x="2610" y="2766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29" name="Line 63"/>
            <p:cNvSpPr>
              <a:spLocks noChangeShapeType="1"/>
            </p:cNvSpPr>
            <p:nvPr/>
          </p:nvSpPr>
          <p:spPr bwMode="auto">
            <a:xfrm flipV="1">
              <a:off x="3168" y="2766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0" name="Line 64"/>
            <p:cNvSpPr>
              <a:spLocks noChangeShapeType="1"/>
            </p:cNvSpPr>
            <p:nvPr/>
          </p:nvSpPr>
          <p:spPr bwMode="auto">
            <a:xfrm flipV="1">
              <a:off x="3721" y="2766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1" name="Freeform 65"/>
            <p:cNvSpPr>
              <a:spLocks/>
            </p:cNvSpPr>
            <p:nvPr/>
          </p:nvSpPr>
          <p:spPr bwMode="auto">
            <a:xfrm>
              <a:off x="1928" y="2438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2" name="Freeform 66"/>
            <p:cNvSpPr>
              <a:spLocks/>
            </p:cNvSpPr>
            <p:nvPr/>
          </p:nvSpPr>
          <p:spPr bwMode="auto">
            <a:xfrm>
              <a:off x="3057" y="2438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3" name="Freeform 67"/>
            <p:cNvSpPr>
              <a:spLocks/>
            </p:cNvSpPr>
            <p:nvPr/>
          </p:nvSpPr>
          <p:spPr bwMode="auto">
            <a:xfrm flipV="1">
              <a:off x="2493" y="2895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4" name="Freeform 68"/>
            <p:cNvSpPr>
              <a:spLocks/>
            </p:cNvSpPr>
            <p:nvPr/>
          </p:nvSpPr>
          <p:spPr bwMode="auto">
            <a:xfrm flipV="1">
              <a:off x="1368" y="2895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5" name="Freeform 69"/>
            <p:cNvSpPr>
              <a:spLocks/>
            </p:cNvSpPr>
            <p:nvPr/>
          </p:nvSpPr>
          <p:spPr bwMode="auto">
            <a:xfrm>
              <a:off x="2470" y="2897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36" name="Text Box 70"/>
            <p:cNvSpPr txBox="1">
              <a:spLocks noChangeArrowheads="1"/>
            </p:cNvSpPr>
            <p:nvPr/>
          </p:nvSpPr>
          <p:spPr bwMode="auto">
            <a:xfrm>
              <a:off x="1518" y="25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70737" name="Text Box 71"/>
            <p:cNvSpPr txBox="1">
              <a:spLocks noChangeArrowheads="1"/>
            </p:cNvSpPr>
            <p:nvPr/>
          </p:nvSpPr>
          <p:spPr bwMode="auto">
            <a:xfrm>
              <a:off x="2083" y="25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38" name="Text Box 72"/>
            <p:cNvSpPr txBox="1">
              <a:spLocks noChangeArrowheads="1"/>
            </p:cNvSpPr>
            <p:nvPr/>
          </p:nvSpPr>
          <p:spPr bwMode="auto">
            <a:xfrm>
              <a:off x="1789" y="28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70739" name="Text Box 73"/>
            <p:cNvSpPr txBox="1">
              <a:spLocks noChangeArrowheads="1"/>
            </p:cNvSpPr>
            <p:nvPr/>
          </p:nvSpPr>
          <p:spPr bwMode="auto">
            <a:xfrm>
              <a:off x="2653" y="256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70740" name="Text Box 74"/>
            <p:cNvSpPr txBox="1">
              <a:spLocks noChangeArrowheads="1"/>
            </p:cNvSpPr>
            <p:nvPr/>
          </p:nvSpPr>
          <p:spPr bwMode="auto">
            <a:xfrm>
              <a:off x="3212" y="256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70741" name="Text Box 75"/>
            <p:cNvSpPr txBox="1">
              <a:spLocks noChangeArrowheads="1"/>
            </p:cNvSpPr>
            <p:nvPr/>
          </p:nvSpPr>
          <p:spPr bwMode="auto">
            <a:xfrm>
              <a:off x="3754" y="2569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70742" name="Text Box 76"/>
            <p:cNvSpPr txBox="1">
              <a:spLocks noChangeArrowheads="1"/>
            </p:cNvSpPr>
            <p:nvPr/>
          </p:nvSpPr>
          <p:spPr bwMode="auto">
            <a:xfrm>
              <a:off x="2941" y="28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70743" name="Text Box 77"/>
            <p:cNvSpPr txBox="1">
              <a:spLocks noChangeArrowheads="1"/>
            </p:cNvSpPr>
            <p:nvPr/>
          </p:nvSpPr>
          <p:spPr bwMode="auto">
            <a:xfrm>
              <a:off x="3730" y="28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44" name="Line 78"/>
            <p:cNvSpPr>
              <a:spLocks noChangeShapeType="1"/>
            </p:cNvSpPr>
            <p:nvPr/>
          </p:nvSpPr>
          <p:spPr bwMode="auto">
            <a:xfrm>
              <a:off x="2067" y="2761"/>
              <a:ext cx="288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45" name="Freeform 79"/>
            <p:cNvSpPr>
              <a:spLocks/>
            </p:cNvSpPr>
            <p:nvPr/>
          </p:nvSpPr>
          <p:spPr bwMode="auto">
            <a:xfrm>
              <a:off x="1934" y="2443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46" name="Oval 80"/>
            <p:cNvSpPr>
              <a:spLocks noChangeArrowheads="1"/>
            </p:cNvSpPr>
            <p:nvPr/>
          </p:nvSpPr>
          <p:spPr bwMode="auto">
            <a:xfrm>
              <a:off x="4044" y="2666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747" name="Freeform 81"/>
            <p:cNvSpPr>
              <a:spLocks/>
            </p:cNvSpPr>
            <p:nvPr/>
          </p:nvSpPr>
          <p:spPr bwMode="auto">
            <a:xfrm>
              <a:off x="2469" y="2897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82"/>
          <p:cNvGrpSpPr>
            <a:grpSpLocks/>
          </p:cNvGrpSpPr>
          <p:nvPr/>
        </p:nvGrpSpPr>
        <p:grpSpPr bwMode="auto">
          <a:xfrm>
            <a:off x="5064125" y="3600450"/>
            <a:ext cx="846138" cy="314325"/>
            <a:chOff x="3190" y="2268"/>
            <a:chExt cx="533" cy="198"/>
          </a:xfrm>
        </p:grpSpPr>
        <p:sp>
          <p:nvSpPr>
            <p:cNvPr id="70710" name="Oval 83"/>
            <p:cNvSpPr>
              <a:spLocks noChangeArrowheads="1"/>
            </p:cNvSpPr>
            <p:nvPr/>
          </p:nvSpPr>
          <p:spPr bwMode="auto">
            <a:xfrm>
              <a:off x="3503" y="2268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70711" name="Line 84"/>
            <p:cNvSpPr>
              <a:spLocks noChangeShapeType="1"/>
            </p:cNvSpPr>
            <p:nvPr/>
          </p:nvSpPr>
          <p:spPr bwMode="auto">
            <a:xfrm flipV="1">
              <a:off x="3190" y="2365"/>
              <a:ext cx="305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5253" name="Freeform 85"/>
          <p:cNvSpPr>
            <a:spLocks/>
          </p:cNvSpPr>
          <p:nvPr/>
        </p:nvSpPr>
        <p:spPr bwMode="auto">
          <a:xfrm flipV="1">
            <a:off x="4006850" y="3949700"/>
            <a:ext cx="1693863" cy="315913"/>
          </a:xfrm>
          <a:custGeom>
            <a:avLst/>
            <a:gdLst>
              <a:gd name="T0" fmla="*/ 0 w 1067"/>
              <a:gd name="T1" fmla="*/ 193 h 199"/>
              <a:gd name="T2" fmla="*/ 508 w 1067"/>
              <a:gd name="T3" fmla="*/ 1 h 199"/>
              <a:gd name="T4" fmla="*/ 1067 w 1067"/>
              <a:gd name="T5" fmla="*/ 199 h 199"/>
              <a:gd name="T6" fmla="*/ 0 60000 65536"/>
              <a:gd name="T7" fmla="*/ 0 60000 65536"/>
              <a:gd name="T8" fmla="*/ 0 60000 65536"/>
              <a:gd name="T9" fmla="*/ 0 w 1067"/>
              <a:gd name="T10" fmla="*/ 0 h 199"/>
              <a:gd name="T11" fmla="*/ 1067 w 1067"/>
              <a:gd name="T12" fmla="*/ 199 h 1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67" h="199">
                <a:moveTo>
                  <a:pt x="0" y="193"/>
                </a:moveTo>
                <a:cubicBezTo>
                  <a:pt x="165" y="96"/>
                  <a:pt x="330" y="0"/>
                  <a:pt x="508" y="1"/>
                </a:cubicBezTo>
                <a:cubicBezTo>
                  <a:pt x="686" y="2"/>
                  <a:pt x="974" y="167"/>
                  <a:pt x="1067" y="199"/>
                </a:cubicBezTo>
              </a:path>
            </a:pathLst>
          </a:custGeom>
          <a:noFill/>
          <a:ln w="76200">
            <a:solidFill>
              <a:srgbClr val="333333"/>
            </a:solidFill>
            <a:prstDash val="sys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5254" name="Freeform 86"/>
          <p:cNvSpPr>
            <a:spLocks/>
          </p:cNvSpPr>
          <p:nvPr/>
        </p:nvSpPr>
        <p:spPr bwMode="auto">
          <a:xfrm>
            <a:off x="3948113" y="5656263"/>
            <a:ext cx="2652712" cy="498475"/>
          </a:xfrm>
          <a:custGeom>
            <a:avLst/>
            <a:gdLst>
              <a:gd name="T0" fmla="*/ 0 w 1671"/>
              <a:gd name="T1" fmla="*/ 0 h 314"/>
              <a:gd name="T2" fmla="*/ 514 w 1671"/>
              <a:gd name="T3" fmla="*/ 260 h 314"/>
              <a:gd name="T4" fmla="*/ 1169 w 1671"/>
              <a:gd name="T5" fmla="*/ 271 h 314"/>
              <a:gd name="T6" fmla="*/ 1671 w 1671"/>
              <a:gd name="T7" fmla="*/ 0 h 314"/>
              <a:gd name="T8" fmla="*/ 0 60000 65536"/>
              <a:gd name="T9" fmla="*/ 0 60000 65536"/>
              <a:gd name="T10" fmla="*/ 0 60000 65536"/>
              <a:gd name="T11" fmla="*/ 0 60000 65536"/>
              <a:gd name="T12" fmla="*/ 0 w 1671"/>
              <a:gd name="T13" fmla="*/ 0 h 314"/>
              <a:gd name="T14" fmla="*/ 1671 w 1671"/>
              <a:gd name="T15" fmla="*/ 314 h 3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71" h="314">
                <a:moveTo>
                  <a:pt x="0" y="0"/>
                </a:moveTo>
                <a:cubicBezTo>
                  <a:pt x="159" y="107"/>
                  <a:pt x="319" y="215"/>
                  <a:pt x="514" y="260"/>
                </a:cubicBezTo>
                <a:cubicBezTo>
                  <a:pt x="709" y="305"/>
                  <a:pt x="976" y="314"/>
                  <a:pt x="1169" y="271"/>
                </a:cubicBezTo>
                <a:cubicBezTo>
                  <a:pt x="1362" y="228"/>
                  <a:pt x="1516" y="114"/>
                  <a:pt x="1671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5255" name="Freeform 87"/>
          <p:cNvSpPr>
            <a:spLocks/>
          </p:cNvSpPr>
          <p:nvPr/>
        </p:nvSpPr>
        <p:spPr bwMode="auto">
          <a:xfrm>
            <a:off x="3965575" y="5637213"/>
            <a:ext cx="2652713" cy="498475"/>
          </a:xfrm>
          <a:custGeom>
            <a:avLst/>
            <a:gdLst>
              <a:gd name="T0" fmla="*/ 0 w 1671"/>
              <a:gd name="T1" fmla="*/ 0 h 314"/>
              <a:gd name="T2" fmla="*/ 514 w 1671"/>
              <a:gd name="T3" fmla="*/ 260 h 314"/>
              <a:gd name="T4" fmla="*/ 1169 w 1671"/>
              <a:gd name="T5" fmla="*/ 271 h 314"/>
              <a:gd name="T6" fmla="*/ 1671 w 1671"/>
              <a:gd name="T7" fmla="*/ 0 h 314"/>
              <a:gd name="T8" fmla="*/ 0 60000 65536"/>
              <a:gd name="T9" fmla="*/ 0 60000 65536"/>
              <a:gd name="T10" fmla="*/ 0 60000 65536"/>
              <a:gd name="T11" fmla="*/ 0 60000 65536"/>
              <a:gd name="T12" fmla="*/ 0 w 1671"/>
              <a:gd name="T13" fmla="*/ 0 h 314"/>
              <a:gd name="T14" fmla="*/ 1671 w 1671"/>
              <a:gd name="T15" fmla="*/ 314 h 3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71" h="314">
                <a:moveTo>
                  <a:pt x="0" y="0"/>
                </a:moveTo>
                <a:cubicBezTo>
                  <a:pt x="159" y="107"/>
                  <a:pt x="319" y="215"/>
                  <a:pt x="514" y="260"/>
                </a:cubicBezTo>
                <a:cubicBezTo>
                  <a:pt x="709" y="305"/>
                  <a:pt x="976" y="314"/>
                  <a:pt x="1169" y="271"/>
                </a:cubicBezTo>
                <a:cubicBezTo>
                  <a:pt x="1362" y="228"/>
                  <a:pt x="1516" y="114"/>
                  <a:pt x="1671" y="0"/>
                </a:cubicBezTo>
              </a:path>
            </a:pathLst>
          </a:cu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1974850" y="4598988"/>
            <a:ext cx="4859338" cy="1423987"/>
            <a:chOff x="1244" y="2897"/>
            <a:chExt cx="3061" cy="897"/>
          </a:xfrm>
        </p:grpSpPr>
        <p:sp>
          <p:nvSpPr>
            <p:cNvPr id="70675" name="Text Box 89"/>
            <p:cNvSpPr txBox="1">
              <a:spLocks noChangeArrowheads="1"/>
            </p:cNvSpPr>
            <p:nvPr/>
          </p:nvSpPr>
          <p:spPr bwMode="auto">
            <a:xfrm>
              <a:off x="2388" y="28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70676" name="Text Box 90"/>
            <p:cNvSpPr txBox="1">
              <a:spLocks noChangeArrowheads="1"/>
            </p:cNvSpPr>
            <p:nvPr/>
          </p:nvSpPr>
          <p:spPr bwMode="auto">
            <a:xfrm>
              <a:off x="3484" y="289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70677" name="Oval 91"/>
            <p:cNvSpPr>
              <a:spLocks noChangeArrowheads="1"/>
            </p:cNvSpPr>
            <p:nvPr/>
          </p:nvSpPr>
          <p:spPr bwMode="auto">
            <a:xfrm>
              <a:off x="1803" y="32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0678" name="Oval 92"/>
            <p:cNvSpPr>
              <a:spLocks noChangeArrowheads="1"/>
            </p:cNvSpPr>
            <p:nvPr/>
          </p:nvSpPr>
          <p:spPr bwMode="auto">
            <a:xfrm>
              <a:off x="1244" y="32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70679" name="Oval 93"/>
            <p:cNvSpPr>
              <a:spLocks noChangeArrowheads="1"/>
            </p:cNvSpPr>
            <p:nvPr/>
          </p:nvSpPr>
          <p:spPr bwMode="auto">
            <a:xfrm>
              <a:off x="2362" y="32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70680" name="Oval 94"/>
            <p:cNvSpPr>
              <a:spLocks noChangeArrowheads="1"/>
            </p:cNvSpPr>
            <p:nvPr/>
          </p:nvSpPr>
          <p:spPr bwMode="auto">
            <a:xfrm>
              <a:off x="3480" y="32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5</a:t>
              </a:r>
              <a:endParaRPr lang="en-US"/>
            </a:p>
          </p:txBody>
        </p:sp>
        <p:sp>
          <p:nvSpPr>
            <p:cNvPr id="70681" name="Oval 95"/>
            <p:cNvSpPr>
              <a:spLocks noChangeArrowheads="1"/>
            </p:cNvSpPr>
            <p:nvPr/>
          </p:nvSpPr>
          <p:spPr bwMode="auto">
            <a:xfrm>
              <a:off x="2921" y="3295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  <a:endParaRPr lang="en-US"/>
            </a:p>
          </p:txBody>
        </p:sp>
        <p:sp>
          <p:nvSpPr>
            <p:cNvPr id="70682" name="Text Box 96"/>
            <p:cNvSpPr txBox="1">
              <a:spLocks noChangeArrowheads="1"/>
            </p:cNvSpPr>
            <p:nvPr/>
          </p:nvSpPr>
          <p:spPr bwMode="auto">
            <a:xfrm>
              <a:off x="1835" y="30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0683" name="Text Box 97"/>
            <p:cNvSpPr txBox="1">
              <a:spLocks noChangeArrowheads="1"/>
            </p:cNvSpPr>
            <p:nvPr/>
          </p:nvSpPr>
          <p:spPr bwMode="auto">
            <a:xfrm>
              <a:off x="2408" y="3078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0684" name="Text Box 98"/>
            <p:cNvSpPr txBox="1">
              <a:spLocks noChangeArrowheads="1"/>
            </p:cNvSpPr>
            <p:nvPr/>
          </p:nvSpPr>
          <p:spPr bwMode="auto">
            <a:xfrm>
              <a:off x="2950" y="30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685" name="Text Box 99"/>
            <p:cNvSpPr txBox="1">
              <a:spLocks noChangeArrowheads="1"/>
            </p:cNvSpPr>
            <p:nvPr/>
          </p:nvSpPr>
          <p:spPr bwMode="auto">
            <a:xfrm>
              <a:off x="3523" y="30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0686" name="Text Box 100"/>
            <p:cNvSpPr txBox="1">
              <a:spLocks noChangeArrowheads="1"/>
            </p:cNvSpPr>
            <p:nvPr/>
          </p:nvSpPr>
          <p:spPr bwMode="auto">
            <a:xfrm>
              <a:off x="4097" y="30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0687" name="Oval 101"/>
            <p:cNvSpPr>
              <a:spLocks noChangeArrowheads="1"/>
            </p:cNvSpPr>
            <p:nvPr/>
          </p:nvSpPr>
          <p:spPr bwMode="auto">
            <a:xfrm>
              <a:off x="4039" y="329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  <a:endParaRPr lang="en-US" dirty="0"/>
            </a:p>
          </p:txBody>
        </p:sp>
        <p:sp>
          <p:nvSpPr>
            <p:cNvPr id="70688" name="Text Box 102"/>
            <p:cNvSpPr txBox="1">
              <a:spLocks noChangeArrowheads="1"/>
            </p:cNvSpPr>
            <p:nvPr/>
          </p:nvSpPr>
          <p:spPr bwMode="auto">
            <a:xfrm>
              <a:off x="1268" y="307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0689" name="Line 103"/>
            <p:cNvSpPr>
              <a:spLocks noChangeShapeType="1"/>
            </p:cNvSpPr>
            <p:nvPr/>
          </p:nvSpPr>
          <p:spPr bwMode="auto">
            <a:xfrm flipV="1">
              <a:off x="1504" y="34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0" name="Line 104"/>
            <p:cNvSpPr>
              <a:spLocks noChangeShapeType="1"/>
            </p:cNvSpPr>
            <p:nvPr/>
          </p:nvSpPr>
          <p:spPr bwMode="auto">
            <a:xfrm flipV="1">
              <a:off x="2062" y="34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1" name="Line 105"/>
            <p:cNvSpPr>
              <a:spLocks noChangeShapeType="1"/>
            </p:cNvSpPr>
            <p:nvPr/>
          </p:nvSpPr>
          <p:spPr bwMode="auto">
            <a:xfrm flipV="1">
              <a:off x="2627" y="34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2" name="Line 106"/>
            <p:cNvSpPr>
              <a:spLocks noChangeShapeType="1"/>
            </p:cNvSpPr>
            <p:nvPr/>
          </p:nvSpPr>
          <p:spPr bwMode="auto">
            <a:xfrm flipV="1">
              <a:off x="3185" y="34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3" name="Line 107"/>
            <p:cNvSpPr>
              <a:spLocks noChangeShapeType="1"/>
            </p:cNvSpPr>
            <p:nvPr/>
          </p:nvSpPr>
          <p:spPr bwMode="auto">
            <a:xfrm flipV="1">
              <a:off x="3738" y="3432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4" name="Freeform 108"/>
            <p:cNvSpPr>
              <a:spLocks/>
            </p:cNvSpPr>
            <p:nvPr/>
          </p:nvSpPr>
          <p:spPr bwMode="auto">
            <a:xfrm>
              <a:off x="1945" y="31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5" name="Freeform 109"/>
            <p:cNvSpPr>
              <a:spLocks/>
            </p:cNvSpPr>
            <p:nvPr/>
          </p:nvSpPr>
          <p:spPr bwMode="auto">
            <a:xfrm>
              <a:off x="3074" y="310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6" name="Freeform 110"/>
            <p:cNvSpPr>
              <a:spLocks/>
            </p:cNvSpPr>
            <p:nvPr/>
          </p:nvSpPr>
          <p:spPr bwMode="auto">
            <a:xfrm flipV="1">
              <a:off x="2510" y="35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7" name="Freeform 111"/>
            <p:cNvSpPr>
              <a:spLocks/>
            </p:cNvSpPr>
            <p:nvPr/>
          </p:nvSpPr>
          <p:spPr bwMode="auto">
            <a:xfrm flipV="1">
              <a:off x="1385" y="3561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98" name="Text Box 112"/>
            <p:cNvSpPr txBox="1">
              <a:spLocks noChangeArrowheads="1"/>
            </p:cNvSpPr>
            <p:nvPr/>
          </p:nvSpPr>
          <p:spPr bwMode="auto">
            <a:xfrm>
              <a:off x="1535" y="32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70699" name="Text Box 113"/>
            <p:cNvSpPr txBox="1">
              <a:spLocks noChangeArrowheads="1"/>
            </p:cNvSpPr>
            <p:nvPr/>
          </p:nvSpPr>
          <p:spPr bwMode="auto">
            <a:xfrm>
              <a:off x="2100" y="32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00" name="Text Box 114"/>
            <p:cNvSpPr txBox="1">
              <a:spLocks noChangeArrowheads="1"/>
            </p:cNvSpPr>
            <p:nvPr/>
          </p:nvSpPr>
          <p:spPr bwMode="auto">
            <a:xfrm>
              <a:off x="1806" y="35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70701" name="Text Box 115"/>
            <p:cNvSpPr txBox="1">
              <a:spLocks noChangeArrowheads="1"/>
            </p:cNvSpPr>
            <p:nvPr/>
          </p:nvSpPr>
          <p:spPr bwMode="auto">
            <a:xfrm>
              <a:off x="2670" y="32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70702" name="Text Box 116"/>
            <p:cNvSpPr txBox="1">
              <a:spLocks noChangeArrowheads="1"/>
            </p:cNvSpPr>
            <p:nvPr/>
          </p:nvSpPr>
          <p:spPr bwMode="auto">
            <a:xfrm>
              <a:off x="3229" y="32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70703" name="Text Box 117"/>
            <p:cNvSpPr txBox="1">
              <a:spLocks noChangeArrowheads="1"/>
            </p:cNvSpPr>
            <p:nvPr/>
          </p:nvSpPr>
          <p:spPr bwMode="auto">
            <a:xfrm>
              <a:off x="3771" y="3235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70704" name="Text Box 118"/>
            <p:cNvSpPr txBox="1">
              <a:spLocks noChangeArrowheads="1"/>
            </p:cNvSpPr>
            <p:nvPr/>
          </p:nvSpPr>
          <p:spPr bwMode="auto">
            <a:xfrm>
              <a:off x="2958" y="35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70705" name="Text Box 119"/>
            <p:cNvSpPr txBox="1">
              <a:spLocks noChangeArrowheads="1"/>
            </p:cNvSpPr>
            <p:nvPr/>
          </p:nvSpPr>
          <p:spPr bwMode="auto">
            <a:xfrm>
              <a:off x="3747" y="356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0706" name="Line 120"/>
            <p:cNvSpPr>
              <a:spLocks noChangeShapeType="1"/>
            </p:cNvSpPr>
            <p:nvPr/>
          </p:nvSpPr>
          <p:spPr bwMode="auto">
            <a:xfrm>
              <a:off x="2084" y="3427"/>
              <a:ext cx="288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7" name="Freeform 121"/>
            <p:cNvSpPr>
              <a:spLocks/>
            </p:cNvSpPr>
            <p:nvPr/>
          </p:nvSpPr>
          <p:spPr bwMode="auto">
            <a:xfrm>
              <a:off x="1951" y="3109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08" name="Oval 122"/>
            <p:cNvSpPr>
              <a:spLocks noChangeArrowheads="1"/>
            </p:cNvSpPr>
            <p:nvPr/>
          </p:nvSpPr>
          <p:spPr bwMode="auto">
            <a:xfrm>
              <a:off x="4061" y="3332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70709" name="Line 123"/>
            <p:cNvSpPr>
              <a:spLocks noChangeShapeType="1"/>
            </p:cNvSpPr>
            <p:nvPr/>
          </p:nvSpPr>
          <p:spPr bwMode="auto">
            <a:xfrm flipV="1">
              <a:off x="3196" y="3438"/>
              <a:ext cx="305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5951538" y="5294313"/>
            <a:ext cx="857250" cy="314325"/>
            <a:chOff x="3743" y="3330"/>
            <a:chExt cx="540" cy="198"/>
          </a:xfrm>
        </p:grpSpPr>
        <p:sp>
          <p:nvSpPr>
            <p:cNvPr id="70673" name="Oval 125"/>
            <p:cNvSpPr>
              <a:spLocks noChangeArrowheads="1"/>
            </p:cNvSpPr>
            <p:nvPr/>
          </p:nvSpPr>
          <p:spPr bwMode="auto">
            <a:xfrm>
              <a:off x="4063" y="3330"/>
              <a:ext cx="220" cy="198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70674" name="Line 126"/>
            <p:cNvSpPr>
              <a:spLocks noChangeShapeType="1"/>
            </p:cNvSpPr>
            <p:nvPr/>
          </p:nvSpPr>
          <p:spPr bwMode="auto">
            <a:xfrm flipV="1">
              <a:off x="3743" y="3432"/>
              <a:ext cx="305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75295" name="Freeform 127"/>
          <p:cNvSpPr>
            <a:spLocks/>
          </p:cNvSpPr>
          <p:nvPr/>
        </p:nvSpPr>
        <p:spPr bwMode="auto">
          <a:xfrm>
            <a:off x="3957638" y="5637213"/>
            <a:ext cx="2652712" cy="498475"/>
          </a:xfrm>
          <a:custGeom>
            <a:avLst/>
            <a:gdLst>
              <a:gd name="T0" fmla="*/ 0 w 1671"/>
              <a:gd name="T1" fmla="*/ 0 h 314"/>
              <a:gd name="T2" fmla="*/ 514 w 1671"/>
              <a:gd name="T3" fmla="*/ 260 h 314"/>
              <a:gd name="T4" fmla="*/ 1169 w 1671"/>
              <a:gd name="T5" fmla="*/ 271 h 314"/>
              <a:gd name="T6" fmla="*/ 1671 w 1671"/>
              <a:gd name="T7" fmla="*/ 0 h 314"/>
              <a:gd name="T8" fmla="*/ 0 60000 65536"/>
              <a:gd name="T9" fmla="*/ 0 60000 65536"/>
              <a:gd name="T10" fmla="*/ 0 60000 65536"/>
              <a:gd name="T11" fmla="*/ 0 60000 65536"/>
              <a:gd name="T12" fmla="*/ 0 w 1671"/>
              <a:gd name="T13" fmla="*/ 0 h 314"/>
              <a:gd name="T14" fmla="*/ 1671 w 1671"/>
              <a:gd name="T15" fmla="*/ 314 h 3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71" h="314">
                <a:moveTo>
                  <a:pt x="0" y="0"/>
                </a:moveTo>
                <a:cubicBezTo>
                  <a:pt x="159" y="107"/>
                  <a:pt x="319" y="215"/>
                  <a:pt x="514" y="260"/>
                </a:cubicBezTo>
                <a:cubicBezTo>
                  <a:pt x="709" y="305"/>
                  <a:pt x="976" y="314"/>
                  <a:pt x="1169" y="271"/>
                </a:cubicBezTo>
                <a:cubicBezTo>
                  <a:pt x="1362" y="228"/>
                  <a:pt x="1516" y="114"/>
                  <a:pt x="1671" y="0"/>
                </a:cubicBezTo>
              </a:path>
            </a:pathLst>
          </a:cu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1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775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75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5212" grpId="0" animBg="1"/>
      <p:bldP spid="775212" grpId="1" animBg="1"/>
      <p:bldP spid="775253" grpId="0" animBg="1"/>
      <p:bldP spid="775254" grpId="0" animBg="1"/>
      <p:bldP spid="775255" grpId="0" animBg="1"/>
      <p:bldP spid="775255" grpId="1" animBg="1"/>
      <p:bldP spid="77529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(cont.)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84375" y="2320925"/>
            <a:ext cx="4859338" cy="1555750"/>
            <a:chOff x="1250" y="1462"/>
            <a:chExt cx="3061" cy="980"/>
          </a:xfrm>
        </p:grpSpPr>
        <p:sp>
          <p:nvSpPr>
            <p:cNvPr id="72710" name="Text Box 4"/>
            <p:cNvSpPr txBox="1">
              <a:spLocks noChangeArrowheads="1"/>
            </p:cNvSpPr>
            <p:nvPr/>
          </p:nvSpPr>
          <p:spPr bwMode="auto">
            <a:xfrm>
              <a:off x="2394" y="146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72711" name="Text Box 5"/>
            <p:cNvSpPr txBox="1">
              <a:spLocks noChangeArrowheads="1"/>
            </p:cNvSpPr>
            <p:nvPr/>
          </p:nvSpPr>
          <p:spPr bwMode="auto">
            <a:xfrm>
              <a:off x="3490" y="146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72712" name="Oval 6"/>
            <p:cNvSpPr>
              <a:spLocks noChangeArrowheads="1"/>
            </p:cNvSpPr>
            <p:nvPr/>
          </p:nvSpPr>
          <p:spPr bwMode="auto">
            <a:xfrm>
              <a:off x="1809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2713" name="Oval 7"/>
            <p:cNvSpPr>
              <a:spLocks noChangeArrowheads="1"/>
            </p:cNvSpPr>
            <p:nvPr/>
          </p:nvSpPr>
          <p:spPr bwMode="auto">
            <a:xfrm>
              <a:off x="1250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72714" name="Oval 8"/>
            <p:cNvSpPr>
              <a:spLocks noChangeArrowheads="1"/>
            </p:cNvSpPr>
            <p:nvPr/>
          </p:nvSpPr>
          <p:spPr bwMode="auto">
            <a:xfrm>
              <a:off x="2368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72715" name="Oval 9"/>
            <p:cNvSpPr>
              <a:spLocks noChangeArrowheads="1"/>
            </p:cNvSpPr>
            <p:nvPr/>
          </p:nvSpPr>
          <p:spPr bwMode="auto">
            <a:xfrm>
              <a:off x="3486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5</a:t>
              </a:r>
              <a:endParaRPr lang="en-US"/>
            </a:p>
          </p:txBody>
        </p:sp>
        <p:sp>
          <p:nvSpPr>
            <p:cNvPr id="72716" name="Oval 10"/>
            <p:cNvSpPr>
              <a:spLocks noChangeArrowheads="1"/>
            </p:cNvSpPr>
            <p:nvPr/>
          </p:nvSpPr>
          <p:spPr bwMode="auto">
            <a:xfrm>
              <a:off x="2927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6</a:t>
              </a:r>
              <a:endParaRPr lang="en-US"/>
            </a:p>
          </p:txBody>
        </p:sp>
        <p:sp>
          <p:nvSpPr>
            <p:cNvPr id="72717" name="Text Box 11"/>
            <p:cNvSpPr txBox="1">
              <a:spLocks noChangeArrowheads="1"/>
            </p:cNvSpPr>
            <p:nvPr/>
          </p:nvSpPr>
          <p:spPr bwMode="auto">
            <a:xfrm>
              <a:off x="1841" y="16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2718" name="Text Box 12"/>
            <p:cNvSpPr txBox="1">
              <a:spLocks noChangeArrowheads="1"/>
            </p:cNvSpPr>
            <p:nvPr/>
          </p:nvSpPr>
          <p:spPr bwMode="auto">
            <a:xfrm>
              <a:off x="2414" y="1643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2719" name="Text Box 13"/>
            <p:cNvSpPr txBox="1">
              <a:spLocks noChangeArrowheads="1"/>
            </p:cNvSpPr>
            <p:nvPr/>
          </p:nvSpPr>
          <p:spPr bwMode="auto">
            <a:xfrm>
              <a:off x="2956" y="16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2720" name="Text Box 14"/>
            <p:cNvSpPr txBox="1">
              <a:spLocks noChangeArrowheads="1"/>
            </p:cNvSpPr>
            <p:nvPr/>
          </p:nvSpPr>
          <p:spPr bwMode="auto">
            <a:xfrm>
              <a:off x="3529" y="16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2721" name="Text Box 15"/>
            <p:cNvSpPr txBox="1">
              <a:spLocks noChangeArrowheads="1"/>
            </p:cNvSpPr>
            <p:nvPr/>
          </p:nvSpPr>
          <p:spPr bwMode="auto">
            <a:xfrm>
              <a:off x="4103" y="16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2722" name="Oval 16"/>
            <p:cNvSpPr>
              <a:spLocks noChangeArrowheads="1"/>
            </p:cNvSpPr>
            <p:nvPr/>
          </p:nvSpPr>
          <p:spPr bwMode="auto">
            <a:xfrm>
              <a:off x="4045" y="186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3</a:t>
              </a:r>
              <a:endParaRPr lang="en-US"/>
            </a:p>
          </p:txBody>
        </p:sp>
        <p:sp>
          <p:nvSpPr>
            <p:cNvPr id="72723" name="Text Box 17"/>
            <p:cNvSpPr txBox="1">
              <a:spLocks noChangeArrowheads="1"/>
            </p:cNvSpPr>
            <p:nvPr/>
          </p:nvSpPr>
          <p:spPr bwMode="auto">
            <a:xfrm>
              <a:off x="1274" y="164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2724" name="Line 18"/>
            <p:cNvSpPr>
              <a:spLocks noChangeShapeType="1"/>
            </p:cNvSpPr>
            <p:nvPr/>
          </p:nvSpPr>
          <p:spPr bwMode="auto">
            <a:xfrm flipV="1">
              <a:off x="1510" y="1997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5" name="Line 19"/>
            <p:cNvSpPr>
              <a:spLocks noChangeShapeType="1"/>
            </p:cNvSpPr>
            <p:nvPr/>
          </p:nvSpPr>
          <p:spPr bwMode="auto">
            <a:xfrm flipV="1">
              <a:off x="2068" y="1997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6" name="Line 20"/>
            <p:cNvSpPr>
              <a:spLocks noChangeShapeType="1"/>
            </p:cNvSpPr>
            <p:nvPr/>
          </p:nvSpPr>
          <p:spPr bwMode="auto">
            <a:xfrm flipV="1">
              <a:off x="2633" y="1997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7" name="Line 21"/>
            <p:cNvSpPr>
              <a:spLocks noChangeShapeType="1"/>
            </p:cNvSpPr>
            <p:nvPr/>
          </p:nvSpPr>
          <p:spPr bwMode="auto">
            <a:xfrm flipV="1">
              <a:off x="3191" y="1997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8" name="Line 22"/>
            <p:cNvSpPr>
              <a:spLocks noChangeShapeType="1"/>
            </p:cNvSpPr>
            <p:nvPr/>
          </p:nvSpPr>
          <p:spPr bwMode="auto">
            <a:xfrm flipV="1">
              <a:off x="3744" y="1997"/>
              <a:ext cx="30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29" name="Freeform 23"/>
            <p:cNvSpPr>
              <a:spLocks/>
            </p:cNvSpPr>
            <p:nvPr/>
          </p:nvSpPr>
          <p:spPr bwMode="auto">
            <a:xfrm>
              <a:off x="1951" y="1669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0" name="Freeform 24"/>
            <p:cNvSpPr>
              <a:spLocks/>
            </p:cNvSpPr>
            <p:nvPr/>
          </p:nvSpPr>
          <p:spPr bwMode="auto">
            <a:xfrm>
              <a:off x="3080" y="1669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1" name="Freeform 25"/>
            <p:cNvSpPr>
              <a:spLocks/>
            </p:cNvSpPr>
            <p:nvPr/>
          </p:nvSpPr>
          <p:spPr bwMode="auto">
            <a:xfrm flipV="1">
              <a:off x="2516" y="2126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2" name="Freeform 26"/>
            <p:cNvSpPr>
              <a:spLocks/>
            </p:cNvSpPr>
            <p:nvPr/>
          </p:nvSpPr>
          <p:spPr bwMode="auto">
            <a:xfrm flipV="1">
              <a:off x="1391" y="2126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3" name="Freeform 27"/>
            <p:cNvSpPr>
              <a:spLocks/>
            </p:cNvSpPr>
            <p:nvPr/>
          </p:nvSpPr>
          <p:spPr bwMode="auto">
            <a:xfrm>
              <a:off x="2493" y="2128"/>
              <a:ext cx="1671" cy="314"/>
            </a:xfrm>
            <a:custGeom>
              <a:avLst/>
              <a:gdLst>
                <a:gd name="T0" fmla="*/ 0 w 1671"/>
                <a:gd name="T1" fmla="*/ 0 h 314"/>
                <a:gd name="T2" fmla="*/ 514 w 1671"/>
                <a:gd name="T3" fmla="*/ 260 h 314"/>
                <a:gd name="T4" fmla="*/ 1169 w 1671"/>
                <a:gd name="T5" fmla="*/ 271 h 314"/>
                <a:gd name="T6" fmla="*/ 1671 w 1671"/>
                <a:gd name="T7" fmla="*/ 0 h 3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71"/>
                <a:gd name="T13" fmla="*/ 0 h 314"/>
                <a:gd name="T14" fmla="*/ 1671 w 1671"/>
                <a:gd name="T15" fmla="*/ 314 h 3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71" h="314">
                  <a:moveTo>
                    <a:pt x="0" y="0"/>
                  </a:moveTo>
                  <a:cubicBezTo>
                    <a:pt x="159" y="107"/>
                    <a:pt x="319" y="215"/>
                    <a:pt x="514" y="260"/>
                  </a:cubicBezTo>
                  <a:cubicBezTo>
                    <a:pt x="709" y="305"/>
                    <a:pt x="976" y="314"/>
                    <a:pt x="1169" y="271"/>
                  </a:cubicBezTo>
                  <a:cubicBezTo>
                    <a:pt x="1362" y="228"/>
                    <a:pt x="1516" y="114"/>
                    <a:pt x="1671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34" name="Text Box 28"/>
            <p:cNvSpPr txBox="1">
              <a:spLocks noChangeArrowheads="1"/>
            </p:cNvSpPr>
            <p:nvPr/>
          </p:nvSpPr>
          <p:spPr bwMode="auto">
            <a:xfrm>
              <a:off x="1541" y="18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72735" name="Text Box 29"/>
            <p:cNvSpPr txBox="1">
              <a:spLocks noChangeArrowheads="1"/>
            </p:cNvSpPr>
            <p:nvPr/>
          </p:nvSpPr>
          <p:spPr bwMode="auto">
            <a:xfrm>
              <a:off x="2106" y="18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2736" name="Text Box 30"/>
            <p:cNvSpPr txBox="1">
              <a:spLocks noChangeArrowheads="1"/>
            </p:cNvSpPr>
            <p:nvPr/>
          </p:nvSpPr>
          <p:spPr bwMode="auto">
            <a:xfrm>
              <a:off x="1812" y="21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72737" name="Text Box 31"/>
            <p:cNvSpPr txBox="1">
              <a:spLocks noChangeArrowheads="1"/>
            </p:cNvSpPr>
            <p:nvPr/>
          </p:nvSpPr>
          <p:spPr bwMode="auto">
            <a:xfrm>
              <a:off x="2676" y="180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7</a:t>
              </a:r>
            </a:p>
          </p:txBody>
        </p:sp>
        <p:sp>
          <p:nvSpPr>
            <p:cNvPr id="72738" name="Text Box 32"/>
            <p:cNvSpPr txBox="1">
              <a:spLocks noChangeArrowheads="1"/>
            </p:cNvSpPr>
            <p:nvPr/>
          </p:nvSpPr>
          <p:spPr bwMode="auto">
            <a:xfrm>
              <a:off x="3235" y="180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-1</a:t>
              </a:r>
            </a:p>
          </p:txBody>
        </p:sp>
        <p:sp>
          <p:nvSpPr>
            <p:cNvPr id="72739" name="Text Box 33"/>
            <p:cNvSpPr txBox="1">
              <a:spLocks noChangeArrowheads="1"/>
            </p:cNvSpPr>
            <p:nvPr/>
          </p:nvSpPr>
          <p:spPr bwMode="auto">
            <a:xfrm>
              <a:off x="3777" y="1800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-2</a:t>
              </a:r>
            </a:p>
          </p:txBody>
        </p:sp>
        <p:sp>
          <p:nvSpPr>
            <p:cNvPr id="72740" name="Text Box 34"/>
            <p:cNvSpPr txBox="1">
              <a:spLocks noChangeArrowheads="1"/>
            </p:cNvSpPr>
            <p:nvPr/>
          </p:nvSpPr>
          <p:spPr bwMode="auto">
            <a:xfrm>
              <a:off x="2964" y="21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72741" name="Text Box 35"/>
            <p:cNvSpPr txBox="1">
              <a:spLocks noChangeArrowheads="1"/>
            </p:cNvSpPr>
            <p:nvPr/>
          </p:nvSpPr>
          <p:spPr bwMode="auto">
            <a:xfrm>
              <a:off x="3753" y="212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72742" name="Line 36"/>
            <p:cNvSpPr>
              <a:spLocks noChangeShapeType="1"/>
            </p:cNvSpPr>
            <p:nvPr/>
          </p:nvSpPr>
          <p:spPr bwMode="auto">
            <a:xfrm>
              <a:off x="2090" y="1992"/>
              <a:ext cx="288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3" name="Freeform 37"/>
            <p:cNvSpPr>
              <a:spLocks/>
            </p:cNvSpPr>
            <p:nvPr/>
          </p:nvSpPr>
          <p:spPr bwMode="auto">
            <a:xfrm>
              <a:off x="1957" y="1674"/>
              <a:ext cx="1067" cy="199"/>
            </a:xfrm>
            <a:custGeom>
              <a:avLst/>
              <a:gdLst>
                <a:gd name="T0" fmla="*/ 0 w 1067"/>
                <a:gd name="T1" fmla="*/ 193 h 199"/>
                <a:gd name="T2" fmla="*/ 508 w 1067"/>
                <a:gd name="T3" fmla="*/ 1 h 199"/>
                <a:gd name="T4" fmla="*/ 1067 w 1067"/>
                <a:gd name="T5" fmla="*/ 199 h 199"/>
                <a:gd name="T6" fmla="*/ 0 60000 65536"/>
                <a:gd name="T7" fmla="*/ 0 60000 65536"/>
                <a:gd name="T8" fmla="*/ 0 60000 65536"/>
                <a:gd name="T9" fmla="*/ 0 w 1067"/>
                <a:gd name="T10" fmla="*/ 0 h 199"/>
                <a:gd name="T11" fmla="*/ 1067 w 1067"/>
                <a:gd name="T12" fmla="*/ 199 h 1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7" h="199">
                  <a:moveTo>
                    <a:pt x="0" y="193"/>
                  </a:moveTo>
                  <a:cubicBezTo>
                    <a:pt x="165" y="96"/>
                    <a:pt x="330" y="0"/>
                    <a:pt x="508" y="1"/>
                  </a:cubicBezTo>
                  <a:cubicBezTo>
                    <a:pt x="686" y="2"/>
                    <a:pt x="974" y="167"/>
                    <a:pt x="1067" y="199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4" name="Line 38"/>
            <p:cNvSpPr>
              <a:spLocks noChangeShapeType="1"/>
            </p:cNvSpPr>
            <p:nvPr/>
          </p:nvSpPr>
          <p:spPr bwMode="auto">
            <a:xfrm flipV="1">
              <a:off x="3202" y="2003"/>
              <a:ext cx="305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745" name="Line 39"/>
            <p:cNvSpPr>
              <a:spLocks noChangeShapeType="1"/>
            </p:cNvSpPr>
            <p:nvPr/>
          </p:nvSpPr>
          <p:spPr bwMode="auto">
            <a:xfrm flipV="1">
              <a:off x="3755" y="1996"/>
              <a:ext cx="305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82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Dijkstra</a:t>
            </a:r>
            <a:r>
              <a:rPr lang="en-US" dirty="0" err="1">
                <a:latin typeface="Arial"/>
              </a:rPr>
              <a:t>’</a:t>
            </a:r>
            <a:r>
              <a:rPr lang="en-US" dirty="0" err="1"/>
              <a:t>s</a:t>
            </a:r>
            <a:r>
              <a:rPr lang="en-US" dirty="0"/>
              <a:t> Algorithm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88362" cy="50768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/>
              <a:t>Single-source shortest path problem: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No negative-weight edges: w(u, v) &gt; 0 </a:t>
            </a:r>
            <a:r>
              <a:rPr lang="en-US" dirty="0">
                <a:sym typeface="Symbol" charset="0"/>
              </a:rPr>
              <a:t>∀ (u, v) ∈ E</a:t>
            </a:r>
          </a:p>
          <a:p>
            <a:pPr>
              <a:lnSpc>
                <a:spcPct val="130000"/>
              </a:lnSpc>
            </a:pPr>
            <a:r>
              <a:rPr lang="en-US" dirty="0"/>
              <a:t>Maintains two sets of vertices: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S = vertices whose final shortest-path weights have already been determined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Q = vertices in V – S: min-priority queue</a:t>
            </a:r>
          </a:p>
          <a:p>
            <a:pPr lvl="2">
              <a:lnSpc>
                <a:spcPct val="130000"/>
              </a:lnSpc>
            </a:pPr>
            <a:r>
              <a:rPr lang="en-US" dirty="0"/>
              <a:t>Keys in Q are estimates of shortest-path weights (d[v])</a:t>
            </a:r>
          </a:p>
          <a:p>
            <a:pPr>
              <a:lnSpc>
                <a:spcPct val="130000"/>
              </a:lnSpc>
            </a:pPr>
            <a:r>
              <a:rPr lang="en-US" dirty="0"/>
              <a:t>Repeatedly select a vertex u </a:t>
            </a:r>
            <a:r>
              <a:rPr lang="en-US" dirty="0">
                <a:sym typeface="Symbol" charset="0"/>
              </a:rPr>
              <a:t>∈ V – S, with the minimum shortest-path estimate </a:t>
            </a:r>
            <a:r>
              <a:rPr lang="en-US" dirty="0"/>
              <a:t>d[v]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 (G, w, s)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1214438"/>
            <a:ext cx="8229600" cy="507682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INITIALIZE-SINGLE-SOURCE(</a:t>
            </a:r>
            <a:r>
              <a:rPr lang="en-US" dirty="0">
                <a:latin typeface="Comic Sans MS" charset="0"/>
              </a:rPr>
              <a:t>V, s</a:t>
            </a:r>
            <a:r>
              <a:rPr lang="en-US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S ←  </a:t>
            </a:r>
            <a:r>
              <a:rPr lang="en-US" dirty="0">
                <a:sym typeface="Symbol" charset="0"/>
              </a:rPr>
              <a:t>∅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Q ← V[G]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while </a:t>
            </a:r>
            <a:r>
              <a:rPr lang="en-US" dirty="0"/>
              <a:t>Q </a:t>
            </a:r>
            <a:r>
              <a:rPr lang="en-US" dirty="0">
                <a:sym typeface="Symbol" charset="0"/>
              </a:rPr>
              <a:t>≠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∅</a:t>
            </a:r>
            <a:endParaRPr lang="en-US" b="1" dirty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</a:t>
            </a:r>
            <a:r>
              <a:rPr lang="en-US" b="1" dirty="0"/>
              <a:t>do</a:t>
            </a:r>
            <a:r>
              <a:rPr lang="en-US" dirty="0"/>
              <a:t> </a:t>
            </a:r>
            <a:r>
              <a:rPr lang="en-US" dirty="0">
                <a:latin typeface="Comic Sans MS" charset="0"/>
              </a:rPr>
              <a:t>u</a:t>
            </a:r>
            <a:r>
              <a:rPr lang="en-US" dirty="0"/>
              <a:t> ← EXTRACT-MIN(Q)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S ← S </a:t>
            </a:r>
            <a:r>
              <a:rPr lang="en-US" dirty="0">
                <a:sym typeface="Symbol" charset="0"/>
              </a:rPr>
              <a:t>⋃</a:t>
            </a:r>
            <a:r>
              <a:rPr lang="en-US" dirty="0"/>
              <a:t> {</a:t>
            </a:r>
            <a:r>
              <a:rPr lang="en-US" dirty="0">
                <a:latin typeface="Comic Sans MS" charset="0"/>
              </a:rPr>
              <a:t>u</a:t>
            </a:r>
            <a:r>
              <a:rPr lang="en-US" dirty="0"/>
              <a:t>}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</a:t>
            </a:r>
            <a:r>
              <a:rPr lang="en-US" b="1" dirty="0"/>
              <a:t>for </a:t>
            </a:r>
            <a:r>
              <a:rPr lang="en-US" dirty="0"/>
              <a:t>each vertex </a:t>
            </a:r>
            <a:r>
              <a:rPr lang="en-US" dirty="0">
                <a:latin typeface="Comic Sans MS" charset="0"/>
              </a:rPr>
              <a:t>v </a:t>
            </a:r>
            <a:r>
              <a:rPr lang="en-US" dirty="0">
                <a:latin typeface="Comic Sans MS" charset="0"/>
                <a:sym typeface="Symbol" charset="0"/>
              </a:rPr>
              <a:t>∈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Adj</a:t>
            </a:r>
            <a:r>
              <a:rPr lang="en-US" dirty="0">
                <a:latin typeface="Comic Sans MS" charset="0"/>
              </a:rPr>
              <a:t>[u]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      </a:t>
            </a:r>
            <a:r>
              <a:rPr lang="en-US" b="1" dirty="0"/>
              <a:t>do </a:t>
            </a:r>
            <a:r>
              <a:rPr lang="en-US" dirty="0"/>
              <a:t>RELAX(</a:t>
            </a:r>
            <a:r>
              <a:rPr lang="en-US" dirty="0">
                <a:latin typeface="Comic Sans MS" charset="0"/>
              </a:rPr>
              <a:t>u, v, w</a:t>
            </a:r>
            <a:r>
              <a:rPr lang="en-US" dirty="0"/>
              <a:t>)</a:t>
            </a:r>
          </a:p>
        </p:txBody>
      </p:sp>
      <p:grpSp>
        <p:nvGrpSpPr>
          <p:cNvPr id="778244" name="Group 4"/>
          <p:cNvGrpSpPr>
            <a:grpSpLocks/>
          </p:cNvGrpSpPr>
          <p:nvPr/>
        </p:nvGrpSpPr>
        <p:grpSpPr bwMode="auto">
          <a:xfrm>
            <a:off x="6099175" y="1090613"/>
            <a:ext cx="2882900" cy="2528887"/>
            <a:chOff x="1370" y="1413"/>
            <a:chExt cx="1816" cy="1593"/>
          </a:xfrm>
        </p:grpSpPr>
        <p:sp>
          <p:nvSpPr>
            <p:cNvPr id="778245" name="Oval 5"/>
            <p:cNvSpPr>
              <a:spLocks noChangeArrowheads="1"/>
            </p:cNvSpPr>
            <p:nvPr/>
          </p:nvSpPr>
          <p:spPr bwMode="auto">
            <a:xfrm>
              <a:off x="1547" y="2084"/>
              <a:ext cx="266" cy="265"/>
            </a:xfrm>
            <a:prstGeom prst="ellipse">
              <a:avLst/>
            </a:prstGeom>
            <a:solidFill>
              <a:srgbClr val="EAEAEA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78246" name="Oval 6"/>
            <p:cNvSpPr>
              <a:spLocks noChangeArrowheads="1"/>
            </p:cNvSpPr>
            <p:nvPr/>
          </p:nvSpPr>
          <p:spPr bwMode="auto">
            <a:xfrm>
              <a:off x="1976" y="161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47" name="Oval 7"/>
            <p:cNvSpPr>
              <a:spLocks noChangeArrowheads="1"/>
            </p:cNvSpPr>
            <p:nvPr/>
          </p:nvSpPr>
          <p:spPr bwMode="auto">
            <a:xfrm>
              <a:off x="2808" y="161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48" name="Oval 8"/>
            <p:cNvSpPr>
              <a:spLocks noChangeArrowheads="1"/>
            </p:cNvSpPr>
            <p:nvPr/>
          </p:nvSpPr>
          <p:spPr bwMode="auto">
            <a:xfrm>
              <a:off x="1976" y="255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49" name="Oval 9"/>
            <p:cNvSpPr>
              <a:spLocks noChangeArrowheads="1"/>
            </p:cNvSpPr>
            <p:nvPr/>
          </p:nvSpPr>
          <p:spPr bwMode="auto">
            <a:xfrm>
              <a:off x="2808" y="255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50" name="Line 10"/>
            <p:cNvSpPr>
              <a:spLocks noChangeShapeType="1"/>
            </p:cNvSpPr>
            <p:nvPr/>
          </p:nvSpPr>
          <p:spPr bwMode="auto">
            <a:xfrm flipV="1">
              <a:off x="1754" y="1846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51" name="Line 11"/>
            <p:cNvSpPr>
              <a:spLocks noChangeShapeType="1"/>
            </p:cNvSpPr>
            <p:nvPr/>
          </p:nvSpPr>
          <p:spPr bwMode="auto">
            <a:xfrm>
              <a:off x="1755" y="2314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52" name="Text Box 12"/>
            <p:cNvSpPr txBox="1">
              <a:spLocks noChangeArrowheads="1"/>
            </p:cNvSpPr>
            <p:nvPr/>
          </p:nvSpPr>
          <p:spPr bwMode="auto">
            <a:xfrm>
              <a:off x="1667" y="1819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78253" name="Text Box 13"/>
            <p:cNvSpPr txBox="1">
              <a:spLocks noChangeArrowheads="1"/>
            </p:cNvSpPr>
            <p:nvPr/>
          </p:nvSpPr>
          <p:spPr bwMode="auto">
            <a:xfrm>
              <a:off x="2419" y="148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78254" name="Text Box 14"/>
            <p:cNvSpPr txBox="1">
              <a:spLocks noChangeArrowheads="1"/>
            </p:cNvSpPr>
            <p:nvPr/>
          </p:nvSpPr>
          <p:spPr bwMode="auto">
            <a:xfrm>
              <a:off x="1744" y="238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78255" name="Text Box 15"/>
            <p:cNvSpPr txBox="1">
              <a:spLocks noChangeArrowheads="1"/>
            </p:cNvSpPr>
            <p:nvPr/>
          </p:nvSpPr>
          <p:spPr bwMode="auto">
            <a:xfrm>
              <a:off x="2439" y="266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8256" name="Text Box 16"/>
            <p:cNvSpPr txBox="1">
              <a:spLocks noChangeArrowheads="1"/>
            </p:cNvSpPr>
            <p:nvPr/>
          </p:nvSpPr>
          <p:spPr bwMode="auto">
            <a:xfrm>
              <a:off x="1370" y="209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78257" name="Text Box 17"/>
            <p:cNvSpPr txBox="1">
              <a:spLocks noChangeArrowheads="1"/>
            </p:cNvSpPr>
            <p:nvPr/>
          </p:nvSpPr>
          <p:spPr bwMode="auto">
            <a:xfrm>
              <a:off x="2031" y="1413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78258" name="Text Box 18"/>
            <p:cNvSpPr txBox="1">
              <a:spLocks noChangeArrowheads="1"/>
            </p:cNvSpPr>
            <p:nvPr/>
          </p:nvSpPr>
          <p:spPr bwMode="auto">
            <a:xfrm>
              <a:off x="2853" y="141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78259" name="Text Box 19"/>
            <p:cNvSpPr txBox="1">
              <a:spLocks noChangeArrowheads="1"/>
            </p:cNvSpPr>
            <p:nvPr/>
          </p:nvSpPr>
          <p:spPr bwMode="auto">
            <a:xfrm>
              <a:off x="2015" y="277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78260" name="Text Box 20"/>
            <p:cNvSpPr txBox="1">
              <a:spLocks noChangeArrowheads="1"/>
            </p:cNvSpPr>
            <p:nvPr/>
          </p:nvSpPr>
          <p:spPr bwMode="auto">
            <a:xfrm>
              <a:off x="2869" y="277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78261" name="Line 21"/>
            <p:cNvSpPr>
              <a:spLocks noChangeShapeType="1"/>
            </p:cNvSpPr>
            <p:nvPr/>
          </p:nvSpPr>
          <p:spPr bwMode="auto">
            <a:xfrm flipV="1">
              <a:off x="2246" y="2691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62" name="Line 22"/>
            <p:cNvSpPr>
              <a:spLocks noChangeShapeType="1"/>
            </p:cNvSpPr>
            <p:nvPr/>
          </p:nvSpPr>
          <p:spPr bwMode="auto">
            <a:xfrm flipV="1">
              <a:off x="2177" y="1837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63" name="Line 23"/>
            <p:cNvSpPr>
              <a:spLocks noChangeShapeType="1"/>
            </p:cNvSpPr>
            <p:nvPr/>
          </p:nvSpPr>
          <p:spPr bwMode="auto">
            <a:xfrm flipH="1" flipV="1">
              <a:off x="1799" y="2265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64" name="Text Box 24"/>
            <p:cNvSpPr txBox="1">
              <a:spLocks noChangeArrowheads="1"/>
            </p:cNvSpPr>
            <p:nvPr/>
          </p:nvSpPr>
          <p:spPr bwMode="auto">
            <a:xfrm>
              <a:off x="1864" y="202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8265" name="Text Box 25"/>
            <p:cNvSpPr txBox="1">
              <a:spLocks noChangeArrowheads="1"/>
            </p:cNvSpPr>
            <p:nvPr/>
          </p:nvSpPr>
          <p:spPr bwMode="auto">
            <a:xfrm>
              <a:off x="2165" y="204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78266" name="Text Box 26"/>
            <p:cNvSpPr txBox="1">
              <a:spLocks noChangeArrowheads="1"/>
            </p:cNvSpPr>
            <p:nvPr/>
          </p:nvSpPr>
          <p:spPr bwMode="auto">
            <a:xfrm>
              <a:off x="2578" y="181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78267" name="Text Box 27"/>
            <p:cNvSpPr txBox="1">
              <a:spLocks noChangeArrowheads="1"/>
            </p:cNvSpPr>
            <p:nvPr/>
          </p:nvSpPr>
          <p:spPr bwMode="auto">
            <a:xfrm>
              <a:off x="2478" y="235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78268" name="Freeform 28"/>
            <p:cNvSpPr>
              <a:spLocks/>
            </p:cNvSpPr>
            <p:nvPr/>
          </p:nvSpPr>
          <p:spPr bwMode="auto">
            <a:xfrm rot="5400000">
              <a:off x="1820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69" name="Freeform 29"/>
            <p:cNvSpPr>
              <a:spLocks/>
            </p:cNvSpPr>
            <p:nvPr/>
          </p:nvSpPr>
          <p:spPr bwMode="auto">
            <a:xfrm rot="5400000" flipH="1" flipV="1">
              <a:off x="1692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70" name="Line 30"/>
            <p:cNvSpPr>
              <a:spLocks noChangeShapeType="1"/>
            </p:cNvSpPr>
            <p:nvPr/>
          </p:nvSpPr>
          <p:spPr bwMode="auto">
            <a:xfrm flipV="1">
              <a:off x="2264" y="1749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71" name="Text Box 31"/>
            <p:cNvSpPr txBox="1">
              <a:spLocks noChangeArrowheads="1"/>
            </p:cNvSpPr>
            <p:nvPr/>
          </p:nvSpPr>
          <p:spPr bwMode="auto">
            <a:xfrm>
              <a:off x="2698" y="202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78272" name="Text Box 32"/>
            <p:cNvSpPr txBox="1">
              <a:spLocks noChangeArrowheads="1"/>
            </p:cNvSpPr>
            <p:nvPr/>
          </p:nvSpPr>
          <p:spPr bwMode="auto">
            <a:xfrm>
              <a:off x="2999" y="204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78273" name="Freeform 33"/>
            <p:cNvSpPr>
              <a:spLocks/>
            </p:cNvSpPr>
            <p:nvPr/>
          </p:nvSpPr>
          <p:spPr bwMode="auto">
            <a:xfrm rot="5400000">
              <a:off x="2654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74" name="Freeform 34"/>
            <p:cNvSpPr>
              <a:spLocks/>
            </p:cNvSpPr>
            <p:nvPr/>
          </p:nvSpPr>
          <p:spPr bwMode="auto">
            <a:xfrm rot="5400000" flipH="1" flipV="1">
              <a:off x="2526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8275" name="Group 35"/>
          <p:cNvGrpSpPr>
            <a:grpSpLocks/>
          </p:cNvGrpSpPr>
          <p:nvPr/>
        </p:nvGrpSpPr>
        <p:grpSpPr bwMode="auto">
          <a:xfrm>
            <a:off x="6099175" y="3576638"/>
            <a:ext cx="2882900" cy="2528887"/>
            <a:chOff x="1370" y="1413"/>
            <a:chExt cx="1816" cy="1593"/>
          </a:xfrm>
        </p:grpSpPr>
        <p:sp>
          <p:nvSpPr>
            <p:cNvPr id="778276" name="Oval 36"/>
            <p:cNvSpPr>
              <a:spLocks noChangeArrowheads="1"/>
            </p:cNvSpPr>
            <p:nvPr/>
          </p:nvSpPr>
          <p:spPr bwMode="auto">
            <a:xfrm>
              <a:off x="1547" y="2084"/>
              <a:ext cx="266" cy="265"/>
            </a:xfrm>
            <a:prstGeom prst="ellipse">
              <a:avLst/>
            </a:prstGeom>
            <a:solidFill>
              <a:srgbClr val="EAEAEA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78277" name="Oval 37"/>
            <p:cNvSpPr>
              <a:spLocks noChangeArrowheads="1"/>
            </p:cNvSpPr>
            <p:nvPr/>
          </p:nvSpPr>
          <p:spPr bwMode="auto">
            <a:xfrm>
              <a:off x="1976" y="161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78" name="Oval 38"/>
            <p:cNvSpPr>
              <a:spLocks noChangeArrowheads="1"/>
            </p:cNvSpPr>
            <p:nvPr/>
          </p:nvSpPr>
          <p:spPr bwMode="auto">
            <a:xfrm>
              <a:off x="2808" y="161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79" name="Oval 39"/>
            <p:cNvSpPr>
              <a:spLocks noChangeArrowheads="1"/>
            </p:cNvSpPr>
            <p:nvPr/>
          </p:nvSpPr>
          <p:spPr bwMode="auto">
            <a:xfrm>
              <a:off x="1976" y="255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78280" name="Oval 40"/>
            <p:cNvSpPr>
              <a:spLocks noChangeArrowheads="1"/>
            </p:cNvSpPr>
            <p:nvPr/>
          </p:nvSpPr>
          <p:spPr bwMode="auto">
            <a:xfrm>
              <a:off x="2808" y="255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8281" name="Line 41"/>
            <p:cNvSpPr>
              <a:spLocks noChangeShapeType="1"/>
            </p:cNvSpPr>
            <p:nvPr/>
          </p:nvSpPr>
          <p:spPr bwMode="auto">
            <a:xfrm flipV="1">
              <a:off x="1754" y="1846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82" name="Line 42"/>
            <p:cNvSpPr>
              <a:spLocks noChangeShapeType="1"/>
            </p:cNvSpPr>
            <p:nvPr/>
          </p:nvSpPr>
          <p:spPr bwMode="auto">
            <a:xfrm>
              <a:off x="1755" y="2314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83" name="Text Box 43"/>
            <p:cNvSpPr txBox="1">
              <a:spLocks noChangeArrowheads="1"/>
            </p:cNvSpPr>
            <p:nvPr/>
          </p:nvSpPr>
          <p:spPr bwMode="auto">
            <a:xfrm>
              <a:off x="1667" y="1819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78284" name="Text Box 44"/>
            <p:cNvSpPr txBox="1">
              <a:spLocks noChangeArrowheads="1"/>
            </p:cNvSpPr>
            <p:nvPr/>
          </p:nvSpPr>
          <p:spPr bwMode="auto">
            <a:xfrm>
              <a:off x="2419" y="148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78285" name="Text Box 45"/>
            <p:cNvSpPr txBox="1">
              <a:spLocks noChangeArrowheads="1"/>
            </p:cNvSpPr>
            <p:nvPr/>
          </p:nvSpPr>
          <p:spPr bwMode="auto">
            <a:xfrm>
              <a:off x="1744" y="238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78286" name="Text Box 46"/>
            <p:cNvSpPr txBox="1">
              <a:spLocks noChangeArrowheads="1"/>
            </p:cNvSpPr>
            <p:nvPr/>
          </p:nvSpPr>
          <p:spPr bwMode="auto">
            <a:xfrm>
              <a:off x="2439" y="266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8287" name="Text Box 47"/>
            <p:cNvSpPr txBox="1">
              <a:spLocks noChangeArrowheads="1"/>
            </p:cNvSpPr>
            <p:nvPr/>
          </p:nvSpPr>
          <p:spPr bwMode="auto">
            <a:xfrm>
              <a:off x="1370" y="2096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78288" name="Text Box 48"/>
            <p:cNvSpPr txBox="1">
              <a:spLocks noChangeArrowheads="1"/>
            </p:cNvSpPr>
            <p:nvPr/>
          </p:nvSpPr>
          <p:spPr bwMode="auto">
            <a:xfrm>
              <a:off x="2031" y="1413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78289" name="Text Box 49"/>
            <p:cNvSpPr txBox="1">
              <a:spLocks noChangeArrowheads="1"/>
            </p:cNvSpPr>
            <p:nvPr/>
          </p:nvSpPr>
          <p:spPr bwMode="auto">
            <a:xfrm>
              <a:off x="2853" y="1413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78290" name="Text Box 50"/>
            <p:cNvSpPr txBox="1">
              <a:spLocks noChangeArrowheads="1"/>
            </p:cNvSpPr>
            <p:nvPr/>
          </p:nvSpPr>
          <p:spPr bwMode="auto">
            <a:xfrm>
              <a:off x="2015" y="277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78291" name="Text Box 51"/>
            <p:cNvSpPr txBox="1">
              <a:spLocks noChangeArrowheads="1"/>
            </p:cNvSpPr>
            <p:nvPr/>
          </p:nvSpPr>
          <p:spPr bwMode="auto">
            <a:xfrm>
              <a:off x="2869" y="277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78292" name="Line 52"/>
            <p:cNvSpPr>
              <a:spLocks noChangeShapeType="1"/>
            </p:cNvSpPr>
            <p:nvPr/>
          </p:nvSpPr>
          <p:spPr bwMode="auto">
            <a:xfrm flipV="1">
              <a:off x="2246" y="2691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93" name="Line 53"/>
            <p:cNvSpPr>
              <a:spLocks noChangeShapeType="1"/>
            </p:cNvSpPr>
            <p:nvPr/>
          </p:nvSpPr>
          <p:spPr bwMode="auto">
            <a:xfrm flipV="1">
              <a:off x="2177" y="1837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94" name="Line 54"/>
            <p:cNvSpPr>
              <a:spLocks noChangeShapeType="1"/>
            </p:cNvSpPr>
            <p:nvPr/>
          </p:nvSpPr>
          <p:spPr bwMode="auto">
            <a:xfrm flipH="1" flipV="1">
              <a:off x="1799" y="2265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295" name="Text Box 55"/>
            <p:cNvSpPr txBox="1">
              <a:spLocks noChangeArrowheads="1"/>
            </p:cNvSpPr>
            <p:nvPr/>
          </p:nvSpPr>
          <p:spPr bwMode="auto">
            <a:xfrm>
              <a:off x="1864" y="202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8296" name="Text Box 56"/>
            <p:cNvSpPr txBox="1">
              <a:spLocks noChangeArrowheads="1"/>
            </p:cNvSpPr>
            <p:nvPr/>
          </p:nvSpPr>
          <p:spPr bwMode="auto">
            <a:xfrm>
              <a:off x="2165" y="204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78297" name="Text Box 57"/>
            <p:cNvSpPr txBox="1">
              <a:spLocks noChangeArrowheads="1"/>
            </p:cNvSpPr>
            <p:nvPr/>
          </p:nvSpPr>
          <p:spPr bwMode="auto">
            <a:xfrm>
              <a:off x="2578" y="1813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78298" name="Text Box 58"/>
            <p:cNvSpPr txBox="1">
              <a:spLocks noChangeArrowheads="1"/>
            </p:cNvSpPr>
            <p:nvPr/>
          </p:nvSpPr>
          <p:spPr bwMode="auto">
            <a:xfrm>
              <a:off x="2478" y="235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78299" name="Freeform 59"/>
            <p:cNvSpPr>
              <a:spLocks/>
            </p:cNvSpPr>
            <p:nvPr/>
          </p:nvSpPr>
          <p:spPr bwMode="auto">
            <a:xfrm rot="5400000">
              <a:off x="1820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00" name="Freeform 60"/>
            <p:cNvSpPr>
              <a:spLocks/>
            </p:cNvSpPr>
            <p:nvPr/>
          </p:nvSpPr>
          <p:spPr bwMode="auto">
            <a:xfrm rot="5400000" flipH="1" flipV="1">
              <a:off x="1692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01" name="Line 61"/>
            <p:cNvSpPr>
              <a:spLocks noChangeShapeType="1"/>
            </p:cNvSpPr>
            <p:nvPr/>
          </p:nvSpPr>
          <p:spPr bwMode="auto">
            <a:xfrm flipV="1">
              <a:off x="2264" y="1749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02" name="Text Box 62"/>
            <p:cNvSpPr txBox="1">
              <a:spLocks noChangeArrowheads="1"/>
            </p:cNvSpPr>
            <p:nvPr/>
          </p:nvSpPr>
          <p:spPr bwMode="auto">
            <a:xfrm>
              <a:off x="2698" y="202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78303" name="Text Box 63"/>
            <p:cNvSpPr txBox="1">
              <a:spLocks noChangeArrowheads="1"/>
            </p:cNvSpPr>
            <p:nvPr/>
          </p:nvSpPr>
          <p:spPr bwMode="auto">
            <a:xfrm>
              <a:off x="2999" y="204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78304" name="Freeform 64"/>
            <p:cNvSpPr>
              <a:spLocks/>
            </p:cNvSpPr>
            <p:nvPr/>
          </p:nvSpPr>
          <p:spPr bwMode="auto">
            <a:xfrm rot="5400000">
              <a:off x="2654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05" name="Freeform 65"/>
            <p:cNvSpPr>
              <a:spLocks/>
            </p:cNvSpPr>
            <p:nvPr/>
          </p:nvSpPr>
          <p:spPr bwMode="auto">
            <a:xfrm rot="5400000" flipH="1" flipV="1">
              <a:off x="2526" y="21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8306" name="Group 66"/>
          <p:cNvGrpSpPr>
            <a:grpSpLocks/>
          </p:cNvGrpSpPr>
          <p:nvPr/>
        </p:nvGrpSpPr>
        <p:grpSpPr bwMode="auto">
          <a:xfrm>
            <a:off x="6699250" y="3962400"/>
            <a:ext cx="738188" cy="695325"/>
            <a:chOff x="4220" y="2496"/>
            <a:chExt cx="465" cy="438"/>
          </a:xfrm>
        </p:grpSpPr>
        <p:sp>
          <p:nvSpPr>
            <p:cNvPr id="778307" name="Line 67"/>
            <p:cNvSpPr>
              <a:spLocks noChangeShapeType="1"/>
            </p:cNvSpPr>
            <p:nvPr/>
          </p:nvSpPr>
          <p:spPr bwMode="auto">
            <a:xfrm flipV="1">
              <a:off x="4220" y="2676"/>
              <a:ext cx="282" cy="258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08" name="Oval 68"/>
            <p:cNvSpPr>
              <a:spLocks noChangeArrowheads="1"/>
            </p:cNvSpPr>
            <p:nvPr/>
          </p:nvSpPr>
          <p:spPr bwMode="auto">
            <a:xfrm>
              <a:off x="4465" y="2496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10</a:t>
              </a:r>
            </a:p>
          </p:txBody>
        </p:sp>
      </p:grpSp>
      <p:grpSp>
        <p:nvGrpSpPr>
          <p:cNvPr id="778309" name="Group 69"/>
          <p:cNvGrpSpPr>
            <a:grpSpLocks/>
          </p:cNvGrpSpPr>
          <p:nvPr/>
        </p:nvGrpSpPr>
        <p:grpSpPr bwMode="auto">
          <a:xfrm>
            <a:off x="6727825" y="5010150"/>
            <a:ext cx="709613" cy="752475"/>
            <a:chOff x="4238" y="3156"/>
            <a:chExt cx="447" cy="474"/>
          </a:xfrm>
        </p:grpSpPr>
        <p:sp>
          <p:nvSpPr>
            <p:cNvPr id="778310" name="Line 70"/>
            <p:cNvSpPr>
              <a:spLocks noChangeShapeType="1"/>
            </p:cNvSpPr>
            <p:nvPr/>
          </p:nvSpPr>
          <p:spPr bwMode="auto">
            <a:xfrm rot="5400000" flipV="1">
              <a:off x="4226" y="3168"/>
              <a:ext cx="282" cy="258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311" name="Oval 71"/>
            <p:cNvSpPr>
              <a:spLocks noChangeArrowheads="1"/>
            </p:cNvSpPr>
            <p:nvPr/>
          </p:nvSpPr>
          <p:spPr bwMode="auto">
            <a:xfrm>
              <a:off x="4465" y="3432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5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2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779267" name="Group 3"/>
          <p:cNvGrpSpPr>
            <a:grpSpLocks/>
          </p:cNvGrpSpPr>
          <p:nvPr/>
        </p:nvGrpSpPr>
        <p:grpSpPr bwMode="auto">
          <a:xfrm>
            <a:off x="869950" y="1204913"/>
            <a:ext cx="2882900" cy="2528887"/>
            <a:chOff x="200" y="759"/>
            <a:chExt cx="1816" cy="1593"/>
          </a:xfrm>
        </p:grpSpPr>
        <p:sp>
          <p:nvSpPr>
            <p:cNvPr id="779268" name="Oval 4"/>
            <p:cNvSpPr>
              <a:spLocks noChangeArrowheads="1"/>
            </p:cNvSpPr>
            <p:nvPr/>
          </p:nvSpPr>
          <p:spPr bwMode="auto">
            <a:xfrm>
              <a:off x="377" y="1430"/>
              <a:ext cx="266" cy="265"/>
            </a:xfrm>
            <a:prstGeom prst="ellipse">
              <a:avLst/>
            </a:prstGeom>
            <a:solidFill>
              <a:srgbClr val="EAEAEA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79269" name="Oval 5"/>
            <p:cNvSpPr>
              <a:spLocks noChangeArrowheads="1"/>
            </p:cNvSpPr>
            <p:nvPr/>
          </p:nvSpPr>
          <p:spPr bwMode="auto">
            <a:xfrm>
              <a:off x="806" y="96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10</a:t>
              </a:r>
            </a:p>
          </p:txBody>
        </p:sp>
        <p:sp>
          <p:nvSpPr>
            <p:cNvPr id="779270" name="Oval 6"/>
            <p:cNvSpPr>
              <a:spLocks noChangeArrowheads="1"/>
            </p:cNvSpPr>
            <p:nvPr/>
          </p:nvSpPr>
          <p:spPr bwMode="auto">
            <a:xfrm>
              <a:off x="1638" y="96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779271" name="Oval 7"/>
            <p:cNvSpPr>
              <a:spLocks noChangeArrowheads="1"/>
            </p:cNvSpPr>
            <p:nvPr/>
          </p:nvSpPr>
          <p:spPr bwMode="auto">
            <a:xfrm>
              <a:off x="806" y="1896"/>
              <a:ext cx="266" cy="265"/>
            </a:xfrm>
            <a:prstGeom prst="ellipse">
              <a:avLst/>
            </a:prstGeom>
            <a:solidFill>
              <a:srgbClr val="EAEAEA"/>
            </a:solidFill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ym typeface="Symbol" charset="0"/>
                </a:rPr>
                <a:t>5</a:t>
              </a:r>
              <a:endParaRPr lang="en-US"/>
            </a:p>
          </p:txBody>
        </p:sp>
        <p:sp>
          <p:nvSpPr>
            <p:cNvPr id="779272" name="Oval 8"/>
            <p:cNvSpPr>
              <a:spLocks noChangeArrowheads="1"/>
            </p:cNvSpPr>
            <p:nvPr/>
          </p:nvSpPr>
          <p:spPr bwMode="auto">
            <a:xfrm>
              <a:off x="1638" y="189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  <a:endParaRPr lang="en-US" dirty="0"/>
            </a:p>
          </p:txBody>
        </p:sp>
        <p:sp>
          <p:nvSpPr>
            <p:cNvPr id="779273" name="Line 9"/>
            <p:cNvSpPr>
              <a:spLocks noChangeShapeType="1"/>
            </p:cNvSpPr>
            <p:nvPr/>
          </p:nvSpPr>
          <p:spPr bwMode="auto">
            <a:xfrm flipV="1">
              <a:off x="584" y="1192"/>
              <a:ext cx="261" cy="26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74" name="Line 10"/>
            <p:cNvSpPr>
              <a:spLocks noChangeShapeType="1"/>
            </p:cNvSpPr>
            <p:nvPr/>
          </p:nvSpPr>
          <p:spPr bwMode="auto">
            <a:xfrm>
              <a:off x="585" y="1660"/>
              <a:ext cx="256" cy="27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75" name="Text Box 11"/>
            <p:cNvSpPr txBox="1">
              <a:spLocks noChangeArrowheads="1"/>
            </p:cNvSpPr>
            <p:nvPr/>
          </p:nvSpPr>
          <p:spPr bwMode="auto">
            <a:xfrm>
              <a:off x="497" y="1165"/>
              <a:ext cx="25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10</a:t>
              </a:r>
            </a:p>
          </p:txBody>
        </p:sp>
        <p:sp>
          <p:nvSpPr>
            <p:cNvPr id="779276" name="Text Box 12"/>
            <p:cNvSpPr txBox="1">
              <a:spLocks noChangeArrowheads="1"/>
            </p:cNvSpPr>
            <p:nvPr/>
          </p:nvSpPr>
          <p:spPr bwMode="auto">
            <a:xfrm>
              <a:off x="1249" y="82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779277" name="Text Box 13"/>
            <p:cNvSpPr txBox="1">
              <a:spLocks noChangeArrowheads="1"/>
            </p:cNvSpPr>
            <p:nvPr/>
          </p:nvSpPr>
          <p:spPr bwMode="auto">
            <a:xfrm>
              <a:off x="574" y="172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779278" name="Text Box 14"/>
            <p:cNvSpPr txBox="1">
              <a:spLocks noChangeArrowheads="1"/>
            </p:cNvSpPr>
            <p:nvPr/>
          </p:nvSpPr>
          <p:spPr bwMode="auto">
            <a:xfrm>
              <a:off x="1269" y="200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9279" name="Text Box 15"/>
            <p:cNvSpPr txBox="1">
              <a:spLocks noChangeArrowheads="1"/>
            </p:cNvSpPr>
            <p:nvPr/>
          </p:nvSpPr>
          <p:spPr bwMode="auto">
            <a:xfrm>
              <a:off x="200" y="144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779280" name="Text Box 16"/>
            <p:cNvSpPr txBox="1">
              <a:spLocks noChangeArrowheads="1"/>
            </p:cNvSpPr>
            <p:nvPr/>
          </p:nvSpPr>
          <p:spPr bwMode="auto">
            <a:xfrm>
              <a:off x="861" y="759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t</a:t>
              </a:r>
            </a:p>
          </p:txBody>
        </p:sp>
        <p:sp>
          <p:nvSpPr>
            <p:cNvPr id="779281" name="Text Box 17"/>
            <p:cNvSpPr txBox="1">
              <a:spLocks noChangeArrowheads="1"/>
            </p:cNvSpPr>
            <p:nvPr/>
          </p:nvSpPr>
          <p:spPr bwMode="auto">
            <a:xfrm>
              <a:off x="1683" y="75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779282" name="Text Box 18"/>
            <p:cNvSpPr txBox="1">
              <a:spLocks noChangeArrowheads="1"/>
            </p:cNvSpPr>
            <p:nvPr/>
          </p:nvSpPr>
          <p:spPr bwMode="auto">
            <a:xfrm>
              <a:off x="845" y="212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779283" name="Text Box 19"/>
            <p:cNvSpPr txBox="1">
              <a:spLocks noChangeArrowheads="1"/>
            </p:cNvSpPr>
            <p:nvPr/>
          </p:nvSpPr>
          <p:spPr bwMode="auto">
            <a:xfrm>
              <a:off x="1699" y="2121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z</a:t>
              </a:r>
            </a:p>
          </p:txBody>
        </p:sp>
        <p:sp>
          <p:nvSpPr>
            <p:cNvPr id="779284" name="Line 20"/>
            <p:cNvSpPr>
              <a:spLocks noChangeShapeType="1"/>
            </p:cNvSpPr>
            <p:nvPr/>
          </p:nvSpPr>
          <p:spPr bwMode="auto">
            <a:xfrm flipV="1">
              <a:off x="1076" y="2037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85" name="Line 21"/>
            <p:cNvSpPr>
              <a:spLocks noChangeShapeType="1"/>
            </p:cNvSpPr>
            <p:nvPr/>
          </p:nvSpPr>
          <p:spPr bwMode="auto">
            <a:xfrm flipV="1">
              <a:off x="1007" y="1183"/>
              <a:ext cx="670" cy="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86" name="Line 22"/>
            <p:cNvSpPr>
              <a:spLocks noChangeShapeType="1"/>
            </p:cNvSpPr>
            <p:nvPr/>
          </p:nvSpPr>
          <p:spPr bwMode="auto">
            <a:xfrm flipH="1" flipV="1">
              <a:off x="629" y="1611"/>
              <a:ext cx="1031" cy="36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87" name="Text Box 23"/>
            <p:cNvSpPr txBox="1">
              <a:spLocks noChangeArrowheads="1"/>
            </p:cNvSpPr>
            <p:nvPr/>
          </p:nvSpPr>
          <p:spPr bwMode="auto">
            <a:xfrm>
              <a:off x="694" y="137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779288" name="Text Box 24"/>
            <p:cNvSpPr txBox="1">
              <a:spLocks noChangeArrowheads="1"/>
            </p:cNvSpPr>
            <p:nvPr/>
          </p:nvSpPr>
          <p:spPr bwMode="auto">
            <a:xfrm>
              <a:off x="995" y="139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779289" name="Text Box 25"/>
            <p:cNvSpPr txBox="1">
              <a:spLocks noChangeArrowheads="1"/>
            </p:cNvSpPr>
            <p:nvPr/>
          </p:nvSpPr>
          <p:spPr bwMode="auto">
            <a:xfrm>
              <a:off x="1408" y="115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9</a:t>
              </a:r>
            </a:p>
          </p:txBody>
        </p:sp>
        <p:sp>
          <p:nvSpPr>
            <p:cNvPr id="779290" name="Text Box 26"/>
            <p:cNvSpPr txBox="1">
              <a:spLocks noChangeArrowheads="1"/>
            </p:cNvSpPr>
            <p:nvPr/>
          </p:nvSpPr>
          <p:spPr bwMode="auto">
            <a:xfrm>
              <a:off x="1308" y="1704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779291" name="Freeform 27"/>
            <p:cNvSpPr>
              <a:spLocks/>
            </p:cNvSpPr>
            <p:nvPr/>
          </p:nvSpPr>
          <p:spPr bwMode="auto">
            <a:xfrm rot="5400000">
              <a:off x="650" y="1537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92" name="Freeform 28"/>
            <p:cNvSpPr>
              <a:spLocks/>
            </p:cNvSpPr>
            <p:nvPr/>
          </p:nvSpPr>
          <p:spPr bwMode="auto">
            <a:xfrm rot="5400000" flipH="1" flipV="1">
              <a:off x="522" y="1537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93" name="Line 29"/>
            <p:cNvSpPr>
              <a:spLocks noChangeShapeType="1"/>
            </p:cNvSpPr>
            <p:nvPr/>
          </p:nvSpPr>
          <p:spPr bwMode="auto">
            <a:xfrm flipV="1">
              <a:off x="1094" y="1095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94" name="Text Box 30"/>
            <p:cNvSpPr txBox="1">
              <a:spLocks noChangeArrowheads="1"/>
            </p:cNvSpPr>
            <p:nvPr/>
          </p:nvSpPr>
          <p:spPr bwMode="auto">
            <a:xfrm>
              <a:off x="1528" y="137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779295" name="Text Box 31"/>
            <p:cNvSpPr txBox="1">
              <a:spLocks noChangeArrowheads="1"/>
            </p:cNvSpPr>
            <p:nvPr/>
          </p:nvSpPr>
          <p:spPr bwMode="auto">
            <a:xfrm>
              <a:off x="1829" y="139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779296" name="Freeform 32"/>
            <p:cNvSpPr>
              <a:spLocks/>
            </p:cNvSpPr>
            <p:nvPr/>
          </p:nvSpPr>
          <p:spPr bwMode="auto">
            <a:xfrm rot="5400000">
              <a:off x="1484" y="1537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97" name="Freeform 33"/>
            <p:cNvSpPr>
              <a:spLocks/>
            </p:cNvSpPr>
            <p:nvPr/>
          </p:nvSpPr>
          <p:spPr bwMode="auto">
            <a:xfrm rot="5400000" flipH="1" flipV="1">
              <a:off x="1356" y="1537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298" name="Line 34"/>
            <p:cNvSpPr>
              <a:spLocks noChangeShapeType="1"/>
            </p:cNvSpPr>
            <p:nvPr/>
          </p:nvSpPr>
          <p:spPr bwMode="auto">
            <a:xfrm rot="5400000" flipV="1">
              <a:off x="584" y="1674"/>
              <a:ext cx="282" cy="258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9299" name="Line 35"/>
          <p:cNvSpPr>
            <a:spLocks noChangeShapeType="1"/>
          </p:cNvSpPr>
          <p:nvPr/>
        </p:nvSpPr>
        <p:spPr bwMode="auto">
          <a:xfrm flipV="1">
            <a:off x="1470025" y="1885950"/>
            <a:ext cx="447675" cy="409575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300" name="Group 36"/>
          <p:cNvGrpSpPr>
            <a:grpSpLocks/>
          </p:cNvGrpSpPr>
          <p:nvPr/>
        </p:nvGrpSpPr>
        <p:grpSpPr bwMode="auto">
          <a:xfrm>
            <a:off x="1868488" y="1571625"/>
            <a:ext cx="349250" cy="1431925"/>
            <a:chOff x="829" y="1002"/>
            <a:chExt cx="220" cy="902"/>
          </a:xfrm>
        </p:grpSpPr>
        <p:sp>
          <p:nvSpPr>
            <p:cNvPr id="779301" name="Freeform 37"/>
            <p:cNvSpPr>
              <a:spLocks/>
            </p:cNvSpPr>
            <p:nvPr/>
          </p:nvSpPr>
          <p:spPr bwMode="auto">
            <a:xfrm rot="5400000">
              <a:off x="650" y="153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02" name="Oval 38"/>
            <p:cNvSpPr>
              <a:spLocks noChangeArrowheads="1"/>
            </p:cNvSpPr>
            <p:nvPr/>
          </p:nvSpPr>
          <p:spPr bwMode="auto">
            <a:xfrm>
              <a:off x="829" y="1002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8</a:t>
              </a:r>
            </a:p>
          </p:txBody>
        </p:sp>
      </p:grpSp>
      <p:sp>
        <p:nvSpPr>
          <p:cNvPr id="779303" name="Line 39"/>
          <p:cNvSpPr>
            <a:spLocks noChangeShapeType="1"/>
          </p:cNvSpPr>
          <p:nvPr/>
        </p:nvSpPr>
        <p:spPr bwMode="auto">
          <a:xfrm flipV="1">
            <a:off x="1460500" y="1895475"/>
            <a:ext cx="447675" cy="409575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304" name="Group 40"/>
          <p:cNvGrpSpPr>
            <a:grpSpLocks/>
          </p:cNvGrpSpPr>
          <p:nvPr/>
        </p:nvGrpSpPr>
        <p:grpSpPr bwMode="auto">
          <a:xfrm>
            <a:off x="2160588" y="1571625"/>
            <a:ext cx="1381125" cy="1419225"/>
            <a:chOff x="1013" y="1002"/>
            <a:chExt cx="870" cy="894"/>
          </a:xfrm>
        </p:grpSpPr>
        <p:sp>
          <p:nvSpPr>
            <p:cNvPr id="779305" name="Line 41"/>
            <p:cNvSpPr>
              <a:spLocks noChangeShapeType="1"/>
            </p:cNvSpPr>
            <p:nvPr/>
          </p:nvSpPr>
          <p:spPr bwMode="auto">
            <a:xfrm flipV="1">
              <a:off x="1013" y="1171"/>
              <a:ext cx="670" cy="725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06" name="Oval 42"/>
            <p:cNvSpPr>
              <a:spLocks noChangeArrowheads="1"/>
            </p:cNvSpPr>
            <p:nvPr/>
          </p:nvSpPr>
          <p:spPr bwMode="auto">
            <a:xfrm>
              <a:off x="1663" y="1002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14</a:t>
              </a:r>
            </a:p>
          </p:txBody>
        </p:sp>
      </p:grpSp>
      <p:grpSp>
        <p:nvGrpSpPr>
          <p:cNvPr id="779307" name="Group 43"/>
          <p:cNvGrpSpPr>
            <a:grpSpLocks/>
          </p:cNvGrpSpPr>
          <p:nvPr/>
        </p:nvGrpSpPr>
        <p:grpSpPr bwMode="auto">
          <a:xfrm>
            <a:off x="2279650" y="3048000"/>
            <a:ext cx="1271588" cy="314325"/>
            <a:chOff x="1088" y="1932"/>
            <a:chExt cx="801" cy="198"/>
          </a:xfrm>
        </p:grpSpPr>
        <p:sp>
          <p:nvSpPr>
            <p:cNvPr id="779308" name="Line 44"/>
            <p:cNvSpPr>
              <a:spLocks noChangeShapeType="1"/>
            </p:cNvSpPr>
            <p:nvPr/>
          </p:nvSpPr>
          <p:spPr bwMode="auto">
            <a:xfrm flipV="1">
              <a:off x="1088" y="2037"/>
              <a:ext cx="5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09" name="Oval 45"/>
            <p:cNvSpPr>
              <a:spLocks noChangeArrowheads="1"/>
            </p:cNvSpPr>
            <p:nvPr/>
          </p:nvSpPr>
          <p:spPr bwMode="auto">
            <a:xfrm>
              <a:off x="1669" y="1932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</p:grpSp>
      <p:sp>
        <p:nvSpPr>
          <p:cNvPr id="779310" name="Line 46"/>
          <p:cNvSpPr>
            <a:spLocks noChangeShapeType="1"/>
          </p:cNvSpPr>
          <p:nvPr/>
        </p:nvSpPr>
        <p:spPr bwMode="auto">
          <a:xfrm flipV="1">
            <a:off x="6018213" y="1849438"/>
            <a:ext cx="1063625" cy="1150937"/>
          </a:xfrm>
          <a:prstGeom prst="line">
            <a:avLst/>
          </a:prstGeom>
          <a:noFill/>
          <a:ln w="57150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311" name="Group 47"/>
          <p:cNvGrpSpPr>
            <a:grpSpLocks/>
          </p:cNvGrpSpPr>
          <p:nvPr/>
        </p:nvGrpSpPr>
        <p:grpSpPr bwMode="auto">
          <a:xfrm>
            <a:off x="4727575" y="1195388"/>
            <a:ext cx="2882900" cy="2528887"/>
            <a:chOff x="2222" y="813"/>
            <a:chExt cx="1816" cy="1593"/>
          </a:xfrm>
        </p:grpSpPr>
        <p:grpSp>
          <p:nvGrpSpPr>
            <p:cNvPr id="779312" name="Group 48"/>
            <p:cNvGrpSpPr>
              <a:grpSpLocks/>
            </p:cNvGrpSpPr>
            <p:nvPr/>
          </p:nvGrpSpPr>
          <p:grpSpPr bwMode="auto">
            <a:xfrm>
              <a:off x="2222" y="813"/>
              <a:ext cx="1816" cy="1593"/>
              <a:chOff x="200" y="759"/>
              <a:chExt cx="1816" cy="1593"/>
            </a:xfrm>
          </p:grpSpPr>
          <p:sp>
            <p:nvSpPr>
              <p:cNvPr id="779313" name="Oval 49"/>
              <p:cNvSpPr>
                <a:spLocks noChangeArrowheads="1"/>
              </p:cNvSpPr>
              <p:nvPr/>
            </p:nvSpPr>
            <p:spPr bwMode="auto">
              <a:xfrm>
                <a:off x="377" y="1430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779314" name="Oval 50"/>
              <p:cNvSpPr>
                <a:spLocks noChangeArrowheads="1"/>
              </p:cNvSpPr>
              <p:nvPr/>
            </p:nvSpPr>
            <p:spPr bwMode="auto">
              <a:xfrm>
                <a:off x="806" y="96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8</a:t>
                </a:r>
              </a:p>
            </p:txBody>
          </p:sp>
          <p:sp>
            <p:nvSpPr>
              <p:cNvPr id="779315" name="Oval 51"/>
              <p:cNvSpPr>
                <a:spLocks noChangeArrowheads="1"/>
              </p:cNvSpPr>
              <p:nvPr/>
            </p:nvSpPr>
            <p:spPr bwMode="auto">
              <a:xfrm>
                <a:off x="1638" y="96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14</a:t>
                </a:r>
              </a:p>
            </p:txBody>
          </p:sp>
          <p:sp>
            <p:nvSpPr>
              <p:cNvPr id="779316" name="Oval 52"/>
              <p:cNvSpPr>
                <a:spLocks noChangeArrowheads="1"/>
              </p:cNvSpPr>
              <p:nvPr/>
            </p:nvSpPr>
            <p:spPr bwMode="auto">
              <a:xfrm>
                <a:off x="806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5</a:t>
                </a:r>
                <a:endParaRPr lang="en-US"/>
              </a:p>
            </p:txBody>
          </p:sp>
          <p:sp>
            <p:nvSpPr>
              <p:cNvPr id="779317" name="Oval 53"/>
              <p:cNvSpPr>
                <a:spLocks noChangeArrowheads="1"/>
              </p:cNvSpPr>
              <p:nvPr/>
            </p:nvSpPr>
            <p:spPr bwMode="auto">
              <a:xfrm>
                <a:off x="1638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7</a:t>
                </a:r>
                <a:endParaRPr lang="en-US"/>
              </a:p>
            </p:txBody>
          </p:sp>
          <p:sp>
            <p:nvSpPr>
              <p:cNvPr id="779318" name="Line 54"/>
              <p:cNvSpPr>
                <a:spLocks noChangeShapeType="1"/>
              </p:cNvSpPr>
              <p:nvPr/>
            </p:nvSpPr>
            <p:spPr bwMode="auto">
              <a:xfrm flipV="1">
                <a:off x="584" y="1192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19" name="Line 55"/>
              <p:cNvSpPr>
                <a:spLocks noChangeShapeType="1"/>
              </p:cNvSpPr>
              <p:nvPr/>
            </p:nvSpPr>
            <p:spPr bwMode="auto">
              <a:xfrm>
                <a:off x="585" y="1660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20" name="Text Box 56"/>
              <p:cNvSpPr txBox="1">
                <a:spLocks noChangeArrowheads="1"/>
              </p:cNvSpPr>
              <p:nvPr/>
            </p:nvSpPr>
            <p:spPr bwMode="auto">
              <a:xfrm>
                <a:off x="497" y="1165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79321" name="Text Box 57"/>
              <p:cNvSpPr txBox="1">
                <a:spLocks noChangeArrowheads="1"/>
              </p:cNvSpPr>
              <p:nvPr/>
            </p:nvSpPr>
            <p:spPr bwMode="auto">
              <a:xfrm>
                <a:off x="1249" y="828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79322" name="Text Box 58"/>
              <p:cNvSpPr txBox="1">
                <a:spLocks noChangeArrowheads="1"/>
              </p:cNvSpPr>
              <p:nvPr/>
            </p:nvSpPr>
            <p:spPr bwMode="auto">
              <a:xfrm>
                <a:off x="574" y="172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779323" name="Text Box 59"/>
              <p:cNvSpPr txBox="1">
                <a:spLocks noChangeArrowheads="1"/>
              </p:cNvSpPr>
              <p:nvPr/>
            </p:nvSpPr>
            <p:spPr bwMode="auto">
              <a:xfrm>
                <a:off x="1269" y="200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324" name="Text Box 60"/>
              <p:cNvSpPr txBox="1">
                <a:spLocks noChangeArrowheads="1"/>
              </p:cNvSpPr>
              <p:nvPr/>
            </p:nvSpPr>
            <p:spPr bwMode="auto">
              <a:xfrm>
                <a:off x="200" y="144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779325" name="Text Box 61"/>
              <p:cNvSpPr txBox="1">
                <a:spLocks noChangeArrowheads="1"/>
              </p:cNvSpPr>
              <p:nvPr/>
            </p:nvSpPr>
            <p:spPr bwMode="auto">
              <a:xfrm>
                <a:off x="861" y="75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779326" name="Text Box 62"/>
              <p:cNvSpPr txBox="1">
                <a:spLocks noChangeArrowheads="1"/>
              </p:cNvSpPr>
              <p:nvPr/>
            </p:nvSpPr>
            <p:spPr bwMode="auto">
              <a:xfrm>
                <a:off x="1683" y="75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779327" name="Text Box 63"/>
              <p:cNvSpPr txBox="1">
                <a:spLocks noChangeArrowheads="1"/>
              </p:cNvSpPr>
              <p:nvPr/>
            </p:nvSpPr>
            <p:spPr bwMode="auto">
              <a:xfrm>
                <a:off x="845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779328" name="Text Box 64"/>
              <p:cNvSpPr txBox="1">
                <a:spLocks noChangeArrowheads="1"/>
              </p:cNvSpPr>
              <p:nvPr/>
            </p:nvSpPr>
            <p:spPr bwMode="auto">
              <a:xfrm>
                <a:off x="1699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779329" name="Line 65"/>
              <p:cNvSpPr>
                <a:spLocks noChangeShapeType="1"/>
              </p:cNvSpPr>
              <p:nvPr/>
            </p:nvSpPr>
            <p:spPr bwMode="auto">
              <a:xfrm flipV="1">
                <a:off x="1076" y="2037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0" name="Line 66"/>
              <p:cNvSpPr>
                <a:spLocks noChangeShapeType="1"/>
              </p:cNvSpPr>
              <p:nvPr/>
            </p:nvSpPr>
            <p:spPr bwMode="auto">
              <a:xfrm flipV="1">
                <a:off x="1007" y="1183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1" name="Line 67"/>
              <p:cNvSpPr>
                <a:spLocks noChangeShapeType="1"/>
              </p:cNvSpPr>
              <p:nvPr/>
            </p:nvSpPr>
            <p:spPr bwMode="auto">
              <a:xfrm flipH="1" flipV="1">
                <a:off x="629" y="1611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2" name="Text Box 68"/>
              <p:cNvSpPr txBox="1">
                <a:spLocks noChangeArrowheads="1"/>
              </p:cNvSpPr>
              <p:nvPr/>
            </p:nvSpPr>
            <p:spPr bwMode="auto">
              <a:xfrm>
                <a:off x="694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333" name="Text Box 69"/>
              <p:cNvSpPr txBox="1">
                <a:spLocks noChangeArrowheads="1"/>
              </p:cNvSpPr>
              <p:nvPr/>
            </p:nvSpPr>
            <p:spPr bwMode="auto">
              <a:xfrm>
                <a:off x="995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  <p:sp>
            <p:nvSpPr>
              <p:cNvPr id="779334" name="Text Box 70"/>
              <p:cNvSpPr txBox="1">
                <a:spLocks noChangeArrowheads="1"/>
              </p:cNvSpPr>
              <p:nvPr/>
            </p:nvSpPr>
            <p:spPr bwMode="auto">
              <a:xfrm>
                <a:off x="1408" y="1159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79335" name="Text Box 71"/>
              <p:cNvSpPr txBox="1">
                <a:spLocks noChangeArrowheads="1"/>
              </p:cNvSpPr>
              <p:nvPr/>
            </p:nvSpPr>
            <p:spPr bwMode="auto">
              <a:xfrm>
                <a:off x="1308" y="1704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79336" name="Freeform 72"/>
              <p:cNvSpPr>
                <a:spLocks/>
              </p:cNvSpPr>
              <p:nvPr/>
            </p:nvSpPr>
            <p:spPr bwMode="auto">
              <a:xfrm rot="5400000">
                <a:off x="650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7" name="Freeform 73"/>
              <p:cNvSpPr>
                <a:spLocks/>
              </p:cNvSpPr>
              <p:nvPr/>
            </p:nvSpPr>
            <p:spPr bwMode="auto">
              <a:xfrm rot="5400000" flipH="1" flipV="1">
                <a:off x="522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8" name="Line 74"/>
              <p:cNvSpPr>
                <a:spLocks noChangeShapeType="1"/>
              </p:cNvSpPr>
              <p:nvPr/>
            </p:nvSpPr>
            <p:spPr bwMode="auto">
              <a:xfrm flipV="1">
                <a:off x="1094" y="1095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39" name="Text Box 75"/>
              <p:cNvSpPr txBox="1">
                <a:spLocks noChangeArrowheads="1"/>
              </p:cNvSpPr>
              <p:nvPr/>
            </p:nvSpPr>
            <p:spPr bwMode="auto">
              <a:xfrm>
                <a:off x="1528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79340" name="Text Box 76"/>
              <p:cNvSpPr txBox="1">
                <a:spLocks noChangeArrowheads="1"/>
              </p:cNvSpPr>
              <p:nvPr/>
            </p:nvSpPr>
            <p:spPr bwMode="auto">
              <a:xfrm>
                <a:off x="1829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779341" name="Freeform 77"/>
              <p:cNvSpPr>
                <a:spLocks/>
              </p:cNvSpPr>
              <p:nvPr/>
            </p:nvSpPr>
            <p:spPr bwMode="auto">
              <a:xfrm rot="5400000">
                <a:off x="1484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42" name="Freeform 78"/>
              <p:cNvSpPr>
                <a:spLocks/>
              </p:cNvSpPr>
              <p:nvPr/>
            </p:nvSpPr>
            <p:spPr bwMode="auto">
              <a:xfrm rot="5400000" flipH="1" flipV="1">
                <a:off x="1356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43" name="Line 79"/>
              <p:cNvSpPr>
                <a:spLocks noChangeShapeType="1"/>
              </p:cNvSpPr>
              <p:nvPr/>
            </p:nvSpPr>
            <p:spPr bwMode="auto">
              <a:xfrm rot="5400000" flipV="1">
                <a:off x="584" y="1674"/>
                <a:ext cx="282" cy="258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9344" name="Freeform 80"/>
            <p:cNvSpPr>
              <a:spLocks/>
            </p:cNvSpPr>
            <p:nvPr/>
          </p:nvSpPr>
          <p:spPr bwMode="auto">
            <a:xfrm rot="5400000">
              <a:off x="2672" y="1585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45" name="Line 81"/>
            <p:cNvSpPr>
              <a:spLocks noChangeShapeType="1"/>
            </p:cNvSpPr>
            <p:nvPr/>
          </p:nvSpPr>
          <p:spPr bwMode="auto">
            <a:xfrm flipV="1">
              <a:off x="3110" y="2091"/>
              <a:ext cx="5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9346" name="Line 82"/>
          <p:cNvSpPr>
            <a:spLocks noChangeShapeType="1"/>
          </p:cNvSpPr>
          <p:nvPr/>
        </p:nvSpPr>
        <p:spPr bwMode="auto">
          <a:xfrm flipV="1">
            <a:off x="6018213" y="1858963"/>
            <a:ext cx="1063625" cy="1150937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347" name="Group 83"/>
          <p:cNvGrpSpPr>
            <a:grpSpLocks/>
          </p:cNvGrpSpPr>
          <p:nvPr/>
        </p:nvGrpSpPr>
        <p:grpSpPr bwMode="auto">
          <a:xfrm>
            <a:off x="7059613" y="1571625"/>
            <a:ext cx="349250" cy="1450975"/>
            <a:chOff x="3691" y="1050"/>
            <a:chExt cx="220" cy="914"/>
          </a:xfrm>
        </p:grpSpPr>
        <p:sp>
          <p:nvSpPr>
            <p:cNvPr id="779348" name="Freeform 84"/>
            <p:cNvSpPr>
              <a:spLocks/>
            </p:cNvSpPr>
            <p:nvPr/>
          </p:nvSpPr>
          <p:spPr bwMode="auto">
            <a:xfrm rot="5400000">
              <a:off x="3512" y="1591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49" name="Oval 85"/>
            <p:cNvSpPr>
              <a:spLocks noChangeArrowheads="1"/>
            </p:cNvSpPr>
            <p:nvPr/>
          </p:nvSpPr>
          <p:spPr bwMode="auto">
            <a:xfrm>
              <a:off x="3691" y="1050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13</a:t>
              </a:r>
            </a:p>
          </p:txBody>
        </p:sp>
      </p:grpSp>
      <p:grpSp>
        <p:nvGrpSpPr>
          <p:cNvPr id="779350" name="Group 86"/>
          <p:cNvGrpSpPr>
            <a:grpSpLocks/>
          </p:cNvGrpSpPr>
          <p:nvPr/>
        </p:nvGrpSpPr>
        <p:grpSpPr bwMode="auto">
          <a:xfrm>
            <a:off x="860425" y="3919538"/>
            <a:ext cx="2882900" cy="2528887"/>
            <a:chOff x="224" y="2451"/>
            <a:chExt cx="1816" cy="1593"/>
          </a:xfrm>
        </p:grpSpPr>
        <p:grpSp>
          <p:nvGrpSpPr>
            <p:cNvPr id="779351" name="Group 87"/>
            <p:cNvGrpSpPr>
              <a:grpSpLocks/>
            </p:cNvGrpSpPr>
            <p:nvPr/>
          </p:nvGrpSpPr>
          <p:grpSpPr bwMode="auto">
            <a:xfrm>
              <a:off x="224" y="2451"/>
              <a:ext cx="1816" cy="1593"/>
              <a:chOff x="200" y="759"/>
              <a:chExt cx="1816" cy="1593"/>
            </a:xfrm>
          </p:grpSpPr>
          <p:sp>
            <p:nvSpPr>
              <p:cNvPr id="779352" name="Oval 88"/>
              <p:cNvSpPr>
                <a:spLocks noChangeArrowheads="1"/>
              </p:cNvSpPr>
              <p:nvPr/>
            </p:nvSpPr>
            <p:spPr bwMode="auto">
              <a:xfrm>
                <a:off x="377" y="1430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779353" name="Oval 89"/>
              <p:cNvSpPr>
                <a:spLocks noChangeArrowheads="1"/>
              </p:cNvSpPr>
              <p:nvPr/>
            </p:nvSpPr>
            <p:spPr bwMode="auto">
              <a:xfrm>
                <a:off x="806" y="965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8</a:t>
                </a:r>
              </a:p>
            </p:txBody>
          </p:sp>
          <p:sp>
            <p:nvSpPr>
              <p:cNvPr id="779354" name="Oval 90"/>
              <p:cNvSpPr>
                <a:spLocks noChangeArrowheads="1"/>
              </p:cNvSpPr>
              <p:nvPr/>
            </p:nvSpPr>
            <p:spPr bwMode="auto">
              <a:xfrm>
                <a:off x="1638" y="96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13</a:t>
                </a:r>
              </a:p>
            </p:txBody>
          </p:sp>
          <p:sp>
            <p:nvSpPr>
              <p:cNvPr id="779355" name="Oval 91"/>
              <p:cNvSpPr>
                <a:spLocks noChangeArrowheads="1"/>
              </p:cNvSpPr>
              <p:nvPr/>
            </p:nvSpPr>
            <p:spPr bwMode="auto">
              <a:xfrm>
                <a:off x="806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5</a:t>
                </a:r>
                <a:endParaRPr lang="en-US"/>
              </a:p>
            </p:txBody>
          </p:sp>
          <p:sp>
            <p:nvSpPr>
              <p:cNvPr id="779356" name="Oval 92"/>
              <p:cNvSpPr>
                <a:spLocks noChangeArrowheads="1"/>
              </p:cNvSpPr>
              <p:nvPr/>
            </p:nvSpPr>
            <p:spPr bwMode="auto">
              <a:xfrm>
                <a:off x="1638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7</a:t>
                </a:r>
                <a:endParaRPr lang="en-US"/>
              </a:p>
            </p:txBody>
          </p:sp>
          <p:sp>
            <p:nvSpPr>
              <p:cNvPr id="779357" name="Line 93"/>
              <p:cNvSpPr>
                <a:spLocks noChangeShapeType="1"/>
              </p:cNvSpPr>
              <p:nvPr/>
            </p:nvSpPr>
            <p:spPr bwMode="auto">
              <a:xfrm flipV="1">
                <a:off x="584" y="1192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58" name="Line 94"/>
              <p:cNvSpPr>
                <a:spLocks noChangeShapeType="1"/>
              </p:cNvSpPr>
              <p:nvPr/>
            </p:nvSpPr>
            <p:spPr bwMode="auto">
              <a:xfrm>
                <a:off x="585" y="1660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59" name="Text Box 95"/>
              <p:cNvSpPr txBox="1">
                <a:spLocks noChangeArrowheads="1"/>
              </p:cNvSpPr>
              <p:nvPr/>
            </p:nvSpPr>
            <p:spPr bwMode="auto">
              <a:xfrm>
                <a:off x="497" y="1165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79360" name="Text Box 96"/>
              <p:cNvSpPr txBox="1">
                <a:spLocks noChangeArrowheads="1"/>
              </p:cNvSpPr>
              <p:nvPr/>
            </p:nvSpPr>
            <p:spPr bwMode="auto">
              <a:xfrm>
                <a:off x="1249" y="828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79361" name="Text Box 97"/>
              <p:cNvSpPr txBox="1">
                <a:spLocks noChangeArrowheads="1"/>
              </p:cNvSpPr>
              <p:nvPr/>
            </p:nvSpPr>
            <p:spPr bwMode="auto">
              <a:xfrm>
                <a:off x="574" y="172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779362" name="Text Box 98"/>
              <p:cNvSpPr txBox="1">
                <a:spLocks noChangeArrowheads="1"/>
              </p:cNvSpPr>
              <p:nvPr/>
            </p:nvSpPr>
            <p:spPr bwMode="auto">
              <a:xfrm>
                <a:off x="1269" y="200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363" name="Text Box 99"/>
              <p:cNvSpPr txBox="1">
                <a:spLocks noChangeArrowheads="1"/>
              </p:cNvSpPr>
              <p:nvPr/>
            </p:nvSpPr>
            <p:spPr bwMode="auto">
              <a:xfrm>
                <a:off x="200" y="144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779364" name="Text Box 100"/>
              <p:cNvSpPr txBox="1">
                <a:spLocks noChangeArrowheads="1"/>
              </p:cNvSpPr>
              <p:nvPr/>
            </p:nvSpPr>
            <p:spPr bwMode="auto">
              <a:xfrm>
                <a:off x="861" y="75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779365" name="Text Box 101"/>
              <p:cNvSpPr txBox="1">
                <a:spLocks noChangeArrowheads="1"/>
              </p:cNvSpPr>
              <p:nvPr/>
            </p:nvSpPr>
            <p:spPr bwMode="auto">
              <a:xfrm>
                <a:off x="1683" y="75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779366" name="Text Box 102"/>
              <p:cNvSpPr txBox="1">
                <a:spLocks noChangeArrowheads="1"/>
              </p:cNvSpPr>
              <p:nvPr/>
            </p:nvSpPr>
            <p:spPr bwMode="auto">
              <a:xfrm>
                <a:off x="845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779367" name="Text Box 103"/>
              <p:cNvSpPr txBox="1">
                <a:spLocks noChangeArrowheads="1"/>
              </p:cNvSpPr>
              <p:nvPr/>
            </p:nvSpPr>
            <p:spPr bwMode="auto">
              <a:xfrm>
                <a:off x="1699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779368" name="Line 104"/>
              <p:cNvSpPr>
                <a:spLocks noChangeShapeType="1"/>
              </p:cNvSpPr>
              <p:nvPr/>
            </p:nvSpPr>
            <p:spPr bwMode="auto">
              <a:xfrm flipV="1">
                <a:off x="1076" y="2037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69" name="Line 105"/>
              <p:cNvSpPr>
                <a:spLocks noChangeShapeType="1"/>
              </p:cNvSpPr>
              <p:nvPr/>
            </p:nvSpPr>
            <p:spPr bwMode="auto">
              <a:xfrm flipV="1">
                <a:off x="1007" y="1183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0" name="Line 106"/>
              <p:cNvSpPr>
                <a:spLocks noChangeShapeType="1"/>
              </p:cNvSpPr>
              <p:nvPr/>
            </p:nvSpPr>
            <p:spPr bwMode="auto">
              <a:xfrm flipH="1" flipV="1">
                <a:off x="629" y="1611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1" name="Text Box 107"/>
              <p:cNvSpPr txBox="1">
                <a:spLocks noChangeArrowheads="1"/>
              </p:cNvSpPr>
              <p:nvPr/>
            </p:nvSpPr>
            <p:spPr bwMode="auto">
              <a:xfrm>
                <a:off x="694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372" name="Text Box 108"/>
              <p:cNvSpPr txBox="1">
                <a:spLocks noChangeArrowheads="1"/>
              </p:cNvSpPr>
              <p:nvPr/>
            </p:nvSpPr>
            <p:spPr bwMode="auto">
              <a:xfrm>
                <a:off x="995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  <p:sp>
            <p:nvSpPr>
              <p:cNvPr id="779373" name="Text Box 109"/>
              <p:cNvSpPr txBox="1">
                <a:spLocks noChangeArrowheads="1"/>
              </p:cNvSpPr>
              <p:nvPr/>
            </p:nvSpPr>
            <p:spPr bwMode="auto">
              <a:xfrm>
                <a:off x="1408" y="1159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79374" name="Text Box 110"/>
              <p:cNvSpPr txBox="1">
                <a:spLocks noChangeArrowheads="1"/>
              </p:cNvSpPr>
              <p:nvPr/>
            </p:nvSpPr>
            <p:spPr bwMode="auto">
              <a:xfrm>
                <a:off x="1308" y="1704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79375" name="Freeform 111"/>
              <p:cNvSpPr>
                <a:spLocks/>
              </p:cNvSpPr>
              <p:nvPr/>
            </p:nvSpPr>
            <p:spPr bwMode="auto">
              <a:xfrm rot="5400000">
                <a:off x="650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6" name="Freeform 112"/>
              <p:cNvSpPr>
                <a:spLocks/>
              </p:cNvSpPr>
              <p:nvPr/>
            </p:nvSpPr>
            <p:spPr bwMode="auto">
              <a:xfrm rot="5400000" flipH="1" flipV="1">
                <a:off x="522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7" name="Line 113"/>
              <p:cNvSpPr>
                <a:spLocks noChangeShapeType="1"/>
              </p:cNvSpPr>
              <p:nvPr/>
            </p:nvSpPr>
            <p:spPr bwMode="auto">
              <a:xfrm flipV="1">
                <a:off x="1094" y="1095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78" name="Text Box 114"/>
              <p:cNvSpPr txBox="1">
                <a:spLocks noChangeArrowheads="1"/>
              </p:cNvSpPr>
              <p:nvPr/>
            </p:nvSpPr>
            <p:spPr bwMode="auto">
              <a:xfrm>
                <a:off x="1528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79379" name="Text Box 115"/>
              <p:cNvSpPr txBox="1">
                <a:spLocks noChangeArrowheads="1"/>
              </p:cNvSpPr>
              <p:nvPr/>
            </p:nvSpPr>
            <p:spPr bwMode="auto">
              <a:xfrm>
                <a:off x="1829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779380" name="Freeform 116"/>
              <p:cNvSpPr>
                <a:spLocks/>
              </p:cNvSpPr>
              <p:nvPr/>
            </p:nvSpPr>
            <p:spPr bwMode="auto">
              <a:xfrm rot="5400000">
                <a:off x="1484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81" name="Freeform 117"/>
              <p:cNvSpPr>
                <a:spLocks/>
              </p:cNvSpPr>
              <p:nvPr/>
            </p:nvSpPr>
            <p:spPr bwMode="auto">
              <a:xfrm rot="5400000" flipH="1" flipV="1">
                <a:off x="1356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82" name="Line 118"/>
              <p:cNvSpPr>
                <a:spLocks noChangeShapeType="1"/>
              </p:cNvSpPr>
              <p:nvPr/>
            </p:nvSpPr>
            <p:spPr bwMode="auto">
              <a:xfrm rot="5400000" flipV="1">
                <a:off x="584" y="1674"/>
                <a:ext cx="282" cy="258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79383" name="Freeform 119"/>
            <p:cNvSpPr>
              <a:spLocks/>
            </p:cNvSpPr>
            <p:nvPr/>
          </p:nvSpPr>
          <p:spPr bwMode="auto">
            <a:xfrm rot="5400000">
              <a:off x="674" y="3223"/>
              <a:ext cx="696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57150">
              <a:solidFill>
                <a:srgbClr val="808080"/>
              </a:solidFill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84" name="Line 120"/>
            <p:cNvSpPr>
              <a:spLocks noChangeShapeType="1"/>
            </p:cNvSpPr>
            <p:nvPr/>
          </p:nvSpPr>
          <p:spPr bwMode="auto">
            <a:xfrm flipV="1">
              <a:off x="1112" y="3729"/>
              <a:ext cx="5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9385" name="Freeform 121"/>
          <p:cNvSpPr>
            <a:spLocks/>
          </p:cNvSpPr>
          <p:nvPr/>
        </p:nvSpPr>
        <p:spPr bwMode="auto">
          <a:xfrm rot="5400000">
            <a:off x="2908301" y="5154612"/>
            <a:ext cx="1104900" cy="79375"/>
          </a:xfrm>
          <a:custGeom>
            <a:avLst/>
            <a:gdLst>
              <a:gd name="T0" fmla="*/ 15 w 582"/>
              <a:gd name="T1" fmla="*/ 50 h 50"/>
              <a:gd name="T2" fmla="*/ 47 w 582"/>
              <a:gd name="T3" fmla="*/ 37 h 50"/>
              <a:gd name="T4" fmla="*/ 299 w 582"/>
              <a:gd name="T5" fmla="*/ 1 h 50"/>
              <a:gd name="T6" fmla="*/ 582 w 582"/>
              <a:gd name="T7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2" h="50">
                <a:moveTo>
                  <a:pt x="15" y="50"/>
                </a:moveTo>
                <a:cubicBezTo>
                  <a:pt x="7" y="47"/>
                  <a:pt x="0" y="45"/>
                  <a:pt x="47" y="37"/>
                </a:cubicBezTo>
                <a:cubicBezTo>
                  <a:pt x="94" y="29"/>
                  <a:pt x="210" y="0"/>
                  <a:pt x="299" y="1"/>
                </a:cubicBezTo>
                <a:cubicBezTo>
                  <a:pt x="388" y="2"/>
                  <a:pt x="536" y="34"/>
                  <a:pt x="582" y="41"/>
                </a:cubicBezTo>
              </a:path>
            </a:pathLst>
          </a:custGeom>
          <a:noFill/>
          <a:ln w="57150">
            <a:solidFill>
              <a:srgbClr val="80808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9386" name="Freeform 122"/>
          <p:cNvSpPr>
            <a:spLocks/>
          </p:cNvSpPr>
          <p:nvPr/>
        </p:nvSpPr>
        <p:spPr bwMode="auto">
          <a:xfrm rot="5400000">
            <a:off x="2908301" y="5126037"/>
            <a:ext cx="1104900" cy="79375"/>
          </a:xfrm>
          <a:custGeom>
            <a:avLst/>
            <a:gdLst>
              <a:gd name="T0" fmla="*/ 15 w 582"/>
              <a:gd name="T1" fmla="*/ 50 h 50"/>
              <a:gd name="T2" fmla="*/ 47 w 582"/>
              <a:gd name="T3" fmla="*/ 37 h 50"/>
              <a:gd name="T4" fmla="*/ 299 w 582"/>
              <a:gd name="T5" fmla="*/ 1 h 50"/>
              <a:gd name="T6" fmla="*/ 582 w 582"/>
              <a:gd name="T7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2" h="50">
                <a:moveTo>
                  <a:pt x="15" y="50"/>
                </a:moveTo>
                <a:cubicBezTo>
                  <a:pt x="7" y="47"/>
                  <a:pt x="0" y="45"/>
                  <a:pt x="47" y="37"/>
                </a:cubicBezTo>
                <a:cubicBezTo>
                  <a:pt x="94" y="29"/>
                  <a:pt x="210" y="0"/>
                  <a:pt x="299" y="1"/>
                </a:cubicBezTo>
                <a:cubicBezTo>
                  <a:pt x="388" y="2"/>
                  <a:pt x="536" y="34"/>
                  <a:pt x="582" y="41"/>
                </a:cubicBezTo>
              </a:path>
            </a:pathLst>
          </a:custGeom>
          <a:noFill/>
          <a:ln w="76200" cap="flat">
            <a:solidFill>
              <a:schemeClr val="tx1"/>
            </a:solidFill>
            <a:prstDash val="sysDot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387" name="Group 123"/>
          <p:cNvGrpSpPr>
            <a:grpSpLocks/>
          </p:cNvGrpSpPr>
          <p:nvPr/>
        </p:nvGrpSpPr>
        <p:grpSpPr bwMode="auto">
          <a:xfrm>
            <a:off x="2260600" y="4305300"/>
            <a:ext cx="1262063" cy="314325"/>
            <a:chOff x="1106" y="2688"/>
            <a:chExt cx="795" cy="198"/>
          </a:xfrm>
        </p:grpSpPr>
        <p:sp>
          <p:nvSpPr>
            <p:cNvPr id="779388" name="Line 124"/>
            <p:cNvSpPr>
              <a:spLocks noChangeShapeType="1"/>
            </p:cNvSpPr>
            <p:nvPr/>
          </p:nvSpPr>
          <p:spPr bwMode="auto">
            <a:xfrm flipV="1">
              <a:off x="1106" y="2781"/>
              <a:ext cx="5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9389" name="Oval 125"/>
            <p:cNvSpPr>
              <a:spLocks noChangeArrowheads="1"/>
            </p:cNvSpPr>
            <p:nvPr/>
          </p:nvSpPr>
          <p:spPr bwMode="auto">
            <a:xfrm>
              <a:off x="1681" y="2688"/>
              <a:ext cx="220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9</a:t>
              </a:r>
            </a:p>
          </p:txBody>
        </p:sp>
      </p:grpSp>
      <p:grpSp>
        <p:nvGrpSpPr>
          <p:cNvPr id="779390" name="Group 126"/>
          <p:cNvGrpSpPr>
            <a:grpSpLocks/>
          </p:cNvGrpSpPr>
          <p:nvPr/>
        </p:nvGrpSpPr>
        <p:grpSpPr bwMode="auto">
          <a:xfrm>
            <a:off x="4765675" y="3833813"/>
            <a:ext cx="2882900" cy="2528887"/>
            <a:chOff x="3002" y="2415"/>
            <a:chExt cx="1816" cy="1593"/>
          </a:xfrm>
        </p:grpSpPr>
        <p:grpSp>
          <p:nvGrpSpPr>
            <p:cNvPr id="779391" name="Group 127"/>
            <p:cNvGrpSpPr>
              <a:grpSpLocks/>
            </p:cNvGrpSpPr>
            <p:nvPr/>
          </p:nvGrpSpPr>
          <p:grpSpPr bwMode="auto">
            <a:xfrm>
              <a:off x="3002" y="2415"/>
              <a:ext cx="1816" cy="1593"/>
              <a:chOff x="200" y="759"/>
              <a:chExt cx="1816" cy="1593"/>
            </a:xfrm>
          </p:grpSpPr>
          <p:sp>
            <p:nvSpPr>
              <p:cNvPr id="779392" name="Oval 128"/>
              <p:cNvSpPr>
                <a:spLocks noChangeArrowheads="1"/>
              </p:cNvSpPr>
              <p:nvPr/>
            </p:nvSpPr>
            <p:spPr bwMode="auto">
              <a:xfrm>
                <a:off x="377" y="1430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779393" name="Oval 129"/>
              <p:cNvSpPr>
                <a:spLocks noChangeArrowheads="1"/>
              </p:cNvSpPr>
              <p:nvPr/>
            </p:nvSpPr>
            <p:spPr bwMode="auto">
              <a:xfrm>
                <a:off x="806" y="965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8</a:t>
                </a:r>
              </a:p>
            </p:txBody>
          </p:sp>
          <p:sp>
            <p:nvSpPr>
              <p:cNvPr id="779394" name="Oval 130"/>
              <p:cNvSpPr>
                <a:spLocks noChangeArrowheads="1"/>
              </p:cNvSpPr>
              <p:nvPr/>
            </p:nvSpPr>
            <p:spPr bwMode="auto">
              <a:xfrm>
                <a:off x="1638" y="965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317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9</a:t>
                </a:r>
              </a:p>
            </p:txBody>
          </p:sp>
          <p:sp>
            <p:nvSpPr>
              <p:cNvPr id="779395" name="Oval 131"/>
              <p:cNvSpPr>
                <a:spLocks noChangeArrowheads="1"/>
              </p:cNvSpPr>
              <p:nvPr/>
            </p:nvSpPr>
            <p:spPr bwMode="auto">
              <a:xfrm>
                <a:off x="806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5</a:t>
                </a:r>
                <a:endParaRPr lang="en-US"/>
              </a:p>
            </p:txBody>
          </p:sp>
          <p:sp>
            <p:nvSpPr>
              <p:cNvPr id="779396" name="Oval 132"/>
              <p:cNvSpPr>
                <a:spLocks noChangeArrowheads="1"/>
              </p:cNvSpPr>
              <p:nvPr/>
            </p:nvSpPr>
            <p:spPr bwMode="auto">
              <a:xfrm>
                <a:off x="1638" y="1896"/>
                <a:ext cx="266" cy="265"/>
              </a:xfrm>
              <a:prstGeom prst="ellipse">
                <a:avLst/>
              </a:prstGeom>
              <a:solidFill>
                <a:srgbClr val="EAEAEA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7</a:t>
                </a:r>
                <a:endParaRPr lang="en-US"/>
              </a:p>
            </p:txBody>
          </p:sp>
          <p:sp>
            <p:nvSpPr>
              <p:cNvPr id="779397" name="Line 133"/>
              <p:cNvSpPr>
                <a:spLocks noChangeShapeType="1"/>
              </p:cNvSpPr>
              <p:nvPr/>
            </p:nvSpPr>
            <p:spPr bwMode="auto">
              <a:xfrm flipV="1">
                <a:off x="584" y="1192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98" name="Line 134"/>
              <p:cNvSpPr>
                <a:spLocks noChangeShapeType="1"/>
              </p:cNvSpPr>
              <p:nvPr/>
            </p:nvSpPr>
            <p:spPr bwMode="auto">
              <a:xfrm>
                <a:off x="585" y="1660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399" name="Text Box 135"/>
              <p:cNvSpPr txBox="1">
                <a:spLocks noChangeArrowheads="1"/>
              </p:cNvSpPr>
              <p:nvPr/>
            </p:nvSpPr>
            <p:spPr bwMode="auto">
              <a:xfrm>
                <a:off x="497" y="1165"/>
                <a:ext cx="258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10</a:t>
                </a:r>
              </a:p>
            </p:txBody>
          </p:sp>
          <p:sp>
            <p:nvSpPr>
              <p:cNvPr id="779400" name="Text Box 136"/>
              <p:cNvSpPr txBox="1">
                <a:spLocks noChangeArrowheads="1"/>
              </p:cNvSpPr>
              <p:nvPr/>
            </p:nvSpPr>
            <p:spPr bwMode="auto">
              <a:xfrm>
                <a:off x="1249" y="828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779401" name="Text Box 137"/>
              <p:cNvSpPr txBox="1">
                <a:spLocks noChangeArrowheads="1"/>
              </p:cNvSpPr>
              <p:nvPr/>
            </p:nvSpPr>
            <p:spPr bwMode="auto">
              <a:xfrm>
                <a:off x="574" y="172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779402" name="Text Box 138"/>
              <p:cNvSpPr txBox="1">
                <a:spLocks noChangeArrowheads="1"/>
              </p:cNvSpPr>
              <p:nvPr/>
            </p:nvSpPr>
            <p:spPr bwMode="auto">
              <a:xfrm>
                <a:off x="1269" y="200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403" name="Text Box 139"/>
              <p:cNvSpPr txBox="1">
                <a:spLocks noChangeArrowheads="1"/>
              </p:cNvSpPr>
              <p:nvPr/>
            </p:nvSpPr>
            <p:spPr bwMode="auto">
              <a:xfrm>
                <a:off x="200" y="144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779404" name="Text Box 140"/>
              <p:cNvSpPr txBox="1">
                <a:spLocks noChangeArrowheads="1"/>
              </p:cNvSpPr>
              <p:nvPr/>
            </p:nvSpPr>
            <p:spPr bwMode="auto">
              <a:xfrm>
                <a:off x="861" y="75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779405" name="Text Box 141"/>
              <p:cNvSpPr txBox="1">
                <a:spLocks noChangeArrowheads="1"/>
              </p:cNvSpPr>
              <p:nvPr/>
            </p:nvSpPr>
            <p:spPr bwMode="auto">
              <a:xfrm>
                <a:off x="1683" y="75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779406" name="Text Box 142"/>
              <p:cNvSpPr txBox="1">
                <a:spLocks noChangeArrowheads="1"/>
              </p:cNvSpPr>
              <p:nvPr/>
            </p:nvSpPr>
            <p:spPr bwMode="auto">
              <a:xfrm>
                <a:off x="845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779407" name="Text Box 143"/>
              <p:cNvSpPr txBox="1">
                <a:spLocks noChangeArrowheads="1"/>
              </p:cNvSpPr>
              <p:nvPr/>
            </p:nvSpPr>
            <p:spPr bwMode="auto">
              <a:xfrm>
                <a:off x="1699" y="212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779408" name="Line 144"/>
              <p:cNvSpPr>
                <a:spLocks noChangeShapeType="1"/>
              </p:cNvSpPr>
              <p:nvPr/>
            </p:nvSpPr>
            <p:spPr bwMode="auto">
              <a:xfrm flipV="1">
                <a:off x="1076" y="2037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09" name="Line 145"/>
              <p:cNvSpPr>
                <a:spLocks noChangeShapeType="1"/>
              </p:cNvSpPr>
              <p:nvPr/>
            </p:nvSpPr>
            <p:spPr bwMode="auto">
              <a:xfrm flipV="1">
                <a:off x="1007" y="1183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0" name="Line 146"/>
              <p:cNvSpPr>
                <a:spLocks noChangeShapeType="1"/>
              </p:cNvSpPr>
              <p:nvPr/>
            </p:nvSpPr>
            <p:spPr bwMode="auto">
              <a:xfrm flipH="1" flipV="1">
                <a:off x="629" y="1611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1" name="Text Box 147"/>
              <p:cNvSpPr txBox="1">
                <a:spLocks noChangeArrowheads="1"/>
              </p:cNvSpPr>
              <p:nvPr/>
            </p:nvSpPr>
            <p:spPr bwMode="auto">
              <a:xfrm>
                <a:off x="694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779412" name="Text Box 148"/>
              <p:cNvSpPr txBox="1">
                <a:spLocks noChangeArrowheads="1"/>
              </p:cNvSpPr>
              <p:nvPr/>
            </p:nvSpPr>
            <p:spPr bwMode="auto">
              <a:xfrm>
                <a:off x="995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  <p:sp>
            <p:nvSpPr>
              <p:cNvPr id="779413" name="Text Box 149"/>
              <p:cNvSpPr txBox="1">
                <a:spLocks noChangeArrowheads="1"/>
              </p:cNvSpPr>
              <p:nvPr/>
            </p:nvSpPr>
            <p:spPr bwMode="auto">
              <a:xfrm>
                <a:off x="1408" y="1159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779414" name="Text Box 150"/>
              <p:cNvSpPr txBox="1">
                <a:spLocks noChangeArrowheads="1"/>
              </p:cNvSpPr>
              <p:nvPr/>
            </p:nvSpPr>
            <p:spPr bwMode="auto">
              <a:xfrm>
                <a:off x="1308" y="1704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779415" name="Freeform 151"/>
              <p:cNvSpPr>
                <a:spLocks/>
              </p:cNvSpPr>
              <p:nvPr/>
            </p:nvSpPr>
            <p:spPr bwMode="auto">
              <a:xfrm rot="5400000">
                <a:off x="650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6" name="Freeform 152"/>
              <p:cNvSpPr>
                <a:spLocks/>
              </p:cNvSpPr>
              <p:nvPr/>
            </p:nvSpPr>
            <p:spPr bwMode="auto">
              <a:xfrm rot="5400000" flipH="1" flipV="1">
                <a:off x="522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7" name="Line 153"/>
              <p:cNvSpPr>
                <a:spLocks noChangeShapeType="1"/>
              </p:cNvSpPr>
              <p:nvPr/>
            </p:nvSpPr>
            <p:spPr bwMode="auto">
              <a:xfrm flipV="1">
                <a:off x="1094" y="1095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18" name="Text Box 154"/>
              <p:cNvSpPr txBox="1">
                <a:spLocks noChangeArrowheads="1"/>
              </p:cNvSpPr>
              <p:nvPr/>
            </p:nvSpPr>
            <p:spPr bwMode="auto">
              <a:xfrm>
                <a:off x="1528" y="137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779419" name="Text Box 155"/>
              <p:cNvSpPr txBox="1">
                <a:spLocks noChangeArrowheads="1"/>
              </p:cNvSpPr>
              <p:nvPr/>
            </p:nvSpPr>
            <p:spPr bwMode="auto">
              <a:xfrm>
                <a:off x="1829" y="1395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779420" name="Freeform 156"/>
              <p:cNvSpPr>
                <a:spLocks/>
              </p:cNvSpPr>
              <p:nvPr/>
            </p:nvSpPr>
            <p:spPr bwMode="auto">
              <a:xfrm rot="5400000">
                <a:off x="1484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21" name="Freeform 157"/>
              <p:cNvSpPr>
                <a:spLocks/>
              </p:cNvSpPr>
              <p:nvPr/>
            </p:nvSpPr>
            <p:spPr bwMode="auto">
              <a:xfrm rot="5400000" flipH="1" flipV="1">
                <a:off x="1356" y="153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22" name="Line 158"/>
              <p:cNvSpPr>
                <a:spLocks noChangeShapeType="1"/>
              </p:cNvSpPr>
              <p:nvPr/>
            </p:nvSpPr>
            <p:spPr bwMode="auto">
              <a:xfrm rot="5400000" flipV="1">
                <a:off x="584" y="1674"/>
                <a:ext cx="282" cy="258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79423" name="Group 159"/>
            <p:cNvGrpSpPr>
              <a:grpSpLocks/>
            </p:cNvGrpSpPr>
            <p:nvPr/>
          </p:nvGrpSpPr>
          <p:grpSpPr bwMode="auto">
            <a:xfrm>
              <a:off x="3775" y="2751"/>
              <a:ext cx="687" cy="942"/>
              <a:chOff x="3073" y="2781"/>
              <a:chExt cx="687" cy="942"/>
            </a:xfrm>
          </p:grpSpPr>
          <p:sp>
            <p:nvSpPr>
              <p:cNvPr id="779424" name="Freeform 160"/>
              <p:cNvSpPr>
                <a:spLocks/>
              </p:cNvSpPr>
              <p:nvPr/>
            </p:nvSpPr>
            <p:spPr bwMode="auto">
              <a:xfrm rot="5400000">
                <a:off x="2750" y="3217"/>
                <a:ext cx="696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57150">
                <a:solidFill>
                  <a:srgbClr val="808080"/>
                </a:solidFill>
                <a:round/>
                <a:headEnd type="triangle" w="med" len="med"/>
                <a:tailEnd type="non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25" name="Line 161"/>
              <p:cNvSpPr>
                <a:spLocks noChangeShapeType="1"/>
              </p:cNvSpPr>
              <p:nvPr/>
            </p:nvSpPr>
            <p:spPr bwMode="auto">
              <a:xfrm flipV="1">
                <a:off x="3188" y="3723"/>
                <a:ext cx="572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9426" name="Line 162"/>
              <p:cNvSpPr>
                <a:spLocks noChangeShapeType="1"/>
              </p:cNvSpPr>
              <p:nvPr/>
            </p:nvSpPr>
            <p:spPr bwMode="auto">
              <a:xfrm flipV="1">
                <a:off x="3182" y="2781"/>
                <a:ext cx="572" cy="0"/>
              </a:xfrm>
              <a:prstGeom prst="line">
                <a:avLst/>
              </a:prstGeom>
              <a:noFill/>
              <a:ln w="57150">
                <a:solidFill>
                  <a:srgbClr val="808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6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779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79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779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299" grpId="0" animBg="1"/>
      <p:bldP spid="779303" grpId="0" animBg="1"/>
      <p:bldP spid="779310" grpId="0" animBg="1"/>
      <p:bldP spid="779310" grpId="1" animBg="1"/>
      <p:bldP spid="779346" grpId="0" animBg="1"/>
      <p:bldP spid="779385" grpId="0" animBg="1"/>
      <p:bldP spid="779385" grpId="1" animBg="1"/>
      <p:bldP spid="77938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Dijkstra (G, w, s)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1062038"/>
            <a:ext cx="8229600" cy="5686425"/>
          </a:xfrm>
        </p:spPr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INITIALIZE-SINGLE-SOURCE(</a:t>
            </a:r>
            <a:r>
              <a:rPr lang="en-US" dirty="0">
                <a:latin typeface="Comic Sans MS" charset="0"/>
              </a:rPr>
              <a:t>V, s</a:t>
            </a:r>
            <a:r>
              <a:rPr lang="en-US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S ←  </a:t>
            </a:r>
            <a:r>
              <a:rPr lang="en-US" dirty="0">
                <a:sym typeface="Symbol" charset="0"/>
              </a:rPr>
              <a:t>∅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Q ← V[G]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while </a:t>
            </a:r>
            <a:r>
              <a:rPr lang="en-US" dirty="0"/>
              <a:t>Q </a:t>
            </a:r>
            <a:r>
              <a:rPr lang="en-US" dirty="0">
                <a:sym typeface="Symbol" charset="0"/>
              </a:rPr>
              <a:t>≠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∅</a:t>
            </a:r>
            <a:endParaRPr lang="en-US" b="1" dirty="0"/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</a:t>
            </a:r>
            <a:r>
              <a:rPr lang="en-US" b="1" dirty="0"/>
              <a:t>do</a:t>
            </a:r>
            <a:r>
              <a:rPr lang="en-US" dirty="0"/>
              <a:t> </a:t>
            </a:r>
            <a:r>
              <a:rPr lang="en-US" dirty="0">
                <a:latin typeface="Comic Sans MS" charset="0"/>
              </a:rPr>
              <a:t>u</a:t>
            </a:r>
            <a:r>
              <a:rPr lang="en-US" dirty="0"/>
              <a:t> ← EXTRACT-MIN(Q)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S ← S </a:t>
            </a:r>
            <a:r>
              <a:rPr lang="en-US" dirty="0">
                <a:sym typeface="Symbol" charset="0"/>
              </a:rPr>
              <a:t>⋃</a:t>
            </a:r>
            <a:r>
              <a:rPr lang="en-US" dirty="0"/>
              <a:t> {</a:t>
            </a:r>
            <a:r>
              <a:rPr lang="en-US" dirty="0">
                <a:latin typeface="Comic Sans MS" charset="0"/>
              </a:rPr>
              <a:t>u</a:t>
            </a:r>
            <a:r>
              <a:rPr lang="en-US" dirty="0"/>
              <a:t>} 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</a:t>
            </a:r>
            <a:r>
              <a:rPr lang="en-US" b="1" dirty="0"/>
              <a:t>for </a:t>
            </a:r>
            <a:r>
              <a:rPr lang="en-US" dirty="0"/>
              <a:t>each vertex </a:t>
            </a:r>
            <a:r>
              <a:rPr lang="en-US" dirty="0">
                <a:latin typeface="Comic Sans MS" charset="0"/>
              </a:rPr>
              <a:t>v </a:t>
            </a:r>
            <a:r>
              <a:rPr lang="en-US" dirty="0">
                <a:latin typeface="Comic Sans MS" charset="0"/>
                <a:sym typeface="Symbol" charset="0"/>
              </a:rPr>
              <a:t>∈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Adj</a:t>
            </a:r>
            <a:r>
              <a:rPr lang="en-US" dirty="0">
                <a:latin typeface="Comic Sans MS" charset="0"/>
              </a:rPr>
              <a:t>[u]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dirty="0"/>
              <a:t>                 </a:t>
            </a:r>
            <a:r>
              <a:rPr lang="en-US" b="1" dirty="0"/>
              <a:t>do </a:t>
            </a:r>
            <a:r>
              <a:rPr lang="en-US" dirty="0"/>
              <a:t>RELAX(</a:t>
            </a:r>
            <a:r>
              <a:rPr lang="en-US" dirty="0">
                <a:latin typeface="Comic Sans MS" charset="0"/>
              </a:rPr>
              <a:t>u, v, w</a:t>
            </a:r>
            <a:r>
              <a:rPr lang="en-US" dirty="0"/>
              <a:t>)</a:t>
            </a:r>
          </a:p>
          <a:p>
            <a:pPr marL="533400" indent="-533400">
              <a:lnSpc>
                <a:spcPct val="120000"/>
              </a:lnSpc>
              <a:buFontTx/>
              <a:buNone/>
            </a:pPr>
            <a:r>
              <a:rPr lang="en-US" dirty="0"/>
              <a:t>	Running time: </a:t>
            </a:r>
            <a:r>
              <a:rPr lang="en-US" dirty="0">
                <a:latin typeface="Comic Sans MS" charset="0"/>
              </a:rPr>
              <a:t>O(</a:t>
            </a:r>
            <a:r>
              <a:rPr lang="en-US" dirty="0" err="1">
                <a:latin typeface="Comic Sans MS" charset="0"/>
              </a:rPr>
              <a:t>VlgV</a:t>
            </a:r>
            <a:r>
              <a:rPr lang="en-US" dirty="0">
                <a:latin typeface="Comic Sans MS" charset="0"/>
              </a:rPr>
              <a:t> + </a:t>
            </a:r>
            <a:r>
              <a:rPr lang="en-US" dirty="0" err="1">
                <a:latin typeface="Comic Sans MS" charset="0"/>
              </a:rPr>
              <a:t>ElgV</a:t>
            </a:r>
            <a:r>
              <a:rPr lang="en-US" dirty="0">
                <a:latin typeface="Comic Sans MS" charset="0"/>
              </a:rPr>
              <a:t>) = O(</a:t>
            </a:r>
            <a:r>
              <a:rPr lang="en-US" dirty="0" err="1">
                <a:latin typeface="Comic Sans MS" charset="0"/>
              </a:rPr>
              <a:t>ElgV</a:t>
            </a:r>
            <a:r>
              <a:rPr lang="en-US" dirty="0">
                <a:latin typeface="Comic Sans MS" charset="0"/>
              </a:rPr>
              <a:t>)</a:t>
            </a:r>
          </a:p>
        </p:txBody>
      </p:sp>
      <p:sp>
        <p:nvSpPr>
          <p:cNvPr id="780292" name="Text Box 4"/>
          <p:cNvSpPr txBox="1">
            <a:spLocks noChangeArrowheads="1"/>
          </p:cNvSpPr>
          <p:nvPr/>
        </p:nvSpPr>
        <p:spPr bwMode="auto">
          <a:xfrm>
            <a:off x="7096125" y="1187450"/>
            <a:ext cx="83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sz="2400" dirty="0">
                <a:sym typeface="Symbol" charset="0"/>
              </a:rPr>
              <a:t>Θ</a:t>
            </a:r>
            <a:r>
              <a:rPr lang="en-US" sz="2400" dirty="0">
                <a:sym typeface="Symbol" charset="0"/>
              </a:rPr>
              <a:t>(V)</a:t>
            </a:r>
          </a:p>
        </p:txBody>
      </p:sp>
      <p:sp>
        <p:nvSpPr>
          <p:cNvPr id="780293" name="Line 5"/>
          <p:cNvSpPr>
            <a:spLocks noChangeShapeType="1"/>
          </p:cNvSpPr>
          <p:nvPr/>
        </p:nvSpPr>
        <p:spPr bwMode="auto">
          <a:xfrm flipH="1">
            <a:off x="6623050" y="1417638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0294" name="Text Box 6"/>
          <p:cNvSpPr txBox="1">
            <a:spLocks noChangeArrowheads="1"/>
          </p:cNvSpPr>
          <p:nvPr/>
        </p:nvSpPr>
        <p:spPr bwMode="auto">
          <a:xfrm>
            <a:off x="3095625" y="2382838"/>
            <a:ext cx="2914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ym typeface="Symbol" charset="0"/>
              </a:rPr>
              <a:t>O(V) build min-heap</a:t>
            </a:r>
          </a:p>
        </p:txBody>
      </p:sp>
      <p:sp>
        <p:nvSpPr>
          <p:cNvPr id="780295" name="Line 7"/>
          <p:cNvSpPr>
            <a:spLocks noChangeShapeType="1"/>
          </p:cNvSpPr>
          <p:nvPr/>
        </p:nvSpPr>
        <p:spPr bwMode="auto">
          <a:xfrm flipH="1">
            <a:off x="2622550" y="2608263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0296" name="Text Box 8"/>
          <p:cNvSpPr txBox="1">
            <a:spLocks noChangeArrowheads="1"/>
          </p:cNvSpPr>
          <p:nvPr/>
        </p:nvSpPr>
        <p:spPr bwMode="auto">
          <a:xfrm>
            <a:off x="3362325" y="2963863"/>
            <a:ext cx="299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ym typeface="Symbol" charset="0"/>
              </a:rPr>
              <a:t>Executed O(V) times</a:t>
            </a:r>
          </a:p>
        </p:txBody>
      </p:sp>
      <p:sp>
        <p:nvSpPr>
          <p:cNvPr id="780297" name="Line 9"/>
          <p:cNvSpPr>
            <a:spLocks noChangeShapeType="1"/>
          </p:cNvSpPr>
          <p:nvPr/>
        </p:nvSpPr>
        <p:spPr bwMode="auto">
          <a:xfrm flipH="1">
            <a:off x="2889250" y="3189288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0298" name="Text Box 10"/>
          <p:cNvSpPr txBox="1">
            <a:spLocks noChangeArrowheads="1"/>
          </p:cNvSpPr>
          <p:nvPr/>
        </p:nvSpPr>
        <p:spPr bwMode="auto">
          <a:xfrm>
            <a:off x="6115050" y="3573463"/>
            <a:ext cx="1065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ym typeface="Symbol" charset="0"/>
              </a:rPr>
              <a:t>O(lgV)</a:t>
            </a:r>
          </a:p>
        </p:txBody>
      </p:sp>
      <p:sp>
        <p:nvSpPr>
          <p:cNvPr id="780299" name="Line 11"/>
          <p:cNvSpPr>
            <a:spLocks noChangeShapeType="1"/>
          </p:cNvSpPr>
          <p:nvPr/>
        </p:nvSpPr>
        <p:spPr bwMode="auto">
          <a:xfrm flipH="1">
            <a:off x="5641975" y="3798888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0300" name="Text Box 12"/>
          <p:cNvSpPr txBox="1">
            <a:spLocks noChangeArrowheads="1"/>
          </p:cNvSpPr>
          <p:nvPr/>
        </p:nvSpPr>
        <p:spPr bwMode="auto">
          <a:xfrm>
            <a:off x="6076950" y="5354638"/>
            <a:ext cx="2689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>
                <a:sym typeface="Symbol" charset="0"/>
              </a:rPr>
              <a:t>O(E) times; O(lgV)</a:t>
            </a:r>
          </a:p>
        </p:txBody>
      </p:sp>
      <p:sp>
        <p:nvSpPr>
          <p:cNvPr id="780301" name="Line 13"/>
          <p:cNvSpPr>
            <a:spLocks noChangeShapeType="1"/>
          </p:cNvSpPr>
          <p:nvPr/>
        </p:nvSpPr>
        <p:spPr bwMode="auto">
          <a:xfrm flipH="1">
            <a:off x="5603875" y="5580063"/>
            <a:ext cx="4397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5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0292" grpId="0"/>
      <p:bldP spid="780293" grpId="0" animBg="1"/>
      <p:bldP spid="780294" grpId="0"/>
      <p:bldP spid="780295" grpId="0" animBg="1"/>
      <p:bldP spid="780296" grpId="0"/>
      <p:bldP spid="780297" grpId="0" animBg="1"/>
      <p:bldP spid="780298" grpId="0"/>
      <p:bldP spid="780299" grpId="0" animBg="1"/>
      <p:bldP spid="780300" grpId="0"/>
      <p:bldP spid="78030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25, 31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8BD1E-2AA2-1C4A-BA5A-CD415F08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CA454-F5C5-F441-9D4C-8C20993E9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DB6D9-751E-0A4A-8992-1BAE401AC3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pairs-shortest paths algorithms (for reference only, not covered on final exam)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036F58-8BA1-4D4A-AAC1-B12F62B72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9BB19-CEB6-5B4A-BCFB-5B12AEC0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9D5D2-7696-2A47-A353-23788D5026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526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Properties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01050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Triangle inequality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For all (</a:t>
            </a:r>
            <a:r>
              <a:rPr lang="en-US" dirty="0">
                <a:latin typeface="Comic Sans MS" charset="0"/>
              </a:rPr>
              <a:t>u, v</a:t>
            </a:r>
            <a:r>
              <a:rPr lang="en-US" dirty="0"/>
              <a:t>) </a:t>
            </a:r>
            <a:r>
              <a:rPr lang="en-US" dirty="0">
                <a:sym typeface="Symbol" charset="0"/>
              </a:rPr>
              <a:t>∈</a:t>
            </a:r>
            <a:r>
              <a:rPr lang="en-US" dirty="0"/>
              <a:t> E, we have: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 err="1">
                <a:latin typeface="Comic Sans MS" charset="0"/>
              </a:rPr>
              <a:t>δ</a:t>
            </a:r>
            <a:r>
              <a:rPr lang="en-US" dirty="0">
                <a:latin typeface="Comic Sans MS" charset="0"/>
              </a:rPr>
              <a:t>(s, v) ≤ </a:t>
            </a:r>
            <a:r>
              <a:rPr lang="en-US" dirty="0" err="1">
                <a:latin typeface="Comic Sans MS" charset="0"/>
              </a:rPr>
              <a:t>δ</a:t>
            </a:r>
            <a:r>
              <a:rPr lang="en-US" dirty="0">
                <a:latin typeface="Comic Sans MS" charset="0"/>
              </a:rPr>
              <a:t>(s, u) + w(u, v)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dirty="0"/>
          </a:p>
          <a:p>
            <a:pPr>
              <a:lnSpc>
                <a:spcPct val="120000"/>
              </a:lnSpc>
              <a:buFontTx/>
              <a:buNone/>
            </a:pPr>
            <a:endParaRPr lang="en-US" dirty="0">
              <a:latin typeface="Comic Sans MS" charset="0"/>
              <a:sym typeface="Symbol" charset="0"/>
            </a:endParaRPr>
          </a:p>
          <a:p>
            <a:pPr>
              <a:lnSpc>
                <a:spcPct val="120000"/>
              </a:lnSpc>
            </a:pPr>
            <a:r>
              <a:rPr lang="en-US" dirty="0">
                <a:sym typeface="Symbol" charset="0"/>
              </a:rPr>
              <a:t>If </a:t>
            </a:r>
            <a:r>
              <a:rPr lang="en-US" dirty="0">
                <a:latin typeface="Comic Sans MS" charset="0"/>
                <a:sym typeface="Symbol" charset="0"/>
              </a:rPr>
              <a:t>u</a:t>
            </a:r>
            <a:r>
              <a:rPr lang="en-US" dirty="0">
                <a:sym typeface="Symbol" charset="0"/>
              </a:rPr>
              <a:t> is on the shortest path to </a:t>
            </a:r>
            <a:r>
              <a:rPr lang="en-US" dirty="0">
                <a:latin typeface="Comic Sans MS" charset="0"/>
                <a:sym typeface="Symbol" charset="0"/>
              </a:rPr>
              <a:t>v</a:t>
            </a:r>
            <a:r>
              <a:rPr lang="en-US" dirty="0">
                <a:sym typeface="Symbol" charset="0"/>
              </a:rPr>
              <a:t> we have the equality sign</a:t>
            </a:r>
          </a:p>
        </p:txBody>
      </p:sp>
      <p:grpSp>
        <p:nvGrpSpPr>
          <p:cNvPr id="824324" name="Group 4"/>
          <p:cNvGrpSpPr>
            <a:grpSpLocks/>
          </p:cNvGrpSpPr>
          <p:nvPr/>
        </p:nvGrpSpPr>
        <p:grpSpPr bwMode="auto">
          <a:xfrm>
            <a:off x="6813550" y="1752600"/>
            <a:ext cx="1743075" cy="747713"/>
            <a:chOff x="717" y="2115"/>
            <a:chExt cx="1098" cy="471"/>
          </a:xfrm>
        </p:grpSpPr>
        <p:sp>
          <p:nvSpPr>
            <p:cNvPr id="824325" name="Oval 5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824326" name="Oval 6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7</a:t>
              </a:r>
            </a:p>
          </p:txBody>
        </p:sp>
        <p:sp>
          <p:nvSpPr>
            <p:cNvPr id="824327" name="Line 7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28" name="Text Box 8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824329" name="Text Box 9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824330" name="Text Box 10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grpSp>
        <p:nvGrpSpPr>
          <p:cNvPr id="824331" name="Group 11"/>
          <p:cNvGrpSpPr>
            <a:grpSpLocks/>
          </p:cNvGrpSpPr>
          <p:nvPr/>
        </p:nvGrpSpPr>
        <p:grpSpPr bwMode="auto">
          <a:xfrm>
            <a:off x="6805613" y="3292475"/>
            <a:ext cx="1743075" cy="747713"/>
            <a:chOff x="717" y="2115"/>
            <a:chExt cx="1098" cy="471"/>
          </a:xfrm>
        </p:grpSpPr>
        <p:sp>
          <p:nvSpPr>
            <p:cNvPr id="824332" name="Oval 12"/>
            <p:cNvSpPr>
              <a:spLocks noChangeArrowheads="1"/>
            </p:cNvSpPr>
            <p:nvPr/>
          </p:nvSpPr>
          <p:spPr bwMode="auto">
            <a:xfrm>
              <a:off x="717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824333" name="Oval 13"/>
            <p:cNvSpPr>
              <a:spLocks noChangeArrowheads="1"/>
            </p:cNvSpPr>
            <p:nvPr/>
          </p:nvSpPr>
          <p:spPr bwMode="auto">
            <a:xfrm>
              <a:off x="1549" y="232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6</a:t>
              </a:r>
            </a:p>
          </p:txBody>
        </p:sp>
        <p:sp>
          <p:nvSpPr>
            <p:cNvPr id="824334" name="Line 14"/>
            <p:cNvSpPr>
              <a:spLocks noChangeShapeType="1"/>
            </p:cNvSpPr>
            <p:nvPr/>
          </p:nvSpPr>
          <p:spPr bwMode="auto">
            <a:xfrm>
              <a:off x="981" y="2446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35" name="Text Box 15"/>
            <p:cNvSpPr txBox="1">
              <a:spLocks noChangeArrowheads="1"/>
            </p:cNvSpPr>
            <p:nvPr/>
          </p:nvSpPr>
          <p:spPr bwMode="auto">
            <a:xfrm>
              <a:off x="1174" y="224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824336" name="Text Box 16"/>
            <p:cNvSpPr txBox="1">
              <a:spLocks noChangeArrowheads="1"/>
            </p:cNvSpPr>
            <p:nvPr/>
          </p:nvSpPr>
          <p:spPr bwMode="auto">
            <a:xfrm>
              <a:off x="772" y="211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u</a:t>
              </a:r>
            </a:p>
          </p:txBody>
        </p:sp>
        <p:sp>
          <p:nvSpPr>
            <p:cNvPr id="824337" name="Text Box 17"/>
            <p:cNvSpPr txBox="1">
              <a:spLocks noChangeArrowheads="1"/>
            </p:cNvSpPr>
            <p:nvPr/>
          </p:nvSpPr>
          <p:spPr bwMode="auto">
            <a:xfrm>
              <a:off x="1594" y="2115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  <p:grpSp>
        <p:nvGrpSpPr>
          <p:cNvPr id="824338" name="Group 18"/>
          <p:cNvGrpSpPr>
            <a:grpSpLocks/>
          </p:cNvGrpSpPr>
          <p:nvPr/>
        </p:nvGrpSpPr>
        <p:grpSpPr bwMode="auto">
          <a:xfrm>
            <a:off x="6342063" y="1430338"/>
            <a:ext cx="1908175" cy="684212"/>
            <a:chOff x="163" y="2242"/>
            <a:chExt cx="1202" cy="431"/>
          </a:xfrm>
        </p:grpSpPr>
        <p:sp>
          <p:nvSpPr>
            <p:cNvPr id="824339" name="Oval 19"/>
            <p:cNvSpPr>
              <a:spLocks noChangeArrowheads="1"/>
            </p:cNvSpPr>
            <p:nvPr/>
          </p:nvSpPr>
          <p:spPr bwMode="auto">
            <a:xfrm>
              <a:off x="163" y="2242"/>
              <a:ext cx="238" cy="22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824340" name="Freeform 20"/>
            <p:cNvSpPr>
              <a:spLocks/>
            </p:cNvSpPr>
            <p:nvPr/>
          </p:nvSpPr>
          <p:spPr bwMode="auto">
            <a:xfrm>
              <a:off x="369" y="2442"/>
              <a:ext cx="163" cy="231"/>
            </a:xfrm>
            <a:custGeom>
              <a:avLst/>
              <a:gdLst>
                <a:gd name="T0" fmla="*/ 0 w 163"/>
                <a:gd name="T1" fmla="*/ 0 h 231"/>
                <a:gd name="T2" fmla="*/ 57 w 163"/>
                <a:gd name="T3" fmla="*/ 25 h 231"/>
                <a:gd name="T4" fmla="*/ 69 w 163"/>
                <a:gd name="T5" fmla="*/ 81 h 231"/>
                <a:gd name="T6" fmla="*/ 113 w 163"/>
                <a:gd name="T7" fmla="*/ 131 h 231"/>
                <a:gd name="T8" fmla="*/ 151 w 163"/>
                <a:gd name="T9" fmla="*/ 200 h 231"/>
                <a:gd name="T10" fmla="*/ 163 w 163"/>
                <a:gd name="T11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231">
                  <a:moveTo>
                    <a:pt x="0" y="0"/>
                  </a:moveTo>
                  <a:cubicBezTo>
                    <a:pt x="19" y="12"/>
                    <a:pt x="36" y="18"/>
                    <a:pt x="57" y="25"/>
                  </a:cubicBezTo>
                  <a:cubicBezTo>
                    <a:pt x="72" y="48"/>
                    <a:pt x="79" y="55"/>
                    <a:pt x="69" y="81"/>
                  </a:cubicBezTo>
                  <a:cubicBezTo>
                    <a:pt x="77" y="116"/>
                    <a:pt x="80" y="121"/>
                    <a:pt x="113" y="131"/>
                  </a:cubicBezTo>
                  <a:cubicBezTo>
                    <a:pt x="145" y="153"/>
                    <a:pt x="130" y="169"/>
                    <a:pt x="151" y="200"/>
                  </a:cubicBezTo>
                  <a:cubicBezTo>
                    <a:pt x="158" y="223"/>
                    <a:pt x="154" y="213"/>
                    <a:pt x="163" y="2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41" name="Freeform 21"/>
            <p:cNvSpPr>
              <a:spLocks/>
            </p:cNvSpPr>
            <p:nvPr/>
          </p:nvSpPr>
          <p:spPr bwMode="auto">
            <a:xfrm>
              <a:off x="354" y="2413"/>
              <a:ext cx="1011" cy="242"/>
            </a:xfrm>
            <a:custGeom>
              <a:avLst/>
              <a:gdLst>
                <a:gd name="T0" fmla="*/ 28 w 1011"/>
                <a:gd name="T1" fmla="*/ 10 h 242"/>
                <a:gd name="T2" fmla="*/ 72 w 1011"/>
                <a:gd name="T3" fmla="*/ 29 h 242"/>
                <a:gd name="T4" fmla="*/ 109 w 1011"/>
                <a:gd name="T5" fmla="*/ 41 h 242"/>
                <a:gd name="T6" fmla="*/ 166 w 1011"/>
                <a:gd name="T7" fmla="*/ 22 h 242"/>
                <a:gd name="T8" fmla="*/ 291 w 1011"/>
                <a:gd name="T9" fmla="*/ 41 h 242"/>
                <a:gd name="T10" fmla="*/ 441 w 1011"/>
                <a:gd name="T11" fmla="*/ 85 h 242"/>
                <a:gd name="T12" fmla="*/ 610 w 1011"/>
                <a:gd name="T13" fmla="*/ 98 h 242"/>
                <a:gd name="T14" fmla="*/ 673 w 1011"/>
                <a:gd name="T15" fmla="*/ 116 h 242"/>
                <a:gd name="T16" fmla="*/ 823 w 1011"/>
                <a:gd name="T17" fmla="*/ 166 h 242"/>
                <a:gd name="T18" fmla="*/ 955 w 1011"/>
                <a:gd name="T19" fmla="*/ 210 h 242"/>
                <a:gd name="T20" fmla="*/ 992 w 1011"/>
                <a:gd name="T21" fmla="*/ 235 h 242"/>
                <a:gd name="T22" fmla="*/ 1011 w 1011"/>
                <a:gd name="T2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1" h="242">
                  <a:moveTo>
                    <a:pt x="28" y="10"/>
                  </a:moveTo>
                  <a:cubicBezTo>
                    <a:pt x="85" y="28"/>
                    <a:pt x="0" y="0"/>
                    <a:pt x="72" y="29"/>
                  </a:cubicBezTo>
                  <a:cubicBezTo>
                    <a:pt x="84" y="34"/>
                    <a:pt x="109" y="41"/>
                    <a:pt x="109" y="41"/>
                  </a:cubicBezTo>
                  <a:cubicBezTo>
                    <a:pt x="153" y="27"/>
                    <a:pt x="135" y="34"/>
                    <a:pt x="166" y="22"/>
                  </a:cubicBezTo>
                  <a:cubicBezTo>
                    <a:pt x="215" y="26"/>
                    <a:pt x="247" y="27"/>
                    <a:pt x="291" y="41"/>
                  </a:cubicBezTo>
                  <a:cubicBezTo>
                    <a:pt x="343" y="76"/>
                    <a:pt x="375" y="79"/>
                    <a:pt x="441" y="85"/>
                  </a:cubicBezTo>
                  <a:cubicBezTo>
                    <a:pt x="501" y="77"/>
                    <a:pt x="552" y="84"/>
                    <a:pt x="610" y="98"/>
                  </a:cubicBezTo>
                  <a:cubicBezTo>
                    <a:pt x="631" y="103"/>
                    <a:pt x="673" y="116"/>
                    <a:pt x="673" y="116"/>
                  </a:cubicBezTo>
                  <a:cubicBezTo>
                    <a:pt x="714" y="157"/>
                    <a:pt x="768" y="162"/>
                    <a:pt x="823" y="166"/>
                  </a:cubicBezTo>
                  <a:cubicBezTo>
                    <a:pt x="873" y="175"/>
                    <a:pt x="909" y="195"/>
                    <a:pt x="955" y="210"/>
                  </a:cubicBezTo>
                  <a:cubicBezTo>
                    <a:pt x="964" y="217"/>
                    <a:pt x="982" y="230"/>
                    <a:pt x="992" y="235"/>
                  </a:cubicBezTo>
                  <a:cubicBezTo>
                    <a:pt x="998" y="238"/>
                    <a:pt x="1011" y="242"/>
                    <a:pt x="1011" y="24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342" name="Group 22"/>
          <p:cNvGrpSpPr>
            <a:grpSpLocks/>
          </p:cNvGrpSpPr>
          <p:nvPr/>
        </p:nvGrpSpPr>
        <p:grpSpPr bwMode="auto">
          <a:xfrm>
            <a:off x="6323013" y="2960688"/>
            <a:ext cx="1908175" cy="684212"/>
            <a:chOff x="163" y="2242"/>
            <a:chExt cx="1202" cy="431"/>
          </a:xfrm>
        </p:grpSpPr>
        <p:sp>
          <p:nvSpPr>
            <p:cNvPr id="824343" name="Oval 23"/>
            <p:cNvSpPr>
              <a:spLocks noChangeArrowheads="1"/>
            </p:cNvSpPr>
            <p:nvPr/>
          </p:nvSpPr>
          <p:spPr bwMode="auto">
            <a:xfrm>
              <a:off x="163" y="2242"/>
              <a:ext cx="238" cy="225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824344" name="Freeform 24"/>
            <p:cNvSpPr>
              <a:spLocks/>
            </p:cNvSpPr>
            <p:nvPr/>
          </p:nvSpPr>
          <p:spPr bwMode="auto">
            <a:xfrm>
              <a:off x="369" y="2442"/>
              <a:ext cx="163" cy="231"/>
            </a:xfrm>
            <a:custGeom>
              <a:avLst/>
              <a:gdLst>
                <a:gd name="T0" fmla="*/ 0 w 163"/>
                <a:gd name="T1" fmla="*/ 0 h 231"/>
                <a:gd name="T2" fmla="*/ 57 w 163"/>
                <a:gd name="T3" fmla="*/ 25 h 231"/>
                <a:gd name="T4" fmla="*/ 69 w 163"/>
                <a:gd name="T5" fmla="*/ 81 h 231"/>
                <a:gd name="T6" fmla="*/ 113 w 163"/>
                <a:gd name="T7" fmla="*/ 131 h 231"/>
                <a:gd name="T8" fmla="*/ 151 w 163"/>
                <a:gd name="T9" fmla="*/ 200 h 231"/>
                <a:gd name="T10" fmla="*/ 163 w 163"/>
                <a:gd name="T11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3" h="231">
                  <a:moveTo>
                    <a:pt x="0" y="0"/>
                  </a:moveTo>
                  <a:cubicBezTo>
                    <a:pt x="19" y="12"/>
                    <a:pt x="36" y="18"/>
                    <a:pt x="57" y="25"/>
                  </a:cubicBezTo>
                  <a:cubicBezTo>
                    <a:pt x="72" y="48"/>
                    <a:pt x="79" y="55"/>
                    <a:pt x="69" y="81"/>
                  </a:cubicBezTo>
                  <a:cubicBezTo>
                    <a:pt x="77" y="116"/>
                    <a:pt x="80" y="121"/>
                    <a:pt x="113" y="131"/>
                  </a:cubicBezTo>
                  <a:cubicBezTo>
                    <a:pt x="145" y="153"/>
                    <a:pt x="130" y="169"/>
                    <a:pt x="151" y="200"/>
                  </a:cubicBezTo>
                  <a:cubicBezTo>
                    <a:pt x="158" y="223"/>
                    <a:pt x="154" y="213"/>
                    <a:pt x="163" y="2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45" name="Freeform 25"/>
            <p:cNvSpPr>
              <a:spLocks/>
            </p:cNvSpPr>
            <p:nvPr/>
          </p:nvSpPr>
          <p:spPr bwMode="auto">
            <a:xfrm>
              <a:off x="354" y="2413"/>
              <a:ext cx="1011" cy="242"/>
            </a:xfrm>
            <a:custGeom>
              <a:avLst/>
              <a:gdLst>
                <a:gd name="T0" fmla="*/ 28 w 1011"/>
                <a:gd name="T1" fmla="*/ 10 h 242"/>
                <a:gd name="T2" fmla="*/ 72 w 1011"/>
                <a:gd name="T3" fmla="*/ 29 h 242"/>
                <a:gd name="T4" fmla="*/ 109 w 1011"/>
                <a:gd name="T5" fmla="*/ 41 h 242"/>
                <a:gd name="T6" fmla="*/ 166 w 1011"/>
                <a:gd name="T7" fmla="*/ 22 h 242"/>
                <a:gd name="T8" fmla="*/ 291 w 1011"/>
                <a:gd name="T9" fmla="*/ 41 h 242"/>
                <a:gd name="T10" fmla="*/ 441 w 1011"/>
                <a:gd name="T11" fmla="*/ 85 h 242"/>
                <a:gd name="T12" fmla="*/ 610 w 1011"/>
                <a:gd name="T13" fmla="*/ 98 h 242"/>
                <a:gd name="T14" fmla="*/ 673 w 1011"/>
                <a:gd name="T15" fmla="*/ 116 h 242"/>
                <a:gd name="T16" fmla="*/ 823 w 1011"/>
                <a:gd name="T17" fmla="*/ 166 h 242"/>
                <a:gd name="T18" fmla="*/ 955 w 1011"/>
                <a:gd name="T19" fmla="*/ 210 h 242"/>
                <a:gd name="T20" fmla="*/ 992 w 1011"/>
                <a:gd name="T21" fmla="*/ 235 h 242"/>
                <a:gd name="T22" fmla="*/ 1011 w 1011"/>
                <a:gd name="T23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1" h="242">
                  <a:moveTo>
                    <a:pt x="28" y="10"/>
                  </a:moveTo>
                  <a:cubicBezTo>
                    <a:pt x="85" y="28"/>
                    <a:pt x="0" y="0"/>
                    <a:pt x="72" y="29"/>
                  </a:cubicBezTo>
                  <a:cubicBezTo>
                    <a:pt x="84" y="34"/>
                    <a:pt x="109" y="41"/>
                    <a:pt x="109" y="41"/>
                  </a:cubicBezTo>
                  <a:cubicBezTo>
                    <a:pt x="153" y="27"/>
                    <a:pt x="135" y="34"/>
                    <a:pt x="166" y="22"/>
                  </a:cubicBezTo>
                  <a:cubicBezTo>
                    <a:pt x="215" y="26"/>
                    <a:pt x="247" y="27"/>
                    <a:pt x="291" y="41"/>
                  </a:cubicBezTo>
                  <a:cubicBezTo>
                    <a:pt x="343" y="76"/>
                    <a:pt x="375" y="79"/>
                    <a:pt x="441" y="85"/>
                  </a:cubicBezTo>
                  <a:cubicBezTo>
                    <a:pt x="501" y="77"/>
                    <a:pt x="552" y="84"/>
                    <a:pt x="610" y="98"/>
                  </a:cubicBezTo>
                  <a:cubicBezTo>
                    <a:pt x="631" y="103"/>
                    <a:pt x="673" y="116"/>
                    <a:pt x="673" y="116"/>
                  </a:cubicBezTo>
                  <a:cubicBezTo>
                    <a:pt x="714" y="157"/>
                    <a:pt x="768" y="162"/>
                    <a:pt x="823" y="166"/>
                  </a:cubicBezTo>
                  <a:cubicBezTo>
                    <a:pt x="873" y="175"/>
                    <a:pt x="909" y="195"/>
                    <a:pt x="955" y="210"/>
                  </a:cubicBezTo>
                  <a:cubicBezTo>
                    <a:pt x="964" y="217"/>
                    <a:pt x="982" y="230"/>
                    <a:pt x="992" y="235"/>
                  </a:cubicBezTo>
                  <a:cubicBezTo>
                    <a:pt x="998" y="238"/>
                    <a:pt x="1011" y="242"/>
                    <a:pt x="1011" y="24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6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Shortest Path Problems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0653" y="1010958"/>
            <a:ext cx="9127145" cy="55054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b="1" dirty="0"/>
              <a:t>Input: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>
                <a:ea typeface="ＭＳ Ｐゴシック" pitchFamily="-106" charset="-128"/>
              </a:rPr>
              <a:t>Directed graph G = (V, E)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>
                <a:ea typeface="ＭＳ Ｐゴシック" pitchFamily="-106" charset="-128"/>
              </a:rPr>
              <a:t>Weight function w : E → </a:t>
            </a:r>
            <a:r>
              <a:rPr lang="en-US" sz="2000" b="1" dirty="0">
                <a:ea typeface="ＭＳ Ｐゴシック" pitchFamily="-106" charset="-128"/>
              </a:rPr>
              <a:t>R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b="1" dirty="0"/>
              <a:t>Weight of path </a:t>
            </a:r>
            <a:r>
              <a:rPr lang="en-US" sz="2400" dirty="0"/>
              <a:t>p = </a:t>
            </a:r>
            <a:r>
              <a:rPr lang="en-US" sz="2400" dirty="0">
                <a:sym typeface="Symbol" pitchFamily="-106" charset="2"/>
              </a:rPr>
              <a:t>⟨</a:t>
            </a: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, v</a:t>
            </a:r>
            <a:r>
              <a:rPr lang="en-US" sz="2400" baseline="-25000" dirty="0"/>
              <a:t>1</a:t>
            </a:r>
            <a:r>
              <a:rPr lang="en-US" sz="2400" dirty="0"/>
              <a:t>, . . . , </a:t>
            </a:r>
            <a:r>
              <a:rPr lang="en-US" sz="2400" dirty="0" err="1"/>
              <a:t>v</a:t>
            </a:r>
            <a:r>
              <a:rPr lang="en-US" sz="2400" baseline="-25000" dirty="0" err="1"/>
              <a:t>k</a:t>
            </a:r>
            <a:r>
              <a:rPr lang="en-US" sz="2400" dirty="0">
                <a:sym typeface="Symbol" pitchFamily="-106" charset="2"/>
              </a:rPr>
              <a:t>⟩</a:t>
            </a:r>
          </a:p>
          <a:p>
            <a:pPr eaLnBrk="1" hangingPunct="1">
              <a:lnSpc>
                <a:spcPct val="150000"/>
              </a:lnSpc>
            </a:pPr>
            <a:endParaRPr lang="en-US" sz="2400" dirty="0"/>
          </a:p>
          <a:p>
            <a:pPr eaLnBrk="1" hangingPunct="1">
              <a:lnSpc>
                <a:spcPct val="150000"/>
              </a:lnSpc>
            </a:pPr>
            <a:r>
              <a:rPr lang="en-US" sz="2400" b="1" dirty="0"/>
              <a:t>Shortest-path weight </a:t>
            </a:r>
            <a:r>
              <a:rPr lang="en-US" sz="2400" dirty="0"/>
              <a:t>from </a:t>
            </a:r>
            <a:r>
              <a:rPr lang="en-US" sz="2400" dirty="0">
                <a:latin typeface="Comic Sans MS" pitchFamily="-106" charset="0"/>
              </a:rPr>
              <a:t>u</a:t>
            </a:r>
            <a:r>
              <a:rPr lang="en-US" sz="2400" dirty="0"/>
              <a:t> to 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>
                <a:latin typeface="Comic Sans MS" pitchFamily="-106" charset="0"/>
              </a:rPr>
              <a:t>δ</a:t>
            </a:r>
            <a:r>
              <a:rPr lang="en-US" sz="2400" dirty="0">
                <a:latin typeface="Comic Sans MS" pitchFamily="-106" charset="0"/>
              </a:rPr>
              <a:t>(u, v)</a:t>
            </a:r>
            <a:r>
              <a:rPr lang="en-US" sz="2400" dirty="0"/>
              <a:t> = min  w(p) : </a:t>
            </a:r>
            <a:r>
              <a:rPr lang="en-US" sz="2400" dirty="0">
                <a:latin typeface="Comic Sans MS" pitchFamily="-106" charset="0"/>
              </a:rPr>
              <a:t>u      v</a:t>
            </a:r>
            <a:r>
              <a:rPr lang="en-US" sz="2400" dirty="0"/>
              <a:t>  if there exists a path from </a:t>
            </a:r>
            <a:r>
              <a:rPr lang="en-US" sz="2400" dirty="0">
                <a:latin typeface="Comic Sans MS" pitchFamily="-106" charset="0"/>
              </a:rPr>
              <a:t>u</a:t>
            </a:r>
            <a:r>
              <a:rPr lang="en-US" sz="2400" dirty="0"/>
              <a:t> to 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/>
              <a:t>			     ∞                   otherwise </a:t>
            </a:r>
          </a:p>
          <a:p>
            <a:pPr eaLnBrk="1" hangingPunct="1">
              <a:lnSpc>
                <a:spcPct val="150000"/>
              </a:lnSpc>
            </a:pPr>
            <a:r>
              <a:rPr lang="en-US" sz="2400" dirty="0"/>
              <a:t>Shortest path </a:t>
            </a:r>
            <a:r>
              <a:rPr lang="en-US" sz="2400" dirty="0">
                <a:latin typeface="Comic Sans MS" pitchFamily="-106" charset="0"/>
              </a:rPr>
              <a:t>u</a:t>
            </a:r>
            <a:r>
              <a:rPr lang="en-US" sz="2400" dirty="0"/>
              <a:t> to </a:t>
            </a:r>
            <a:r>
              <a:rPr lang="en-US" sz="2400" dirty="0">
                <a:latin typeface="Comic Sans MS" pitchFamily="-106" charset="0"/>
              </a:rPr>
              <a:t>v</a:t>
            </a:r>
            <a:r>
              <a:rPr lang="en-US" sz="2400" dirty="0"/>
              <a:t> is any path </a:t>
            </a:r>
            <a:r>
              <a:rPr lang="en-US" sz="2400" dirty="0">
                <a:latin typeface="Comic Sans MS" pitchFamily="-106" charset="0"/>
              </a:rPr>
              <a:t>p</a:t>
            </a:r>
            <a:r>
              <a:rPr lang="en-US" sz="2400" dirty="0"/>
              <a:t> such that </a:t>
            </a:r>
            <a:r>
              <a:rPr lang="en-US" sz="2400" dirty="0">
                <a:latin typeface="Comic Sans MS" pitchFamily="-106" charset="0"/>
              </a:rPr>
              <a:t>w(p) = </a:t>
            </a:r>
            <a:r>
              <a:rPr lang="en-US" sz="2400" dirty="0" err="1">
                <a:latin typeface="Comic Sans MS" pitchFamily="-106" charset="0"/>
              </a:rPr>
              <a:t>δ</a:t>
            </a:r>
            <a:r>
              <a:rPr lang="en-US" sz="2400" dirty="0">
                <a:latin typeface="Comic Sans MS" pitchFamily="-106" charset="0"/>
              </a:rPr>
              <a:t>(u, v)</a:t>
            </a:r>
            <a:endParaRPr lang="en-US" sz="2400" dirty="0"/>
          </a:p>
        </p:txBody>
      </p:sp>
      <p:graphicFrame>
        <p:nvGraphicFramePr>
          <p:cNvPr id="750596" name="Object 2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1735767" y="3246158"/>
          <a:ext cx="23304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4" imgW="1269720" imgH="431640" progId="Equation.3">
                  <p:embed/>
                </p:oleObj>
              </mc:Choice>
              <mc:Fallback>
                <p:oleObj name="Equation" r:id="rId4" imgW="1269720" imgH="431640" progId="Equation.3">
                  <p:embed/>
                  <p:pic>
                    <p:nvPicPr>
                      <p:cNvPr id="75059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767" y="3246158"/>
                        <a:ext cx="2330450" cy="7921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467828" y="4593945"/>
            <a:ext cx="1577975" cy="1081088"/>
            <a:chOff x="1606" y="2964"/>
            <a:chExt cx="994" cy="681"/>
          </a:xfrm>
        </p:grpSpPr>
        <p:sp>
          <p:nvSpPr>
            <p:cNvPr id="21548" name="Freeform 6"/>
            <p:cNvSpPr>
              <a:spLocks/>
            </p:cNvSpPr>
            <p:nvPr/>
          </p:nvSpPr>
          <p:spPr bwMode="auto">
            <a:xfrm>
              <a:off x="2371" y="3152"/>
              <a:ext cx="229" cy="57"/>
            </a:xfrm>
            <a:custGeom>
              <a:avLst/>
              <a:gdLst>
                <a:gd name="T0" fmla="*/ 0 w 229"/>
                <a:gd name="T1" fmla="*/ 26 h 57"/>
                <a:gd name="T2" fmla="*/ 54 w 229"/>
                <a:gd name="T3" fmla="*/ 4 h 57"/>
                <a:gd name="T4" fmla="*/ 108 w 229"/>
                <a:gd name="T5" fmla="*/ 53 h 57"/>
                <a:gd name="T6" fmla="*/ 175 w 229"/>
                <a:gd name="T7" fmla="*/ 26 h 57"/>
                <a:gd name="T8" fmla="*/ 229 w 229"/>
                <a:gd name="T9" fmla="*/ 26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57"/>
                <a:gd name="T17" fmla="*/ 229 w 229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49" name="Text Box 7"/>
            <p:cNvSpPr txBox="1">
              <a:spLocks noChangeArrowheads="1"/>
            </p:cNvSpPr>
            <p:nvPr/>
          </p:nvSpPr>
          <p:spPr bwMode="auto">
            <a:xfrm>
              <a:off x="2386" y="2964"/>
              <a:ext cx="1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Comic Sans MS" pitchFamily="-106" charset="0"/>
                </a:rPr>
                <a:t>p</a:t>
              </a:r>
            </a:p>
          </p:txBody>
        </p:sp>
        <p:sp>
          <p:nvSpPr>
            <p:cNvPr id="21550" name="AutoShape 8"/>
            <p:cNvSpPr>
              <a:spLocks/>
            </p:cNvSpPr>
            <p:nvPr/>
          </p:nvSpPr>
          <p:spPr bwMode="auto">
            <a:xfrm>
              <a:off x="1606" y="3055"/>
              <a:ext cx="56" cy="590"/>
            </a:xfrm>
            <a:prstGeom prst="leftBrace">
              <a:avLst>
                <a:gd name="adj1" fmla="val 87798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526598" y="1270000"/>
            <a:ext cx="2998788" cy="2528888"/>
            <a:chOff x="3126" y="2141"/>
            <a:chExt cx="1889" cy="1593"/>
          </a:xfrm>
        </p:grpSpPr>
        <p:sp>
          <p:nvSpPr>
            <p:cNvPr id="21513" name="Line 10"/>
            <p:cNvSpPr>
              <a:spLocks noChangeShapeType="1"/>
            </p:cNvSpPr>
            <p:nvPr/>
          </p:nvSpPr>
          <p:spPr bwMode="auto">
            <a:xfrm flipV="1">
              <a:off x="3511" y="2574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4" name="Line 11"/>
            <p:cNvSpPr>
              <a:spLocks noChangeShapeType="1"/>
            </p:cNvSpPr>
            <p:nvPr/>
          </p:nvSpPr>
          <p:spPr bwMode="auto">
            <a:xfrm rot="5400000" flipV="1">
              <a:off x="3507" y="3052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5" name="Line 12"/>
            <p:cNvSpPr>
              <a:spLocks noChangeShapeType="1"/>
            </p:cNvSpPr>
            <p:nvPr/>
          </p:nvSpPr>
          <p:spPr bwMode="auto">
            <a:xfrm flipV="1">
              <a:off x="3996" y="2471"/>
              <a:ext cx="57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6" name="Line 13"/>
            <p:cNvSpPr>
              <a:spLocks noChangeShapeType="1"/>
            </p:cNvSpPr>
            <p:nvPr/>
          </p:nvSpPr>
          <p:spPr bwMode="auto">
            <a:xfrm flipV="1">
              <a:off x="3997" y="3417"/>
              <a:ext cx="572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3126" y="2141"/>
              <a:ext cx="1889" cy="1593"/>
              <a:chOff x="3126" y="2141"/>
              <a:chExt cx="1889" cy="1593"/>
            </a:xfrm>
          </p:grpSpPr>
          <p:sp>
            <p:nvSpPr>
              <p:cNvPr id="21518" name="Oval 15"/>
              <p:cNvSpPr>
                <a:spLocks noChangeArrowheads="1"/>
              </p:cNvSpPr>
              <p:nvPr/>
            </p:nvSpPr>
            <p:spPr bwMode="auto">
              <a:xfrm>
                <a:off x="3303" y="2812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21519" name="Oval 16"/>
              <p:cNvSpPr>
                <a:spLocks noChangeArrowheads="1"/>
              </p:cNvSpPr>
              <p:nvPr/>
            </p:nvSpPr>
            <p:spPr bwMode="auto">
              <a:xfrm>
                <a:off x="3732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3</a:t>
                </a:r>
              </a:p>
            </p:txBody>
          </p:sp>
          <p:sp>
            <p:nvSpPr>
              <p:cNvPr id="21520" name="Oval 17"/>
              <p:cNvSpPr>
                <a:spLocks noChangeArrowheads="1"/>
              </p:cNvSpPr>
              <p:nvPr/>
            </p:nvSpPr>
            <p:spPr bwMode="auto">
              <a:xfrm>
                <a:off x="4564" y="2347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9</a:t>
                </a:r>
              </a:p>
            </p:txBody>
          </p:sp>
          <p:sp>
            <p:nvSpPr>
              <p:cNvPr id="21521" name="Oval 18"/>
              <p:cNvSpPr>
                <a:spLocks noChangeArrowheads="1"/>
              </p:cNvSpPr>
              <p:nvPr/>
            </p:nvSpPr>
            <p:spPr bwMode="auto">
              <a:xfrm>
                <a:off x="3732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5</a:t>
                </a:r>
              </a:p>
            </p:txBody>
          </p:sp>
          <p:sp>
            <p:nvSpPr>
              <p:cNvPr id="21522" name="Oval 19"/>
              <p:cNvSpPr>
                <a:spLocks noChangeArrowheads="1"/>
              </p:cNvSpPr>
              <p:nvPr/>
            </p:nvSpPr>
            <p:spPr bwMode="auto">
              <a:xfrm>
                <a:off x="4564" y="3278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/>
                  <a:t>11</a:t>
                </a:r>
              </a:p>
            </p:txBody>
          </p:sp>
          <p:sp>
            <p:nvSpPr>
              <p:cNvPr id="21523" name="Line 20"/>
              <p:cNvSpPr>
                <a:spLocks noChangeShapeType="1"/>
              </p:cNvSpPr>
              <p:nvPr/>
            </p:nvSpPr>
            <p:spPr bwMode="auto">
              <a:xfrm>
                <a:off x="3996" y="2472"/>
                <a:ext cx="5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24" name="Line 21"/>
              <p:cNvSpPr>
                <a:spLocks noChangeShapeType="1"/>
              </p:cNvSpPr>
              <p:nvPr/>
            </p:nvSpPr>
            <p:spPr bwMode="auto">
              <a:xfrm flipV="1">
                <a:off x="3510" y="2574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25" name="Line 22"/>
              <p:cNvSpPr>
                <a:spLocks noChangeShapeType="1"/>
              </p:cNvSpPr>
              <p:nvPr/>
            </p:nvSpPr>
            <p:spPr bwMode="auto">
              <a:xfrm>
                <a:off x="3511" y="3042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26" name="Text Box 23"/>
              <p:cNvSpPr txBox="1">
                <a:spLocks noChangeArrowheads="1"/>
              </p:cNvSpPr>
              <p:nvPr/>
            </p:nvSpPr>
            <p:spPr bwMode="auto">
              <a:xfrm>
                <a:off x="3489" y="2541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  <p:sp>
            <p:nvSpPr>
              <p:cNvPr id="21527" name="Text Box 24"/>
              <p:cNvSpPr txBox="1">
                <a:spLocks noChangeArrowheads="1"/>
              </p:cNvSpPr>
              <p:nvPr/>
            </p:nvSpPr>
            <p:spPr bwMode="auto">
              <a:xfrm>
                <a:off x="4189" y="2273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21528" name="Text Box 25"/>
              <p:cNvSpPr txBox="1">
                <a:spLocks noChangeArrowheads="1"/>
              </p:cNvSpPr>
              <p:nvPr/>
            </p:nvSpPr>
            <p:spPr bwMode="auto">
              <a:xfrm>
                <a:off x="3500" y="310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21529" name="Text Box 26"/>
              <p:cNvSpPr txBox="1">
                <a:spLocks noChangeArrowheads="1"/>
              </p:cNvSpPr>
              <p:nvPr/>
            </p:nvSpPr>
            <p:spPr bwMode="auto">
              <a:xfrm>
                <a:off x="4828" y="2942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21530" name="Text Box 27"/>
              <p:cNvSpPr txBox="1">
                <a:spLocks noChangeArrowheads="1"/>
              </p:cNvSpPr>
              <p:nvPr/>
            </p:nvSpPr>
            <p:spPr bwMode="auto">
              <a:xfrm>
                <a:off x="4195" y="338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21531" name="Text Box 28"/>
              <p:cNvSpPr txBox="1">
                <a:spLocks noChangeArrowheads="1"/>
              </p:cNvSpPr>
              <p:nvPr/>
            </p:nvSpPr>
            <p:spPr bwMode="auto">
              <a:xfrm>
                <a:off x="3126" y="2824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21532" name="Text Box 29"/>
              <p:cNvSpPr txBox="1">
                <a:spLocks noChangeArrowheads="1"/>
              </p:cNvSpPr>
              <p:nvPr/>
            </p:nvSpPr>
            <p:spPr bwMode="auto">
              <a:xfrm>
                <a:off x="3787" y="2141"/>
                <a:ext cx="1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t</a:t>
                </a:r>
              </a:p>
            </p:txBody>
          </p:sp>
          <p:sp>
            <p:nvSpPr>
              <p:cNvPr id="21533" name="Text Box 30"/>
              <p:cNvSpPr txBox="1">
                <a:spLocks noChangeArrowheads="1"/>
              </p:cNvSpPr>
              <p:nvPr/>
            </p:nvSpPr>
            <p:spPr bwMode="auto">
              <a:xfrm>
                <a:off x="4609" y="2141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21534" name="Text Box 31"/>
              <p:cNvSpPr txBox="1">
                <a:spLocks noChangeArrowheads="1"/>
              </p:cNvSpPr>
              <p:nvPr/>
            </p:nvSpPr>
            <p:spPr bwMode="auto">
              <a:xfrm>
                <a:off x="3771" y="3503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21535" name="Text Box 32"/>
              <p:cNvSpPr txBox="1">
                <a:spLocks noChangeArrowheads="1"/>
              </p:cNvSpPr>
              <p:nvPr/>
            </p:nvSpPr>
            <p:spPr bwMode="auto">
              <a:xfrm>
                <a:off x="4625" y="3503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21536" name="Line 33"/>
              <p:cNvSpPr>
                <a:spLocks noChangeShapeType="1"/>
              </p:cNvSpPr>
              <p:nvPr/>
            </p:nvSpPr>
            <p:spPr bwMode="auto">
              <a:xfrm flipV="1">
                <a:off x="4002" y="3419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7" name="Line 34"/>
              <p:cNvSpPr>
                <a:spLocks noChangeShapeType="1"/>
              </p:cNvSpPr>
              <p:nvPr/>
            </p:nvSpPr>
            <p:spPr bwMode="auto">
              <a:xfrm flipV="1">
                <a:off x="3933" y="2565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8" name="Freeform 35"/>
              <p:cNvSpPr>
                <a:spLocks/>
              </p:cNvSpPr>
              <p:nvPr/>
            </p:nvSpPr>
            <p:spPr bwMode="auto">
              <a:xfrm>
                <a:off x="3739" y="2597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39" name="Freeform 36"/>
              <p:cNvSpPr>
                <a:spLocks/>
              </p:cNvSpPr>
              <p:nvPr/>
            </p:nvSpPr>
            <p:spPr bwMode="auto">
              <a:xfrm>
                <a:off x="4555" y="2608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0" name="Freeform 37"/>
              <p:cNvSpPr>
                <a:spLocks/>
              </p:cNvSpPr>
              <p:nvPr/>
            </p:nvSpPr>
            <p:spPr bwMode="auto">
              <a:xfrm rot="10800000">
                <a:off x="4750" y="2596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1" name="Freeform 38"/>
              <p:cNvSpPr>
                <a:spLocks/>
              </p:cNvSpPr>
              <p:nvPr/>
            </p:nvSpPr>
            <p:spPr bwMode="auto">
              <a:xfrm rot="10800000">
                <a:off x="3906" y="2593"/>
                <a:ext cx="86" cy="688"/>
              </a:xfrm>
              <a:custGeom>
                <a:avLst/>
                <a:gdLst>
                  <a:gd name="T0" fmla="*/ 82 w 86"/>
                  <a:gd name="T1" fmla="*/ 0 h 688"/>
                  <a:gd name="T2" fmla="*/ 1 w 86"/>
                  <a:gd name="T3" fmla="*/ 297 h 688"/>
                  <a:gd name="T4" fmla="*/ 86 w 86"/>
                  <a:gd name="T5" fmla="*/ 688 h 688"/>
                  <a:gd name="T6" fmla="*/ 0 60000 65536"/>
                  <a:gd name="T7" fmla="*/ 0 60000 65536"/>
                  <a:gd name="T8" fmla="*/ 0 60000 65536"/>
                  <a:gd name="T9" fmla="*/ 0 w 86"/>
                  <a:gd name="T10" fmla="*/ 0 h 688"/>
                  <a:gd name="T11" fmla="*/ 86 w 86"/>
                  <a:gd name="T12" fmla="*/ 688 h 68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" h="688">
                    <a:moveTo>
                      <a:pt x="82" y="0"/>
                    </a:moveTo>
                    <a:cubicBezTo>
                      <a:pt x="41" y="91"/>
                      <a:pt x="0" y="182"/>
                      <a:pt x="1" y="297"/>
                    </a:cubicBezTo>
                    <a:cubicBezTo>
                      <a:pt x="2" y="412"/>
                      <a:pt x="72" y="624"/>
                      <a:pt x="86" y="688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2" name="Line 39"/>
              <p:cNvSpPr>
                <a:spLocks noChangeShapeType="1"/>
              </p:cNvSpPr>
              <p:nvPr/>
            </p:nvSpPr>
            <p:spPr bwMode="auto">
              <a:xfrm flipH="1" flipV="1">
                <a:off x="3555" y="2993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43" name="Text Box 40"/>
              <p:cNvSpPr txBox="1">
                <a:spLocks noChangeArrowheads="1"/>
              </p:cNvSpPr>
              <p:nvPr/>
            </p:nvSpPr>
            <p:spPr bwMode="auto">
              <a:xfrm>
                <a:off x="4408" y="294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21544" name="Text Box 41"/>
              <p:cNvSpPr txBox="1">
                <a:spLocks noChangeArrowheads="1"/>
              </p:cNvSpPr>
              <p:nvPr/>
            </p:nvSpPr>
            <p:spPr bwMode="auto">
              <a:xfrm>
                <a:off x="3593" y="276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21545" name="Text Box 42"/>
              <p:cNvSpPr txBox="1">
                <a:spLocks noChangeArrowheads="1"/>
              </p:cNvSpPr>
              <p:nvPr/>
            </p:nvSpPr>
            <p:spPr bwMode="auto">
              <a:xfrm>
                <a:off x="3939" y="2759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1</a:t>
                </a:r>
              </a:p>
            </p:txBody>
          </p:sp>
          <p:sp>
            <p:nvSpPr>
              <p:cNvPr id="21546" name="Text Box 43"/>
              <p:cNvSpPr txBox="1">
                <a:spLocks noChangeArrowheads="1"/>
              </p:cNvSpPr>
              <p:nvPr/>
            </p:nvSpPr>
            <p:spPr bwMode="auto">
              <a:xfrm>
                <a:off x="4221" y="2670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4</a:t>
                </a:r>
              </a:p>
            </p:txBody>
          </p:sp>
          <p:sp>
            <p:nvSpPr>
              <p:cNvPr id="21547" name="Text Box 44"/>
              <p:cNvSpPr txBox="1">
                <a:spLocks noChangeArrowheads="1"/>
              </p:cNvSpPr>
              <p:nvPr/>
            </p:nvSpPr>
            <p:spPr bwMode="auto">
              <a:xfrm>
                <a:off x="4234" y="3086"/>
                <a:ext cx="187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600"/>
                  <a:t>3</a:t>
                </a:r>
              </a:p>
            </p:txBody>
          </p:sp>
        </p:grp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3E6CA-E5DD-7148-9225-3475819DBB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89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Properties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14413"/>
            <a:ext cx="8534400" cy="56007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/>
              <a:t>Upper-bound property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/>
              <a:t>	We always have d[v] ≥ δ(s, v) for all v.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/>
              <a:t>	Once d[v] = δ(s, v), it never changes.</a:t>
            </a:r>
          </a:p>
          <a:p>
            <a:pPr lvl="1">
              <a:lnSpc>
                <a:spcPct val="120000"/>
              </a:lnSpc>
            </a:pPr>
            <a:r>
              <a:rPr lang="en-US"/>
              <a:t>The estimate never goes up – relaxation only lowers the estimate</a:t>
            </a:r>
          </a:p>
        </p:txBody>
      </p:sp>
      <p:grpSp>
        <p:nvGrpSpPr>
          <p:cNvPr id="825348" name="Group 4"/>
          <p:cNvGrpSpPr>
            <a:grpSpLocks/>
          </p:cNvGrpSpPr>
          <p:nvPr/>
        </p:nvGrpSpPr>
        <p:grpSpPr bwMode="auto">
          <a:xfrm>
            <a:off x="661988" y="3778250"/>
            <a:ext cx="2762250" cy="2528888"/>
            <a:chOff x="603" y="2120"/>
            <a:chExt cx="1740" cy="1593"/>
          </a:xfrm>
        </p:grpSpPr>
        <p:sp>
          <p:nvSpPr>
            <p:cNvPr id="825349" name="Line 5"/>
            <p:cNvSpPr>
              <a:spLocks noChangeShapeType="1"/>
            </p:cNvSpPr>
            <p:nvPr/>
          </p:nvSpPr>
          <p:spPr bwMode="auto">
            <a:xfrm rot="5400000" flipV="1">
              <a:off x="1423" y="2552"/>
              <a:ext cx="676" cy="739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350" name="Line 6"/>
            <p:cNvSpPr>
              <a:spLocks noChangeShapeType="1"/>
            </p:cNvSpPr>
            <p:nvPr/>
          </p:nvSpPr>
          <p:spPr bwMode="auto">
            <a:xfrm flipV="1">
              <a:off x="1416" y="2551"/>
              <a:ext cx="653" cy="716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351" name="Line 7"/>
            <p:cNvSpPr>
              <a:spLocks noChangeShapeType="1"/>
            </p:cNvSpPr>
            <p:nvPr/>
          </p:nvSpPr>
          <p:spPr bwMode="auto">
            <a:xfrm flipV="1">
              <a:off x="993" y="2548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352" name="Line 8"/>
            <p:cNvSpPr>
              <a:spLocks noChangeShapeType="1"/>
            </p:cNvSpPr>
            <p:nvPr/>
          </p:nvSpPr>
          <p:spPr bwMode="auto">
            <a:xfrm rot="5400000" flipV="1">
              <a:off x="989" y="3026"/>
              <a:ext cx="261" cy="257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5353" name="Group 9"/>
            <p:cNvGrpSpPr>
              <a:grpSpLocks/>
            </p:cNvGrpSpPr>
            <p:nvPr/>
          </p:nvGrpSpPr>
          <p:grpSpPr bwMode="auto">
            <a:xfrm>
              <a:off x="603" y="2120"/>
              <a:ext cx="1740" cy="1593"/>
              <a:chOff x="2607" y="1209"/>
              <a:chExt cx="1740" cy="1593"/>
            </a:xfrm>
          </p:grpSpPr>
          <p:sp>
            <p:nvSpPr>
              <p:cNvPr id="825354" name="Oval 10"/>
              <p:cNvSpPr>
                <a:spLocks noChangeArrowheads="1"/>
              </p:cNvSpPr>
              <p:nvPr/>
            </p:nvSpPr>
            <p:spPr bwMode="auto">
              <a:xfrm>
                <a:off x="2784" y="1880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0</a:t>
                </a:r>
              </a:p>
            </p:txBody>
          </p:sp>
          <p:sp>
            <p:nvSpPr>
              <p:cNvPr id="825355" name="Oval 11"/>
              <p:cNvSpPr>
                <a:spLocks noChangeArrowheads="1"/>
              </p:cNvSpPr>
              <p:nvPr/>
            </p:nvSpPr>
            <p:spPr bwMode="auto">
              <a:xfrm>
                <a:off x="3213" y="141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6</a:t>
                </a:r>
              </a:p>
            </p:txBody>
          </p:sp>
          <p:sp>
            <p:nvSpPr>
              <p:cNvPr id="825356" name="Oval 12"/>
              <p:cNvSpPr>
                <a:spLocks noChangeArrowheads="1"/>
              </p:cNvSpPr>
              <p:nvPr/>
            </p:nvSpPr>
            <p:spPr bwMode="auto">
              <a:xfrm>
                <a:off x="4045" y="1415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>
                    <a:sym typeface="Symbol" charset="0"/>
                  </a:rPr>
                  <a:t>∞</a:t>
                </a:r>
              </a:p>
            </p:txBody>
          </p:sp>
          <p:sp>
            <p:nvSpPr>
              <p:cNvPr id="825357" name="Oval 13"/>
              <p:cNvSpPr>
                <a:spLocks noChangeArrowheads="1"/>
              </p:cNvSpPr>
              <p:nvPr/>
            </p:nvSpPr>
            <p:spPr bwMode="auto">
              <a:xfrm>
                <a:off x="3213" y="2346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>
                    <a:sym typeface="Symbol" charset="0"/>
                  </a:rPr>
                  <a:t>7</a:t>
                </a:r>
                <a:endParaRPr lang="en-US"/>
              </a:p>
            </p:txBody>
          </p:sp>
          <p:sp>
            <p:nvSpPr>
              <p:cNvPr id="825358" name="Oval 14"/>
              <p:cNvSpPr>
                <a:spLocks noChangeArrowheads="1"/>
              </p:cNvSpPr>
              <p:nvPr/>
            </p:nvSpPr>
            <p:spPr bwMode="auto">
              <a:xfrm>
                <a:off x="4045" y="2346"/>
                <a:ext cx="266" cy="265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>
                    <a:sym typeface="Symbol" charset="0"/>
                  </a:rPr>
                  <a:t>∞</a:t>
                </a:r>
                <a:endParaRPr lang="en-US" dirty="0"/>
              </a:p>
            </p:txBody>
          </p:sp>
          <p:sp>
            <p:nvSpPr>
              <p:cNvPr id="825359" name="Line 15"/>
              <p:cNvSpPr>
                <a:spLocks noChangeShapeType="1"/>
              </p:cNvSpPr>
              <p:nvPr/>
            </p:nvSpPr>
            <p:spPr bwMode="auto">
              <a:xfrm flipV="1">
                <a:off x="2991" y="1642"/>
                <a:ext cx="261" cy="26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60" name="Line 16"/>
              <p:cNvSpPr>
                <a:spLocks noChangeShapeType="1"/>
              </p:cNvSpPr>
              <p:nvPr/>
            </p:nvSpPr>
            <p:spPr bwMode="auto">
              <a:xfrm>
                <a:off x="2992" y="2110"/>
                <a:ext cx="256" cy="27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61" name="Text Box 17"/>
              <p:cNvSpPr txBox="1">
                <a:spLocks noChangeArrowheads="1"/>
              </p:cNvSpPr>
              <p:nvPr/>
            </p:nvSpPr>
            <p:spPr bwMode="auto">
              <a:xfrm>
                <a:off x="2970" y="1609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6</a:t>
                </a:r>
              </a:p>
            </p:txBody>
          </p:sp>
          <p:sp>
            <p:nvSpPr>
              <p:cNvPr id="825362" name="Text Box 18"/>
              <p:cNvSpPr txBox="1">
                <a:spLocks noChangeArrowheads="1"/>
              </p:cNvSpPr>
              <p:nvPr/>
            </p:nvSpPr>
            <p:spPr bwMode="auto">
              <a:xfrm>
                <a:off x="3656" y="1278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5</a:t>
                </a:r>
              </a:p>
            </p:txBody>
          </p:sp>
          <p:sp>
            <p:nvSpPr>
              <p:cNvPr id="825363" name="Text Box 19"/>
              <p:cNvSpPr txBox="1">
                <a:spLocks noChangeArrowheads="1"/>
              </p:cNvSpPr>
              <p:nvPr/>
            </p:nvSpPr>
            <p:spPr bwMode="auto">
              <a:xfrm>
                <a:off x="2981" y="217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825364" name="Text Box 20"/>
              <p:cNvSpPr txBox="1">
                <a:spLocks noChangeArrowheads="1"/>
              </p:cNvSpPr>
              <p:nvPr/>
            </p:nvSpPr>
            <p:spPr bwMode="auto">
              <a:xfrm>
                <a:off x="4160" y="1843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7</a:t>
                </a:r>
              </a:p>
            </p:txBody>
          </p:sp>
          <p:sp>
            <p:nvSpPr>
              <p:cNvPr id="825365" name="Text Box 21"/>
              <p:cNvSpPr txBox="1">
                <a:spLocks noChangeArrowheads="1"/>
              </p:cNvSpPr>
              <p:nvPr/>
            </p:nvSpPr>
            <p:spPr bwMode="auto">
              <a:xfrm>
                <a:off x="3676" y="245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9</a:t>
                </a:r>
              </a:p>
            </p:txBody>
          </p:sp>
          <p:sp>
            <p:nvSpPr>
              <p:cNvPr id="825366" name="Text Box 22"/>
              <p:cNvSpPr txBox="1">
                <a:spLocks noChangeArrowheads="1"/>
              </p:cNvSpPr>
              <p:nvPr/>
            </p:nvSpPr>
            <p:spPr bwMode="auto">
              <a:xfrm>
                <a:off x="2607" y="1892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s</a:t>
                </a:r>
              </a:p>
            </p:txBody>
          </p:sp>
          <p:sp>
            <p:nvSpPr>
              <p:cNvPr id="825367" name="Text Box 23"/>
              <p:cNvSpPr txBox="1">
                <a:spLocks noChangeArrowheads="1"/>
              </p:cNvSpPr>
              <p:nvPr/>
            </p:nvSpPr>
            <p:spPr bwMode="auto">
              <a:xfrm>
                <a:off x="3268" y="120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v</a:t>
                </a:r>
              </a:p>
            </p:txBody>
          </p:sp>
          <p:sp>
            <p:nvSpPr>
              <p:cNvPr id="825368" name="Text Box 24"/>
              <p:cNvSpPr txBox="1">
                <a:spLocks noChangeArrowheads="1"/>
              </p:cNvSpPr>
              <p:nvPr/>
            </p:nvSpPr>
            <p:spPr bwMode="auto">
              <a:xfrm>
                <a:off x="4090" y="1209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x</a:t>
                </a:r>
              </a:p>
            </p:txBody>
          </p:sp>
          <p:sp>
            <p:nvSpPr>
              <p:cNvPr id="825369" name="Text Box 25"/>
              <p:cNvSpPr txBox="1">
                <a:spLocks noChangeArrowheads="1"/>
              </p:cNvSpPr>
              <p:nvPr/>
            </p:nvSpPr>
            <p:spPr bwMode="auto">
              <a:xfrm>
                <a:off x="3252" y="257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y</a:t>
                </a:r>
              </a:p>
            </p:txBody>
          </p:sp>
          <p:sp>
            <p:nvSpPr>
              <p:cNvPr id="825370" name="Text Box 26"/>
              <p:cNvSpPr txBox="1">
                <a:spLocks noChangeArrowheads="1"/>
              </p:cNvSpPr>
              <p:nvPr/>
            </p:nvSpPr>
            <p:spPr bwMode="auto">
              <a:xfrm>
                <a:off x="4106" y="2571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z</a:t>
                </a:r>
              </a:p>
            </p:txBody>
          </p:sp>
          <p:sp>
            <p:nvSpPr>
              <p:cNvPr id="825371" name="Line 27"/>
              <p:cNvSpPr>
                <a:spLocks noChangeShapeType="1"/>
              </p:cNvSpPr>
              <p:nvPr/>
            </p:nvSpPr>
            <p:spPr bwMode="auto">
              <a:xfrm flipV="1">
                <a:off x="3483" y="2487"/>
                <a:ext cx="57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72" name="Line 28"/>
              <p:cNvSpPr>
                <a:spLocks noChangeShapeType="1"/>
              </p:cNvSpPr>
              <p:nvPr/>
            </p:nvSpPr>
            <p:spPr bwMode="auto">
              <a:xfrm flipV="1">
                <a:off x="3414" y="1633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73" name="Line 29"/>
              <p:cNvSpPr>
                <a:spLocks noChangeShapeType="1"/>
              </p:cNvSpPr>
              <p:nvPr/>
            </p:nvSpPr>
            <p:spPr bwMode="auto">
              <a:xfrm flipH="1" flipV="1">
                <a:off x="3036" y="2061"/>
                <a:ext cx="1031" cy="36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74" name="Text Box 30"/>
              <p:cNvSpPr txBox="1">
                <a:spLocks noChangeArrowheads="1"/>
              </p:cNvSpPr>
              <p:nvPr/>
            </p:nvSpPr>
            <p:spPr bwMode="auto">
              <a:xfrm>
                <a:off x="3173" y="1807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8</a:t>
                </a:r>
              </a:p>
            </p:txBody>
          </p:sp>
          <p:sp>
            <p:nvSpPr>
              <p:cNvPr id="825375" name="Text Box 31"/>
              <p:cNvSpPr txBox="1">
                <a:spLocks noChangeArrowheads="1"/>
              </p:cNvSpPr>
              <p:nvPr/>
            </p:nvSpPr>
            <p:spPr bwMode="auto">
              <a:xfrm>
                <a:off x="3420" y="1827"/>
                <a:ext cx="1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en-US" sz="1600"/>
              </a:p>
            </p:txBody>
          </p:sp>
          <p:sp>
            <p:nvSpPr>
              <p:cNvPr id="825376" name="Text Box 32"/>
              <p:cNvSpPr txBox="1">
                <a:spLocks noChangeArrowheads="1"/>
              </p:cNvSpPr>
              <p:nvPr/>
            </p:nvSpPr>
            <p:spPr bwMode="auto">
              <a:xfrm>
                <a:off x="3887" y="1693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-3</a:t>
                </a:r>
              </a:p>
            </p:txBody>
          </p:sp>
          <p:sp>
            <p:nvSpPr>
              <p:cNvPr id="825377" name="Text Box 33"/>
              <p:cNvSpPr txBox="1">
                <a:spLocks noChangeArrowheads="1"/>
              </p:cNvSpPr>
              <p:nvPr/>
            </p:nvSpPr>
            <p:spPr bwMode="auto">
              <a:xfrm>
                <a:off x="3715" y="2154"/>
                <a:ext cx="187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2</a:t>
                </a:r>
              </a:p>
            </p:txBody>
          </p:sp>
          <p:sp>
            <p:nvSpPr>
              <p:cNvPr id="825378" name="Line 34"/>
              <p:cNvSpPr>
                <a:spLocks noChangeShapeType="1"/>
              </p:cNvSpPr>
              <p:nvPr/>
            </p:nvSpPr>
            <p:spPr bwMode="auto">
              <a:xfrm>
                <a:off x="3344" y="1674"/>
                <a:ext cx="0" cy="6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79" name="Line 35"/>
              <p:cNvSpPr>
                <a:spLocks noChangeShapeType="1"/>
              </p:cNvSpPr>
              <p:nvPr/>
            </p:nvSpPr>
            <p:spPr bwMode="auto">
              <a:xfrm>
                <a:off x="4178" y="1671"/>
                <a:ext cx="0" cy="67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80" name="Line 36"/>
              <p:cNvSpPr>
                <a:spLocks noChangeShapeType="1"/>
              </p:cNvSpPr>
              <p:nvPr/>
            </p:nvSpPr>
            <p:spPr bwMode="auto">
              <a:xfrm rot="5400000" flipV="1">
                <a:off x="3428" y="1649"/>
                <a:ext cx="670" cy="725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81" name="Text Box 37"/>
              <p:cNvSpPr txBox="1">
                <a:spLocks noChangeArrowheads="1"/>
              </p:cNvSpPr>
              <p:nvPr/>
            </p:nvSpPr>
            <p:spPr bwMode="auto">
              <a:xfrm>
                <a:off x="3911" y="2014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-4</a:t>
                </a:r>
              </a:p>
            </p:txBody>
          </p:sp>
          <p:sp>
            <p:nvSpPr>
              <p:cNvPr id="825382" name="Freeform 38"/>
              <p:cNvSpPr>
                <a:spLocks/>
              </p:cNvSpPr>
              <p:nvPr/>
            </p:nvSpPr>
            <p:spPr bwMode="auto">
              <a:xfrm>
                <a:off x="3468" y="1471"/>
                <a:ext cx="582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83" name="Freeform 39"/>
              <p:cNvSpPr>
                <a:spLocks/>
              </p:cNvSpPr>
              <p:nvPr/>
            </p:nvSpPr>
            <p:spPr bwMode="auto">
              <a:xfrm flipH="1" flipV="1">
                <a:off x="3478" y="1594"/>
                <a:ext cx="582" cy="50"/>
              </a:xfrm>
              <a:custGeom>
                <a:avLst/>
                <a:gdLst>
                  <a:gd name="T0" fmla="*/ 15 w 582"/>
                  <a:gd name="T1" fmla="*/ 50 h 50"/>
                  <a:gd name="T2" fmla="*/ 47 w 582"/>
                  <a:gd name="T3" fmla="*/ 37 h 50"/>
                  <a:gd name="T4" fmla="*/ 299 w 582"/>
                  <a:gd name="T5" fmla="*/ 1 h 50"/>
                  <a:gd name="T6" fmla="*/ 582 w 582"/>
                  <a:gd name="T7" fmla="*/ 4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50">
                    <a:moveTo>
                      <a:pt x="15" y="50"/>
                    </a:moveTo>
                    <a:cubicBezTo>
                      <a:pt x="7" y="47"/>
                      <a:pt x="0" y="45"/>
                      <a:pt x="47" y="37"/>
                    </a:cubicBezTo>
                    <a:cubicBezTo>
                      <a:pt x="94" y="29"/>
                      <a:pt x="210" y="0"/>
                      <a:pt x="299" y="1"/>
                    </a:cubicBezTo>
                    <a:cubicBezTo>
                      <a:pt x="388" y="2"/>
                      <a:pt x="536" y="34"/>
                      <a:pt x="582" y="41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84" name="Text Box 40"/>
              <p:cNvSpPr txBox="1">
                <a:spLocks noChangeArrowheads="1"/>
              </p:cNvSpPr>
              <p:nvPr/>
            </p:nvSpPr>
            <p:spPr bwMode="auto">
              <a:xfrm>
                <a:off x="3612" y="1597"/>
                <a:ext cx="23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-2</a:t>
                </a:r>
              </a:p>
            </p:txBody>
          </p:sp>
        </p:grpSp>
        <p:sp>
          <p:nvSpPr>
            <p:cNvPr id="825385" name="Oval 41"/>
            <p:cNvSpPr>
              <a:spLocks noChangeArrowheads="1"/>
            </p:cNvSpPr>
            <p:nvPr/>
          </p:nvSpPr>
          <p:spPr bwMode="auto">
            <a:xfrm>
              <a:off x="2064" y="2353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825386" name="Oval 42"/>
            <p:cNvSpPr>
              <a:spLocks noChangeArrowheads="1"/>
            </p:cNvSpPr>
            <p:nvPr/>
          </p:nvSpPr>
          <p:spPr bwMode="auto">
            <a:xfrm>
              <a:off x="2064" y="3280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825387" name="Oval 43"/>
            <p:cNvSpPr>
              <a:spLocks noChangeArrowheads="1"/>
            </p:cNvSpPr>
            <p:nvPr/>
          </p:nvSpPr>
          <p:spPr bwMode="auto">
            <a:xfrm>
              <a:off x="2061" y="2350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4</a:t>
              </a:r>
            </a:p>
          </p:txBody>
        </p:sp>
      </p:grpSp>
      <p:grpSp>
        <p:nvGrpSpPr>
          <p:cNvPr id="825388" name="Group 44"/>
          <p:cNvGrpSpPr>
            <a:grpSpLocks/>
          </p:cNvGrpSpPr>
          <p:nvPr/>
        </p:nvGrpSpPr>
        <p:grpSpPr bwMode="auto">
          <a:xfrm>
            <a:off x="5470525" y="3778250"/>
            <a:ext cx="2762250" cy="2528888"/>
            <a:chOff x="3092" y="2080"/>
            <a:chExt cx="1740" cy="1593"/>
          </a:xfrm>
        </p:grpSpPr>
        <p:sp>
          <p:nvSpPr>
            <p:cNvPr id="825389" name="Freeform 45"/>
            <p:cNvSpPr>
              <a:spLocks/>
            </p:cNvSpPr>
            <p:nvPr/>
          </p:nvSpPr>
          <p:spPr bwMode="auto">
            <a:xfrm flipH="1" flipV="1">
              <a:off x="3958" y="2463"/>
              <a:ext cx="582" cy="50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76200">
              <a:solidFill>
                <a:srgbClr val="808080"/>
              </a:solidFill>
              <a:round/>
              <a:headEnd/>
              <a:tailEnd type="non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5390" name="Group 46"/>
            <p:cNvGrpSpPr>
              <a:grpSpLocks/>
            </p:cNvGrpSpPr>
            <p:nvPr/>
          </p:nvGrpSpPr>
          <p:grpSpPr bwMode="auto">
            <a:xfrm>
              <a:off x="3092" y="2080"/>
              <a:ext cx="1740" cy="1593"/>
              <a:chOff x="889" y="2419"/>
              <a:chExt cx="1740" cy="1593"/>
            </a:xfrm>
          </p:grpSpPr>
          <p:sp>
            <p:nvSpPr>
              <p:cNvPr id="825391" name="Line 47"/>
              <p:cNvSpPr>
                <a:spLocks noChangeShapeType="1"/>
              </p:cNvSpPr>
              <p:nvPr/>
            </p:nvSpPr>
            <p:spPr bwMode="auto">
              <a:xfrm rot="5400000" flipV="1">
                <a:off x="1709" y="2851"/>
                <a:ext cx="676" cy="739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92" name="Line 48"/>
              <p:cNvSpPr>
                <a:spLocks noChangeShapeType="1"/>
              </p:cNvSpPr>
              <p:nvPr/>
            </p:nvSpPr>
            <p:spPr bwMode="auto">
              <a:xfrm flipV="1">
                <a:off x="1702" y="2850"/>
                <a:ext cx="653" cy="716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93" name="Line 49"/>
              <p:cNvSpPr>
                <a:spLocks noChangeShapeType="1"/>
              </p:cNvSpPr>
              <p:nvPr/>
            </p:nvSpPr>
            <p:spPr bwMode="auto">
              <a:xfrm flipV="1">
                <a:off x="1279" y="2847"/>
                <a:ext cx="261" cy="257"/>
              </a:xfrm>
              <a:prstGeom prst="line">
                <a:avLst/>
              </a:prstGeom>
              <a:noFill/>
              <a:ln w="1905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39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1275" y="3325"/>
                <a:ext cx="261" cy="257"/>
              </a:xfrm>
              <a:prstGeom prst="line">
                <a:avLst/>
              </a:prstGeom>
              <a:noFill/>
              <a:ln w="76200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5395" name="Group 51"/>
              <p:cNvGrpSpPr>
                <a:grpSpLocks/>
              </p:cNvGrpSpPr>
              <p:nvPr/>
            </p:nvGrpSpPr>
            <p:grpSpPr bwMode="auto">
              <a:xfrm>
                <a:off x="889" y="2419"/>
                <a:ext cx="1740" cy="1593"/>
                <a:chOff x="2607" y="1209"/>
                <a:chExt cx="1740" cy="1593"/>
              </a:xfrm>
            </p:grpSpPr>
            <p:sp>
              <p:nvSpPr>
                <p:cNvPr id="825396" name="Oval 52"/>
                <p:cNvSpPr>
                  <a:spLocks noChangeArrowheads="1"/>
                </p:cNvSpPr>
                <p:nvPr/>
              </p:nvSpPr>
              <p:spPr bwMode="auto">
                <a:xfrm>
                  <a:off x="2784" y="1880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/>
                    <a:t>0</a:t>
                  </a:r>
                </a:p>
              </p:txBody>
            </p:sp>
            <p:sp>
              <p:nvSpPr>
                <p:cNvPr id="825397" name="Oval 53"/>
                <p:cNvSpPr>
                  <a:spLocks noChangeArrowheads="1"/>
                </p:cNvSpPr>
                <p:nvPr/>
              </p:nvSpPr>
              <p:spPr bwMode="auto">
                <a:xfrm>
                  <a:off x="3213" y="1415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>
                      <a:sym typeface="Symbol" charset="0"/>
                    </a:rPr>
                    <a:t>6</a:t>
                  </a:r>
                </a:p>
              </p:txBody>
            </p:sp>
            <p:sp>
              <p:nvSpPr>
                <p:cNvPr id="825398" name="Oval 54"/>
                <p:cNvSpPr>
                  <a:spLocks noChangeArrowheads="1"/>
                </p:cNvSpPr>
                <p:nvPr/>
              </p:nvSpPr>
              <p:spPr bwMode="auto">
                <a:xfrm>
                  <a:off x="4045" y="1415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sym typeface="Symbol" charset="0"/>
                    </a:rPr>
                    <a:t>∞</a:t>
                  </a:r>
                </a:p>
              </p:txBody>
            </p:sp>
            <p:sp>
              <p:nvSpPr>
                <p:cNvPr id="825399" name="Oval 55"/>
                <p:cNvSpPr>
                  <a:spLocks noChangeArrowheads="1"/>
                </p:cNvSpPr>
                <p:nvPr/>
              </p:nvSpPr>
              <p:spPr bwMode="auto">
                <a:xfrm>
                  <a:off x="3213" y="2346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>
                      <a:sym typeface="Symbol" charset="0"/>
                    </a:rPr>
                    <a:t>7</a:t>
                  </a:r>
                  <a:endParaRPr lang="en-US"/>
                </a:p>
              </p:txBody>
            </p:sp>
            <p:sp>
              <p:nvSpPr>
                <p:cNvPr id="825400" name="Oval 56"/>
                <p:cNvSpPr>
                  <a:spLocks noChangeArrowheads="1"/>
                </p:cNvSpPr>
                <p:nvPr/>
              </p:nvSpPr>
              <p:spPr bwMode="auto">
                <a:xfrm>
                  <a:off x="4045" y="2346"/>
                  <a:ext cx="266" cy="265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/>
                  <a:r>
                    <a:rPr lang="en-US" dirty="0">
                      <a:sym typeface="Symbol" charset="0"/>
                    </a:rPr>
                    <a:t>∞</a:t>
                  </a:r>
                  <a:endParaRPr lang="en-US" dirty="0"/>
                </a:p>
              </p:txBody>
            </p:sp>
            <p:sp>
              <p:nvSpPr>
                <p:cNvPr id="825401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991" y="1642"/>
                  <a:ext cx="261" cy="26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02" name="Line 58"/>
                <p:cNvSpPr>
                  <a:spLocks noChangeShapeType="1"/>
                </p:cNvSpPr>
                <p:nvPr/>
              </p:nvSpPr>
              <p:spPr bwMode="auto">
                <a:xfrm>
                  <a:off x="2992" y="2110"/>
                  <a:ext cx="256" cy="27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03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970" y="1609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6</a:t>
                  </a:r>
                </a:p>
              </p:txBody>
            </p:sp>
            <p:sp>
              <p:nvSpPr>
                <p:cNvPr id="825404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3656" y="1278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5</a:t>
                  </a:r>
                </a:p>
              </p:txBody>
            </p:sp>
            <p:sp>
              <p:nvSpPr>
                <p:cNvPr id="825405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981" y="217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7</a:t>
                  </a:r>
                </a:p>
              </p:txBody>
            </p:sp>
            <p:sp>
              <p:nvSpPr>
                <p:cNvPr id="82540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4160" y="1843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7</a:t>
                  </a:r>
                </a:p>
              </p:txBody>
            </p:sp>
            <p:sp>
              <p:nvSpPr>
                <p:cNvPr id="825407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676" y="245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9</a:t>
                  </a:r>
                </a:p>
              </p:txBody>
            </p:sp>
            <p:sp>
              <p:nvSpPr>
                <p:cNvPr id="825408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607" y="1892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s</a:t>
                  </a:r>
                </a:p>
              </p:txBody>
            </p:sp>
            <p:sp>
              <p:nvSpPr>
                <p:cNvPr id="825409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3268" y="1209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v</a:t>
                  </a:r>
                </a:p>
              </p:txBody>
            </p:sp>
            <p:sp>
              <p:nvSpPr>
                <p:cNvPr id="825410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4090" y="1209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x</a:t>
                  </a:r>
                </a:p>
              </p:txBody>
            </p:sp>
            <p:sp>
              <p:nvSpPr>
                <p:cNvPr id="825411" name="Text Box 67"/>
                <p:cNvSpPr txBox="1">
                  <a:spLocks noChangeArrowheads="1"/>
                </p:cNvSpPr>
                <p:nvPr/>
              </p:nvSpPr>
              <p:spPr bwMode="auto">
                <a:xfrm>
                  <a:off x="3252" y="2571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y</a:t>
                  </a:r>
                </a:p>
              </p:txBody>
            </p:sp>
            <p:sp>
              <p:nvSpPr>
                <p:cNvPr id="825412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106" y="2571"/>
                  <a:ext cx="18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z</a:t>
                  </a:r>
                </a:p>
              </p:txBody>
            </p:sp>
            <p:sp>
              <p:nvSpPr>
                <p:cNvPr id="825413" name="Line 69"/>
                <p:cNvSpPr>
                  <a:spLocks noChangeShapeType="1"/>
                </p:cNvSpPr>
                <p:nvPr/>
              </p:nvSpPr>
              <p:spPr bwMode="auto">
                <a:xfrm flipV="1">
                  <a:off x="3483" y="2487"/>
                  <a:ext cx="57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14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3414" y="1633"/>
                  <a:ext cx="670" cy="72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15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036" y="2061"/>
                  <a:ext cx="1031" cy="36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16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173" y="1807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8</a:t>
                  </a:r>
                </a:p>
              </p:txBody>
            </p:sp>
            <p:sp>
              <p:nvSpPr>
                <p:cNvPr id="825417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3420" y="1827"/>
                  <a:ext cx="116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endParaRPr lang="en-US" sz="1600"/>
                </a:p>
              </p:txBody>
            </p:sp>
            <p:sp>
              <p:nvSpPr>
                <p:cNvPr id="825418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887" y="1693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-3</a:t>
                  </a:r>
                </a:p>
              </p:txBody>
            </p:sp>
            <p:sp>
              <p:nvSpPr>
                <p:cNvPr id="825419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3715" y="2154"/>
                  <a:ext cx="187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2</a:t>
                  </a:r>
                </a:p>
              </p:txBody>
            </p:sp>
            <p:sp>
              <p:nvSpPr>
                <p:cNvPr id="825420" name="Line 76"/>
                <p:cNvSpPr>
                  <a:spLocks noChangeShapeType="1"/>
                </p:cNvSpPr>
                <p:nvPr/>
              </p:nvSpPr>
              <p:spPr bwMode="auto">
                <a:xfrm>
                  <a:off x="3344" y="1674"/>
                  <a:ext cx="0" cy="6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21" name="Line 77"/>
                <p:cNvSpPr>
                  <a:spLocks noChangeShapeType="1"/>
                </p:cNvSpPr>
                <p:nvPr/>
              </p:nvSpPr>
              <p:spPr bwMode="auto">
                <a:xfrm>
                  <a:off x="4178" y="1671"/>
                  <a:ext cx="0" cy="67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22" name="Line 78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3428" y="1649"/>
                  <a:ext cx="670" cy="725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23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911" y="2014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-4</a:t>
                  </a:r>
                </a:p>
              </p:txBody>
            </p:sp>
            <p:sp>
              <p:nvSpPr>
                <p:cNvPr id="825424" name="Freeform 80"/>
                <p:cNvSpPr>
                  <a:spLocks/>
                </p:cNvSpPr>
                <p:nvPr/>
              </p:nvSpPr>
              <p:spPr bwMode="auto">
                <a:xfrm>
                  <a:off x="3468" y="1471"/>
                  <a:ext cx="582" cy="50"/>
                </a:xfrm>
                <a:custGeom>
                  <a:avLst/>
                  <a:gdLst>
                    <a:gd name="T0" fmla="*/ 15 w 582"/>
                    <a:gd name="T1" fmla="*/ 50 h 50"/>
                    <a:gd name="T2" fmla="*/ 47 w 582"/>
                    <a:gd name="T3" fmla="*/ 37 h 50"/>
                    <a:gd name="T4" fmla="*/ 299 w 582"/>
                    <a:gd name="T5" fmla="*/ 1 h 50"/>
                    <a:gd name="T6" fmla="*/ 582 w 582"/>
                    <a:gd name="T7" fmla="*/ 41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2" h="50">
                      <a:moveTo>
                        <a:pt x="15" y="50"/>
                      </a:moveTo>
                      <a:cubicBezTo>
                        <a:pt x="7" y="47"/>
                        <a:pt x="0" y="45"/>
                        <a:pt x="47" y="37"/>
                      </a:cubicBezTo>
                      <a:cubicBezTo>
                        <a:pt x="94" y="29"/>
                        <a:pt x="210" y="0"/>
                        <a:pt x="299" y="1"/>
                      </a:cubicBezTo>
                      <a:cubicBezTo>
                        <a:pt x="388" y="2"/>
                        <a:pt x="536" y="34"/>
                        <a:pt x="582" y="41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25" name="Freeform 81"/>
                <p:cNvSpPr>
                  <a:spLocks/>
                </p:cNvSpPr>
                <p:nvPr/>
              </p:nvSpPr>
              <p:spPr bwMode="auto">
                <a:xfrm flipH="1" flipV="1">
                  <a:off x="3478" y="1594"/>
                  <a:ext cx="582" cy="50"/>
                </a:xfrm>
                <a:custGeom>
                  <a:avLst/>
                  <a:gdLst>
                    <a:gd name="T0" fmla="*/ 15 w 582"/>
                    <a:gd name="T1" fmla="*/ 50 h 50"/>
                    <a:gd name="T2" fmla="*/ 47 w 582"/>
                    <a:gd name="T3" fmla="*/ 37 h 50"/>
                    <a:gd name="T4" fmla="*/ 299 w 582"/>
                    <a:gd name="T5" fmla="*/ 1 h 50"/>
                    <a:gd name="T6" fmla="*/ 582 w 582"/>
                    <a:gd name="T7" fmla="*/ 41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82" h="50">
                      <a:moveTo>
                        <a:pt x="15" y="50"/>
                      </a:moveTo>
                      <a:cubicBezTo>
                        <a:pt x="7" y="47"/>
                        <a:pt x="0" y="45"/>
                        <a:pt x="47" y="37"/>
                      </a:cubicBezTo>
                      <a:cubicBezTo>
                        <a:pt x="94" y="29"/>
                        <a:pt x="210" y="0"/>
                        <a:pt x="299" y="1"/>
                      </a:cubicBezTo>
                      <a:cubicBezTo>
                        <a:pt x="388" y="2"/>
                        <a:pt x="536" y="34"/>
                        <a:pt x="582" y="41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2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612" y="1597"/>
                  <a:ext cx="230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-2</a:t>
                  </a:r>
                </a:p>
              </p:txBody>
            </p:sp>
          </p:grpSp>
          <p:sp>
            <p:nvSpPr>
              <p:cNvPr id="825427" name="Oval 83"/>
              <p:cNvSpPr>
                <a:spLocks noChangeArrowheads="1"/>
              </p:cNvSpPr>
              <p:nvPr/>
            </p:nvSpPr>
            <p:spPr bwMode="auto">
              <a:xfrm>
                <a:off x="2350" y="2652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11</a:t>
                </a:r>
              </a:p>
            </p:txBody>
          </p:sp>
          <p:sp>
            <p:nvSpPr>
              <p:cNvPr id="825428" name="Oval 84"/>
              <p:cNvSpPr>
                <a:spLocks noChangeArrowheads="1"/>
              </p:cNvSpPr>
              <p:nvPr/>
            </p:nvSpPr>
            <p:spPr bwMode="auto">
              <a:xfrm>
                <a:off x="2350" y="3579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2</a:t>
                </a:r>
              </a:p>
            </p:txBody>
          </p:sp>
          <p:sp>
            <p:nvSpPr>
              <p:cNvPr id="825429" name="Oval 85"/>
              <p:cNvSpPr>
                <a:spLocks noChangeArrowheads="1"/>
              </p:cNvSpPr>
              <p:nvPr/>
            </p:nvSpPr>
            <p:spPr bwMode="auto">
              <a:xfrm>
                <a:off x="2347" y="2649"/>
                <a:ext cx="229" cy="2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4</a:t>
                </a:r>
              </a:p>
            </p:txBody>
          </p:sp>
        </p:grpSp>
        <p:sp>
          <p:nvSpPr>
            <p:cNvPr id="825430" name="Oval 86"/>
            <p:cNvSpPr>
              <a:spLocks noChangeArrowheads="1"/>
            </p:cNvSpPr>
            <p:nvPr/>
          </p:nvSpPr>
          <p:spPr bwMode="auto">
            <a:xfrm>
              <a:off x="3714" y="2308"/>
              <a:ext cx="229" cy="21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2</a:t>
              </a:r>
            </a:p>
          </p:txBody>
        </p:sp>
      </p:grpSp>
      <p:sp>
        <p:nvSpPr>
          <p:cNvPr id="825431" name="Text Box 87"/>
          <p:cNvSpPr txBox="1">
            <a:spLocks noChangeArrowheads="1"/>
          </p:cNvSpPr>
          <p:nvPr/>
        </p:nvSpPr>
        <p:spPr bwMode="auto">
          <a:xfrm>
            <a:off x="3813175" y="4465638"/>
            <a:ext cx="1339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Relax (x, v)</a:t>
            </a:r>
          </a:p>
        </p:txBody>
      </p:sp>
      <p:sp>
        <p:nvSpPr>
          <p:cNvPr id="825432" name="AutoShape 88"/>
          <p:cNvSpPr>
            <a:spLocks noChangeArrowheads="1"/>
          </p:cNvSpPr>
          <p:nvPr/>
        </p:nvSpPr>
        <p:spPr bwMode="auto">
          <a:xfrm>
            <a:off x="3676650" y="4819650"/>
            <a:ext cx="1638300" cy="419100"/>
          </a:xfrm>
          <a:prstGeom prst="rightArrow">
            <a:avLst>
              <a:gd name="adj1" fmla="val 50000"/>
              <a:gd name="adj2" fmla="val 97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6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431" grpId="0"/>
      <p:bldP spid="82543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Properties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34400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No-path property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If there is no path from </a:t>
            </a:r>
            <a:r>
              <a:rPr lang="en-US" dirty="0">
                <a:latin typeface="Comic Sans MS" charset="0"/>
              </a:rPr>
              <a:t>s</a:t>
            </a:r>
            <a:r>
              <a:rPr lang="en-US" dirty="0"/>
              <a:t> to </a:t>
            </a:r>
            <a:r>
              <a:rPr lang="en-US" dirty="0">
                <a:latin typeface="Comic Sans MS" charset="0"/>
              </a:rPr>
              <a:t>v</a:t>
            </a:r>
            <a:r>
              <a:rPr lang="en-US" dirty="0"/>
              <a:t> then d[v] = ∞ always.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δ</a:t>
            </a:r>
            <a:r>
              <a:rPr lang="en-US" dirty="0"/>
              <a:t>(s, h) = ∞ and d[h] ≥ </a:t>
            </a:r>
            <a:r>
              <a:rPr lang="en-US" dirty="0" err="1"/>
              <a:t>δ</a:t>
            </a:r>
            <a:r>
              <a:rPr lang="en-US" dirty="0"/>
              <a:t>(s, h) </a:t>
            </a:r>
            <a:r>
              <a:rPr lang="en-US" dirty="0">
                <a:sym typeface="Symbol" charset="0"/>
              </a:rPr>
              <a:t>⇒ </a:t>
            </a:r>
            <a:r>
              <a:rPr lang="en-US" dirty="0"/>
              <a:t>d[h] = ∞ </a:t>
            </a:r>
          </a:p>
        </p:txBody>
      </p:sp>
      <p:grpSp>
        <p:nvGrpSpPr>
          <p:cNvPr id="826372" name="Group 4"/>
          <p:cNvGrpSpPr>
            <a:grpSpLocks/>
          </p:cNvGrpSpPr>
          <p:nvPr/>
        </p:nvGrpSpPr>
        <p:grpSpPr bwMode="auto">
          <a:xfrm>
            <a:off x="726564" y="3465899"/>
            <a:ext cx="3846512" cy="2528887"/>
            <a:chOff x="3027" y="791"/>
            <a:chExt cx="2423" cy="1593"/>
          </a:xfrm>
        </p:grpSpPr>
        <p:sp>
          <p:nvSpPr>
            <p:cNvPr id="826373" name="Oval 5"/>
            <p:cNvSpPr>
              <a:spLocks noChangeArrowheads="1"/>
            </p:cNvSpPr>
            <p:nvPr/>
          </p:nvSpPr>
          <p:spPr bwMode="auto">
            <a:xfrm>
              <a:off x="320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826374" name="Oval 6"/>
            <p:cNvSpPr>
              <a:spLocks noChangeArrowheads="1"/>
            </p:cNvSpPr>
            <p:nvPr/>
          </p:nvSpPr>
          <p:spPr bwMode="auto">
            <a:xfrm>
              <a:off x="3768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826375" name="Oval 7"/>
            <p:cNvSpPr>
              <a:spLocks noChangeArrowheads="1"/>
            </p:cNvSpPr>
            <p:nvPr/>
          </p:nvSpPr>
          <p:spPr bwMode="auto">
            <a:xfrm>
              <a:off x="4599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-1</a:t>
              </a:r>
            </a:p>
          </p:txBody>
        </p:sp>
        <p:sp>
          <p:nvSpPr>
            <p:cNvPr id="826376" name="Oval 8"/>
            <p:cNvSpPr>
              <a:spLocks noChangeArrowheads="1"/>
            </p:cNvSpPr>
            <p:nvPr/>
          </p:nvSpPr>
          <p:spPr bwMode="auto">
            <a:xfrm>
              <a:off x="3768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-∞</a:t>
              </a:r>
            </a:p>
          </p:txBody>
        </p:sp>
        <p:sp>
          <p:nvSpPr>
            <p:cNvPr id="826377" name="Oval 9"/>
            <p:cNvSpPr>
              <a:spLocks noChangeArrowheads="1"/>
            </p:cNvSpPr>
            <p:nvPr/>
          </p:nvSpPr>
          <p:spPr bwMode="auto">
            <a:xfrm>
              <a:off x="4599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-∞</a:t>
              </a:r>
              <a:endParaRPr lang="en-US" dirty="0"/>
            </a:p>
          </p:txBody>
        </p:sp>
        <p:sp>
          <p:nvSpPr>
            <p:cNvPr id="826378" name="Line 10"/>
            <p:cNvSpPr>
              <a:spLocks noChangeShapeType="1"/>
            </p:cNvSpPr>
            <p:nvPr/>
          </p:nvSpPr>
          <p:spPr bwMode="auto">
            <a:xfrm>
              <a:off x="4032" y="1122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79" name="Line 11"/>
            <p:cNvSpPr>
              <a:spLocks noChangeShapeType="1"/>
            </p:cNvSpPr>
            <p:nvPr/>
          </p:nvSpPr>
          <p:spPr bwMode="auto">
            <a:xfrm flipV="1">
              <a:off x="3415" y="1224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80" name="Line 12"/>
            <p:cNvSpPr>
              <a:spLocks noChangeShapeType="1"/>
            </p:cNvSpPr>
            <p:nvPr/>
          </p:nvSpPr>
          <p:spPr bwMode="auto">
            <a:xfrm>
              <a:off x="3439" y="168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81" name="Text Box 13"/>
            <p:cNvSpPr txBox="1">
              <a:spLocks noChangeArrowheads="1"/>
            </p:cNvSpPr>
            <p:nvPr/>
          </p:nvSpPr>
          <p:spPr bwMode="auto">
            <a:xfrm>
              <a:off x="3460" y="1191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826382" name="Text Box 14"/>
            <p:cNvSpPr txBox="1">
              <a:spLocks noChangeArrowheads="1"/>
            </p:cNvSpPr>
            <p:nvPr/>
          </p:nvSpPr>
          <p:spPr bwMode="auto">
            <a:xfrm>
              <a:off x="4225" y="923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826383" name="Text Box 15"/>
            <p:cNvSpPr txBox="1">
              <a:spLocks noChangeArrowheads="1"/>
            </p:cNvSpPr>
            <p:nvPr/>
          </p:nvSpPr>
          <p:spPr bwMode="auto">
            <a:xfrm>
              <a:off x="3491" y="177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826384" name="Text Box 16"/>
            <p:cNvSpPr txBox="1">
              <a:spLocks noChangeArrowheads="1"/>
            </p:cNvSpPr>
            <p:nvPr/>
          </p:nvSpPr>
          <p:spPr bwMode="auto">
            <a:xfrm>
              <a:off x="4918" y="1398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826385" name="Text Box 17"/>
            <p:cNvSpPr txBox="1">
              <a:spLocks noChangeArrowheads="1"/>
            </p:cNvSpPr>
            <p:nvPr/>
          </p:nvSpPr>
          <p:spPr bwMode="auto">
            <a:xfrm>
              <a:off x="4402" y="2116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-6</a:t>
              </a:r>
            </a:p>
          </p:txBody>
        </p:sp>
        <p:sp>
          <p:nvSpPr>
            <p:cNvPr id="826386" name="Text Box 18"/>
            <p:cNvSpPr txBox="1">
              <a:spLocks noChangeArrowheads="1"/>
            </p:cNvSpPr>
            <p:nvPr/>
          </p:nvSpPr>
          <p:spPr bwMode="auto">
            <a:xfrm>
              <a:off x="3027" y="147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826387" name="Text Box 19"/>
            <p:cNvSpPr txBox="1">
              <a:spLocks noChangeArrowheads="1"/>
            </p:cNvSpPr>
            <p:nvPr/>
          </p:nvSpPr>
          <p:spPr bwMode="auto">
            <a:xfrm>
              <a:off x="3823" y="7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826388" name="Text Box 20"/>
            <p:cNvSpPr txBox="1">
              <a:spLocks noChangeArrowheads="1"/>
            </p:cNvSpPr>
            <p:nvPr/>
          </p:nvSpPr>
          <p:spPr bwMode="auto">
            <a:xfrm>
              <a:off x="4645" y="7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826389" name="Text Box 21"/>
            <p:cNvSpPr txBox="1">
              <a:spLocks noChangeArrowheads="1"/>
            </p:cNvSpPr>
            <p:nvPr/>
          </p:nvSpPr>
          <p:spPr bwMode="auto">
            <a:xfrm>
              <a:off x="3807" y="2153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826390" name="Text Box 22"/>
            <p:cNvSpPr txBox="1">
              <a:spLocks noChangeArrowheads="1"/>
            </p:cNvSpPr>
            <p:nvPr/>
          </p:nvSpPr>
          <p:spPr bwMode="auto">
            <a:xfrm>
              <a:off x="4661" y="2153"/>
              <a:ext cx="1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f</a:t>
              </a:r>
            </a:p>
          </p:txBody>
        </p:sp>
        <p:sp>
          <p:nvSpPr>
            <p:cNvPr id="826391" name="Oval 23"/>
            <p:cNvSpPr>
              <a:spLocks noChangeArrowheads="1"/>
            </p:cNvSpPr>
            <p:nvPr/>
          </p:nvSpPr>
          <p:spPr bwMode="auto">
            <a:xfrm>
              <a:off x="518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/>
                <a:t>-</a:t>
              </a:r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826392" name="Oval 24"/>
            <p:cNvSpPr>
              <a:spLocks noChangeArrowheads="1"/>
            </p:cNvSpPr>
            <p:nvPr/>
          </p:nvSpPr>
          <p:spPr bwMode="auto">
            <a:xfrm>
              <a:off x="3768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826393" name="Oval 25"/>
            <p:cNvSpPr>
              <a:spLocks noChangeArrowheads="1"/>
            </p:cNvSpPr>
            <p:nvPr/>
          </p:nvSpPr>
          <p:spPr bwMode="auto">
            <a:xfrm>
              <a:off x="4599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826394" name="Text Box 26"/>
            <p:cNvSpPr txBox="1">
              <a:spLocks noChangeArrowheads="1"/>
            </p:cNvSpPr>
            <p:nvPr/>
          </p:nvSpPr>
          <p:spPr bwMode="auto">
            <a:xfrm>
              <a:off x="4352" y="1638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826395" name="Text Box 27"/>
            <p:cNvSpPr txBox="1">
              <a:spLocks noChangeArrowheads="1"/>
            </p:cNvSpPr>
            <p:nvPr/>
          </p:nvSpPr>
          <p:spPr bwMode="auto">
            <a:xfrm>
              <a:off x="3811" y="168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y</a:t>
              </a:r>
            </a:p>
          </p:txBody>
        </p:sp>
        <p:sp>
          <p:nvSpPr>
            <p:cNvPr id="826396" name="Line 28"/>
            <p:cNvSpPr>
              <a:spLocks noChangeShapeType="1"/>
            </p:cNvSpPr>
            <p:nvPr/>
          </p:nvSpPr>
          <p:spPr bwMode="auto">
            <a:xfrm>
              <a:off x="4854" y="120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97" name="Line 29"/>
            <p:cNvSpPr>
              <a:spLocks noChangeShapeType="1"/>
            </p:cNvSpPr>
            <p:nvPr/>
          </p:nvSpPr>
          <p:spPr bwMode="auto">
            <a:xfrm flipV="1">
              <a:off x="4825" y="1702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98" name="Line 30"/>
            <p:cNvSpPr>
              <a:spLocks noChangeShapeType="1"/>
            </p:cNvSpPr>
            <p:nvPr/>
          </p:nvSpPr>
          <p:spPr bwMode="auto">
            <a:xfrm flipV="1">
              <a:off x="3484" y="1592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99" name="Line 31"/>
            <p:cNvSpPr>
              <a:spLocks noChangeShapeType="1"/>
            </p:cNvSpPr>
            <p:nvPr/>
          </p:nvSpPr>
          <p:spPr bwMode="auto">
            <a:xfrm flipV="1">
              <a:off x="4885" y="1593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00" name="Freeform 32"/>
            <p:cNvSpPr>
              <a:spLocks/>
            </p:cNvSpPr>
            <p:nvPr/>
          </p:nvSpPr>
          <p:spPr bwMode="auto">
            <a:xfrm>
              <a:off x="4028" y="1479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01" name="Freeform 33"/>
            <p:cNvSpPr>
              <a:spLocks/>
            </p:cNvSpPr>
            <p:nvPr/>
          </p:nvSpPr>
          <p:spPr bwMode="auto">
            <a:xfrm flipH="1" flipV="1">
              <a:off x="4029" y="1645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02" name="Text Box 34"/>
            <p:cNvSpPr txBox="1">
              <a:spLocks noChangeArrowheads="1"/>
            </p:cNvSpPr>
            <p:nvPr/>
          </p:nvSpPr>
          <p:spPr bwMode="auto">
            <a:xfrm>
              <a:off x="4081" y="179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826403" name="Freeform 35"/>
            <p:cNvSpPr>
              <a:spLocks/>
            </p:cNvSpPr>
            <p:nvPr/>
          </p:nvSpPr>
          <p:spPr bwMode="auto">
            <a:xfrm>
              <a:off x="4030" y="1948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04" name="Freeform 36"/>
            <p:cNvSpPr>
              <a:spLocks/>
            </p:cNvSpPr>
            <p:nvPr/>
          </p:nvSpPr>
          <p:spPr bwMode="auto">
            <a:xfrm flipH="1" flipV="1">
              <a:off x="4031" y="2114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05" name="Text Box 37"/>
            <p:cNvSpPr txBox="1">
              <a:spLocks noChangeArrowheads="1"/>
            </p:cNvSpPr>
            <p:nvPr/>
          </p:nvSpPr>
          <p:spPr bwMode="auto">
            <a:xfrm>
              <a:off x="3524" y="141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826406" name="Text Box 38"/>
            <p:cNvSpPr txBox="1">
              <a:spLocks noChangeArrowheads="1"/>
            </p:cNvSpPr>
            <p:nvPr/>
          </p:nvSpPr>
          <p:spPr bwMode="auto">
            <a:xfrm>
              <a:off x="4213" y="1297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826407" name="Text Box 39"/>
            <p:cNvSpPr txBox="1">
              <a:spLocks noChangeArrowheads="1"/>
            </p:cNvSpPr>
            <p:nvPr/>
          </p:nvSpPr>
          <p:spPr bwMode="auto">
            <a:xfrm>
              <a:off x="4973" y="1139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826408" name="Text Box 40"/>
            <p:cNvSpPr txBox="1">
              <a:spLocks noChangeArrowheads="1"/>
            </p:cNvSpPr>
            <p:nvPr/>
          </p:nvSpPr>
          <p:spPr bwMode="auto">
            <a:xfrm>
              <a:off x="4964" y="179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826409" name="Text Box 41"/>
            <p:cNvSpPr txBox="1">
              <a:spLocks noChangeArrowheads="1"/>
            </p:cNvSpPr>
            <p:nvPr/>
          </p:nvSpPr>
          <p:spPr bwMode="auto">
            <a:xfrm>
              <a:off x="3798" y="125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826410" name="Text Box 42"/>
            <p:cNvSpPr txBox="1">
              <a:spLocks noChangeArrowheads="1"/>
            </p:cNvSpPr>
            <p:nvPr/>
          </p:nvSpPr>
          <p:spPr bwMode="auto">
            <a:xfrm>
              <a:off x="4630" y="126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826411" name="Text Box 43"/>
            <p:cNvSpPr txBox="1">
              <a:spLocks noChangeArrowheads="1"/>
            </p:cNvSpPr>
            <p:nvPr/>
          </p:nvSpPr>
          <p:spPr bwMode="auto">
            <a:xfrm>
              <a:off x="5215" y="1256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g</a:t>
              </a:r>
            </a:p>
          </p:txBody>
        </p:sp>
      </p:grpSp>
      <p:grpSp>
        <p:nvGrpSpPr>
          <p:cNvPr id="826412" name="Group 44"/>
          <p:cNvGrpSpPr>
            <a:grpSpLocks/>
          </p:cNvGrpSpPr>
          <p:nvPr/>
        </p:nvGrpSpPr>
        <p:grpSpPr bwMode="auto">
          <a:xfrm>
            <a:off x="4992176" y="3605599"/>
            <a:ext cx="1741488" cy="2022475"/>
            <a:chOff x="3698" y="2451"/>
            <a:chExt cx="1097" cy="1274"/>
          </a:xfrm>
        </p:grpSpPr>
        <p:sp>
          <p:nvSpPr>
            <p:cNvPr id="826413" name="Oval 45"/>
            <p:cNvSpPr>
              <a:spLocks noChangeArrowheads="1"/>
            </p:cNvSpPr>
            <p:nvPr/>
          </p:nvSpPr>
          <p:spPr bwMode="auto">
            <a:xfrm>
              <a:off x="3698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826414" name="Oval 46"/>
            <p:cNvSpPr>
              <a:spLocks noChangeArrowheads="1"/>
            </p:cNvSpPr>
            <p:nvPr/>
          </p:nvSpPr>
          <p:spPr bwMode="auto">
            <a:xfrm>
              <a:off x="4529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826415" name="Oval 47"/>
            <p:cNvSpPr>
              <a:spLocks noChangeArrowheads="1"/>
            </p:cNvSpPr>
            <p:nvPr/>
          </p:nvSpPr>
          <p:spPr bwMode="auto">
            <a:xfrm>
              <a:off x="4161" y="32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dirty="0">
                  <a:sym typeface="Symbol" charset="0"/>
                </a:rPr>
                <a:t>∞</a:t>
              </a:r>
            </a:p>
          </p:txBody>
        </p:sp>
        <p:sp>
          <p:nvSpPr>
            <p:cNvPr id="826416" name="Text Box 48"/>
            <p:cNvSpPr txBox="1">
              <a:spLocks noChangeArrowheads="1"/>
            </p:cNvSpPr>
            <p:nvPr/>
          </p:nvSpPr>
          <p:spPr bwMode="auto">
            <a:xfrm>
              <a:off x="4228" y="3494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826417" name="Text Box 49"/>
            <p:cNvSpPr txBox="1">
              <a:spLocks noChangeArrowheads="1"/>
            </p:cNvSpPr>
            <p:nvPr/>
          </p:nvSpPr>
          <p:spPr bwMode="auto">
            <a:xfrm>
              <a:off x="3748" y="245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h</a:t>
              </a:r>
            </a:p>
          </p:txBody>
        </p:sp>
        <p:sp>
          <p:nvSpPr>
            <p:cNvPr id="826418" name="Text Box 50"/>
            <p:cNvSpPr txBox="1">
              <a:spLocks noChangeArrowheads="1"/>
            </p:cNvSpPr>
            <p:nvPr/>
          </p:nvSpPr>
          <p:spPr bwMode="auto">
            <a:xfrm>
              <a:off x="4572" y="2452"/>
              <a:ext cx="1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826419" name="Line 51"/>
            <p:cNvSpPr>
              <a:spLocks noChangeShapeType="1"/>
            </p:cNvSpPr>
            <p:nvPr/>
          </p:nvSpPr>
          <p:spPr bwMode="auto">
            <a:xfrm>
              <a:off x="3953" y="2798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20" name="Text Box 52"/>
            <p:cNvSpPr txBox="1">
              <a:spLocks noChangeArrowheads="1"/>
            </p:cNvSpPr>
            <p:nvPr/>
          </p:nvSpPr>
          <p:spPr bwMode="auto">
            <a:xfrm>
              <a:off x="4131" y="2602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826421" name="Text Box 53"/>
            <p:cNvSpPr txBox="1">
              <a:spLocks noChangeArrowheads="1"/>
            </p:cNvSpPr>
            <p:nvPr/>
          </p:nvSpPr>
          <p:spPr bwMode="auto">
            <a:xfrm>
              <a:off x="4537" y="3090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826422" name="Text Box 54"/>
            <p:cNvSpPr txBox="1">
              <a:spLocks noChangeArrowheads="1"/>
            </p:cNvSpPr>
            <p:nvPr/>
          </p:nvSpPr>
          <p:spPr bwMode="auto">
            <a:xfrm>
              <a:off x="3772" y="3095"/>
              <a:ext cx="23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-8</a:t>
              </a:r>
            </a:p>
          </p:txBody>
        </p:sp>
        <p:sp>
          <p:nvSpPr>
            <p:cNvPr id="826423" name="Line 55"/>
            <p:cNvSpPr>
              <a:spLocks noChangeShapeType="1"/>
            </p:cNvSpPr>
            <p:nvPr/>
          </p:nvSpPr>
          <p:spPr bwMode="auto">
            <a:xfrm flipH="1">
              <a:off x="4379" y="2916"/>
              <a:ext cx="229" cy="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24" name="Line 56"/>
            <p:cNvSpPr>
              <a:spLocks noChangeShapeType="1"/>
            </p:cNvSpPr>
            <p:nvPr/>
          </p:nvSpPr>
          <p:spPr bwMode="auto">
            <a:xfrm flipH="1" flipV="1">
              <a:off x="3902" y="2912"/>
              <a:ext cx="297" cy="3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6425" name="Rectangle 57"/>
          <p:cNvSpPr>
            <a:spLocks noChangeArrowheads="1"/>
          </p:cNvSpPr>
          <p:nvPr/>
        </p:nvSpPr>
        <p:spPr bwMode="auto">
          <a:xfrm>
            <a:off x="4700076" y="5612199"/>
            <a:ext cx="33890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Comic Sans MS" charset="0"/>
                <a:sym typeface="Symbol" charset="0"/>
              </a:rPr>
              <a:t>𝛅(s, h) = 𝛅(s, </a:t>
            </a:r>
            <a:r>
              <a:rPr lang="en-US" sz="2000" dirty="0" err="1">
                <a:latin typeface="Comic Sans MS" charset="0"/>
                <a:sym typeface="Symbol" charset="0"/>
              </a:rPr>
              <a:t>i</a:t>
            </a:r>
            <a:r>
              <a:rPr lang="en-US" sz="2000" dirty="0">
                <a:latin typeface="Comic Sans MS" charset="0"/>
                <a:sym typeface="Symbol" charset="0"/>
              </a:rPr>
              <a:t>) =</a:t>
            </a:r>
            <a:r>
              <a:rPr lang="en-US" sz="2000" i="1" dirty="0">
                <a:latin typeface="Comic Sans MS" charset="0"/>
                <a:sym typeface="Symbol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𝛅(s, j) =</a:t>
            </a:r>
            <a:r>
              <a:rPr lang="en-US" sz="2000" i="1" dirty="0">
                <a:latin typeface="Comic Sans MS" charset="0"/>
                <a:sym typeface="Symbol" charset="0"/>
              </a:rPr>
              <a:t> </a:t>
            </a:r>
            <a:r>
              <a:rPr lang="en-US" sz="2000" dirty="0">
                <a:latin typeface="Comic Sans MS" charset="0"/>
                <a:sym typeface="Symbol" charset="0"/>
              </a:rPr>
              <a:t>∞</a:t>
            </a:r>
          </a:p>
        </p:txBody>
      </p:sp>
      <p:sp>
        <p:nvSpPr>
          <p:cNvPr id="826426" name="Text Box 58"/>
          <p:cNvSpPr txBox="1">
            <a:spLocks noChangeArrowheads="1"/>
          </p:cNvSpPr>
          <p:nvPr/>
        </p:nvSpPr>
        <p:spPr bwMode="auto">
          <a:xfrm>
            <a:off x="6787639" y="4280286"/>
            <a:ext cx="13001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latin typeface="Comic Sans MS" charset="0"/>
              </a:rPr>
              <a:t>h, i, j </a:t>
            </a:r>
            <a:r>
              <a:rPr lang="en-US" sz="2000"/>
              <a:t>not</a:t>
            </a:r>
          </a:p>
          <a:p>
            <a:r>
              <a:rPr lang="en-US" sz="2000"/>
              <a:t>reachable</a:t>
            </a:r>
          </a:p>
          <a:p>
            <a:r>
              <a:rPr lang="en-US" sz="2000"/>
              <a:t>from 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2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Properties</a:t>
            </a:r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864107" cy="50768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Convergence property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If s     u → v is a shortest path, and if d[u] = </a:t>
            </a:r>
            <a:r>
              <a:rPr lang="en-US" dirty="0" err="1"/>
              <a:t>δ</a:t>
            </a:r>
            <a:r>
              <a:rPr lang="en-US" dirty="0"/>
              <a:t>(s, u) at any time prior to relaxing edge (u, v), then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   d[v] = </a:t>
            </a:r>
            <a:r>
              <a:rPr lang="en-US" dirty="0" err="1"/>
              <a:t>δ</a:t>
            </a:r>
            <a:r>
              <a:rPr lang="en-US" dirty="0"/>
              <a:t>(s, v) at all times afterward</a:t>
            </a:r>
          </a:p>
        </p:txBody>
      </p:sp>
      <p:sp>
        <p:nvSpPr>
          <p:cNvPr id="827396" name="Freeform 4"/>
          <p:cNvSpPr>
            <a:spLocks/>
          </p:cNvSpPr>
          <p:nvPr/>
        </p:nvSpPr>
        <p:spPr bwMode="auto">
          <a:xfrm>
            <a:off x="1316038" y="2155825"/>
            <a:ext cx="363537" cy="90488"/>
          </a:xfrm>
          <a:custGeom>
            <a:avLst/>
            <a:gdLst>
              <a:gd name="T0" fmla="*/ 0 w 229"/>
              <a:gd name="T1" fmla="*/ 26 h 57"/>
              <a:gd name="T2" fmla="*/ 54 w 229"/>
              <a:gd name="T3" fmla="*/ 4 h 57"/>
              <a:gd name="T4" fmla="*/ 108 w 229"/>
              <a:gd name="T5" fmla="*/ 53 h 57"/>
              <a:gd name="T6" fmla="*/ 175 w 229"/>
              <a:gd name="T7" fmla="*/ 26 h 57"/>
              <a:gd name="T8" fmla="*/ 229 w 229"/>
              <a:gd name="T9" fmla="*/ 2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9" h="57">
                <a:moveTo>
                  <a:pt x="0" y="26"/>
                </a:moveTo>
                <a:cubicBezTo>
                  <a:pt x="18" y="13"/>
                  <a:pt x="36" y="0"/>
                  <a:pt x="54" y="4"/>
                </a:cubicBezTo>
                <a:cubicBezTo>
                  <a:pt x="72" y="8"/>
                  <a:pt x="88" y="49"/>
                  <a:pt x="108" y="53"/>
                </a:cubicBezTo>
                <a:cubicBezTo>
                  <a:pt x="128" y="57"/>
                  <a:pt x="155" y="30"/>
                  <a:pt x="175" y="26"/>
                </a:cubicBezTo>
                <a:cubicBezTo>
                  <a:pt x="195" y="22"/>
                  <a:pt x="212" y="24"/>
                  <a:pt x="229" y="2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397" name="Oval 5"/>
          <p:cNvSpPr>
            <a:spLocks noChangeArrowheads="1"/>
          </p:cNvSpPr>
          <p:nvPr/>
        </p:nvSpPr>
        <p:spPr bwMode="auto">
          <a:xfrm>
            <a:off x="1033408" y="5210960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827398" name="Oval 6"/>
          <p:cNvSpPr>
            <a:spLocks noChangeArrowheads="1"/>
          </p:cNvSpPr>
          <p:nvPr/>
        </p:nvSpPr>
        <p:spPr bwMode="auto">
          <a:xfrm>
            <a:off x="1714445" y="4472772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ym typeface="Symbol" charset="0"/>
              </a:rPr>
              <a:t>6</a:t>
            </a:r>
          </a:p>
        </p:txBody>
      </p:sp>
      <p:sp>
        <p:nvSpPr>
          <p:cNvPr id="827399" name="Oval 7"/>
          <p:cNvSpPr>
            <a:spLocks noChangeArrowheads="1"/>
          </p:cNvSpPr>
          <p:nvPr/>
        </p:nvSpPr>
        <p:spPr bwMode="auto">
          <a:xfrm>
            <a:off x="3035245" y="4472772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</a:p>
        </p:txBody>
      </p:sp>
      <p:sp>
        <p:nvSpPr>
          <p:cNvPr id="827400" name="Oval 8"/>
          <p:cNvSpPr>
            <a:spLocks noChangeArrowheads="1"/>
          </p:cNvSpPr>
          <p:nvPr/>
        </p:nvSpPr>
        <p:spPr bwMode="auto">
          <a:xfrm>
            <a:off x="1714445" y="5950735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ym typeface="Symbol" charset="0"/>
              </a:rPr>
              <a:t>7</a:t>
            </a:r>
            <a:endParaRPr lang="en-US"/>
          </a:p>
        </p:txBody>
      </p:sp>
      <p:sp>
        <p:nvSpPr>
          <p:cNvPr id="827401" name="Line 9"/>
          <p:cNvSpPr>
            <a:spLocks noChangeShapeType="1"/>
          </p:cNvSpPr>
          <p:nvPr/>
        </p:nvSpPr>
        <p:spPr bwMode="auto">
          <a:xfrm>
            <a:off x="1363608" y="5576085"/>
            <a:ext cx="40640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02" name="Text Box 10"/>
          <p:cNvSpPr txBox="1">
            <a:spLocks noChangeArrowheads="1"/>
          </p:cNvSpPr>
          <p:nvPr/>
        </p:nvSpPr>
        <p:spPr bwMode="auto">
          <a:xfrm>
            <a:off x="1290583" y="4733122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827403" name="Text Box 11"/>
          <p:cNvSpPr txBox="1">
            <a:spLocks noChangeArrowheads="1"/>
          </p:cNvSpPr>
          <p:nvPr/>
        </p:nvSpPr>
        <p:spPr bwMode="auto">
          <a:xfrm>
            <a:off x="2417708" y="425528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827404" name="Text Box 12"/>
          <p:cNvSpPr txBox="1">
            <a:spLocks noChangeArrowheads="1"/>
          </p:cNvSpPr>
          <p:nvPr/>
        </p:nvSpPr>
        <p:spPr bwMode="auto">
          <a:xfrm>
            <a:off x="1346145" y="5682447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4</a:t>
            </a:r>
          </a:p>
        </p:txBody>
      </p:sp>
      <p:sp>
        <p:nvSpPr>
          <p:cNvPr id="827405" name="Text Box 13"/>
          <p:cNvSpPr txBox="1">
            <a:spLocks noChangeArrowheads="1"/>
          </p:cNvSpPr>
          <p:nvPr/>
        </p:nvSpPr>
        <p:spPr bwMode="auto">
          <a:xfrm>
            <a:off x="752420" y="5230010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827406" name="Text Box 14"/>
          <p:cNvSpPr txBox="1">
            <a:spLocks noChangeArrowheads="1"/>
          </p:cNvSpPr>
          <p:nvPr/>
        </p:nvSpPr>
        <p:spPr bwMode="auto">
          <a:xfrm>
            <a:off x="1801758" y="4145747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u</a:t>
            </a:r>
          </a:p>
        </p:txBody>
      </p:sp>
      <p:sp>
        <p:nvSpPr>
          <p:cNvPr id="827407" name="Text Box 15"/>
          <p:cNvSpPr txBox="1">
            <a:spLocks noChangeArrowheads="1"/>
          </p:cNvSpPr>
          <p:nvPr/>
        </p:nvSpPr>
        <p:spPr bwMode="auto">
          <a:xfrm>
            <a:off x="3106683" y="4145747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827408" name="Line 16"/>
          <p:cNvSpPr>
            <a:spLocks noChangeShapeType="1"/>
          </p:cNvSpPr>
          <p:nvPr/>
        </p:nvSpPr>
        <p:spPr bwMode="auto">
          <a:xfrm flipV="1">
            <a:off x="2033533" y="4818847"/>
            <a:ext cx="1063625" cy="1150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09" name="Freeform 17"/>
          <p:cNvSpPr>
            <a:spLocks/>
          </p:cNvSpPr>
          <p:nvPr/>
        </p:nvSpPr>
        <p:spPr bwMode="auto">
          <a:xfrm>
            <a:off x="2119258" y="4561672"/>
            <a:ext cx="923925" cy="79375"/>
          </a:xfrm>
          <a:custGeom>
            <a:avLst/>
            <a:gdLst>
              <a:gd name="T0" fmla="*/ 15 w 582"/>
              <a:gd name="T1" fmla="*/ 50 h 50"/>
              <a:gd name="T2" fmla="*/ 47 w 582"/>
              <a:gd name="T3" fmla="*/ 37 h 50"/>
              <a:gd name="T4" fmla="*/ 299 w 582"/>
              <a:gd name="T5" fmla="*/ 1 h 50"/>
              <a:gd name="T6" fmla="*/ 582 w 582"/>
              <a:gd name="T7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2" h="50">
                <a:moveTo>
                  <a:pt x="15" y="50"/>
                </a:moveTo>
                <a:cubicBezTo>
                  <a:pt x="7" y="47"/>
                  <a:pt x="0" y="45"/>
                  <a:pt x="47" y="37"/>
                </a:cubicBezTo>
                <a:cubicBezTo>
                  <a:pt x="94" y="29"/>
                  <a:pt x="210" y="0"/>
                  <a:pt x="299" y="1"/>
                </a:cubicBezTo>
                <a:cubicBezTo>
                  <a:pt x="388" y="2"/>
                  <a:pt x="536" y="34"/>
                  <a:pt x="582" y="4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10" name="Oval 18"/>
          <p:cNvSpPr>
            <a:spLocks noChangeArrowheads="1"/>
          </p:cNvSpPr>
          <p:nvPr/>
        </p:nvSpPr>
        <p:spPr bwMode="auto">
          <a:xfrm>
            <a:off x="3071758" y="4515635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827411" name="Oval 19"/>
          <p:cNvSpPr>
            <a:spLocks noChangeArrowheads="1"/>
          </p:cNvSpPr>
          <p:nvPr/>
        </p:nvSpPr>
        <p:spPr bwMode="auto">
          <a:xfrm>
            <a:off x="3066995" y="4510872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827412" name="Oval 20"/>
          <p:cNvSpPr>
            <a:spLocks noChangeArrowheads="1"/>
          </p:cNvSpPr>
          <p:nvPr/>
        </p:nvSpPr>
        <p:spPr bwMode="auto">
          <a:xfrm>
            <a:off x="1739845" y="4507697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27413" name="Text Box 21"/>
          <p:cNvSpPr txBox="1">
            <a:spLocks noChangeArrowheads="1"/>
          </p:cNvSpPr>
          <p:nvPr/>
        </p:nvSpPr>
        <p:spPr bwMode="auto">
          <a:xfrm>
            <a:off x="2536770" y="5368122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4</a:t>
            </a:r>
          </a:p>
        </p:txBody>
      </p:sp>
      <p:sp>
        <p:nvSpPr>
          <p:cNvPr id="827414" name="Freeform 22"/>
          <p:cNvSpPr>
            <a:spLocks/>
          </p:cNvSpPr>
          <p:nvPr/>
        </p:nvSpPr>
        <p:spPr bwMode="auto">
          <a:xfrm>
            <a:off x="1358845" y="4644222"/>
            <a:ext cx="1676400" cy="609600"/>
          </a:xfrm>
          <a:custGeom>
            <a:avLst/>
            <a:gdLst>
              <a:gd name="T0" fmla="*/ 0 w 1056"/>
              <a:gd name="T1" fmla="*/ 384 h 384"/>
              <a:gd name="T2" fmla="*/ 90 w 1056"/>
              <a:gd name="T3" fmla="*/ 342 h 384"/>
              <a:gd name="T4" fmla="*/ 126 w 1056"/>
              <a:gd name="T5" fmla="*/ 318 h 384"/>
              <a:gd name="T6" fmla="*/ 144 w 1056"/>
              <a:gd name="T7" fmla="*/ 306 h 384"/>
              <a:gd name="T8" fmla="*/ 186 w 1056"/>
              <a:gd name="T9" fmla="*/ 252 h 384"/>
              <a:gd name="T10" fmla="*/ 210 w 1056"/>
              <a:gd name="T11" fmla="*/ 228 h 384"/>
              <a:gd name="T12" fmla="*/ 216 w 1056"/>
              <a:gd name="T13" fmla="*/ 210 h 384"/>
              <a:gd name="T14" fmla="*/ 234 w 1056"/>
              <a:gd name="T15" fmla="*/ 198 h 384"/>
              <a:gd name="T16" fmla="*/ 258 w 1056"/>
              <a:gd name="T17" fmla="*/ 174 h 384"/>
              <a:gd name="T18" fmla="*/ 282 w 1056"/>
              <a:gd name="T19" fmla="*/ 150 h 384"/>
              <a:gd name="T20" fmla="*/ 378 w 1056"/>
              <a:gd name="T21" fmla="*/ 84 h 384"/>
              <a:gd name="T22" fmla="*/ 846 w 1056"/>
              <a:gd name="T23" fmla="*/ 12 h 384"/>
              <a:gd name="T24" fmla="*/ 978 w 1056"/>
              <a:gd name="T25" fmla="*/ 12 h 384"/>
              <a:gd name="T26" fmla="*/ 1038 w 1056"/>
              <a:gd name="T27" fmla="*/ 30 h 384"/>
              <a:gd name="T28" fmla="*/ 1056 w 1056"/>
              <a:gd name="T29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6" h="384">
                <a:moveTo>
                  <a:pt x="0" y="384"/>
                </a:moveTo>
                <a:cubicBezTo>
                  <a:pt x="28" y="365"/>
                  <a:pt x="61" y="358"/>
                  <a:pt x="90" y="342"/>
                </a:cubicBezTo>
                <a:cubicBezTo>
                  <a:pt x="103" y="335"/>
                  <a:pt x="114" y="326"/>
                  <a:pt x="126" y="318"/>
                </a:cubicBezTo>
                <a:cubicBezTo>
                  <a:pt x="132" y="314"/>
                  <a:pt x="144" y="306"/>
                  <a:pt x="144" y="306"/>
                </a:cubicBezTo>
                <a:cubicBezTo>
                  <a:pt x="173" y="263"/>
                  <a:pt x="158" y="280"/>
                  <a:pt x="186" y="252"/>
                </a:cubicBezTo>
                <a:cubicBezTo>
                  <a:pt x="202" y="204"/>
                  <a:pt x="178" y="260"/>
                  <a:pt x="210" y="228"/>
                </a:cubicBezTo>
                <a:cubicBezTo>
                  <a:pt x="214" y="224"/>
                  <a:pt x="212" y="215"/>
                  <a:pt x="216" y="210"/>
                </a:cubicBezTo>
                <a:cubicBezTo>
                  <a:pt x="221" y="204"/>
                  <a:pt x="228" y="202"/>
                  <a:pt x="234" y="198"/>
                </a:cubicBezTo>
                <a:cubicBezTo>
                  <a:pt x="250" y="150"/>
                  <a:pt x="226" y="206"/>
                  <a:pt x="258" y="174"/>
                </a:cubicBezTo>
                <a:cubicBezTo>
                  <a:pt x="290" y="142"/>
                  <a:pt x="234" y="166"/>
                  <a:pt x="282" y="150"/>
                </a:cubicBezTo>
                <a:cubicBezTo>
                  <a:pt x="305" y="115"/>
                  <a:pt x="342" y="104"/>
                  <a:pt x="378" y="84"/>
                </a:cubicBezTo>
                <a:cubicBezTo>
                  <a:pt x="517" y="7"/>
                  <a:pt x="691" y="16"/>
                  <a:pt x="846" y="12"/>
                </a:cubicBezTo>
                <a:cubicBezTo>
                  <a:pt x="932" y="7"/>
                  <a:pt x="919" y="0"/>
                  <a:pt x="978" y="12"/>
                </a:cubicBezTo>
                <a:cubicBezTo>
                  <a:pt x="1001" y="17"/>
                  <a:pt x="1015" y="22"/>
                  <a:pt x="1038" y="30"/>
                </a:cubicBezTo>
                <a:cubicBezTo>
                  <a:pt x="1044" y="32"/>
                  <a:pt x="1056" y="36"/>
                  <a:pt x="1056" y="36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15" name="Rectangle 23"/>
          <p:cNvSpPr>
            <a:spLocks noChangeArrowheads="1"/>
          </p:cNvSpPr>
          <p:nvPr/>
        </p:nvSpPr>
        <p:spPr bwMode="auto">
          <a:xfrm>
            <a:off x="3651935" y="4009222"/>
            <a:ext cx="567586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>
                <a:latin typeface="Century Gothic"/>
                <a:cs typeface="Century Gothic"/>
              </a:rPr>
              <a:t> If d[v] &gt; </a:t>
            </a:r>
            <a:r>
              <a:rPr lang="en-US" sz="2400" dirty="0" err="1">
                <a:latin typeface="Century Gothic"/>
                <a:cs typeface="Century Gothic"/>
              </a:rPr>
              <a:t>δ</a:t>
            </a:r>
            <a:r>
              <a:rPr lang="en-US" sz="2400" dirty="0">
                <a:latin typeface="Century Gothic"/>
                <a:cs typeface="Century Gothic"/>
              </a:rPr>
              <a:t>(s, v)</a:t>
            </a:r>
            <a:r>
              <a:rPr lang="en-US" sz="2400" i="1" dirty="0">
                <a:latin typeface="Century Gothic"/>
                <a:cs typeface="Century Gothic"/>
              </a:rPr>
              <a:t> </a:t>
            </a:r>
            <a:r>
              <a:rPr lang="en-US" sz="2400" i="1" dirty="0">
                <a:latin typeface="Century Gothic"/>
                <a:cs typeface="Century Gothic"/>
                <a:sym typeface="Symbol" charset="0"/>
              </a:rPr>
              <a:t>⇒ </a:t>
            </a:r>
            <a:r>
              <a:rPr lang="en-US" sz="2400" dirty="0">
                <a:latin typeface="Century Gothic"/>
                <a:cs typeface="Century Gothic"/>
              </a:rPr>
              <a:t>after relaxation:</a:t>
            </a:r>
          </a:p>
          <a:p>
            <a:pPr lvl="1"/>
            <a:r>
              <a:rPr lang="en-US" sz="2400" dirty="0">
                <a:latin typeface="Century Gothic"/>
                <a:cs typeface="Century Gothic"/>
              </a:rPr>
              <a:t>	d[v] </a:t>
            </a:r>
            <a:r>
              <a:rPr lang="en-US" sz="2400" dirty="0">
                <a:latin typeface="Century Gothic"/>
                <a:cs typeface="Century Gothic"/>
                <a:sym typeface="Symbol" charset="0"/>
              </a:rPr>
              <a:t>=</a:t>
            </a:r>
            <a:r>
              <a:rPr lang="en-US" sz="2400" dirty="0">
                <a:latin typeface="Century Gothic"/>
                <a:cs typeface="Century Gothic"/>
              </a:rPr>
              <a:t> d[u] + w(u, v)</a:t>
            </a:r>
          </a:p>
          <a:p>
            <a:pPr lvl="1"/>
            <a:r>
              <a:rPr lang="en-US" sz="2400" dirty="0">
                <a:latin typeface="Century Gothic"/>
                <a:cs typeface="Century Gothic"/>
              </a:rPr>
              <a:t> 	d[v] = 5 + 2 = 7</a:t>
            </a:r>
          </a:p>
          <a:p>
            <a:pPr>
              <a:buFontTx/>
              <a:buChar char="•"/>
            </a:pPr>
            <a:r>
              <a:rPr lang="en-US" sz="2400" dirty="0">
                <a:latin typeface="Century Gothic"/>
                <a:cs typeface="Century Gothic"/>
              </a:rPr>
              <a:t> Otherwise, the value remains unchanged, because it must have been the shortest path value</a:t>
            </a:r>
          </a:p>
        </p:txBody>
      </p:sp>
      <p:sp>
        <p:nvSpPr>
          <p:cNvPr id="827416" name="Freeform 24"/>
          <p:cNvSpPr>
            <a:spLocks/>
          </p:cNvSpPr>
          <p:nvPr/>
        </p:nvSpPr>
        <p:spPr bwMode="auto">
          <a:xfrm>
            <a:off x="1358845" y="4844247"/>
            <a:ext cx="409575" cy="400050"/>
          </a:xfrm>
          <a:custGeom>
            <a:avLst/>
            <a:gdLst>
              <a:gd name="T0" fmla="*/ 0 w 258"/>
              <a:gd name="T1" fmla="*/ 252 h 252"/>
              <a:gd name="T2" fmla="*/ 42 w 258"/>
              <a:gd name="T3" fmla="*/ 204 h 252"/>
              <a:gd name="T4" fmla="*/ 102 w 258"/>
              <a:gd name="T5" fmla="*/ 162 h 252"/>
              <a:gd name="T6" fmla="*/ 120 w 258"/>
              <a:gd name="T7" fmla="*/ 156 h 252"/>
              <a:gd name="T8" fmla="*/ 150 w 258"/>
              <a:gd name="T9" fmla="*/ 84 h 252"/>
              <a:gd name="T10" fmla="*/ 186 w 258"/>
              <a:gd name="T11" fmla="*/ 60 h 252"/>
              <a:gd name="T12" fmla="*/ 198 w 258"/>
              <a:gd name="T13" fmla="*/ 24 h 252"/>
              <a:gd name="T14" fmla="*/ 258 w 258"/>
              <a:gd name="T15" fmla="*/ 0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8" h="252">
                <a:moveTo>
                  <a:pt x="0" y="252"/>
                </a:moveTo>
                <a:cubicBezTo>
                  <a:pt x="28" y="210"/>
                  <a:pt x="12" y="224"/>
                  <a:pt x="42" y="204"/>
                </a:cubicBezTo>
                <a:cubicBezTo>
                  <a:pt x="52" y="173"/>
                  <a:pt x="71" y="172"/>
                  <a:pt x="102" y="162"/>
                </a:cubicBezTo>
                <a:cubicBezTo>
                  <a:pt x="108" y="160"/>
                  <a:pt x="120" y="156"/>
                  <a:pt x="120" y="156"/>
                </a:cubicBezTo>
                <a:cubicBezTo>
                  <a:pt x="123" y="146"/>
                  <a:pt x="142" y="92"/>
                  <a:pt x="150" y="84"/>
                </a:cubicBezTo>
                <a:cubicBezTo>
                  <a:pt x="160" y="74"/>
                  <a:pt x="186" y="60"/>
                  <a:pt x="186" y="60"/>
                </a:cubicBezTo>
                <a:cubicBezTo>
                  <a:pt x="190" y="48"/>
                  <a:pt x="186" y="28"/>
                  <a:pt x="198" y="24"/>
                </a:cubicBezTo>
                <a:cubicBezTo>
                  <a:pt x="211" y="20"/>
                  <a:pt x="258" y="14"/>
                  <a:pt x="258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08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Shortest Path Properties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157288"/>
            <a:ext cx="8643937" cy="299085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b="1" dirty="0"/>
              <a:t>Path relaxation property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dirty="0"/>
              <a:t>	Let p = </a:t>
            </a:r>
            <a:r>
              <a:rPr lang="en-US" dirty="0">
                <a:sym typeface="Symbol" charset="0"/>
              </a:rPr>
              <a:t>⟨</a:t>
            </a:r>
            <a:r>
              <a:rPr lang="en-US" dirty="0"/>
              <a:t>v</a:t>
            </a:r>
            <a:r>
              <a:rPr lang="en-US" baseline="-25000" dirty="0"/>
              <a:t>0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, . . . ,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>
                <a:sym typeface="Symbol" charset="0"/>
              </a:rPr>
              <a:t>⟩</a:t>
            </a:r>
            <a:r>
              <a:rPr lang="en-US" dirty="0"/>
              <a:t> be a shortest path from       s = v</a:t>
            </a:r>
            <a:r>
              <a:rPr lang="en-US" baseline="-25000" dirty="0"/>
              <a:t>0</a:t>
            </a:r>
            <a:r>
              <a:rPr lang="en-US" dirty="0"/>
              <a:t> to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. If we relax, in order, (v</a:t>
            </a:r>
            <a:r>
              <a:rPr lang="en-US" baseline="-25000" dirty="0"/>
              <a:t>0</a:t>
            </a:r>
            <a:r>
              <a:rPr lang="en-US" dirty="0"/>
              <a:t>, v</a:t>
            </a:r>
            <a:r>
              <a:rPr lang="en-US" baseline="-25000" dirty="0"/>
              <a:t>1</a:t>
            </a:r>
            <a:r>
              <a:rPr lang="en-US" dirty="0"/>
              <a:t>),              (v</a:t>
            </a:r>
            <a:r>
              <a:rPr lang="en-US" baseline="-25000" dirty="0"/>
              <a:t>1</a:t>
            </a:r>
            <a:r>
              <a:rPr lang="en-US" dirty="0"/>
              <a:t>, v</a:t>
            </a:r>
            <a:r>
              <a:rPr lang="en-US" baseline="-25000" dirty="0"/>
              <a:t>2</a:t>
            </a:r>
            <a:r>
              <a:rPr lang="en-US" dirty="0"/>
              <a:t>), . . . , (v</a:t>
            </a:r>
            <a:r>
              <a:rPr lang="en-US" baseline="-25000" dirty="0"/>
              <a:t>k-1</a:t>
            </a:r>
            <a:r>
              <a:rPr lang="en-US" dirty="0"/>
              <a:t>,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), even intermixed with other relaxations, then d[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] = </a:t>
            </a:r>
            <a:r>
              <a:rPr lang="en-US" dirty="0" err="1"/>
              <a:t>δ</a:t>
            </a:r>
            <a:r>
              <a:rPr lang="en-US" dirty="0"/>
              <a:t>(s, </a:t>
            </a:r>
            <a:r>
              <a:rPr lang="en-US" dirty="0" err="1"/>
              <a:t>v</a:t>
            </a:r>
            <a:r>
              <a:rPr lang="en-US" baseline="-25000" dirty="0" err="1"/>
              <a:t>k</a:t>
            </a:r>
            <a:r>
              <a:rPr lang="en-US" dirty="0"/>
              <a:t>).</a:t>
            </a:r>
          </a:p>
        </p:txBody>
      </p:sp>
      <p:sp>
        <p:nvSpPr>
          <p:cNvPr id="828420" name="Line 4"/>
          <p:cNvSpPr>
            <a:spLocks noChangeShapeType="1"/>
          </p:cNvSpPr>
          <p:nvPr/>
        </p:nvSpPr>
        <p:spPr bwMode="auto">
          <a:xfrm flipV="1">
            <a:off x="1517650" y="4848225"/>
            <a:ext cx="414338" cy="4079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21" name="Oval 5"/>
          <p:cNvSpPr>
            <a:spLocks noChangeArrowheads="1"/>
          </p:cNvSpPr>
          <p:nvPr/>
        </p:nvSpPr>
        <p:spPr bwMode="auto">
          <a:xfrm>
            <a:off x="1179513" y="5233988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0</a:t>
            </a:r>
          </a:p>
        </p:txBody>
      </p:sp>
      <p:sp>
        <p:nvSpPr>
          <p:cNvPr id="828422" name="Oval 6"/>
          <p:cNvSpPr>
            <a:spLocks noChangeArrowheads="1"/>
          </p:cNvSpPr>
          <p:nvPr/>
        </p:nvSpPr>
        <p:spPr bwMode="auto">
          <a:xfrm>
            <a:off x="1860550" y="4495800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ym typeface="Symbol" charset="0"/>
              </a:rPr>
              <a:t>6</a:t>
            </a:r>
          </a:p>
        </p:txBody>
      </p:sp>
      <p:sp>
        <p:nvSpPr>
          <p:cNvPr id="828423" name="Oval 7"/>
          <p:cNvSpPr>
            <a:spLocks noChangeArrowheads="1"/>
          </p:cNvSpPr>
          <p:nvPr/>
        </p:nvSpPr>
        <p:spPr bwMode="auto">
          <a:xfrm>
            <a:off x="3181350" y="4495800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</a:p>
        </p:txBody>
      </p:sp>
      <p:sp>
        <p:nvSpPr>
          <p:cNvPr id="828424" name="Oval 8"/>
          <p:cNvSpPr>
            <a:spLocks noChangeArrowheads="1"/>
          </p:cNvSpPr>
          <p:nvPr/>
        </p:nvSpPr>
        <p:spPr bwMode="auto">
          <a:xfrm>
            <a:off x="3917950" y="523081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</a:p>
        </p:txBody>
      </p:sp>
      <p:sp>
        <p:nvSpPr>
          <p:cNvPr id="828425" name="Line 9"/>
          <p:cNvSpPr>
            <a:spLocks noChangeShapeType="1"/>
          </p:cNvSpPr>
          <p:nvPr/>
        </p:nvSpPr>
        <p:spPr bwMode="auto">
          <a:xfrm flipV="1">
            <a:off x="1508125" y="4856163"/>
            <a:ext cx="414338" cy="414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26" name="Line 10"/>
          <p:cNvSpPr>
            <a:spLocks noChangeShapeType="1"/>
          </p:cNvSpPr>
          <p:nvPr/>
        </p:nvSpPr>
        <p:spPr bwMode="auto">
          <a:xfrm>
            <a:off x="3567113" y="4884738"/>
            <a:ext cx="40640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27" name="Text Box 11"/>
          <p:cNvSpPr txBox="1">
            <a:spLocks noChangeArrowheads="1"/>
          </p:cNvSpPr>
          <p:nvPr/>
        </p:nvSpPr>
        <p:spPr bwMode="auto">
          <a:xfrm>
            <a:off x="1474788" y="4803775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828428" name="Text Box 12"/>
          <p:cNvSpPr txBox="1">
            <a:spLocks noChangeArrowheads="1"/>
          </p:cNvSpPr>
          <p:nvPr/>
        </p:nvSpPr>
        <p:spPr bwMode="auto">
          <a:xfrm>
            <a:off x="2563813" y="4278313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2</a:t>
            </a:r>
          </a:p>
        </p:txBody>
      </p:sp>
      <p:sp>
        <p:nvSpPr>
          <p:cNvPr id="828429" name="Text Box 13"/>
          <p:cNvSpPr txBox="1">
            <a:spLocks noChangeArrowheads="1"/>
          </p:cNvSpPr>
          <p:nvPr/>
        </p:nvSpPr>
        <p:spPr bwMode="auto">
          <a:xfrm>
            <a:off x="3549650" y="49911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4</a:t>
            </a:r>
          </a:p>
        </p:txBody>
      </p:sp>
      <p:sp>
        <p:nvSpPr>
          <p:cNvPr id="828430" name="Text Box 14"/>
          <p:cNvSpPr txBox="1">
            <a:spLocks noChangeArrowheads="1"/>
          </p:cNvSpPr>
          <p:nvPr/>
        </p:nvSpPr>
        <p:spPr bwMode="auto">
          <a:xfrm>
            <a:off x="898525" y="52530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828431" name="Text Box 15"/>
          <p:cNvSpPr txBox="1">
            <a:spLocks noChangeArrowheads="1"/>
          </p:cNvSpPr>
          <p:nvPr/>
        </p:nvSpPr>
        <p:spPr bwMode="auto">
          <a:xfrm>
            <a:off x="1947863" y="4168775"/>
            <a:ext cx="38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828432" name="Text Box 16"/>
          <p:cNvSpPr txBox="1">
            <a:spLocks noChangeArrowheads="1"/>
          </p:cNvSpPr>
          <p:nvPr/>
        </p:nvSpPr>
        <p:spPr bwMode="auto">
          <a:xfrm>
            <a:off x="3252788" y="4168775"/>
            <a:ext cx="38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828433" name="Line 17"/>
          <p:cNvSpPr>
            <a:spLocks noChangeShapeType="1"/>
          </p:cNvSpPr>
          <p:nvPr/>
        </p:nvSpPr>
        <p:spPr bwMode="auto">
          <a:xfrm flipV="1">
            <a:off x="4360863" y="4965700"/>
            <a:ext cx="920750" cy="398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34" name="Freeform 18"/>
          <p:cNvSpPr>
            <a:spLocks/>
          </p:cNvSpPr>
          <p:nvPr/>
        </p:nvSpPr>
        <p:spPr bwMode="auto">
          <a:xfrm>
            <a:off x="2265363" y="4584700"/>
            <a:ext cx="923925" cy="79375"/>
          </a:xfrm>
          <a:custGeom>
            <a:avLst/>
            <a:gdLst>
              <a:gd name="T0" fmla="*/ 15 w 582"/>
              <a:gd name="T1" fmla="*/ 50 h 50"/>
              <a:gd name="T2" fmla="*/ 47 w 582"/>
              <a:gd name="T3" fmla="*/ 37 h 50"/>
              <a:gd name="T4" fmla="*/ 299 w 582"/>
              <a:gd name="T5" fmla="*/ 1 h 50"/>
              <a:gd name="T6" fmla="*/ 582 w 582"/>
              <a:gd name="T7" fmla="*/ 41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2" h="50">
                <a:moveTo>
                  <a:pt x="15" y="50"/>
                </a:moveTo>
                <a:cubicBezTo>
                  <a:pt x="7" y="47"/>
                  <a:pt x="0" y="45"/>
                  <a:pt x="47" y="37"/>
                </a:cubicBezTo>
                <a:cubicBezTo>
                  <a:pt x="94" y="29"/>
                  <a:pt x="210" y="0"/>
                  <a:pt x="299" y="1"/>
                </a:cubicBezTo>
                <a:cubicBezTo>
                  <a:pt x="388" y="2"/>
                  <a:pt x="536" y="34"/>
                  <a:pt x="582" y="4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35" name="Oval 19"/>
          <p:cNvSpPr>
            <a:spLocks noChangeArrowheads="1"/>
          </p:cNvSpPr>
          <p:nvPr/>
        </p:nvSpPr>
        <p:spPr bwMode="auto">
          <a:xfrm>
            <a:off x="3217863" y="4538663"/>
            <a:ext cx="363537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828436" name="Oval 20"/>
          <p:cNvSpPr>
            <a:spLocks noChangeArrowheads="1"/>
          </p:cNvSpPr>
          <p:nvPr/>
        </p:nvSpPr>
        <p:spPr bwMode="auto">
          <a:xfrm>
            <a:off x="3213100" y="4533900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  <a:endParaRPr lang="en-US" dirty="0"/>
          </a:p>
        </p:txBody>
      </p:sp>
      <p:sp>
        <p:nvSpPr>
          <p:cNvPr id="828437" name="Oval 21"/>
          <p:cNvSpPr>
            <a:spLocks noChangeArrowheads="1"/>
          </p:cNvSpPr>
          <p:nvPr/>
        </p:nvSpPr>
        <p:spPr bwMode="auto">
          <a:xfrm>
            <a:off x="1885950" y="4530725"/>
            <a:ext cx="363538" cy="33655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</a:p>
        </p:txBody>
      </p:sp>
      <p:sp>
        <p:nvSpPr>
          <p:cNvPr id="828438" name="Oval 22"/>
          <p:cNvSpPr>
            <a:spLocks noChangeArrowheads="1"/>
          </p:cNvSpPr>
          <p:nvPr/>
        </p:nvSpPr>
        <p:spPr bwMode="auto">
          <a:xfrm>
            <a:off x="5280025" y="4706938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ym typeface="Symbol" charset="0"/>
              </a:rPr>
              <a:t>∞</a:t>
            </a:r>
          </a:p>
        </p:txBody>
      </p:sp>
      <p:sp>
        <p:nvSpPr>
          <p:cNvPr id="828439" name="Text Box 23"/>
          <p:cNvSpPr txBox="1">
            <a:spLocks noChangeArrowheads="1"/>
          </p:cNvSpPr>
          <p:nvPr/>
        </p:nvSpPr>
        <p:spPr bwMode="auto">
          <a:xfrm>
            <a:off x="4587875" y="48768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828440" name="Oval 24"/>
          <p:cNvSpPr>
            <a:spLocks noChangeArrowheads="1"/>
          </p:cNvSpPr>
          <p:nvPr/>
        </p:nvSpPr>
        <p:spPr bwMode="auto">
          <a:xfrm>
            <a:off x="1906588" y="4552950"/>
            <a:ext cx="349250" cy="3143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828441" name="Oval 25"/>
          <p:cNvSpPr>
            <a:spLocks noChangeArrowheads="1"/>
          </p:cNvSpPr>
          <p:nvPr/>
        </p:nvSpPr>
        <p:spPr bwMode="auto">
          <a:xfrm>
            <a:off x="3221038" y="4543425"/>
            <a:ext cx="349250" cy="3143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828442" name="Oval 26"/>
          <p:cNvSpPr>
            <a:spLocks noChangeArrowheads="1"/>
          </p:cNvSpPr>
          <p:nvPr/>
        </p:nvSpPr>
        <p:spPr bwMode="auto">
          <a:xfrm>
            <a:off x="3954463" y="5286375"/>
            <a:ext cx="349250" cy="3143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11</a:t>
            </a:r>
          </a:p>
        </p:txBody>
      </p:sp>
      <p:sp>
        <p:nvSpPr>
          <p:cNvPr id="828443" name="Oval 27"/>
          <p:cNvSpPr>
            <a:spLocks noChangeArrowheads="1"/>
          </p:cNvSpPr>
          <p:nvPr/>
        </p:nvSpPr>
        <p:spPr bwMode="auto">
          <a:xfrm>
            <a:off x="5307013" y="4752975"/>
            <a:ext cx="349250" cy="3143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14</a:t>
            </a:r>
          </a:p>
        </p:txBody>
      </p:sp>
      <p:sp>
        <p:nvSpPr>
          <p:cNvPr id="828444" name="Freeform 28"/>
          <p:cNvSpPr>
            <a:spLocks/>
          </p:cNvSpPr>
          <p:nvPr/>
        </p:nvSpPr>
        <p:spPr bwMode="auto">
          <a:xfrm>
            <a:off x="1504950" y="4667250"/>
            <a:ext cx="1676400" cy="609600"/>
          </a:xfrm>
          <a:custGeom>
            <a:avLst/>
            <a:gdLst>
              <a:gd name="T0" fmla="*/ 0 w 1056"/>
              <a:gd name="T1" fmla="*/ 384 h 384"/>
              <a:gd name="T2" fmla="*/ 90 w 1056"/>
              <a:gd name="T3" fmla="*/ 342 h 384"/>
              <a:gd name="T4" fmla="*/ 126 w 1056"/>
              <a:gd name="T5" fmla="*/ 318 h 384"/>
              <a:gd name="T6" fmla="*/ 144 w 1056"/>
              <a:gd name="T7" fmla="*/ 306 h 384"/>
              <a:gd name="T8" fmla="*/ 186 w 1056"/>
              <a:gd name="T9" fmla="*/ 252 h 384"/>
              <a:gd name="T10" fmla="*/ 210 w 1056"/>
              <a:gd name="T11" fmla="*/ 228 h 384"/>
              <a:gd name="T12" fmla="*/ 216 w 1056"/>
              <a:gd name="T13" fmla="*/ 210 h 384"/>
              <a:gd name="T14" fmla="*/ 234 w 1056"/>
              <a:gd name="T15" fmla="*/ 198 h 384"/>
              <a:gd name="T16" fmla="*/ 258 w 1056"/>
              <a:gd name="T17" fmla="*/ 174 h 384"/>
              <a:gd name="T18" fmla="*/ 282 w 1056"/>
              <a:gd name="T19" fmla="*/ 150 h 384"/>
              <a:gd name="T20" fmla="*/ 378 w 1056"/>
              <a:gd name="T21" fmla="*/ 84 h 384"/>
              <a:gd name="T22" fmla="*/ 846 w 1056"/>
              <a:gd name="T23" fmla="*/ 12 h 384"/>
              <a:gd name="T24" fmla="*/ 978 w 1056"/>
              <a:gd name="T25" fmla="*/ 12 h 384"/>
              <a:gd name="T26" fmla="*/ 1038 w 1056"/>
              <a:gd name="T27" fmla="*/ 30 h 384"/>
              <a:gd name="T28" fmla="*/ 1056 w 1056"/>
              <a:gd name="T29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6" h="384">
                <a:moveTo>
                  <a:pt x="0" y="384"/>
                </a:moveTo>
                <a:cubicBezTo>
                  <a:pt x="28" y="365"/>
                  <a:pt x="61" y="358"/>
                  <a:pt x="90" y="342"/>
                </a:cubicBezTo>
                <a:cubicBezTo>
                  <a:pt x="103" y="335"/>
                  <a:pt x="114" y="326"/>
                  <a:pt x="126" y="318"/>
                </a:cubicBezTo>
                <a:cubicBezTo>
                  <a:pt x="132" y="314"/>
                  <a:pt x="144" y="306"/>
                  <a:pt x="144" y="306"/>
                </a:cubicBezTo>
                <a:cubicBezTo>
                  <a:pt x="173" y="263"/>
                  <a:pt x="158" y="280"/>
                  <a:pt x="186" y="252"/>
                </a:cubicBezTo>
                <a:cubicBezTo>
                  <a:pt x="202" y="204"/>
                  <a:pt x="178" y="260"/>
                  <a:pt x="210" y="228"/>
                </a:cubicBezTo>
                <a:cubicBezTo>
                  <a:pt x="214" y="224"/>
                  <a:pt x="212" y="215"/>
                  <a:pt x="216" y="210"/>
                </a:cubicBezTo>
                <a:cubicBezTo>
                  <a:pt x="221" y="204"/>
                  <a:pt x="228" y="202"/>
                  <a:pt x="234" y="198"/>
                </a:cubicBezTo>
                <a:cubicBezTo>
                  <a:pt x="250" y="150"/>
                  <a:pt x="226" y="206"/>
                  <a:pt x="258" y="174"/>
                </a:cubicBezTo>
                <a:cubicBezTo>
                  <a:pt x="290" y="142"/>
                  <a:pt x="234" y="166"/>
                  <a:pt x="282" y="150"/>
                </a:cubicBezTo>
                <a:cubicBezTo>
                  <a:pt x="305" y="115"/>
                  <a:pt x="342" y="104"/>
                  <a:pt x="378" y="84"/>
                </a:cubicBezTo>
                <a:cubicBezTo>
                  <a:pt x="517" y="7"/>
                  <a:pt x="691" y="16"/>
                  <a:pt x="846" y="12"/>
                </a:cubicBezTo>
                <a:cubicBezTo>
                  <a:pt x="932" y="7"/>
                  <a:pt x="919" y="0"/>
                  <a:pt x="978" y="12"/>
                </a:cubicBezTo>
                <a:cubicBezTo>
                  <a:pt x="1001" y="17"/>
                  <a:pt x="1015" y="22"/>
                  <a:pt x="1038" y="30"/>
                </a:cubicBezTo>
                <a:cubicBezTo>
                  <a:pt x="1044" y="32"/>
                  <a:pt x="1056" y="36"/>
                  <a:pt x="1056" y="36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45" name="Freeform 29"/>
          <p:cNvSpPr>
            <a:spLocks/>
          </p:cNvSpPr>
          <p:nvPr/>
        </p:nvSpPr>
        <p:spPr bwMode="auto">
          <a:xfrm>
            <a:off x="3162300" y="4724400"/>
            <a:ext cx="2133600" cy="819150"/>
          </a:xfrm>
          <a:custGeom>
            <a:avLst/>
            <a:gdLst>
              <a:gd name="T0" fmla="*/ 0 w 1344"/>
              <a:gd name="T1" fmla="*/ 0 h 516"/>
              <a:gd name="T2" fmla="*/ 48 w 1344"/>
              <a:gd name="T3" fmla="*/ 36 h 516"/>
              <a:gd name="T4" fmla="*/ 84 w 1344"/>
              <a:gd name="T5" fmla="*/ 60 h 516"/>
              <a:gd name="T6" fmla="*/ 168 w 1344"/>
              <a:gd name="T7" fmla="*/ 180 h 516"/>
              <a:gd name="T8" fmla="*/ 270 w 1344"/>
              <a:gd name="T9" fmla="*/ 360 h 516"/>
              <a:gd name="T10" fmla="*/ 306 w 1344"/>
              <a:gd name="T11" fmla="*/ 384 h 516"/>
              <a:gd name="T12" fmla="*/ 396 w 1344"/>
              <a:gd name="T13" fmla="*/ 438 h 516"/>
              <a:gd name="T14" fmla="*/ 444 w 1344"/>
              <a:gd name="T15" fmla="*/ 468 h 516"/>
              <a:gd name="T16" fmla="*/ 540 w 1344"/>
              <a:gd name="T17" fmla="*/ 516 h 516"/>
              <a:gd name="T18" fmla="*/ 654 w 1344"/>
              <a:gd name="T19" fmla="*/ 510 h 516"/>
              <a:gd name="T20" fmla="*/ 762 w 1344"/>
              <a:gd name="T21" fmla="*/ 468 h 516"/>
              <a:gd name="T22" fmla="*/ 1110 w 1344"/>
              <a:gd name="T23" fmla="*/ 330 h 516"/>
              <a:gd name="T24" fmla="*/ 1164 w 1344"/>
              <a:gd name="T25" fmla="*/ 300 h 516"/>
              <a:gd name="T26" fmla="*/ 1254 w 1344"/>
              <a:gd name="T27" fmla="*/ 264 h 516"/>
              <a:gd name="T28" fmla="*/ 1308 w 1344"/>
              <a:gd name="T29" fmla="*/ 228 h 516"/>
              <a:gd name="T30" fmla="*/ 1344 w 1344"/>
              <a:gd name="T31" fmla="*/ 204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44" h="516">
                <a:moveTo>
                  <a:pt x="0" y="0"/>
                </a:moveTo>
                <a:cubicBezTo>
                  <a:pt x="31" y="21"/>
                  <a:pt x="9" y="26"/>
                  <a:pt x="48" y="36"/>
                </a:cubicBezTo>
                <a:cubicBezTo>
                  <a:pt x="60" y="44"/>
                  <a:pt x="76" y="48"/>
                  <a:pt x="84" y="60"/>
                </a:cubicBezTo>
                <a:cubicBezTo>
                  <a:pt x="104" y="89"/>
                  <a:pt x="140" y="161"/>
                  <a:pt x="168" y="180"/>
                </a:cubicBezTo>
                <a:cubicBezTo>
                  <a:pt x="190" y="245"/>
                  <a:pt x="232" y="303"/>
                  <a:pt x="270" y="360"/>
                </a:cubicBezTo>
                <a:cubicBezTo>
                  <a:pt x="278" y="372"/>
                  <a:pt x="294" y="376"/>
                  <a:pt x="306" y="384"/>
                </a:cubicBezTo>
                <a:cubicBezTo>
                  <a:pt x="335" y="403"/>
                  <a:pt x="363" y="427"/>
                  <a:pt x="396" y="438"/>
                </a:cubicBezTo>
                <a:cubicBezTo>
                  <a:pt x="425" y="481"/>
                  <a:pt x="384" y="428"/>
                  <a:pt x="444" y="468"/>
                </a:cubicBezTo>
                <a:cubicBezTo>
                  <a:pt x="480" y="492"/>
                  <a:pt x="499" y="506"/>
                  <a:pt x="540" y="516"/>
                </a:cubicBezTo>
                <a:cubicBezTo>
                  <a:pt x="578" y="514"/>
                  <a:pt x="616" y="515"/>
                  <a:pt x="654" y="510"/>
                </a:cubicBezTo>
                <a:cubicBezTo>
                  <a:pt x="691" y="506"/>
                  <a:pt x="727" y="480"/>
                  <a:pt x="762" y="468"/>
                </a:cubicBezTo>
                <a:cubicBezTo>
                  <a:pt x="882" y="428"/>
                  <a:pt x="990" y="370"/>
                  <a:pt x="1110" y="330"/>
                </a:cubicBezTo>
                <a:cubicBezTo>
                  <a:pt x="1128" y="324"/>
                  <a:pt x="1146" y="308"/>
                  <a:pt x="1164" y="300"/>
                </a:cubicBezTo>
                <a:cubicBezTo>
                  <a:pt x="1195" y="286"/>
                  <a:pt x="1225" y="280"/>
                  <a:pt x="1254" y="264"/>
                </a:cubicBezTo>
                <a:cubicBezTo>
                  <a:pt x="1254" y="264"/>
                  <a:pt x="1299" y="234"/>
                  <a:pt x="1308" y="228"/>
                </a:cubicBezTo>
                <a:cubicBezTo>
                  <a:pt x="1320" y="220"/>
                  <a:pt x="1344" y="204"/>
                  <a:pt x="1344" y="204"/>
                </a:cubicBezTo>
              </a:path>
            </a:pathLst>
          </a:custGeom>
          <a:noFill/>
          <a:ln w="3810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446" name="Rectangle 30"/>
          <p:cNvSpPr>
            <a:spLocks noChangeArrowheads="1"/>
          </p:cNvSpPr>
          <p:nvPr/>
        </p:nvSpPr>
        <p:spPr bwMode="auto">
          <a:xfrm>
            <a:off x="1812925" y="4989513"/>
            <a:ext cx="161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d[v</a:t>
            </a:r>
            <a:r>
              <a:rPr lang="en-US" baseline="-25000"/>
              <a:t>1</a:t>
            </a:r>
            <a:r>
              <a:rPr lang="en-US"/>
              <a:t>] = δ(s, v</a:t>
            </a:r>
            <a:r>
              <a:rPr lang="en-US" baseline="-25000"/>
              <a:t>1</a:t>
            </a:r>
            <a:r>
              <a:rPr lang="en-US"/>
              <a:t>)</a:t>
            </a:r>
          </a:p>
        </p:txBody>
      </p:sp>
      <p:sp>
        <p:nvSpPr>
          <p:cNvPr id="828447" name="Rectangle 31"/>
          <p:cNvSpPr>
            <a:spLocks noChangeArrowheads="1"/>
          </p:cNvSpPr>
          <p:nvPr/>
        </p:nvSpPr>
        <p:spPr bwMode="auto">
          <a:xfrm>
            <a:off x="3613150" y="4303713"/>
            <a:ext cx="161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d[v</a:t>
            </a:r>
            <a:r>
              <a:rPr lang="en-US" baseline="-25000"/>
              <a:t>2</a:t>
            </a:r>
            <a:r>
              <a:rPr lang="en-US"/>
              <a:t>] = δ(s, v</a:t>
            </a:r>
            <a:r>
              <a:rPr lang="en-US" baseline="-25000"/>
              <a:t>2</a:t>
            </a:r>
            <a:r>
              <a:rPr lang="en-US"/>
              <a:t>)</a:t>
            </a:r>
          </a:p>
        </p:txBody>
      </p:sp>
      <p:sp>
        <p:nvSpPr>
          <p:cNvPr id="828448" name="Rectangle 32"/>
          <p:cNvSpPr>
            <a:spLocks noChangeArrowheads="1"/>
          </p:cNvSpPr>
          <p:nvPr/>
        </p:nvSpPr>
        <p:spPr bwMode="auto">
          <a:xfrm>
            <a:off x="4013200" y="5713413"/>
            <a:ext cx="161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d[v</a:t>
            </a:r>
            <a:r>
              <a:rPr lang="en-US" baseline="-25000"/>
              <a:t>3</a:t>
            </a:r>
            <a:r>
              <a:rPr lang="en-US"/>
              <a:t>] = δ(s, v</a:t>
            </a:r>
            <a:r>
              <a:rPr lang="en-US" baseline="-25000"/>
              <a:t>3</a:t>
            </a:r>
            <a:r>
              <a:rPr lang="en-US"/>
              <a:t>)</a:t>
            </a:r>
          </a:p>
        </p:txBody>
      </p:sp>
      <p:sp>
        <p:nvSpPr>
          <p:cNvPr id="828449" name="Rectangle 33"/>
          <p:cNvSpPr>
            <a:spLocks noChangeArrowheads="1"/>
          </p:cNvSpPr>
          <p:nvPr/>
        </p:nvSpPr>
        <p:spPr bwMode="auto">
          <a:xfrm>
            <a:off x="5403850" y="5180013"/>
            <a:ext cx="1616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d[v</a:t>
            </a:r>
            <a:r>
              <a:rPr lang="en-US" baseline="-25000"/>
              <a:t>4</a:t>
            </a:r>
            <a:r>
              <a:rPr lang="en-US"/>
              <a:t>] = δ(s, v</a:t>
            </a:r>
            <a:r>
              <a:rPr lang="en-US" baseline="-25000"/>
              <a:t>4</a:t>
            </a:r>
            <a:r>
              <a:rPr lang="en-US"/>
              <a:t>)</a:t>
            </a:r>
          </a:p>
        </p:txBody>
      </p:sp>
      <p:sp>
        <p:nvSpPr>
          <p:cNvPr id="828450" name="Text Box 34"/>
          <p:cNvSpPr txBox="1">
            <a:spLocks noChangeArrowheads="1"/>
          </p:cNvSpPr>
          <p:nvPr/>
        </p:nvSpPr>
        <p:spPr bwMode="auto">
          <a:xfrm>
            <a:off x="4005263" y="4902200"/>
            <a:ext cx="38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828451" name="Text Box 35"/>
          <p:cNvSpPr txBox="1">
            <a:spLocks noChangeArrowheads="1"/>
          </p:cNvSpPr>
          <p:nvPr/>
        </p:nvSpPr>
        <p:spPr bwMode="auto">
          <a:xfrm>
            <a:off x="5634038" y="4511675"/>
            <a:ext cx="3825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1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8440" grpId="0" animBg="1"/>
      <p:bldP spid="828441" grpId="0" animBg="1"/>
      <p:bldP spid="828442" grpId="0" animBg="1"/>
      <p:bldP spid="828443" grpId="0" animBg="1"/>
      <p:bldP spid="828446" grpId="0"/>
      <p:bldP spid="828447" grpId="0"/>
      <p:bldP spid="828448" grpId="0"/>
      <p:bldP spid="82844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All-Pairs Shortest Paths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5848350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b="1"/>
              <a:t>Given: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Directed graph G = (V, E)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Weight function w : E → </a:t>
            </a:r>
            <a:r>
              <a:rPr lang="en-US" b="1">
                <a:ea typeface="ＭＳ Ｐゴシック" pitchFamily="-106" charset="-128"/>
              </a:rPr>
              <a:t>R</a:t>
            </a:r>
          </a:p>
          <a:p>
            <a:pPr eaLnBrk="1" hangingPunct="1">
              <a:lnSpc>
                <a:spcPct val="120000"/>
              </a:lnSpc>
            </a:pPr>
            <a:r>
              <a:rPr lang="en-US" b="1"/>
              <a:t>Compute:</a:t>
            </a:r>
            <a:r>
              <a:rPr lang="en-US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The shortest paths between all pairs of vertices in a graph</a:t>
            </a:r>
          </a:p>
          <a:p>
            <a:pPr lvl="1" eaLnBrk="1" hangingPunct="1">
              <a:lnSpc>
                <a:spcPct val="120000"/>
              </a:lnSpc>
            </a:pPr>
            <a:r>
              <a:rPr lang="en-US">
                <a:ea typeface="ＭＳ Ｐゴシック" pitchFamily="-106" charset="-128"/>
              </a:rPr>
              <a:t>Representation of the result: an      n × n matrix of shortest-path distances δ(u, v)</a:t>
            </a:r>
          </a:p>
        </p:txBody>
      </p:sp>
      <p:grpSp>
        <p:nvGrpSpPr>
          <p:cNvPr id="26630" name="Group 4"/>
          <p:cNvGrpSpPr>
            <a:grpSpLocks/>
          </p:cNvGrpSpPr>
          <p:nvPr/>
        </p:nvGrpSpPr>
        <p:grpSpPr bwMode="auto">
          <a:xfrm>
            <a:off x="5900738" y="1292225"/>
            <a:ext cx="2986087" cy="2419350"/>
            <a:chOff x="297" y="778"/>
            <a:chExt cx="1881" cy="1524"/>
          </a:xfrm>
        </p:grpSpPr>
        <p:sp>
          <p:nvSpPr>
            <p:cNvPr id="26631" name="Oval 5"/>
            <p:cNvSpPr>
              <a:spLocks noChangeArrowheads="1"/>
            </p:cNvSpPr>
            <p:nvPr/>
          </p:nvSpPr>
          <p:spPr bwMode="auto">
            <a:xfrm>
              <a:off x="297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26632" name="Oval 6"/>
            <p:cNvSpPr>
              <a:spLocks noChangeArrowheads="1"/>
            </p:cNvSpPr>
            <p:nvPr/>
          </p:nvSpPr>
          <p:spPr bwMode="auto">
            <a:xfrm>
              <a:off x="1104" y="7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26633" name="Oval 7"/>
            <p:cNvSpPr>
              <a:spLocks noChangeArrowheads="1"/>
            </p:cNvSpPr>
            <p:nvPr/>
          </p:nvSpPr>
          <p:spPr bwMode="auto">
            <a:xfrm>
              <a:off x="1912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26634" name="Oval 8"/>
            <p:cNvSpPr>
              <a:spLocks noChangeArrowheads="1"/>
            </p:cNvSpPr>
            <p:nvPr/>
          </p:nvSpPr>
          <p:spPr bwMode="auto">
            <a:xfrm>
              <a:off x="726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26635" name="Oval 9"/>
            <p:cNvSpPr>
              <a:spLocks noChangeArrowheads="1"/>
            </p:cNvSpPr>
            <p:nvPr/>
          </p:nvSpPr>
          <p:spPr bwMode="auto">
            <a:xfrm>
              <a:off x="1558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26636" name="Line 10"/>
            <p:cNvSpPr>
              <a:spLocks noChangeShapeType="1"/>
            </p:cNvSpPr>
            <p:nvPr/>
          </p:nvSpPr>
          <p:spPr bwMode="auto">
            <a:xfrm flipV="1">
              <a:off x="540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517" y="1623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38" name="Text Box 12"/>
            <p:cNvSpPr txBox="1">
              <a:spLocks noChangeArrowheads="1"/>
            </p:cNvSpPr>
            <p:nvPr/>
          </p:nvSpPr>
          <p:spPr bwMode="auto">
            <a:xfrm>
              <a:off x="669" y="10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6639" name="Text Box 13"/>
            <p:cNvSpPr txBox="1">
              <a:spLocks noChangeArrowheads="1"/>
            </p:cNvSpPr>
            <p:nvPr/>
          </p:nvSpPr>
          <p:spPr bwMode="auto">
            <a:xfrm>
              <a:off x="398" y="175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26640" name="Text Box 14"/>
            <p:cNvSpPr txBox="1">
              <a:spLocks noChangeArrowheads="1"/>
            </p:cNvSpPr>
            <p:nvPr/>
          </p:nvSpPr>
          <p:spPr bwMode="auto">
            <a:xfrm>
              <a:off x="850" y="17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26641" name="Text Box 15"/>
            <p:cNvSpPr txBox="1">
              <a:spLocks noChangeArrowheads="1"/>
            </p:cNvSpPr>
            <p:nvPr/>
          </p:nvSpPr>
          <p:spPr bwMode="auto">
            <a:xfrm>
              <a:off x="1189" y="2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26642" name="Line 16"/>
            <p:cNvSpPr>
              <a:spLocks noChangeShapeType="1"/>
            </p:cNvSpPr>
            <p:nvPr/>
          </p:nvSpPr>
          <p:spPr bwMode="auto">
            <a:xfrm flipV="1">
              <a:off x="996" y="2120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3" name="Line 17"/>
            <p:cNvSpPr>
              <a:spLocks noChangeShapeType="1"/>
            </p:cNvSpPr>
            <p:nvPr/>
          </p:nvSpPr>
          <p:spPr bwMode="auto">
            <a:xfrm>
              <a:off x="1293" y="1044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4" name="Line 18"/>
            <p:cNvSpPr>
              <a:spLocks noChangeShapeType="1"/>
            </p:cNvSpPr>
            <p:nvPr/>
          </p:nvSpPr>
          <p:spPr bwMode="auto">
            <a:xfrm flipH="1" flipV="1">
              <a:off x="543" y="1562"/>
              <a:ext cx="1043" cy="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5" name="Text Box 19"/>
            <p:cNvSpPr txBox="1">
              <a:spLocks noChangeArrowheads="1"/>
            </p:cNvSpPr>
            <p:nvPr/>
          </p:nvSpPr>
          <p:spPr bwMode="auto">
            <a:xfrm>
              <a:off x="701" y="15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6646" name="Text Box 20"/>
            <p:cNvSpPr txBox="1">
              <a:spLocks noChangeArrowheads="1"/>
            </p:cNvSpPr>
            <p:nvPr/>
          </p:nvSpPr>
          <p:spPr bwMode="auto">
            <a:xfrm>
              <a:off x="1600" y="105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26647" name="Line 21"/>
            <p:cNvSpPr>
              <a:spLocks noChangeShapeType="1"/>
            </p:cNvSpPr>
            <p:nvPr/>
          </p:nvSpPr>
          <p:spPr bwMode="auto">
            <a:xfrm flipH="1" flipV="1">
              <a:off x="1326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 flipH="1">
              <a:off x="849" y="1050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49" name="Line 23"/>
            <p:cNvSpPr>
              <a:spLocks noChangeShapeType="1"/>
            </p:cNvSpPr>
            <p:nvPr/>
          </p:nvSpPr>
          <p:spPr bwMode="auto">
            <a:xfrm flipV="1">
              <a:off x="1753" y="1611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0" name="Line 24"/>
            <p:cNvSpPr>
              <a:spLocks noChangeShapeType="1"/>
            </p:cNvSpPr>
            <p:nvPr/>
          </p:nvSpPr>
          <p:spPr bwMode="auto">
            <a:xfrm>
              <a:off x="570" y="1502"/>
              <a:ext cx="13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51" name="Text Box 25"/>
            <p:cNvSpPr txBox="1">
              <a:spLocks noChangeArrowheads="1"/>
            </p:cNvSpPr>
            <p:nvPr/>
          </p:nvSpPr>
          <p:spPr bwMode="auto">
            <a:xfrm>
              <a:off x="1564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26652" name="Text Box 26"/>
            <p:cNvSpPr txBox="1">
              <a:spLocks noChangeArrowheads="1"/>
            </p:cNvSpPr>
            <p:nvPr/>
          </p:nvSpPr>
          <p:spPr bwMode="auto">
            <a:xfrm>
              <a:off x="1846" y="175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-5</a:t>
              </a:r>
            </a:p>
          </p:txBody>
        </p:sp>
        <p:sp>
          <p:nvSpPr>
            <p:cNvPr id="26653" name="Text Box 27"/>
            <p:cNvSpPr txBox="1">
              <a:spLocks noChangeArrowheads="1"/>
            </p:cNvSpPr>
            <p:nvPr/>
          </p:nvSpPr>
          <p:spPr bwMode="auto">
            <a:xfrm>
              <a:off x="1552" y="13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130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All-Pairs Shortest Paths</a:t>
            </a:r>
          </a:p>
        </p:txBody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Assume the graph (G) is given as 		adjacency matrix of weights</a:t>
            </a:r>
          </a:p>
          <a:p>
            <a:pPr lvl="1" eaLnBrk="1" hangingPunct="1"/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W = (</a:t>
            </a:r>
            <a:r>
              <a:rPr lang="en-US" dirty="0" err="1">
                <a:latin typeface="Comic Sans MS" pitchFamily="-106" charset="0"/>
                <a:ea typeface="ＭＳ Ｐゴシック" pitchFamily="-106" charset="-128"/>
              </a:rPr>
              <a:t>w</a:t>
            </a:r>
            <a:r>
              <a:rPr lang="en-US" baseline="-25000" dirty="0" err="1">
                <a:latin typeface="Comic Sans MS" pitchFamily="-106" charset="0"/>
                <a:ea typeface="ＭＳ Ｐゴシック" pitchFamily="-106" charset="-128"/>
              </a:rPr>
              <a:t>ij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), n x n</a:t>
            </a:r>
            <a:r>
              <a:rPr lang="en-US" dirty="0">
                <a:ea typeface="ＭＳ Ｐゴシック" pitchFamily="-106" charset="-128"/>
              </a:rPr>
              <a:t> matrix,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|V| = n</a:t>
            </a:r>
            <a:r>
              <a:rPr lang="en-US" dirty="0">
                <a:ea typeface="ＭＳ Ｐゴシック" pitchFamily="-106" charset="-128"/>
              </a:rPr>
              <a:t> </a:t>
            </a:r>
          </a:p>
          <a:p>
            <a:pPr lvl="1" eaLnBrk="1" hangingPunct="1"/>
            <a:r>
              <a:rPr lang="en-US" dirty="0">
                <a:ea typeface="ＭＳ Ｐゴシック" pitchFamily="-106" charset="-128"/>
              </a:rPr>
              <a:t>Vertices numbered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1</a:t>
            </a:r>
            <a:r>
              <a:rPr lang="en-US" dirty="0">
                <a:ea typeface="ＭＳ Ｐゴシック" pitchFamily="-106" charset="-128"/>
              </a:rPr>
              <a:t> to </a:t>
            </a:r>
            <a:r>
              <a:rPr lang="en-US" dirty="0">
                <a:latin typeface="Comic Sans MS" pitchFamily="-106" charset="0"/>
                <a:ea typeface="ＭＳ Ｐゴシック" pitchFamily="-106" charset="-128"/>
              </a:rPr>
              <a:t>n</a:t>
            </a:r>
          </a:p>
          <a:p>
            <a:pPr eaLnBrk="1" hangingPunct="1">
              <a:buFontTx/>
              <a:buNone/>
            </a:pPr>
            <a:r>
              <a:rPr lang="en-US" dirty="0"/>
              <a:t>			          	     if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j</a:t>
            </a:r>
            <a:r>
              <a:rPr 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dirty="0"/>
              <a:t>	  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/>
              <a:t> =                             if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≠</a:t>
            </a:r>
            <a:r>
              <a:rPr lang="en-US" dirty="0">
                <a:latin typeface="Comic Sans MS" pitchFamily="-106" charset="0"/>
              </a:rPr>
              <a:t> j</a:t>
            </a:r>
            <a:r>
              <a:rPr lang="en-US" dirty="0"/>
              <a:t> , </a:t>
            </a:r>
            <a:r>
              <a:rPr lang="en-US" dirty="0">
                <a:latin typeface="Comic Sans MS" pitchFamily="-106" charset="0"/>
              </a:rPr>
              <a:t>(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j)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∈</a:t>
            </a:r>
            <a:r>
              <a:rPr lang="en-US" dirty="0">
                <a:latin typeface="Comic Sans MS" pitchFamily="-106" charset="0"/>
              </a:rPr>
              <a:t> E</a:t>
            </a:r>
            <a:r>
              <a:rPr lang="en-US" dirty="0"/>
              <a:t> </a:t>
            </a:r>
          </a:p>
          <a:p>
            <a:pPr eaLnBrk="1" hangingPunct="1">
              <a:buFontTx/>
              <a:buNone/>
            </a:pPr>
            <a:r>
              <a:rPr lang="en-US" dirty="0"/>
              <a:t>			                        if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≠</a:t>
            </a:r>
            <a:r>
              <a:rPr lang="en-US" dirty="0">
                <a:latin typeface="Comic Sans MS" pitchFamily="-106" charset="0"/>
              </a:rPr>
              <a:t> j , (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j)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∉ </a:t>
            </a:r>
            <a:r>
              <a:rPr lang="en-US" dirty="0">
                <a:latin typeface="Comic Sans MS" pitchFamily="-106" charset="0"/>
              </a:rPr>
              <a:t>E</a:t>
            </a:r>
          </a:p>
          <a:p>
            <a:pPr eaLnBrk="1" hangingPunct="1"/>
            <a:r>
              <a:rPr lang="en-US" dirty="0"/>
              <a:t>Output the result in an </a:t>
            </a:r>
            <a:r>
              <a:rPr lang="en-US" dirty="0">
                <a:latin typeface="Comic Sans MS" pitchFamily="-106" charset="0"/>
              </a:rPr>
              <a:t>n x n</a:t>
            </a:r>
            <a:r>
              <a:rPr lang="en-US" dirty="0"/>
              <a:t> matrix </a:t>
            </a:r>
          </a:p>
          <a:p>
            <a:pPr eaLnBrk="1" hangingPunct="1">
              <a:buFontTx/>
              <a:buNone/>
            </a:pPr>
            <a:r>
              <a:rPr lang="en-US" dirty="0"/>
              <a:t>	   </a:t>
            </a:r>
            <a:r>
              <a:rPr lang="en-US" dirty="0">
                <a:latin typeface="Comic Sans MS" pitchFamily="-106" charset="0"/>
              </a:rPr>
              <a:t>D = (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>
                <a:latin typeface="Comic Sans MS" pitchFamily="-106" charset="0"/>
              </a:rPr>
              <a:t>),</a:t>
            </a:r>
            <a:r>
              <a:rPr lang="en-US" dirty="0"/>
              <a:t> where 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>
                <a:latin typeface="Comic Sans MS" pitchFamily="-106" charset="0"/>
              </a:rPr>
              <a:t> = </a:t>
            </a:r>
            <a:r>
              <a:rPr lang="en-US" dirty="0" err="1">
                <a:latin typeface="Comic Sans MS" pitchFamily="-106" charset="0"/>
              </a:rPr>
              <a:t>δ</a:t>
            </a:r>
            <a:r>
              <a:rPr lang="en-US" dirty="0">
                <a:latin typeface="Comic Sans MS" pitchFamily="-106" charset="0"/>
              </a:rPr>
              <a:t>(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, j)</a:t>
            </a:r>
            <a:endParaRPr lang="en-US" dirty="0"/>
          </a:p>
          <a:p>
            <a:pPr eaLnBrk="1" hangingPunct="1"/>
            <a:r>
              <a:rPr lang="en-US" dirty="0"/>
              <a:t>Solve the problem using dynamic programming</a:t>
            </a:r>
          </a:p>
        </p:txBody>
      </p:sp>
      <p:sp>
        <p:nvSpPr>
          <p:cNvPr id="91142" name="AutoShape 4"/>
          <p:cNvSpPr>
            <a:spLocks/>
          </p:cNvSpPr>
          <p:nvPr/>
        </p:nvSpPr>
        <p:spPr bwMode="auto">
          <a:xfrm>
            <a:off x="1990725" y="3057525"/>
            <a:ext cx="219075" cy="1447800"/>
          </a:xfrm>
          <a:prstGeom prst="leftBrace">
            <a:avLst>
              <a:gd name="adj1" fmla="val 550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9509" name="Text Box 5"/>
          <p:cNvSpPr txBox="1">
            <a:spLocks noChangeArrowheads="1"/>
          </p:cNvSpPr>
          <p:nvPr/>
        </p:nvSpPr>
        <p:spPr bwMode="auto">
          <a:xfrm>
            <a:off x="2254250" y="30718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789510" name="Rectangle 6"/>
          <p:cNvSpPr>
            <a:spLocks noChangeArrowheads="1"/>
          </p:cNvSpPr>
          <p:nvPr/>
        </p:nvSpPr>
        <p:spPr bwMode="auto">
          <a:xfrm>
            <a:off x="2138363" y="3559175"/>
            <a:ext cx="2416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weight of </a:t>
            </a:r>
            <a:r>
              <a:rPr lang="en-US" sz="2800">
                <a:latin typeface="Comic Sans MS" pitchFamily="-106" charset="0"/>
              </a:rPr>
              <a:t>(i, j)</a:t>
            </a:r>
          </a:p>
        </p:txBody>
      </p:sp>
      <p:sp>
        <p:nvSpPr>
          <p:cNvPr id="789511" name="Rectangle 7"/>
          <p:cNvSpPr>
            <a:spLocks noChangeArrowheads="1"/>
          </p:cNvSpPr>
          <p:nvPr/>
        </p:nvSpPr>
        <p:spPr bwMode="auto">
          <a:xfrm>
            <a:off x="2325688" y="4016375"/>
            <a:ext cx="438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∞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005513" y="1187450"/>
            <a:ext cx="2986087" cy="2419350"/>
            <a:chOff x="297" y="778"/>
            <a:chExt cx="1881" cy="1524"/>
          </a:xfrm>
        </p:grpSpPr>
        <p:sp>
          <p:nvSpPr>
            <p:cNvPr id="91147" name="Oval 9"/>
            <p:cNvSpPr>
              <a:spLocks noChangeArrowheads="1"/>
            </p:cNvSpPr>
            <p:nvPr/>
          </p:nvSpPr>
          <p:spPr bwMode="auto">
            <a:xfrm>
              <a:off x="297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91148" name="Oval 10"/>
            <p:cNvSpPr>
              <a:spLocks noChangeArrowheads="1"/>
            </p:cNvSpPr>
            <p:nvPr/>
          </p:nvSpPr>
          <p:spPr bwMode="auto">
            <a:xfrm>
              <a:off x="1104" y="7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91149" name="Oval 11"/>
            <p:cNvSpPr>
              <a:spLocks noChangeArrowheads="1"/>
            </p:cNvSpPr>
            <p:nvPr/>
          </p:nvSpPr>
          <p:spPr bwMode="auto">
            <a:xfrm>
              <a:off x="1912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91150" name="Oval 12"/>
            <p:cNvSpPr>
              <a:spLocks noChangeArrowheads="1"/>
            </p:cNvSpPr>
            <p:nvPr/>
          </p:nvSpPr>
          <p:spPr bwMode="auto">
            <a:xfrm>
              <a:off x="726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91151" name="Oval 13"/>
            <p:cNvSpPr>
              <a:spLocks noChangeArrowheads="1"/>
            </p:cNvSpPr>
            <p:nvPr/>
          </p:nvSpPr>
          <p:spPr bwMode="auto">
            <a:xfrm>
              <a:off x="1558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91152" name="Line 14"/>
            <p:cNvSpPr>
              <a:spLocks noChangeShapeType="1"/>
            </p:cNvSpPr>
            <p:nvPr/>
          </p:nvSpPr>
          <p:spPr bwMode="auto">
            <a:xfrm flipV="1">
              <a:off x="540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3" name="Line 15"/>
            <p:cNvSpPr>
              <a:spLocks noChangeShapeType="1"/>
            </p:cNvSpPr>
            <p:nvPr/>
          </p:nvSpPr>
          <p:spPr bwMode="auto">
            <a:xfrm>
              <a:off x="517" y="1623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4" name="Text Box 16"/>
            <p:cNvSpPr txBox="1">
              <a:spLocks noChangeArrowheads="1"/>
            </p:cNvSpPr>
            <p:nvPr/>
          </p:nvSpPr>
          <p:spPr bwMode="auto">
            <a:xfrm>
              <a:off x="669" y="10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91155" name="Text Box 17"/>
            <p:cNvSpPr txBox="1">
              <a:spLocks noChangeArrowheads="1"/>
            </p:cNvSpPr>
            <p:nvPr/>
          </p:nvSpPr>
          <p:spPr bwMode="auto">
            <a:xfrm>
              <a:off x="398" y="175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91156" name="Text Box 18"/>
            <p:cNvSpPr txBox="1">
              <a:spLocks noChangeArrowheads="1"/>
            </p:cNvSpPr>
            <p:nvPr/>
          </p:nvSpPr>
          <p:spPr bwMode="auto">
            <a:xfrm>
              <a:off x="850" y="17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91157" name="Text Box 19"/>
            <p:cNvSpPr txBox="1">
              <a:spLocks noChangeArrowheads="1"/>
            </p:cNvSpPr>
            <p:nvPr/>
          </p:nvSpPr>
          <p:spPr bwMode="auto">
            <a:xfrm>
              <a:off x="1189" y="2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91158" name="Line 20"/>
            <p:cNvSpPr>
              <a:spLocks noChangeShapeType="1"/>
            </p:cNvSpPr>
            <p:nvPr/>
          </p:nvSpPr>
          <p:spPr bwMode="auto">
            <a:xfrm flipV="1">
              <a:off x="996" y="2120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59" name="Line 21"/>
            <p:cNvSpPr>
              <a:spLocks noChangeShapeType="1"/>
            </p:cNvSpPr>
            <p:nvPr/>
          </p:nvSpPr>
          <p:spPr bwMode="auto">
            <a:xfrm>
              <a:off x="1293" y="1044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0" name="Line 22"/>
            <p:cNvSpPr>
              <a:spLocks noChangeShapeType="1"/>
            </p:cNvSpPr>
            <p:nvPr/>
          </p:nvSpPr>
          <p:spPr bwMode="auto">
            <a:xfrm flipH="1" flipV="1">
              <a:off x="543" y="1562"/>
              <a:ext cx="1043" cy="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1" name="Text Box 23"/>
            <p:cNvSpPr txBox="1">
              <a:spLocks noChangeArrowheads="1"/>
            </p:cNvSpPr>
            <p:nvPr/>
          </p:nvSpPr>
          <p:spPr bwMode="auto">
            <a:xfrm>
              <a:off x="701" y="15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91162" name="Text Box 24"/>
            <p:cNvSpPr txBox="1">
              <a:spLocks noChangeArrowheads="1"/>
            </p:cNvSpPr>
            <p:nvPr/>
          </p:nvSpPr>
          <p:spPr bwMode="auto">
            <a:xfrm>
              <a:off x="1600" y="105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91163" name="Line 25"/>
            <p:cNvSpPr>
              <a:spLocks noChangeShapeType="1"/>
            </p:cNvSpPr>
            <p:nvPr/>
          </p:nvSpPr>
          <p:spPr bwMode="auto">
            <a:xfrm flipH="1" flipV="1">
              <a:off x="1326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4" name="Line 26"/>
            <p:cNvSpPr>
              <a:spLocks noChangeShapeType="1"/>
            </p:cNvSpPr>
            <p:nvPr/>
          </p:nvSpPr>
          <p:spPr bwMode="auto">
            <a:xfrm flipH="1">
              <a:off x="849" y="1050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5" name="Line 27"/>
            <p:cNvSpPr>
              <a:spLocks noChangeShapeType="1"/>
            </p:cNvSpPr>
            <p:nvPr/>
          </p:nvSpPr>
          <p:spPr bwMode="auto">
            <a:xfrm flipV="1">
              <a:off x="1753" y="1611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6" name="Line 28"/>
            <p:cNvSpPr>
              <a:spLocks noChangeShapeType="1"/>
            </p:cNvSpPr>
            <p:nvPr/>
          </p:nvSpPr>
          <p:spPr bwMode="auto">
            <a:xfrm>
              <a:off x="570" y="1502"/>
              <a:ext cx="13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167" name="Text Box 29"/>
            <p:cNvSpPr txBox="1">
              <a:spLocks noChangeArrowheads="1"/>
            </p:cNvSpPr>
            <p:nvPr/>
          </p:nvSpPr>
          <p:spPr bwMode="auto">
            <a:xfrm>
              <a:off x="1564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91168" name="Text Box 30"/>
            <p:cNvSpPr txBox="1">
              <a:spLocks noChangeArrowheads="1"/>
            </p:cNvSpPr>
            <p:nvPr/>
          </p:nvSpPr>
          <p:spPr bwMode="auto">
            <a:xfrm>
              <a:off x="1846" y="175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-5</a:t>
              </a:r>
            </a:p>
          </p:txBody>
        </p:sp>
        <p:sp>
          <p:nvSpPr>
            <p:cNvPr id="91169" name="Text Box 31"/>
            <p:cNvSpPr txBox="1">
              <a:spLocks noChangeArrowheads="1"/>
            </p:cNvSpPr>
            <p:nvPr/>
          </p:nvSpPr>
          <p:spPr bwMode="auto">
            <a:xfrm>
              <a:off x="1552" y="13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84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509" grpId="0"/>
      <p:bldP spid="789510" grpId="0"/>
      <p:bldP spid="7895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00013"/>
            <a:ext cx="8572500" cy="906462"/>
          </a:xfrm>
        </p:spPr>
        <p:txBody>
          <a:bodyPr/>
          <a:lstStyle/>
          <a:p>
            <a:pPr eaLnBrk="1" hangingPunct="1"/>
            <a:r>
              <a:rPr lang="en-US" sz="3600"/>
              <a:t>Optimal Substructure of a Shortest Path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2" y="1214438"/>
            <a:ext cx="5016273" cy="507682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dirty="0"/>
              <a:t>All </a:t>
            </a:r>
            <a:r>
              <a:rPr lang="en-US" dirty="0" err="1"/>
              <a:t>subpaths</a:t>
            </a:r>
            <a:r>
              <a:rPr lang="en-US" dirty="0"/>
              <a:t> of a shortest path are shortest paths</a:t>
            </a:r>
          </a:p>
          <a:p>
            <a:pPr eaLnBrk="1" hangingPunct="1">
              <a:lnSpc>
                <a:spcPct val="140000"/>
              </a:lnSpc>
            </a:pPr>
            <a:r>
              <a:rPr lang="en-US" dirty="0"/>
              <a:t>Let </a:t>
            </a:r>
            <a:r>
              <a:rPr lang="en-US" dirty="0">
                <a:latin typeface="Comic Sans MS" pitchFamily="-106" charset="0"/>
              </a:rPr>
              <a:t>p</a:t>
            </a:r>
            <a:r>
              <a:rPr lang="en-US" dirty="0"/>
              <a:t>: </a:t>
            </a:r>
            <a:r>
              <a:rPr lang="en-US" dirty="0">
                <a:solidFill>
                  <a:srgbClr val="CC0000"/>
                </a:solidFill>
              </a:rPr>
              <a:t>a shortest path from vertex </a:t>
            </a:r>
            <a:r>
              <a:rPr lang="en-US" dirty="0" err="1">
                <a:solidFill>
                  <a:srgbClr val="CC0000"/>
                </a:solidFill>
                <a:latin typeface="Comic Sans MS" pitchFamily="-106" charset="0"/>
              </a:rPr>
              <a:t>i</a:t>
            </a:r>
            <a:r>
              <a:rPr lang="en-US" dirty="0">
                <a:solidFill>
                  <a:srgbClr val="CC0000"/>
                </a:solidFill>
              </a:rPr>
              <a:t> to </a:t>
            </a:r>
            <a:r>
              <a:rPr lang="en-US" dirty="0">
                <a:solidFill>
                  <a:srgbClr val="CC0000"/>
                </a:solidFill>
                <a:latin typeface="Comic Sans MS" pitchFamily="-106" charset="0"/>
              </a:rPr>
              <a:t>j</a:t>
            </a:r>
            <a:r>
              <a:rPr lang="en-US" dirty="0">
                <a:solidFill>
                  <a:srgbClr val="CC0000"/>
                </a:solidFill>
              </a:rPr>
              <a:t> that contains at most </a:t>
            </a:r>
            <a:r>
              <a:rPr lang="en-US" dirty="0">
                <a:solidFill>
                  <a:srgbClr val="CC0000"/>
                </a:solidFill>
                <a:latin typeface="Comic Sans MS" pitchFamily="-106" charset="0"/>
              </a:rPr>
              <a:t>m</a:t>
            </a:r>
            <a:r>
              <a:rPr lang="en-US" dirty="0">
                <a:solidFill>
                  <a:srgbClr val="CC0000"/>
                </a:solidFill>
              </a:rPr>
              <a:t> edges</a:t>
            </a:r>
          </a:p>
          <a:p>
            <a:pPr eaLnBrk="1" hangingPunct="1">
              <a:lnSpc>
                <a:spcPct val="140000"/>
              </a:lnSpc>
            </a:pPr>
            <a:r>
              <a:rPr lang="en-US" dirty="0"/>
              <a:t>If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j </a:t>
            </a:r>
          </a:p>
          <a:p>
            <a:pPr lvl="1" eaLnBrk="1" hangingPunct="1">
              <a:lnSpc>
                <a:spcPct val="140000"/>
              </a:lnSpc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w(p) = 0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and p has no edges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135813" y="3803650"/>
            <a:ext cx="396875" cy="395288"/>
            <a:chOff x="4495" y="2396"/>
            <a:chExt cx="250" cy="249"/>
          </a:xfrm>
        </p:grpSpPr>
        <p:sp>
          <p:nvSpPr>
            <p:cNvPr id="28698" name="Freeform 5"/>
            <p:cNvSpPr>
              <a:spLocks/>
            </p:cNvSpPr>
            <p:nvPr/>
          </p:nvSpPr>
          <p:spPr bwMode="auto">
            <a:xfrm>
              <a:off x="4495" y="2588"/>
              <a:ext cx="229" cy="57"/>
            </a:xfrm>
            <a:custGeom>
              <a:avLst/>
              <a:gdLst>
                <a:gd name="T0" fmla="*/ 0 w 229"/>
                <a:gd name="T1" fmla="*/ 26 h 57"/>
                <a:gd name="T2" fmla="*/ 54 w 229"/>
                <a:gd name="T3" fmla="*/ 4 h 57"/>
                <a:gd name="T4" fmla="*/ 108 w 229"/>
                <a:gd name="T5" fmla="*/ 53 h 57"/>
                <a:gd name="T6" fmla="*/ 175 w 229"/>
                <a:gd name="T7" fmla="*/ 26 h 57"/>
                <a:gd name="T8" fmla="*/ 229 w 229"/>
                <a:gd name="T9" fmla="*/ 26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57"/>
                <a:gd name="T17" fmla="*/ 229 w 229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9" name="Text Box 6"/>
            <p:cNvSpPr txBox="1">
              <a:spLocks noChangeArrowheads="1"/>
            </p:cNvSpPr>
            <p:nvPr/>
          </p:nvSpPr>
          <p:spPr bwMode="auto">
            <a:xfrm>
              <a:off x="4526" y="2396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p’</a:t>
              </a:r>
            </a:p>
          </p:txBody>
        </p:sp>
      </p:grpSp>
      <p:sp>
        <p:nvSpPr>
          <p:cNvPr id="791559" name="Oval 7"/>
          <p:cNvSpPr>
            <a:spLocks noChangeArrowheads="1"/>
          </p:cNvSpPr>
          <p:nvPr/>
        </p:nvSpPr>
        <p:spPr bwMode="auto">
          <a:xfrm>
            <a:off x="7615238" y="2324100"/>
            <a:ext cx="349250" cy="3143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329238" y="1060450"/>
            <a:ext cx="3643312" cy="1628775"/>
            <a:chOff x="3357" y="866"/>
            <a:chExt cx="2295" cy="1026"/>
          </a:xfrm>
        </p:grpSpPr>
        <p:sp>
          <p:nvSpPr>
            <p:cNvPr id="28685" name="Oval 9"/>
            <p:cNvSpPr>
              <a:spLocks noChangeArrowheads="1"/>
            </p:cNvSpPr>
            <p:nvPr/>
          </p:nvSpPr>
          <p:spPr bwMode="auto">
            <a:xfrm>
              <a:off x="3433" y="155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28686" name="Oval 10"/>
            <p:cNvSpPr>
              <a:spLocks noChangeArrowheads="1"/>
            </p:cNvSpPr>
            <p:nvPr/>
          </p:nvSpPr>
          <p:spPr bwMode="auto">
            <a:xfrm>
              <a:off x="3790" y="122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28687" name="Oval 11"/>
            <p:cNvSpPr>
              <a:spLocks noChangeArrowheads="1"/>
            </p:cNvSpPr>
            <p:nvPr/>
          </p:nvSpPr>
          <p:spPr bwMode="auto">
            <a:xfrm>
              <a:off x="4400" y="123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8688" name="Oval 12"/>
            <p:cNvSpPr>
              <a:spLocks noChangeArrowheads="1"/>
            </p:cNvSpPr>
            <p:nvPr/>
          </p:nvSpPr>
          <p:spPr bwMode="auto">
            <a:xfrm>
              <a:off x="4768" y="1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28689" name="Line 13"/>
            <p:cNvSpPr>
              <a:spLocks noChangeShapeType="1"/>
            </p:cNvSpPr>
            <p:nvPr/>
          </p:nvSpPr>
          <p:spPr bwMode="auto">
            <a:xfrm flipV="1">
              <a:off x="3640" y="1433"/>
              <a:ext cx="153" cy="1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0" name="Line 14"/>
            <p:cNvSpPr>
              <a:spLocks noChangeShapeType="1"/>
            </p:cNvSpPr>
            <p:nvPr/>
          </p:nvSpPr>
          <p:spPr bwMode="auto">
            <a:xfrm>
              <a:off x="4625" y="1475"/>
              <a:ext cx="17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1" name="Line 15"/>
            <p:cNvSpPr>
              <a:spLocks noChangeShapeType="1"/>
            </p:cNvSpPr>
            <p:nvPr/>
          </p:nvSpPr>
          <p:spPr bwMode="auto">
            <a:xfrm flipV="1">
              <a:off x="5047" y="1580"/>
              <a:ext cx="328" cy="1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2" name="Freeform 16"/>
            <p:cNvSpPr>
              <a:spLocks/>
            </p:cNvSpPr>
            <p:nvPr/>
          </p:nvSpPr>
          <p:spPr bwMode="auto">
            <a:xfrm>
              <a:off x="4045" y="1292"/>
              <a:ext cx="360" cy="27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2"/>
                <a:gd name="T13" fmla="*/ 0 h 50"/>
                <a:gd name="T14" fmla="*/ 582 w 582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3" name="Oval 17"/>
            <p:cNvSpPr>
              <a:spLocks noChangeArrowheads="1"/>
            </p:cNvSpPr>
            <p:nvPr/>
          </p:nvSpPr>
          <p:spPr bwMode="auto">
            <a:xfrm>
              <a:off x="4423" y="1263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28694" name="Oval 18"/>
            <p:cNvSpPr>
              <a:spLocks noChangeArrowheads="1"/>
            </p:cNvSpPr>
            <p:nvPr/>
          </p:nvSpPr>
          <p:spPr bwMode="auto">
            <a:xfrm>
              <a:off x="4420" y="1260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8695" name="Oval 19"/>
            <p:cNvSpPr>
              <a:spLocks noChangeArrowheads="1"/>
            </p:cNvSpPr>
            <p:nvPr/>
          </p:nvSpPr>
          <p:spPr bwMode="auto">
            <a:xfrm>
              <a:off x="5386" y="141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j</a:t>
              </a:r>
            </a:p>
          </p:txBody>
        </p:sp>
        <p:sp>
          <p:nvSpPr>
            <p:cNvPr id="28696" name="AutoShape 20"/>
            <p:cNvSpPr>
              <a:spLocks/>
            </p:cNvSpPr>
            <p:nvPr/>
          </p:nvSpPr>
          <p:spPr bwMode="auto">
            <a:xfrm rot="-5400000">
              <a:off x="4437" y="33"/>
              <a:ext cx="78" cy="2238"/>
            </a:xfrm>
            <a:prstGeom prst="rightBrace">
              <a:avLst>
                <a:gd name="adj1" fmla="val 23910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97" name="Text Box 21"/>
            <p:cNvSpPr txBox="1">
              <a:spLocks noChangeArrowheads="1"/>
            </p:cNvSpPr>
            <p:nvPr/>
          </p:nvSpPr>
          <p:spPr bwMode="auto">
            <a:xfrm>
              <a:off x="3914" y="866"/>
              <a:ext cx="11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at most </a:t>
              </a:r>
              <a:r>
                <a:rPr lang="en-US">
                  <a:latin typeface="Comic Sans MS" pitchFamily="-106" charset="0"/>
                </a:rPr>
                <a:t>m</a:t>
              </a:r>
              <a:r>
                <a:rPr lang="en-US"/>
                <a:t> edges</a:t>
              </a:r>
            </a:p>
          </p:txBody>
        </p:sp>
      </p:grpSp>
      <p:sp>
        <p:nvSpPr>
          <p:cNvPr id="791574" name="AutoShape 22"/>
          <p:cNvSpPr>
            <a:spLocks/>
          </p:cNvSpPr>
          <p:nvPr/>
        </p:nvSpPr>
        <p:spPr bwMode="auto">
          <a:xfrm rot="5400000" flipV="1">
            <a:off x="6667500" y="1524001"/>
            <a:ext cx="66675" cy="2743200"/>
          </a:xfrm>
          <a:prstGeom prst="rightBrace">
            <a:avLst>
              <a:gd name="adj1" fmla="val 34285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1575" name="Text Box 23"/>
          <p:cNvSpPr txBox="1">
            <a:spLocks noChangeArrowheads="1"/>
          </p:cNvSpPr>
          <p:nvPr/>
        </p:nvSpPr>
        <p:spPr bwMode="auto">
          <a:xfrm>
            <a:off x="5794375" y="3041650"/>
            <a:ext cx="219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at most </a:t>
            </a:r>
            <a:r>
              <a:rPr lang="en-US">
                <a:latin typeface="Comic Sans MS" pitchFamily="-106" charset="0"/>
              </a:rPr>
              <a:t>m - 1</a:t>
            </a:r>
            <a:r>
              <a:rPr lang="en-US"/>
              <a:t> edges</a:t>
            </a:r>
          </a:p>
        </p:txBody>
      </p:sp>
      <p:sp>
        <p:nvSpPr>
          <p:cNvPr id="791576" name="Rectangle 24"/>
          <p:cNvSpPr>
            <a:spLocks noChangeArrowheads="1"/>
          </p:cNvSpPr>
          <p:nvPr/>
        </p:nvSpPr>
        <p:spPr bwMode="auto">
          <a:xfrm>
            <a:off x="4760913" y="3824288"/>
            <a:ext cx="42576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If </a:t>
            </a:r>
            <a:r>
              <a:rPr lang="en-US" sz="2800" dirty="0" err="1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i</a:t>
            </a:r>
            <a:r>
              <a:rPr lang="en-US" sz="28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 ≠ j: p = </a:t>
            </a:r>
            <a:r>
              <a:rPr lang="en-US" sz="2800" dirty="0" err="1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i</a:t>
            </a:r>
            <a:r>
              <a:rPr lang="en-US" sz="28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      k </a:t>
            </a:r>
            <a:r>
              <a:rPr lang="is-IS" sz="28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→</a:t>
            </a:r>
            <a:r>
              <a:rPr lang="en-US" sz="28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 j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p’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 has at most m-1 edges</a:t>
            </a:r>
          </a:p>
          <a:p>
            <a:pPr marL="742950" lvl="1" indent="-285750">
              <a:lnSpc>
                <a:spcPct val="110000"/>
              </a:lnSpc>
              <a:spcBef>
                <a:spcPct val="20000"/>
              </a:spcBef>
              <a:buFontTx/>
              <a:buChar char="–"/>
            </a:pPr>
            <a:r>
              <a:rPr lang="en-US" sz="2400" dirty="0">
                <a:solidFill>
                  <a:srgbClr val="262626"/>
                </a:solidFill>
                <a:latin typeface="Comic Sans MS"/>
                <a:cs typeface="Comic Sans MS"/>
                <a:sym typeface="Symbol" pitchFamily="-106" charset="2"/>
              </a:rPr>
              <a:t>p’</a:t>
            </a:r>
            <a:r>
              <a:rPr lang="en-US" sz="24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 is a shortest path</a:t>
            </a:r>
          </a:p>
          <a:p>
            <a:pPr marL="342900" indent="-342900">
              <a:lnSpc>
                <a:spcPct val="110000"/>
              </a:lnSpc>
              <a:spcBef>
                <a:spcPct val="20000"/>
              </a:spcBef>
            </a:pPr>
            <a:r>
              <a:rPr lang="en-US" sz="2800" dirty="0">
                <a:solidFill>
                  <a:srgbClr val="262626"/>
                </a:solidFill>
                <a:latin typeface="Century Gothic"/>
                <a:cs typeface="Century Gothic"/>
                <a:sym typeface="Symbol" pitchFamily="-106" charset="2"/>
              </a:rPr>
              <a:t>	</a:t>
            </a:r>
            <a:r>
              <a:rPr lang="en-US" sz="2800" dirty="0" err="1">
                <a:solidFill>
                  <a:srgbClr val="262626"/>
                </a:solidFill>
                <a:latin typeface="Comic Sans MS"/>
                <a:cs typeface="Comic Sans MS"/>
              </a:rPr>
              <a:t>δ</a:t>
            </a:r>
            <a:r>
              <a:rPr lang="en-US" sz="2800" dirty="0">
                <a:solidFill>
                  <a:srgbClr val="262626"/>
                </a:solidFill>
                <a:latin typeface="Comic Sans MS"/>
                <a:cs typeface="Comic Sans MS"/>
              </a:rPr>
              <a:t>(</a:t>
            </a:r>
            <a:r>
              <a:rPr lang="en-US" sz="2800" dirty="0" err="1">
                <a:solidFill>
                  <a:srgbClr val="262626"/>
                </a:solidFill>
                <a:latin typeface="Comic Sans MS"/>
                <a:cs typeface="Comic Sans MS"/>
              </a:rPr>
              <a:t>i</a:t>
            </a:r>
            <a:r>
              <a:rPr lang="en-US" sz="2800" dirty="0">
                <a:solidFill>
                  <a:srgbClr val="262626"/>
                </a:solidFill>
                <a:latin typeface="Comic Sans MS"/>
                <a:cs typeface="Comic Sans MS"/>
              </a:rPr>
              <a:t>, j) =</a:t>
            </a:r>
            <a:endParaRPr lang="en-US" sz="2800" baseline="-25000" dirty="0">
              <a:solidFill>
                <a:srgbClr val="262626"/>
              </a:solidFill>
              <a:latin typeface="Comic Sans MS"/>
              <a:cs typeface="Comic Sans MS"/>
            </a:endParaRPr>
          </a:p>
        </p:txBody>
      </p:sp>
      <p:sp>
        <p:nvSpPr>
          <p:cNvPr id="791577" name="Rectangle 25"/>
          <p:cNvSpPr>
            <a:spLocks noChangeArrowheads="1"/>
          </p:cNvSpPr>
          <p:nvPr/>
        </p:nvSpPr>
        <p:spPr bwMode="auto">
          <a:xfrm>
            <a:off x="6461125" y="5743575"/>
            <a:ext cx="1982788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800">
                <a:latin typeface="Comic Sans MS" pitchFamily="-106" charset="0"/>
              </a:rPr>
              <a:t>δ(i, k) + w</a:t>
            </a:r>
            <a:r>
              <a:rPr lang="en-US" sz="2800" baseline="-25000">
                <a:latin typeface="Comic Sans MS" pitchFamily="-106" charset="0"/>
              </a:rPr>
              <a:t>kj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68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9" grpId="0" animBg="1"/>
      <p:bldP spid="791574" grpId="0" animBg="1"/>
      <p:bldP spid="791575" grpId="0"/>
      <p:bldP spid="79157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Recursive Solution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8238"/>
            <a:ext cx="8539162" cy="54387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(m)</a:t>
            </a:r>
            <a:r>
              <a:rPr lang="en-US" dirty="0"/>
              <a:t> = weight of shortest path </a:t>
            </a:r>
            <a:r>
              <a:rPr lang="en-US" dirty="0" err="1"/>
              <a:t>i</a:t>
            </a:r>
            <a:r>
              <a:rPr lang="en-US" dirty="0"/>
              <a:t>     j that contains at most </a:t>
            </a:r>
            <a:r>
              <a:rPr lang="en-US" dirty="0">
                <a:latin typeface="Comic Sans MS" pitchFamily="-106" charset="0"/>
              </a:rPr>
              <a:t>m</a:t>
            </a:r>
            <a:r>
              <a:rPr lang="en-US" dirty="0"/>
              <a:t> edges</a:t>
            </a:r>
          </a:p>
          <a:p>
            <a:pPr eaLnBrk="1" hangingPunct="1">
              <a:lnSpc>
                <a:spcPct val="120000"/>
              </a:lnSpc>
            </a:pPr>
            <a:endParaRPr lang="en-US" dirty="0"/>
          </a:p>
          <a:p>
            <a:pPr eaLnBrk="1" hangingPunct="1">
              <a:lnSpc>
                <a:spcPct val="120000"/>
              </a:lnSpc>
            </a:pPr>
            <a:r>
              <a:rPr lang="en-US" dirty="0"/>
              <a:t>m = 0: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(0)</a:t>
            </a:r>
            <a:r>
              <a:rPr lang="en-US" dirty="0"/>
              <a:t> = 		if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= j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/>
              <a:t>				</a:t>
            </a:r>
            <a:r>
              <a:rPr lang="en-US" dirty="0">
                <a:sym typeface="Symbol" pitchFamily="-106" charset="2"/>
              </a:rPr>
              <a:t> 	if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 ≠ j</a:t>
            </a:r>
            <a:endParaRPr lang="en-US" sz="900" dirty="0">
              <a:sym typeface="Symbol" pitchFamily="-106" charset="2"/>
            </a:endParaRPr>
          </a:p>
          <a:p>
            <a:pPr lvl="1">
              <a:lnSpc>
                <a:spcPct val="120000"/>
              </a:lnSpc>
            </a:pPr>
            <a:r>
              <a:rPr lang="en-US" sz="2000" dirty="0">
                <a:sym typeface="Symbol" pitchFamily="-106" charset="2"/>
              </a:rPr>
              <a:t>No edges allowed</a:t>
            </a:r>
          </a:p>
          <a:p>
            <a:pPr lvl="1">
              <a:lnSpc>
                <a:spcPct val="120000"/>
              </a:lnSpc>
            </a:pPr>
            <a:endParaRPr lang="en-US" sz="20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r>
              <a:rPr lang="en-US" dirty="0">
                <a:sym typeface="Symbol" pitchFamily="-106" charset="2"/>
              </a:rPr>
              <a:t>m = 1: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(1)</a:t>
            </a:r>
            <a:r>
              <a:rPr lang="en-US" dirty="0"/>
              <a:t> =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>
                <a:ea typeface="ＭＳ Ｐゴシック" pitchFamily="-106" charset="-128"/>
              </a:rPr>
              <a:t>The path between </a:t>
            </a:r>
            <a:r>
              <a:rPr lang="en-US" sz="2000" dirty="0" err="1">
                <a:ea typeface="ＭＳ Ｐゴシック" pitchFamily="-106" charset="-128"/>
              </a:rPr>
              <a:t>i</a:t>
            </a:r>
            <a:r>
              <a:rPr lang="en-US" sz="2000" dirty="0">
                <a:ea typeface="ＭＳ Ｐゴシック" pitchFamily="-106" charset="-128"/>
              </a:rPr>
              <a:t> and j is restricted to 1 edge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dirty="0">
              <a:latin typeface="Comic Sans MS" pitchFamily="-106" charset="0"/>
              <a:sym typeface="Symbol" pitchFamily="-106" charset="2"/>
            </a:endParaRPr>
          </a:p>
        </p:txBody>
      </p:sp>
      <p:sp>
        <p:nvSpPr>
          <p:cNvPr id="793604" name="AutoShape 4"/>
          <p:cNvSpPr>
            <a:spLocks/>
          </p:cNvSpPr>
          <p:nvPr/>
        </p:nvSpPr>
        <p:spPr bwMode="auto">
          <a:xfrm>
            <a:off x="3309024" y="3033713"/>
            <a:ext cx="107950" cy="866775"/>
          </a:xfrm>
          <a:prstGeom prst="leftBrace">
            <a:avLst>
              <a:gd name="adj1" fmla="val 6691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7" name="Oval 5"/>
          <p:cNvSpPr>
            <a:spLocks noChangeArrowheads="1"/>
          </p:cNvSpPr>
          <p:nvPr/>
        </p:nvSpPr>
        <p:spPr bwMode="auto">
          <a:xfrm>
            <a:off x="7615238" y="3009900"/>
            <a:ext cx="349250" cy="3143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</a:p>
        </p:txBody>
      </p:sp>
      <p:grpSp>
        <p:nvGrpSpPr>
          <p:cNvPr id="30728" name="Group 6"/>
          <p:cNvGrpSpPr>
            <a:grpSpLocks/>
          </p:cNvGrpSpPr>
          <p:nvPr/>
        </p:nvGrpSpPr>
        <p:grpSpPr bwMode="auto">
          <a:xfrm>
            <a:off x="5329238" y="1746250"/>
            <a:ext cx="3643312" cy="1628775"/>
            <a:chOff x="3357" y="866"/>
            <a:chExt cx="2295" cy="1026"/>
          </a:xfrm>
        </p:grpSpPr>
        <p:sp>
          <p:nvSpPr>
            <p:cNvPr id="30736" name="Oval 7"/>
            <p:cNvSpPr>
              <a:spLocks noChangeArrowheads="1"/>
            </p:cNvSpPr>
            <p:nvPr/>
          </p:nvSpPr>
          <p:spPr bwMode="auto">
            <a:xfrm>
              <a:off x="3433" y="155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30737" name="Oval 8"/>
            <p:cNvSpPr>
              <a:spLocks noChangeArrowheads="1"/>
            </p:cNvSpPr>
            <p:nvPr/>
          </p:nvSpPr>
          <p:spPr bwMode="auto">
            <a:xfrm>
              <a:off x="3790" y="122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0738" name="Oval 9"/>
            <p:cNvSpPr>
              <a:spLocks noChangeArrowheads="1"/>
            </p:cNvSpPr>
            <p:nvPr/>
          </p:nvSpPr>
          <p:spPr bwMode="auto">
            <a:xfrm>
              <a:off x="4400" y="123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30739" name="Oval 10"/>
            <p:cNvSpPr>
              <a:spLocks noChangeArrowheads="1"/>
            </p:cNvSpPr>
            <p:nvPr/>
          </p:nvSpPr>
          <p:spPr bwMode="auto">
            <a:xfrm>
              <a:off x="4768" y="1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0740" name="Line 11"/>
            <p:cNvSpPr>
              <a:spLocks noChangeShapeType="1"/>
            </p:cNvSpPr>
            <p:nvPr/>
          </p:nvSpPr>
          <p:spPr bwMode="auto">
            <a:xfrm flipV="1">
              <a:off x="3640" y="1433"/>
              <a:ext cx="153" cy="1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1" name="Line 12"/>
            <p:cNvSpPr>
              <a:spLocks noChangeShapeType="1"/>
            </p:cNvSpPr>
            <p:nvPr/>
          </p:nvSpPr>
          <p:spPr bwMode="auto">
            <a:xfrm>
              <a:off x="4625" y="1475"/>
              <a:ext cx="17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2" name="Line 13"/>
            <p:cNvSpPr>
              <a:spLocks noChangeShapeType="1"/>
            </p:cNvSpPr>
            <p:nvPr/>
          </p:nvSpPr>
          <p:spPr bwMode="auto">
            <a:xfrm flipV="1">
              <a:off x="5047" y="1580"/>
              <a:ext cx="328" cy="1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3" name="Freeform 14"/>
            <p:cNvSpPr>
              <a:spLocks/>
            </p:cNvSpPr>
            <p:nvPr/>
          </p:nvSpPr>
          <p:spPr bwMode="auto">
            <a:xfrm>
              <a:off x="4045" y="1292"/>
              <a:ext cx="360" cy="27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2"/>
                <a:gd name="T13" fmla="*/ 0 h 50"/>
                <a:gd name="T14" fmla="*/ 582 w 582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4" name="Oval 15"/>
            <p:cNvSpPr>
              <a:spLocks noChangeArrowheads="1"/>
            </p:cNvSpPr>
            <p:nvPr/>
          </p:nvSpPr>
          <p:spPr bwMode="auto">
            <a:xfrm>
              <a:off x="4423" y="1263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30745" name="Oval 16"/>
            <p:cNvSpPr>
              <a:spLocks noChangeArrowheads="1"/>
            </p:cNvSpPr>
            <p:nvPr/>
          </p:nvSpPr>
          <p:spPr bwMode="auto">
            <a:xfrm>
              <a:off x="4420" y="1260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0746" name="Oval 17"/>
            <p:cNvSpPr>
              <a:spLocks noChangeArrowheads="1"/>
            </p:cNvSpPr>
            <p:nvPr/>
          </p:nvSpPr>
          <p:spPr bwMode="auto">
            <a:xfrm>
              <a:off x="5386" y="141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j</a:t>
              </a:r>
            </a:p>
          </p:txBody>
        </p:sp>
        <p:sp>
          <p:nvSpPr>
            <p:cNvPr id="30747" name="AutoShape 18"/>
            <p:cNvSpPr>
              <a:spLocks/>
            </p:cNvSpPr>
            <p:nvPr/>
          </p:nvSpPr>
          <p:spPr bwMode="auto">
            <a:xfrm rot="-5400000">
              <a:off x="4437" y="33"/>
              <a:ext cx="78" cy="2238"/>
            </a:xfrm>
            <a:prstGeom prst="rightBrace">
              <a:avLst>
                <a:gd name="adj1" fmla="val 23910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8" name="Text Box 19"/>
            <p:cNvSpPr txBox="1">
              <a:spLocks noChangeArrowheads="1"/>
            </p:cNvSpPr>
            <p:nvPr/>
          </p:nvSpPr>
          <p:spPr bwMode="auto">
            <a:xfrm>
              <a:off x="3914" y="866"/>
              <a:ext cx="11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at most </a:t>
              </a:r>
              <a:r>
                <a:rPr lang="en-US">
                  <a:latin typeface="Comic Sans MS" pitchFamily="-106" charset="0"/>
                </a:rPr>
                <a:t>m</a:t>
              </a:r>
              <a:r>
                <a:rPr lang="en-US"/>
                <a:t> edges</a:t>
              </a:r>
            </a:p>
          </p:txBody>
        </p:sp>
      </p:grpSp>
      <p:sp>
        <p:nvSpPr>
          <p:cNvPr id="793623" name="Rectangle 23"/>
          <p:cNvSpPr>
            <a:spLocks noChangeArrowheads="1"/>
          </p:cNvSpPr>
          <p:nvPr/>
        </p:nvSpPr>
        <p:spPr bwMode="auto">
          <a:xfrm>
            <a:off x="3423324" y="2954338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0</a:t>
            </a:r>
          </a:p>
        </p:txBody>
      </p:sp>
      <p:sp>
        <p:nvSpPr>
          <p:cNvPr id="793624" name="Rectangle 24"/>
          <p:cNvSpPr>
            <a:spLocks noChangeArrowheads="1"/>
          </p:cNvSpPr>
          <p:nvPr/>
        </p:nvSpPr>
        <p:spPr bwMode="auto">
          <a:xfrm>
            <a:off x="3443962" y="3481388"/>
            <a:ext cx="484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omic Sans MS" pitchFamily="-106" charset="0"/>
                <a:sym typeface="Symbol" pitchFamily="-106" charset="2"/>
              </a:rPr>
              <a:t>∞</a:t>
            </a:r>
          </a:p>
        </p:txBody>
      </p:sp>
      <p:sp>
        <p:nvSpPr>
          <p:cNvPr id="30734" name="Freeform 25"/>
          <p:cNvSpPr>
            <a:spLocks/>
          </p:cNvSpPr>
          <p:nvPr/>
        </p:nvSpPr>
        <p:spPr bwMode="auto">
          <a:xfrm>
            <a:off x="6027284" y="1455964"/>
            <a:ext cx="363537" cy="90488"/>
          </a:xfrm>
          <a:custGeom>
            <a:avLst/>
            <a:gdLst>
              <a:gd name="T0" fmla="*/ 0 w 229"/>
              <a:gd name="T1" fmla="*/ 26 h 57"/>
              <a:gd name="T2" fmla="*/ 54 w 229"/>
              <a:gd name="T3" fmla="*/ 4 h 57"/>
              <a:gd name="T4" fmla="*/ 108 w 229"/>
              <a:gd name="T5" fmla="*/ 53 h 57"/>
              <a:gd name="T6" fmla="*/ 175 w 229"/>
              <a:gd name="T7" fmla="*/ 26 h 57"/>
              <a:gd name="T8" fmla="*/ 229 w 229"/>
              <a:gd name="T9" fmla="*/ 2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9"/>
              <a:gd name="T16" fmla="*/ 0 h 57"/>
              <a:gd name="T17" fmla="*/ 229 w 229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9" h="57">
                <a:moveTo>
                  <a:pt x="0" y="26"/>
                </a:moveTo>
                <a:cubicBezTo>
                  <a:pt x="18" y="13"/>
                  <a:pt x="36" y="0"/>
                  <a:pt x="54" y="4"/>
                </a:cubicBezTo>
                <a:cubicBezTo>
                  <a:pt x="72" y="8"/>
                  <a:pt x="88" y="49"/>
                  <a:pt x="108" y="53"/>
                </a:cubicBezTo>
                <a:cubicBezTo>
                  <a:pt x="128" y="57"/>
                  <a:pt x="155" y="30"/>
                  <a:pt x="175" y="26"/>
                </a:cubicBezTo>
                <a:cubicBezTo>
                  <a:pt x="195" y="22"/>
                  <a:pt x="212" y="24"/>
                  <a:pt x="229" y="2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D54A8570-1AED-DC44-BB11-305172F9F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885" y="4857702"/>
            <a:ext cx="593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ij</a:t>
            </a:r>
            <a:endParaRPr lang="en-US" sz="2800" baseline="-25000" dirty="0">
              <a:latin typeface="Comic Sans MS" pitchFamily="-106" charset="0"/>
            </a:endParaRPr>
          </a:p>
        </p:txBody>
      </p:sp>
      <p:sp>
        <p:nvSpPr>
          <p:cNvPr id="30" name="Rectangle 5">
            <a:extLst>
              <a:ext uri="{FF2B5EF4-FFF2-40B4-BE49-F238E27FC236}">
                <a16:creationId xmlns:a16="http://schemas.microsoft.com/office/drawing/2014/main" id="{A345D125-A86A-B342-ABA4-6D8645C62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848" y="4859289"/>
            <a:ext cx="14253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L</a:t>
            </a:r>
            <a:r>
              <a:rPr lang="en-US" sz="2800" baseline="30000" dirty="0"/>
              <a:t>(1)</a:t>
            </a:r>
            <a:r>
              <a:rPr lang="en-US" sz="2800" dirty="0"/>
              <a:t> = W</a:t>
            </a:r>
          </a:p>
        </p:txBody>
      </p:sp>
    </p:spTree>
    <p:extLst>
      <p:ext uri="{BB962C8B-B14F-4D97-AF65-F5344CB8AC3E}">
        <p14:creationId xmlns:p14="http://schemas.microsoft.com/office/powerpoint/2010/main" val="374864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4" grpId="0" animBg="1"/>
      <p:bldP spid="793623" grpId="0"/>
      <p:bldP spid="793624" grpId="0"/>
      <p:bldP spid="29" grpId="0"/>
      <p:bldP spid="3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Recursive Solution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38238"/>
            <a:ext cx="8539162" cy="54387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(m)</a:t>
            </a:r>
            <a:r>
              <a:rPr lang="en-US" dirty="0"/>
              <a:t> = weight of shortest path </a:t>
            </a:r>
            <a:r>
              <a:rPr lang="en-US" dirty="0" err="1"/>
              <a:t>i</a:t>
            </a:r>
            <a:r>
              <a:rPr lang="en-US" dirty="0"/>
              <a:t>     j that contains at most </a:t>
            </a:r>
            <a:r>
              <a:rPr lang="en-US" dirty="0">
                <a:latin typeface="Comic Sans MS" pitchFamily="-106" charset="0"/>
              </a:rPr>
              <a:t>m</a:t>
            </a:r>
            <a:r>
              <a:rPr lang="en-US" dirty="0"/>
              <a:t> edges</a:t>
            </a: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endParaRPr lang="en-US" sz="900" dirty="0">
              <a:sym typeface="Symbol" pitchFamily="-106" charset="2"/>
            </a:endParaRPr>
          </a:p>
          <a:p>
            <a:pPr marL="0" indent="0" eaLnBrk="1" hangingPunct="1">
              <a:lnSpc>
                <a:spcPct val="120000"/>
              </a:lnSpc>
              <a:buNone/>
            </a:pPr>
            <a:endParaRPr lang="en-US" sz="900" dirty="0"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r>
              <a:rPr lang="en-US" dirty="0">
                <a:sym typeface="Symbol" pitchFamily="-106" charset="2"/>
              </a:rPr>
              <a:t>m &gt; 1: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(m)</a:t>
            </a:r>
            <a:r>
              <a:rPr lang="en-US" dirty="0"/>
              <a:t> = </a:t>
            </a:r>
          </a:p>
          <a:p>
            <a:pPr eaLnBrk="1" hangingPunct="1">
              <a:lnSpc>
                <a:spcPct val="120000"/>
              </a:lnSpc>
            </a:pPr>
            <a:endParaRPr lang="en-US" sz="1000" dirty="0"/>
          </a:p>
          <a:p>
            <a:pPr lvl="1" eaLnBrk="1" hangingPunct="1">
              <a:lnSpc>
                <a:spcPct val="120000"/>
              </a:lnSpc>
            </a:pPr>
            <a:endParaRPr lang="en-US" dirty="0">
              <a:ea typeface="ＭＳ Ｐゴシック" pitchFamily="-106" charset="-128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Shortest path from </a:t>
            </a:r>
            <a:r>
              <a:rPr lang="en-US" dirty="0" err="1">
                <a:ea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</a:rPr>
              <a:t> to j with at most m – 1 edges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Shortest path from </a:t>
            </a:r>
            <a:r>
              <a:rPr lang="en-US" dirty="0" err="1">
                <a:ea typeface="ＭＳ Ｐゴシック" pitchFamily="-106" charset="-128"/>
              </a:rPr>
              <a:t>i</a:t>
            </a:r>
            <a:r>
              <a:rPr lang="en-US" dirty="0">
                <a:ea typeface="ＭＳ Ｐゴシック" pitchFamily="-106" charset="-128"/>
              </a:rPr>
              <a:t> to j containing at most m edges, considering all possible predecessors (k) of j</a:t>
            </a:r>
          </a:p>
        </p:txBody>
      </p:sp>
      <p:sp>
        <p:nvSpPr>
          <p:cNvPr id="30727" name="Oval 5"/>
          <p:cNvSpPr>
            <a:spLocks noChangeArrowheads="1"/>
          </p:cNvSpPr>
          <p:nvPr/>
        </p:nvSpPr>
        <p:spPr bwMode="auto">
          <a:xfrm>
            <a:off x="7619654" y="3001693"/>
            <a:ext cx="349250" cy="314325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</a:p>
        </p:txBody>
      </p:sp>
      <p:grpSp>
        <p:nvGrpSpPr>
          <p:cNvPr id="30728" name="Group 6"/>
          <p:cNvGrpSpPr>
            <a:grpSpLocks/>
          </p:cNvGrpSpPr>
          <p:nvPr/>
        </p:nvGrpSpPr>
        <p:grpSpPr bwMode="auto">
          <a:xfrm>
            <a:off x="5329238" y="1746250"/>
            <a:ext cx="3643312" cy="1628775"/>
            <a:chOff x="3357" y="866"/>
            <a:chExt cx="2295" cy="1026"/>
          </a:xfrm>
        </p:grpSpPr>
        <p:sp>
          <p:nvSpPr>
            <p:cNvPr id="30736" name="Oval 7"/>
            <p:cNvSpPr>
              <a:spLocks noChangeArrowheads="1"/>
            </p:cNvSpPr>
            <p:nvPr/>
          </p:nvSpPr>
          <p:spPr bwMode="auto">
            <a:xfrm>
              <a:off x="3433" y="155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30737" name="Oval 8"/>
            <p:cNvSpPr>
              <a:spLocks noChangeArrowheads="1"/>
            </p:cNvSpPr>
            <p:nvPr/>
          </p:nvSpPr>
          <p:spPr bwMode="auto">
            <a:xfrm>
              <a:off x="3790" y="122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0738" name="Oval 9"/>
            <p:cNvSpPr>
              <a:spLocks noChangeArrowheads="1"/>
            </p:cNvSpPr>
            <p:nvPr/>
          </p:nvSpPr>
          <p:spPr bwMode="auto">
            <a:xfrm>
              <a:off x="4400" y="123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30739" name="Oval 10"/>
            <p:cNvSpPr>
              <a:spLocks noChangeArrowheads="1"/>
            </p:cNvSpPr>
            <p:nvPr/>
          </p:nvSpPr>
          <p:spPr bwMode="auto">
            <a:xfrm>
              <a:off x="4768" y="162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0740" name="Line 11"/>
            <p:cNvSpPr>
              <a:spLocks noChangeShapeType="1"/>
            </p:cNvSpPr>
            <p:nvPr/>
          </p:nvSpPr>
          <p:spPr bwMode="auto">
            <a:xfrm flipV="1">
              <a:off x="3640" y="1433"/>
              <a:ext cx="153" cy="14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1" name="Line 12"/>
            <p:cNvSpPr>
              <a:spLocks noChangeShapeType="1"/>
            </p:cNvSpPr>
            <p:nvPr/>
          </p:nvSpPr>
          <p:spPr bwMode="auto">
            <a:xfrm>
              <a:off x="4625" y="1475"/>
              <a:ext cx="17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2" name="Line 13"/>
            <p:cNvSpPr>
              <a:spLocks noChangeShapeType="1"/>
            </p:cNvSpPr>
            <p:nvPr/>
          </p:nvSpPr>
          <p:spPr bwMode="auto">
            <a:xfrm flipV="1">
              <a:off x="5047" y="1580"/>
              <a:ext cx="328" cy="13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3" name="Freeform 14"/>
            <p:cNvSpPr>
              <a:spLocks/>
            </p:cNvSpPr>
            <p:nvPr/>
          </p:nvSpPr>
          <p:spPr bwMode="auto">
            <a:xfrm>
              <a:off x="4045" y="1292"/>
              <a:ext cx="360" cy="27"/>
            </a:xfrm>
            <a:custGeom>
              <a:avLst/>
              <a:gdLst>
                <a:gd name="T0" fmla="*/ 15 w 582"/>
                <a:gd name="T1" fmla="*/ 50 h 50"/>
                <a:gd name="T2" fmla="*/ 47 w 582"/>
                <a:gd name="T3" fmla="*/ 37 h 50"/>
                <a:gd name="T4" fmla="*/ 299 w 582"/>
                <a:gd name="T5" fmla="*/ 1 h 50"/>
                <a:gd name="T6" fmla="*/ 582 w 582"/>
                <a:gd name="T7" fmla="*/ 41 h 5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82"/>
                <a:gd name="T13" fmla="*/ 0 h 50"/>
                <a:gd name="T14" fmla="*/ 582 w 582"/>
                <a:gd name="T15" fmla="*/ 50 h 5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82" h="50">
                  <a:moveTo>
                    <a:pt x="15" y="50"/>
                  </a:moveTo>
                  <a:cubicBezTo>
                    <a:pt x="7" y="47"/>
                    <a:pt x="0" y="45"/>
                    <a:pt x="47" y="37"/>
                  </a:cubicBezTo>
                  <a:cubicBezTo>
                    <a:pt x="94" y="29"/>
                    <a:pt x="210" y="0"/>
                    <a:pt x="299" y="1"/>
                  </a:cubicBezTo>
                  <a:cubicBezTo>
                    <a:pt x="388" y="2"/>
                    <a:pt x="536" y="34"/>
                    <a:pt x="582" y="4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4" name="Oval 15"/>
            <p:cNvSpPr>
              <a:spLocks noChangeArrowheads="1"/>
            </p:cNvSpPr>
            <p:nvPr/>
          </p:nvSpPr>
          <p:spPr bwMode="auto">
            <a:xfrm>
              <a:off x="4423" y="1263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30745" name="Oval 16"/>
            <p:cNvSpPr>
              <a:spLocks noChangeArrowheads="1"/>
            </p:cNvSpPr>
            <p:nvPr/>
          </p:nvSpPr>
          <p:spPr bwMode="auto">
            <a:xfrm>
              <a:off x="4420" y="1260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0746" name="Oval 17"/>
            <p:cNvSpPr>
              <a:spLocks noChangeArrowheads="1"/>
            </p:cNvSpPr>
            <p:nvPr/>
          </p:nvSpPr>
          <p:spPr bwMode="auto">
            <a:xfrm>
              <a:off x="5386" y="1411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j</a:t>
              </a:r>
            </a:p>
          </p:txBody>
        </p:sp>
        <p:sp>
          <p:nvSpPr>
            <p:cNvPr id="30747" name="AutoShape 18"/>
            <p:cNvSpPr>
              <a:spLocks/>
            </p:cNvSpPr>
            <p:nvPr/>
          </p:nvSpPr>
          <p:spPr bwMode="auto">
            <a:xfrm rot="-5400000">
              <a:off x="4437" y="33"/>
              <a:ext cx="78" cy="2238"/>
            </a:xfrm>
            <a:prstGeom prst="rightBrace">
              <a:avLst>
                <a:gd name="adj1" fmla="val 23910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748" name="Text Box 19"/>
            <p:cNvSpPr txBox="1">
              <a:spLocks noChangeArrowheads="1"/>
            </p:cNvSpPr>
            <p:nvPr/>
          </p:nvSpPr>
          <p:spPr bwMode="auto">
            <a:xfrm>
              <a:off x="3914" y="866"/>
              <a:ext cx="11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at most </a:t>
              </a:r>
              <a:r>
                <a:rPr lang="en-US">
                  <a:latin typeface="Comic Sans MS" pitchFamily="-106" charset="0"/>
                </a:rPr>
                <a:t>m</a:t>
              </a:r>
              <a:r>
                <a:rPr lang="en-US"/>
                <a:t> edges</a:t>
              </a:r>
            </a:p>
          </p:txBody>
        </p:sp>
      </p:grpSp>
      <p:sp>
        <p:nvSpPr>
          <p:cNvPr id="793620" name="Rectangle 20"/>
          <p:cNvSpPr>
            <a:spLocks noChangeArrowheads="1"/>
          </p:cNvSpPr>
          <p:nvPr/>
        </p:nvSpPr>
        <p:spPr bwMode="auto">
          <a:xfrm>
            <a:off x="3767931" y="3632199"/>
            <a:ext cx="10191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sz="2800">
                <a:latin typeface="Comic Sans MS" pitchFamily="-106" charset="0"/>
              </a:rPr>
              <a:t>l</a:t>
            </a:r>
            <a:r>
              <a:rPr lang="en-US" sz="2800" baseline="-25000">
                <a:latin typeface="Comic Sans MS" pitchFamily="-106" charset="0"/>
              </a:rPr>
              <a:t>ij</a:t>
            </a:r>
            <a:r>
              <a:rPr lang="en-US" sz="2800" baseline="30000">
                <a:latin typeface="Comic Sans MS" pitchFamily="-106" charset="0"/>
              </a:rPr>
              <a:t>(m-1)</a:t>
            </a:r>
          </a:p>
        </p:txBody>
      </p:sp>
      <p:sp>
        <p:nvSpPr>
          <p:cNvPr id="793621" name="Rectangle 21"/>
          <p:cNvSpPr>
            <a:spLocks noChangeArrowheads="1"/>
          </p:cNvSpPr>
          <p:nvPr/>
        </p:nvSpPr>
        <p:spPr bwMode="auto">
          <a:xfrm>
            <a:off x="2815431" y="3689349"/>
            <a:ext cx="5253038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latin typeface="Comic Sans MS" pitchFamily="-106" charset="0"/>
              </a:rPr>
              <a:t> min {          ,                           }</a:t>
            </a:r>
            <a:endParaRPr lang="en-US" sz="1600">
              <a:latin typeface="Comic Sans MS" pitchFamily="-106" charset="0"/>
              <a:sym typeface="Symbol" pitchFamily="-106" charset="2"/>
            </a:endParaRPr>
          </a:p>
        </p:txBody>
      </p:sp>
      <p:sp>
        <p:nvSpPr>
          <p:cNvPr id="793622" name="Rectangle 22"/>
          <p:cNvSpPr>
            <a:spLocks noChangeArrowheads="1"/>
          </p:cNvSpPr>
          <p:nvPr/>
        </p:nvSpPr>
        <p:spPr bwMode="auto">
          <a:xfrm>
            <a:off x="2634456" y="4279899"/>
            <a:ext cx="308768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6" charset="0"/>
              </a:rPr>
              <a:t>= min {</a:t>
            </a: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ik</a:t>
            </a:r>
            <a:r>
              <a:rPr lang="en-US" sz="2800" baseline="30000" dirty="0">
                <a:latin typeface="Comic Sans MS" pitchFamily="-106" charset="0"/>
              </a:rPr>
              <a:t>(m-1) </a:t>
            </a:r>
            <a:r>
              <a:rPr lang="en-US" sz="2800" dirty="0">
                <a:latin typeface="Comic Sans MS" pitchFamily="-106" charset="0"/>
              </a:rPr>
              <a:t>+ </a:t>
            </a: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kj</a:t>
            </a:r>
            <a:r>
              <a:rPr lang="en-US" sz="2800" dirty="0">
                <a:latin typeface="Comic Sans MS" pitchFamily="-106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mic Sans MS" pitchFamily="-106" charset="0"/>
              </a:rPr>
              <a:t>  1 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≤ k </a:t>
            </a:r>
            <a:r>
              <a:rPr lang="en-US" sz="1600" dirty="0">
                <a:sym typeface="Symbol" pitchFamily="-106" charset="2"/>
              </a:rPr>
              <a:t>≤ n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 </a:t>
            </a:r>
          </a:p>
        </p:txBody>
      </p:sp>
      <p:sp>
        <p:nvSpPr>
          <p:cNvPr id="30734" name="Freeform 25"/>
          <p:cNvSpPr>
            <a:spLocks/>
          </p:cNvSpPr>
          <p:nvPr/>
        </p:nvSpPr>
        <p:spPr bwMode="auto">
          <a:xfrm>
            <a:off x="6027284" y="1455964"/>
            <a:ext cx="363537" cy="90488"/>
          </a:xfrm>
          <a:custGeom>
            <a:avLst/>
            <a:gdLst>
              <a:gd name="T0" fmla="*/ 0 w 229"/>
              <a:gd name="T1" fmla="*/ 26 h 57"/>
              <a:gd name="T2" fmla="*/ 54 w 229"/>
              <a:gd name="T3" fmla="*/ 4 h 57"/>
              <a:gd name="T4" fmla="*/ 108 w 229"/>
              <a:gd name="T5" fmla="*/ 53 h 57"/>
              <a:gd name="T6" fmla="*/ 175 w 229"/>
              <a:gd name="T7" fmla="*/ 26 h 57"/>
              <a:gd name="T8" fmla="*/ 229 w 229"/>
              <a:gd name="T9" fmla="*/ 26 h 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9"/>
              <a:gd name="T16" fmla="*/ 0 h 57"/>
              <a:gd name="T17" fmla="*/ 229 w 229"/>
              <a:gd name="T18" fmla="*/ 57 h 5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9" h="57">
                <a:moveTo>
                  <a:pt x="0" y="26"/>
                </a:moveTo>
                <a:cubicBezTo>
                  <a:pt x="18" y="13"/>
                  <a:pt x="36" y="0"/>
                  <a:pt x="54" y="4"/>
                </a:cubicBezTo>
                <a:cubicBezTo>
                  <a:pt x="72" y="8"/>
                  <a:pt x="88" y="49"/>
                  <a:pt x="108" y="53"/>
                </a:cubicBezTo>
                <a:cubicBezTo>
                  <a:pt x="128" y="57"/>
                  <a:pt x="155" y="30"/>
                  <a:pt x="175" y="26"/>
                </a:cubicBezTo>
                <a:cubicBezTo>
                  <a:pt x="195" y="22"/>
                  <a:pt x="212" y="24"/>
                  <a:pt x="229" y="2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3626" name="Rectangle 26"/>
          <p:cNvSpPr>
            <a:spLocks noChangeArrowheads="1"/>
          </p:cNvSpPr>
          <p:nvPr/>
        </p:nvSpPr>
        <p:spPr bwMode="auto">
          <a:xfrm>
            <a:off x="4968081" y="3689349"/>
            <a:ext cx="2906713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latin typeface="Comic Sans MS" pitchFamily="-106" charset="0"/>
              </a:rPr>
              <a:t> min {</a:t>
            </a: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ik</a:t>
            </a:r>
            <a:r>
              <a:rPr lang="en-US" sz="2800" baseline="30000" dirty="0">
                <a:latin typeface="Comic Sans MS" pitchFamily="-106" charset="0"/>
              </a:rPr>
              <a:t>(m-1) </a:t>
            </a:r>
            <a:r>
              <a:rPr lang="en-US" sz="2800" dirty="0">
                <a:latin typeface="Comic Sans MS" pitchFamily="-106" charset="0"/>
              </a:rPr>
              <a:t>+ </a:t>
            </a: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kj</a:t>
            </a:r>
            <a:r>
              <a:rPr lang="en-US" sz="2800" dirty="0">
                <a:latin typeface="Comic Sans MS" pitchFamily="-106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mic Sans MS" pitchFamily="-106" charset="0"/>
              </a:rPr>
              <a:t>1 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≤ k </a:t>
            </a:r>
            <a:r>
              <a:rPr lang="en-US" sz="1600" dirty="0">
                <a:sym typeface="Symbol" pitchFamily="-106" charset="2"/>
              </a:rPr>
              <a:t>≤ n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3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20" grpId="0"/>
      <p:bldP spid="793621" grpId="0"/>
      <p:bldP spid="793622" grpId="0"/>
      <p:bldP spid="7936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Computing the Shortest Paths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67700" cy="551497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400" dirty="0">
                <a:sym typeface="Symbol" pitchFamily="-106" charset="2"/>
              </a:rPr>
              <a:t>m = 1: </a:t>
            </a:r>
            <a:r>
              <a:rPr lang="en-US" sz="2400" dirty="0" err="1">
                <a:latin typeface="Comic Sans MS" pitchFamily="-106" charset="0"/>
              </a:rPr>
              <a:t>l</a:t>
            </a:r>
            <a:r>
              <a:rPr lang="en-US" sz="2400" baseline="-25000" dirty="0" err="1">
                <a:latin typeface="Comic Sans MS" pitchFamily="-106" charset="0"/>
              </a:rPr>
              <a:t>ij</a:t>
            </a:r>
            <a:r>
              <a:rPr lang="en-US" sz="2400" baseline="30000" dirty="0">
                <a:latin typeface="Comic Sans MS" pitchFamily="-106" charset="0"/>
              </a:rPr>
              <a:t>(1)</a:t>
            </a:r>
            <a:r>
              <a:rPr lang="en-US" sz="2400" dirty="0"/>
              <a:t> =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>
                <a:ea typeface="ＭＳ Ｐゴシック" pitchFamily="-106" charset="-128"/>
              </a:rPr>
              <a:t>The path between </a:t>
            </a:r>
            <a:r>
              <a:rPr lang="en-US" sz="2000" dirty="0" err="1">
                <a:ea typeface="ＭＳ Ｐゴシック" pitchFamily="-106" charset="-128"/>
              </a:rPr>
              <a:t>i</a:t>
            </a:r>
            <a:r>
              <a:rPr lang="en-US" sz="2000" dirty="0">
                <a:ea typeface="ＭＳ Ｐゴシック" pitchFamily="-106" charset="-128"/>
              </a:rPr>
              <a:t> and j is restricted to 1 edge 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Given W = (</a:t>
            </a:r>
            <a:r>
              <a:rPr lang="en-US" sz="2400" dirty="0" err="1"/>
              <a:t>w</a:t>
            </a:r>
            <a:r>
              <a:rPr lang="en-US" sz="2400" baseline="-25000" dirty="0" err="1"/>
              <a:t>ij</a:t>
            </a:r>
            <a:r>
              <a:rPr lang="en-US" sz="2400" dirty="0"/>
              <a:t>), compute: L</a:t>
            </a:r>
            <a:r>
              <a:rPr lang="en-US" sz="2400" baseline="30000" dirty="0"/>
              <a:t>(1)</a:t>
            </a:r>
            <a:r>
              <a:rPr lang="en-US" sz="2400" dirty="0"/>
              <a:t>, L</a:t>
            </a:r>
            <a:r>
              <a:rPr lang="en-US" sz="2400" baseline="30000" dirty="0"/>
              <a:t>(2)</a:t>
            </a:r>
            <a:r>
              <a:rPr lang="en-US" sz="2400" dirty="0"/>
              <a:t>, …, L</a:t>
            </a:r>
            <a:r>
              <a:rPr lang="en-US" sz="2400" baseline="30000" dirty="0"/>
              <a:t>(n-1)</a:t>
            </a:r>
            <a:r>
              <a:rPr lang="en-US" sz="2400" dirty="0"/>
              <a:t>, where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		 L</a:t>
            </a:r>
            <a:r>
              <a:rPr lang="en-US" sz="2400" baseline="30000" dirty="0"/>
              <a:t>(m)</a:t>
            </a:r>
            <a:r>
              <a:rPr lang="en-US" sz="2400" dirty="0"/>
              <a:t> = (</a:t>
            </a:r>
            <a:r>
              <a:rPr lang="en-US" sz="2400" dirty="0" err="1"/>
              <a:t>l</a:t>
            </a:r>
            <a:r>
              <a:rPr lang="en-US" sz="2400" baseline="-25000" dirty="0" err="1"/>
              <a:t>ij</a:t>
            </a:r>
            <a:r>
              <a:rPr lang="en-US" sz="2400" baseline="30000" dirty="0"/>
              <a:t>(m)</a:t>
            </a:r>
            <a:r>
              <a:rPr lang="en-US" sz="2400" dirty="0"/>
              <a:t>)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L</a:t>
            </a:r>
            <a:r>
              <a:rPr lang="en-US" sz="2400" baseline="30000" dirty="0"/>
              <a:t>(n-1)</a:t>
            </a:r>
            <a:r>
              <a:rPr lang="en-US" sz="2400" dirty="0"/>
              <a:t> contains the actual shortest-path weights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	 Given L</a:t>
            </a:r>
            <a:r>
              <a:rPr lang="en-US" sz="2400" baseline="30000" dirty="0"/>
              <a:t>(m-1)</a:t>
            </a:r>
            <a:r>
              <a:rPr lang="en-US" sz="2400" dirty="0"/>
              <a:t> and W </a:t>
            </a:r>
            <a:r>
              <a:rPr lang="en-US" sz="2400" dirty="0">
                <a:sym typeface="Symbol" pitchFamily="-106" charset="2"/>
              </a:rPr>
              <a:t>⇒ compute </a:t>
            </a:r>
            <a:r>
              <a:rPr lang="en-US" sz="2400" dirty="0"/>
              <a:t>L</a:t>
            </a:r>
            <a:r>
              <a:rPr lang="en-US" sz="2400" baseline="30000" dirty="0"/>
              <a:t>(m)</a:t>
            </a:r>
            <a:r>
              <a:rPr lang="en-US" sz="2400" dirty="0"/>
              <a:t>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z="2000" dirty="0">
                <a:ea typeface="ＭＳ Ｐゴシック" pitchFamily="-106" charset="-128"/>
              </a:rPr>
              <a:t>Extend the shortest paths computed so far by one more edge</a:t>
            </a:r>
          </a:p>
          <a:p>
            <a:pPr eaLnBrk="1" hangingPunct="1">
              <a:lnSpc>
                <a:spcPct val="120000"/>
              </a:lnSpc>
            </a:pPr>
            <a:r>
              <a:rPr lang="en-US" sz="2400" dirty="0"/>
              <a:t>If the graph has no negative cycles: all simple shortest paths contain at most n - 1 edges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sz="2400" dirty="0"/>
              <a:t>			</a:t>
            </a:r>
            <a:r>
              <a:rPr lang="en-US" sz="2400" dirty="0" err="1"/>
              <a:t>δ</a:t>
            </a:r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, j) = </a:t>
            </a:r>
            <a:r>
              <a:rPr lang="en-US" sz="2400" dirty="0" err="1"/>
              <a:t>l</a:t>
            </a:r>
            <a:r>
              <a:rPr lang="en-US" sz="2400" baseline="-25000" dirty="0" err="1"/>
              <a:t>ij</a:t>
            </a:r>
            <a:r>
              <a:rPr lang="en-US" sz="2400" baseline="30000" dirty="0"/>
              <a:t>(n-1)</a:t>
            </a:r>
            <a:r>
              <a:rPr lang="en-US" sz="2400" dirty="0"/>
              <a:t> and  </a:t>
            </a:r>
            <a:r>
              <a:rPr lang="en-US" sz="2400" dirty="0" err="1"/>
              <a:t>l</a:t>
            </a:r>
            <a:r>
              <a:rPr lang="en-US" sz="2400" baseline="-25000" dirty="0" err="1"/>
              <a:t>ij</a:t>
            </a:r>
            <a:r>
              <a:rPr lang="en-US" sz="2400" baseline="30000" dirty="0"/>
              <a:t>(n)</a:t>
            </a:r>
            <a:r>
              <a:rPr lang="en-US" sz="2400" baseline="-25000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l</a:t>
            </a:r>
            <a:r>
              <a:rPr lang="en-US" sz="2400" baseline="-25000" dirty="0" err="1"/>
              <a:t>ij</a:t>
            </a:r>
            <a:r>
              <a:rPr lang="en-US" sz="2400" baseline="30000" dirty="0"/>
              <a:t>(n+1)</a:t>
            </a:r>
            <a:r>
              <a:rPr lang="en-US" sz="2400" dirty="0"/>
              <a:t>. . 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en-US" sz="2400" dirty="0"/>
          </a:p>
        </p:txBody>
      </p:sp>
      <p:sp>
        <p:nvSpPr>
          <p:cNvPr id="795652" name="Text Box 4"/>
          <p:cNvSpPr txBox="1">
            <a:spLocks noChangeArrowheads="1"/>
          </p:cNvSpPr>
          <p:nvPr/>
        </p:nvSpPr>
        <p:spPr bwMode="auto">
          <a:xfrm>
            <a:off x="2679700" y="1255713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 err="1">
                <a:latin typeface="Comic Sans MS" pitchFamily="-106" charset="0"/>
              </a:rPr>
              <a:t>w</a:t>
            </a:r>
            <a:r>
              <a:rPr lang="en-US" sz="2400" baseline="-25000" dirty="0" err="1">
                <a:latin typeface="Comic Sans MS" pitchFamily="-106" charset="0"/>
              </a:rPr>
              <a:t>ij</a:t>
            </a:r>
            <a:endParaRPr lang="en-US" sz="2400" baseline="-25000" dirty="0">
              <a:latin typeface="Comic Sans MS" pitchFamily="-106" charset="0"/>
            </a:endParaRPr>
          </a:p>
        </p:txBody>
      </p:sp>
      <p:sp>
        <p:nvSpPr>
          <p:cNvPr id="795653" name="Rectangle 5"/>
          <p:cNvSpPr>
            <a:spLocks noChangeArrowheads="1"/>
          </p:cNvSpPr>
          <p:nvPr/>
        </p:nvSpPr>
        <p:spPr bwMode="auto">
          <a:xfrm>
            <a:off x="3649663" y="1257300"/>
            <a:ext cx="1236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L</a:t>
            </a:r>
            <a:r>
              <a:rPr lang="en-US" sz="2400" baseline="30000" dirty="0"/>
              <a:t>(1)</a:t>
            </a:r>
            <a:r>
              <a:rPr lang="en-US" sz="2400" dirty="0"/>
              <a:t> = W</a:t>
            </a:r>
          </a:p>
        </p:txBody>
      </p:sp>
      <p:sp>
        <p:nvSpPr>
          <p:cNvPr id="795654" name="Text Box 6"/>
          <p:cNvSpPr txBox="1">
            <a:spLocks noChangeArrowheads="1"/>
          </p:cNvSpPr>
          <p:nvPr/>
        </p:nvSpPr>
        <p:spPr bwMode="auto">
          <a:xfrm>
            <a:off x="6589260" y="6006874"/>
            <a:ext cx="12847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</a:rPr>
              <a:t>= </a:t>
            </a:r>
            <a:r>
              <a:rPr lang="en-US" sz="2400" dirty="0" err="1">
                <a:latin typeface="Century Gothic"/>
                <a:cs typeface="Century Gothic"/>
              </a:rPr>
              <a:t>l</a:t>
            </a:r>
            <a:r>
              <a:rPr lang="en-US" sz="2400" baseline="-25000" dirty="0" err="1">
                <a:latin typeface="Century Gothic"/>
                <a:cs typeface="Century Gothic"/>
              </a:rPr>
              <a:t>ij</a:t>
            </a:r>
            <a:r>
              <a:rPr lang="en-US" sz="2400" baseline="30000" dirty="0">
                <a:latin typeface="Century Gothic"/>
                <a:cs typeface="Century Gothic"/>
              </a:rPr>
              <a:t>(n-1)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4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5652" grpId="0"/>
      <p:bldP spid="795653" grpId="0"/>
      <p:bldP spid="7956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Variants of Shortest Paths</a:t>
            </a:r>
          </a:p>
        </p:txBody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400" b="1" dirty="0"/>
              <a:t>Single-source shortest path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</a:rPr>
              <a:t>G = (V, E) 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⇒ find a shortest path from a given source vertex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each vertex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 ∈ V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b="1" dirty="0">
                <a:sym typeface="Symbol" pitchFamily="-106" charset="2"/>
              </a:rPr>
              <a:t>Single-destination shortest path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Find a shortest path to a given destination vertex </a:t>
            </a:r>
            <a:r>
              <a:rPr lang="en-US" sz="2000" b="1" dirty="0">
                <a:ea typeface="ＭＳ Ｐゴシック" pitchFamily="-106" charset="-128"/>
                <a:sym typeface="Symbol" pitchFamily="-106" charset="2"/>
              </a:rPr>
              <a:t>t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from each vertex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Reverse the direction of each edge ⇒ single-source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b="1" dirty="0">
                <a:sym typeface="Symbol" pitchFamily="-106" charset="2"/>
              </a:rPr>
              <a:t>Single-pair shortest path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Find a shortest path from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u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for given vertices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u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and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Still have to solve the single-source problem</a:t>
            </a:r>
          </a:p>
          <a:p>
            <a:pPr eaLnBrk="1" hangingPunct="1">
              <a:lnSpc>
                <a:spcPct val="110000"/>
              </a:lnSpc>
            </a:pPr>
            <a:r>
              <a:rPr lang="en-US" sz="2400" b="1" dirty="0">
                <a:sym typeface="Symbol" pitchFamily="-106" charset="2"/>
              </a:rPr>
              <a:t>All-pairs shortest-paths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Find a shortest path from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u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for every pair of vertices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u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and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  <a:endParaRPr lang="en-US" sz="2000" dirty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1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Extending the Shortest Path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2708275" y="1387475"/>
            <a:ext cx="3778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ij</a:t>
            </a:r>
            <a:r>
              <a:rPr lang="en-US" sz="2800" baseline="30000" dirty="0">
                <a:latin typeface="Comic Sans MS" pitchFamily="-106" charset="0"/>
              </a:rPr>
              <a:t>(m)</a:t>
            </a:r>
            <a:r>
              <a:rPr lang="en-US" dirty="0"/>
              <a:t> </a:t>
            </a:r>
            <a:r>
              <a:rPr lang="en-US" sz="2800" dirty="0">
                <a:latin typeface="Comic Sans MS" pitchFamily="-106" charset="0"/>
              </a:rPr>
              <a:t>= min {</a:t>
            </a: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ik</a:t>
            </a:r>
            <a:r>
              <a:rPr lang="en-US" sz="2800" baseline="30000" dirty="0">
                <a:latin typeface="Comic Sans MS" pitchFamily="-106" charset="0"/>
              </a:rPr>
              <a:t>(m-1) </a:t>
            </a:r>
            <a:r>
              <a:rPr lang="en-US" sz="2800" dirty="0">
                <a:latin typeface="Comic Sans MS" pitchFamily="-106" charset="0"/>
              </a:rPr>
              <a:t>+ </a:t>
            </a: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kj</a:t>
            </a:r>
            <a:r>
              <a:rPr lang="en-US" sz="2800" dirty="0">
                <a:latin typeface="Comic Sans MS" pitchFamily="-106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mic Sans MS" pitchFamily="-106" charset="0"/>
              </a:rPr>
              <a:t>               1 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≤ k </a:t>
            </a:r>
            <a:r>
              <a:rPr lang="en-US" sz="1600" dirty="0">
                <a:sym typeface="Symbol" pitchFamily="-106" charset="2"/>
              </a:rPr>
              <a:t>≤ n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 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 rot="5400000">
            <a:off x="7427913" y="2435225"/>
            <a:ext cx="260350" cy="16605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7412038" y="2449513"/>
            <a:ext cx="260350" cy="1657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1333500" y="2449513"/>
            <a:ext cx="1663700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 rot="5400000" flipV="1">
            <a:off x="3821113" y="2462213"/>
            <a:ext cx="1663700" cy="16637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8" name="Rectangle 8"/>
          <p:cNvSpPr>
            <a:spLocks noChangeArrowheads="1"/>
          </p:cNvSpPr>
          <p:nvPr/>
        </p:nvSpPr>
        <p:spPr bwMode="auto">
          <a:xfrm>
            <a:off x="6724650" y="2449513"/>
            <a:ext cx="1663700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2324100" y="3771900"/>
            <a:ext cx="693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n x n</a:t>
            </a:r>
          </a:p>
        </p:txBody>
      </p:sp>
      <p:sp>
        <p:nvSpPr>
          <p:cNvPr id="32780" name="Rectangle 10"/>
          <p:cNvSpPr>
            <a:spLocks noChangeArrowheads="1"/>
          </p:cNvSpPr>
          <p:nvPr/>
        </p:nvSpPr>
        <p:spPr bwMode="auto">
          <a:xfrm>
            <a:off x="7400925" y="3136900"/>
            <a:ext cx="285750" cy="2524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028700" y="3063875"/>
            <a:ext cx="1952625" cy="366713"/>
            <a:chOff x="648" y="1930"/>
            <a:chExt cx="1230" cy="231"/>
          </a:xfrm>
        </p:grpSpPr>
        <p:sp>
          <p:nvSpPr>
            <p:cNvPr id="32800" name="Rectangle 12"/>
            <p:cNvSpPr>
              <a:spLocks noChangeArrowheads="1"/>
            </p:cNvSpPr>
            <p:nvPr/>
          </p:nvSpPr>
          <p:spPr bwMode="auto">
            <a:xfrm rot="5400000">
              <a:off x="1278" y="1539"/>
              <a:ext cx="164" cy="1036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01" name="Text Box 13"/>
            <p:cNvSpPr txBox="1">
              <a:spLocks noChangeArrowheads="1"/>
            </p:cNvSpPr>
            <p:nvPr/>
          </p:nvSpPr>
          <p:spPr bwMode="auto">
            <a:xfrm>
              <a:off x="648" y="1930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i</a:t>
              </a:r>
            </a:p>
          </p:txBody>
        </p:sp>
      </p:grp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7396163" y="2082800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446838" y="309086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63575" y="3752850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L</a:t>
            </a:r>
            <a:r>
              <a:rPr lang="en-US" baseline="30000">
                <a:latin typeface="Comic Sans MS" pitchFamily="-106" charset="0"/>
              </a:rPr>
              <a:t>(m-1)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3311525" y="3752850"/>
            <a:ext cx="422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</a:p>
        </p:txBody>
      </p:sp>
      <p:sp>
        <p:nvSpPr>
          <p:cNvPr id="797714" name="Text Box 18"/>
          <p:cNvSpPr txBox="1">
            <a:spLocks noChangeArrowheads="1"/>
          </p:cNvSpPr>
          <p:nvPr/>
        </p:nvSpPr>
        <p:spPr bwMode="auto">
          <a:xfrm>
            <a:off x="3209925" y="3133725"/>
            <a:ext cx="48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“*”</a:t>
            </a:r>
          </a:p>
        </p:txBody>
      </p:sp>
      <p:sp>
        <p:nvSpPr>
          <p:cNvPr id="797715" name="Text Box 19"/>
          <p:cNvSpPr txBox="1">
            <a:spLocks noChangeArrowheads="1"/>
          </p:cNvSpPr>
          <p:nvPr/>
        </p:nvSpPr>
        <p:spPr bwMode="auto">
          <a:xfrm>
            <a:off x="5654675" y="3171825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=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363663" y="1920875"/>
            <a:ext cx="1676400" cy="449263"/>
            <a:chOff x="847" y="2614"/>
            <a:chExt cx="864" cy="283"/>
          </a:xfrm>
        </p:grpSpPr>
        <p:sp>
          <p:nvSpPr>
            <p:cNvPr id="32798" name="Text Box 21"/>
            <p:cNvSpPr txBox="1">
              <a:spLocks noChangeArrowheads="1"/>
            </p:cNvSpPr>
            <p:nvPr/>
          </p:nvSpPr>
          <p:spPr bwMode="auto">
            <a:xfrm>
              <a:off x="1218" y="2614"/>
              <a:ext cx="1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k</a:t>
              </a:r>
            </a:p>
          </p:txBody>
        </p:sp>
        <p:sp>
          <p:nvSpPr>
            <p:cNvPr id="32799" name="Line 22"/>
            <p:cNvSpPr>
              <a:spLocks noChangeShapeType="1"/>
            </p:cNvSpPr>
            <p:nvPr/>
          </p:nvSpPr>
          <p:spPr bwMode="auto">
            <a:xfrm>
              <a:off x="847" y="2897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4467225" y="2044700"/>
            <a:ext cx="711200" cy="2089150"/>
            <a:chOff x="2814" y="1288"/>
            <a:chExt cx="448" cy="1316"/>
          </a:xfrm>
        </p:grpSpPr>
        <p:sp>
          <p:nvSpPr>
            <p:cNvPr id="32793" name="Rectangle 24"/>
            <p:cNvSpPr>
              <a:spLocks noChangeArrowheads="1"/>
            </p:cNvSpPr>
            <p:nvPr/>
          </p:nvSpPr>
          <p:spPr bwMode="auto">
            <a:xfrm>
              <a:off x="2814" y="1550"/>
              <a:ext cx="164" cy="104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94" name="Text Box 25"/>
            <p:cNvSpPr txBox="1">
              <a:spLocks noChangeArrowheads="1"/>
            </p:cNvSpPr>
            <p:nvPr/>
          </p:nvSpPr>
          <p:spPr bwMode="auto">
            <a:xfrm>
              <a:off x="2819" y="1288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j</a:t>
              </a:r>
            </a:p>
          </p:txBody>
        </p:sp>
        <p:grpSp>
          <p:nvGrpSpPr>
            <p:cNvPr id="32795" name="Group 26"/>
            <p:cNvGrpSpPr>
              <a:grpSpLocks/>
            </p:cNvGrpSpPr>
            <p:nvPr/>
          </p:nvGrpSpPr>
          <p:grpSpPr bwMode="auto">
            <a:xfrm>
              <a:off x="3058" y="1562"/>
              <a:ext cx="204" cy="1042"/>
              <a:chOff x="2722" y="3140"/>
              <a:chExt cx="204" cy="802"/>
            </a:xfrm>
          </p:grpSpPr>
          <p:sp>
            <p:nvSpPr>
              <p:cNvPr id="32796" name="Line 27"/>
              <p:cNvSpPr>
                <a:spLocks noChangeShapeType="1"/>
              </p:cNvSpPr>
              <p:nvPr/>
            </p:nvSpPr>
            <p:spPr bwMode="auto">
              <a:xfrm>
                <a:off x="2722" y="3140"/>
                <a:ext cx="0" cy="8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97" name="Text Box 28"/>
              <p:cNvSpPr txBox="1">
                <a:spLocks noChangeArrowheads="1"/>
              </p:cNvSpPr>
              <p:nvPr/>
            </p:nvSpPr>
            <p:spPr bwMode="auto">
              <a:xfrm>
                <a:off x="2732" y="3483"/>
                <a:ext cx="194" cy="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Comic Sans MS" pitchFamily="-106" charset="0"/>
                  </a:rPr>
                  <a:t>k</a:t>
                </a:r>
              </a:p>
            </p:txBody>
          </p:sp>
        </p:grpSp>
      </p:grpSp>
      <p:sp>
        <p:nvSpPr>
          <p:cNvPr id="32790" name="Text Box 29"/>
          <p:cNvSpPr txBox="1">
            <a:spLocks noChangeArrowheads="1"/>
          </p:cNvSpPr>
          <p:nvPr/>
        </p:nvSpPr>
        <p:spPr bwMode="auto">
          <a:xfrm>
            <a:off x="6149975" y="375285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L</a:t>
            </a:r>
            <a:r>
              <a:rPr lang="en-US" baseline="30000">
                <a:latin typeface="Comic Sans MS" pitchFamily="-106" charset="0"/>
              </a:rPr>
              <a:t>(m)</a:t>
            </a:r>
          </a:p>
        </p:txBody>
      </p:sp>
      <p:sp>
        <p:nvSpPr>
          <p:cNvPr id="797726" name="Text Box 30"/>
          <p:cNvSpPr txBox="1">
            <a:spLocks noChangeArrowheads="1"/>
          </p:cNvSpPr>
          <p:nvPr/>
        </p:nvSpPr>
        <p:spPr bwMode="auto">
          <a:xfrm>
            <a:off x="736600" y="4759325"/>
            <a:ext cx="32299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</a:rPr>
              <a:t>Replace: 	min </a:t>
            </a:r>
            <a:r>
              <a:rPr lang="is-IS" sz="2400" dirty="0">
                <a:latin typeface="Century Gothic"/>
                <a:cs typeface="Century Gothic"/>
                <a:sym typeface="Symbol" pitchFamily="-106" charset="2"/>
              </a:rPr>
              <a:t>→</a:t>
            </a:r>
            <a:r>
              <a:rPr lang="en-US" sz="2400" dirty="0">
                <a:latin typeface="Century Gothic"/>
                <a:cs typeface="Century Gothic"/>
                <a:sym typeface="Symbol" pitchFamily="-106" charset="2"/>
              </a:rPr>
              <a:t> +</a:t>
            </a:r>
          </a:p>
          <a:p>
            <a:r>
              <a:rPr lang="en-US" sz="2400" dirty="0">
                <a:latin typeface="Century Gothic"/>
                <a:cs typeface="Century Gothic"/>
                <a:sym typeface="Symbol" pitchFamily="-106" charset="2"/>
              </a:rPr>
              <a:t>		+    </a:t>
            </a:r>
            <a:r>
              <a:rPr lang="is-IS" sz="2400" dirty="0">
                <a:latin typeface="Century Gothic"/>
                <a:cs typeface="Century Gothic"/>
                <a:sym typeface="Symbol" pitchFamily="-106" charset="2"/>
              </a:rPr>
              <a:t>→</a:t>
            </a:r>
            <a:r>
              <a:rPr lang="en-US" sz="2400" dirty="0">
                <a:latin typeface="Century Gothic"/>
                <a:cs typeface="Century Gothic"/>
                <a:sym typeface="Symbol" pitchFamily="-106" charset="2"/>
              </a:rPr>
              <a:t>  ×</a:t>
            </a:r>
          </a:p>
        </p:txBody>
      </p:sp>
      <p:sp>
        <p:nvSpPr>
          <p:cNvPr id="797727" name="Text Box 31"/>
          <p:cNvSpPr txBox="1">
            <a:spLocks noChangeArrowheads="1"/>
          </p:cNvSpPr>
          <p:nvPr/>
        </p:nvSpPr>
        <p:spPr bwMode="auto">
          <a:xfrm>
            <a:off x="4622800" y="4759325"/>
            <a:ext cx="38409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/>
                <a:cs typeface="Century Gothic"/>
              </a:rPr>
              <a:t>Computing L</a:t>
            </a:r>
            <a:r>
              <a:rPr lang="en-US" sz="2400" baseline="30000">
                <a:latin typeface="Century Gothic"/>
                <a:cs typeface="Century Gothic"/>
              </a:rPr>
              <a:t>(m)</a:t>
            </a:r>
            <a:r>
              <a:rPr lang="en-US" sz="2400">
                <a:latin typeface="Century Gothic"/>
                <a:cs typeface="Century Gothic"/>
              </a:rPr>
              <a:t> looks like</a:t>
            </a:r>
          </a:p>
          <a:p>
            <a:r>
              <a:rPr lang="en-US" sz="2400">
                <a:latin typeface="Century Gothic"/>
                <a:cs typeface="Century Gothic"/>
              </a:rPr>
              <a:t>matrix multiplication</a:t>
            </a:r>
            <a:endParaRPr lang="en-US" sz="2400">
              <a:latin typeface="Century Gothic"/>
              <a:cs typeface="Century Gothic"/>
              <a:sym typeface="Symbol" pitchFamily="-106" charset="2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7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714" grpId="0"/>
      <p:bldP spid="797715" grpId="0"/>
      <p:bldP spid="797726" grpId="0"/>
      <p:bldP spid="79772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EXTEND(</a:t>
            </a:r>
            <a:r>
              <a:rPr lang="en-US">
                <a:latin typeface="Comic Sans MS" pitchFamily="-106" charset="0"/>
              </a:rPr>
              <a:t>L, W, n</a:t>
            </a:r>
            <a:r>
              <a:rPr lang="en-US"/>
              <a:t>)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72100"/>
          </a:xfrm>
        </p:spPr>
        <p:txBody>
          <a:bodyPr/>
          <a:lstStyle/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allocate L’, an n × n matrix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 err="1">
                <a:latin typeface="Comic Sans MS" pitchFamily="-106" charset="0"/>
              </a:rPr>
              <a:t>i</a:t>
            </a:r>
            <a:r>
              <a:rPr lang="en-US" dirty="0">
                <a:latin typeface="Comic Sans MS" pitchFamily="-106" charset="0"/>
              </a:rPr>
              <a:t>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6" charset="0"/>
              </a:rPr>
              <a:t>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do for </a:t>
            </a:r>
            <a:r>
              <a:rPr lang="en-US" dirty="0">
                <a:latin typeface="Comic Sans MS" pitchFamily="-106" charset="0"/>
              </a:rPr>
              <a:t>j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6" charset="0"/>
              </a:rPr>
              <a:t>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           do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>
                <a:latin typeface="Comic Sans MS" pitchFamily="-106" charset="0"/>
              </a:rPr>
              <a:t>’ ←∞</a:t>
            </a:r>
            <a:r>
              <a:rPr lang="en-US" dirty="0"/>
              <a:t> 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                      </a:t>
            </a:r>
            <a:r>
              <a:rPr lang="en-US" b="1" dirty="0"/>
              <a:t>for </a:t>
            </a:r>
            <a:r>
              <a:rPr lang="en-US" dirty="0">
                <a:latin typeface="Comic Sans MS" pitchFamily="-106" charset="0"/>
              </a:rPr>
              <a:t>k ← 1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dirty="0">
                <a:latin typeface="Comic Sans MS" pitchFamily="-106" charset="0"/>
              </a:rPr>
              <a:t>n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      </a:t>
            </a:r>
            <a:r>
              <a:rPr lang="en-US" b="1" dirty="0"/>
              <a:t>                      do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>
                <a:latin typeface="Comic Sans MS" pitchFamily="-106" charset="0"/>
              </a:rPr>
              <a:t>’ ← min(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>
                <a:latin typeface="Comic Sans MS" pitchFamily="-106" charset="0"/>
              </a:rPr>
              <a:t>’, </a:t>
            </a:r>
            <a:r>
              <a:rPr lang="en-US" dirty="0" err="1">
                <a:latin typeface="Comic Sans MS" pitchFamily="-106" charset="0"/>
              </a:rPr>
              <a:t>l</a:t>
            </a:r>
            <a:r>
              <a:rPr lang="en-US" baseline="-25000" dirty="0" err="1">
                <a:latin typeface="Comic Sans MS" pitchFamily="-106" charset="0"/>
              </a:rPr>
              <a:t>ik</a:t>
            </a:r>
            <a:r>
              <a:rPr lang="en-US" dirty="0">
                <a:latin typeface="Comic Sans MS" pitchFamily="-106" charset="0"/>
              </a:rPr>
              <a:t> + 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kj</a:t>
            </a:r>
            <a:r>
              <a:rPr lang="en-US" dirty="0">
                <a:latin typeface="Comic Sans MS" pitchFamily="-106" charset="0"/>
              </a:rPr>
              <a:t>)</a:t>
            </a:r>
          </a:p>
          <a:p>
            <a:pPr marL="533400" indent="-533400" eaLnBrk="1" hangingPunct="1">
              <a:lnSpc>
                <a:spcPct val="13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return </a:t>
            </a:r>
            <a:r>
              <a:rPr lang="en-US" dirty="0"/>
              <a:t>L’</a:t>
            </a:r>
          </a:p>
          <a:p>
            <a:pPr marL="533400" indent="-533400" eaLnBrk="1" hangingPunct="1">
              <a:lnSpc>
                <a:spcPct val="130000"/>
              </a:lnSpc>
              <a:buFontTx/>
              <a:buNone/>
            </a:pPr>
            <a:r>
              <a:rPr lang="en-US" dirty="0"/>
              <a:t>			Running time: </a:t>
            </a:r>
            <a:r>
              <a:rPr lang="el-GR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(n</a:t>
            </a:r>
            <a:r>
              <a:rPr lang="en-US" baseline="30000" dirty="0">
                <a:latin typeface="Comic Sans MS" pitchFamily="-106" charset="0"/>
                <a:sym typeface="Symbol" pitchFamily="-106" charset="2"/>
              </a:rPr>
              <a:t>3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)</a:t>
            </a:r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4832350" y="2387600"/>
            <a:ext cx="3778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ij</a:t>
            </a:r>
            <a:r>
              <a:rPr lang="en-US" sz="2800" baseline="30000" dirty="0">
                <a:latin typeface="Comic Sans MS" pitchFamily="-106" charset="0"/>
              </a:rPr>
              <a:t>(m)</a:t>
            </a:r>
            <a:r>
              <a:rPr lang="en-US" dirty="0"/>
              <a:t> </a:t>
            </a:r>
            <a:r>
              <a:rPr lang="en-US" sz="2800" dirty="0">
                <a:latin typeface="Comic Sans MS" pitchFamily="-106" charset="0"/>
              </a:rPr>
              <a:t>= min {</a:t>
            </a: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ik</a:t>
            </a:r>
            <a:r>
              <a:rPr lang="en-US" sz="2800" baseline="30000" dirty="0">
                <a:latin typeface="Comic Sans MS" pitchFamily="-106" charset="0"/>
              </a:rPr>
              <a:t>(m-1) </a:t>
            </a:r>
            <a:r>
              <a:rPr lang="en-US" sz="2800" dirty="0">
                <a:latin typeface="Comic Sans MS" pitchFamily="-106" charset="0"/>
              </a:rPr>
              <a:t>+ </a:t>
            </a: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kj</a:t>
            </a:r>
            <a:r>
              <a:rPr lang="en-US" sz="2800" dirty="0">
                <a:latin typeface="Comic Sans MS" pitchFamily="-106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mic Sans MS" pitchFamily="-106" charset="0"/>
              </a:rPr>
              <a:t>                  1 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≤ k </a:t>
            </a:r>
            <a:r>
              <a:rPr lang="en-US" sz="1600" dirty="0">
                <a:sym typeface="Symbol" pitchFamily="-106" charset="2"/>
              </a:rPr>
              <a:t>≤ n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505825" cy="906462"/>
          </a:xfrm>
        </p:spPr>
        <p:txBody>
          <a:bodyPr/>
          <a:lstStyle/>
          <a:p>
            <a:pPr eaLnBrk="1" hangingPunct="1"/>
            <a:r>
              <a:rPr lang="en-US" sz="3600"/>
              <a:t>S</a:t>
            </a:r>
            <a:r>
              <a:rPr lang="en-US" sz="2800"/>
              <a:t>LOW</a:t>
            </a:r>
            <a:r>
              <a:rPr lang="en-US" sz="3600"/>
              <a:t>-A</a:t>
            </a:r>
            <a:r>
              <a:rPr lang="en-US" sz="2800"/>
              <a:t>LL</a:t>
            </a:r>
            <a:r>
              <a:rPr lang="en-US" sz="3600"/>
              <a:t>-P</a:t>
            </a:r>
            <a:r>
              <a:rPr lang="en-US" sz="2800"/>
              <a:t>AIRS</a:t>
            </a:r>
            <a:r>
              <a:rPr lang="en-US" sz="3600"/>
              <a:t>-S</a:t>
            </a:r>
            <a:r>
              <a:rPr lang="en-US" sz="2800"/>
              <a:t>HORTEST</a:t>
            </a:r>
            <a:r>
              <a:rPr lang="en-US" sz="3600"/>
              <a:t>-P</a:t>
            </a:r>
            <a:r>
              <a:rPr lang="en-US" sz="2800"/>
              <a:t>ATHS</a:t>
            </a:r>
            <a:r>
              <a:rPr lang="en-US" sz="3600"/>
              <a:t>(</a:t>
            </a:r>
            <a:r>
              <a:rPr lang="en-US" sz="3600">
                <a:latin typeface="Comic Sans MS" pitchFamily="-106" charset="0"/>
              </a:rPr>
              <a:t>W, n</a:t>
            </a:r>
            <a:r>
              <a:rPr lang="en-US" sz="3600"/>
              <a:t>)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 L</a:t>
            </a:r>
            <a:r>
              <a:rPr lang="en-US" baseline="30000" dirty="0"/>
              <a:t>(1)</a:t>
            </a:r>
            <a:r>
              <a:rPr lang="en-US" dirty="0"/>
              <a:t> ← W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/>
              <a:t>m ← 2 </a:t>
            </a:r>
            <a:r>
              <a:rPr lang="en-US" b="1" dirty="0"/>
              <a:t>to </a:t>
            </a:r>
            <a:r>
              <a:rPr lang="en-US" dirty="0"/>
              <a:t>n - 1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      do </a:t>
            </a:r>
            <a:r>
              <a:rPr lang="en-US" dirty="0"/>
              <a:t>L</a:t>
            </a:r>
            <a:r>
              <a:rPr lang="en-US" baseline="30000" dirty="0"/>
              <a:t>(m) </a:t>
            </a:r>
            <a:r>
              <a:rPr lang="en-US" dirty="0"/>
              <a:t>←EXTEND (</a:t>
            </a:r>
            <a:r>
              <a:rPr lang="en-US" dirty="0">
                <a:latin typeface="Comic Sans MS" pitchFamily="-106" charset="0"/>
              </a:rPr>
              <a:t>L</a:t>
            </a:r>
            <a:r>
              <a:rPr lang="en-US" baseline="30000" dirty="0">
                <a:latin typeface="Comic Sans MS" pitchFamily="-106" charset="0"/>
              </a:rPr>
              <a:t>(m - 1)</a:t>
            </a:r>
            <a:r>
              <a:rPr lang="en-US" dirty="0">
                <a:latin typeface="Comic Sans MS" pitchFamily="-106" charset="0"/>
              </a:rPr>
              <a:t>, W, n</a:t>
            </a:r>
            <a:r>
              <a:rPr lang="en-US" dirty="0"/>
              <a:t>)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return </a:t>
            </a:r>
            <a:r>
              <a:rPr lang="en-US" dirty="0"/>
              <a:t>L</a:t>
            </a:r>
            <a:r>
              <a:rPr lang="en-US" baseline="30000" dirty="0"/>
              <a:t>(n - 1)</a:t>
            </a:r>
          </a:p>
          <a:p>
            <a:pPr marL="533400" indent="-533400" eaLnBrk="1" hangingPunct="1">
              <a:lnSpc>
                <a:spcPct val="150000"/>
              </a:lnSpc>
              <a:buFontTx/>
              <a:buAutoNum type="arabicPeriod"/>
            </a:pPr>
            <a:endParaRPr lang="en-US" baseline="30000" dirty="0"/>
          </a:p>
          <a:p>
            <a:pPr marL="533400" indent="-533400" eaLnBrk="1" hangingPunct="1">
              <a:lnSpc>
                <a:spcPct val="150000"/>
              </a:lnSpc>
              <a:buFontTx/>
              <a:buNone/>
            </a:pPr>
            <a:r>
              <a:rPr lang="en-US" dirty="0"/>
              <a:t>Running time: </a:t>
            </a:r>
            <a:r>
              <a:rPr lang="el-GR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(n</a:t>
            </a:r>
            <a:r>
              <a:rPr lang="en-US" baseline="30000" dirty="0">
                <a:latin typeface="Comic Sans MS" pitchFamily="-106" charset="0"/>
                <a:sym typeface="Symbol" pitchFamily="-106" charset="2"/>
              </a:rPr>
              <a:t>4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)</a:t>
            </a:r>
          </a:p>
          <a:p>
            <a:pPr marL="533400" indent="-533400" eaLnBrk="1" hangingPunct="1">
              <a:lnSpc>
                <a:spcPct val="150000"/>
              </a:lnSpc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094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71488" y="1235075"/>
            <a:ext cx="2986087" cy="2419350"/>
            <a:chOff x="297" y="778"/>
            <a:chExt cx="1881" cy="1524"/>
          </a:xfrm>
        </p:grpSpPr>
        <p:sp>
          <p:nvSpPr>
            <p:cNvPr id="105622" name="Oval 4"/>
            <p:cNvSpPr>
              <a:spLocks noChangeArrowheads="1"/>
            </p:cNvSpPr>
            <p:nvPr/>
          </p:nvSpPr>
          <p:spPr bwMode="auto">
            <a:xfrm>
              <a:off x="297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105623" name="Oval 5"/>
            <p:cNvSpPr>
              <a:spLocks noChangeArrowheads="1"/>
            </p:cNvSpPr>
            <p:nvPr/>
          </p:nvSpPr>
          <p:spPr bwMode="auto">
            <a:xfrm>
              <a:off x="1104" y="7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105624" name="Oval 6"/>
            <p:cNvSpPr>
              <a:spLocks noChangeArrowheads="1"/>
            </p:cNvSpPr>
            <p:nvPr/>
          </p:nvSpPr>
          <p:spPr bwMode="auto">
            <a:xfrm>
              <a:off x="1912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105625" name="Oval 7"/>
            <p:cNvSpPr>
              <a:spLocks noChangeArrowheads="1"/>
            </p:cNvSpPr>
            <p:nvPr/>
          </p:nvSpPr>
          <p:spPr bwMode="auto">
            <a:xfrm>
              <a:off x="726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105626" name="Oval 8"/>
            <p:cNvSpPr>
              <a:spLocks noChangeArrowheads="1"/>
            </p:cNvSpPr>
            <p:nvPr/>
          </p:nvSpPr>
          <p:spPr bwMode="auto">
            <a:xfrm>
              <a:off x="1558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105627" name="Line 9"/>
            <p:cNvSpPr>
              <a:spLocks noChangeShapeType="1"/>
            </p:cNvSpPr>
            <p:nvPr/>
          </p:nvSpPr>
          <p:spPr bwMode="auto">
            <a:xfrm flipV="1">
              <a:off x="540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28" name="Line 10"/>
            <p:cNvSpPr>
              <a:spLocks noChangeShapeType="1"/>
            </p:cNvSpPr>
            <p:nvPr/>
          </p:nvSpPr>
          <p:spPr bwMode="auto">
            <a:xfrm>
              <a:off x="517" y="1623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29" name="Text Box 11"/>
            <p:cNvSpPr txBox="1">
              <a:spLocks noChangeArrowheads="1"/>
            </p:cNvSpPr>
            <p:nvPr/>
          </p:nvSpPr>
          <p:spPr bwMode="auto">
            <a:xfrm>
              <a:off x="669" y="10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105630" name="Text Box 12"/>
            <p:cNvSpPr txBox="1">
              <a:spLocks noChangeArrowheads="1"/>
            </p:cNvSpPr>
            <p:nvPr/>
          </p:nvSpPr>
          <p:spPr bwMode="auto">
            <a:xfrm>
              <a:off x="398" y="175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105631" name="Text Box 13"/>
            <p:cNvSpPr txBox="1">
              <a:spLocks noChangeArrowheads="1"/>
            </p:cNvSpPr>
            <p:nvPr/>
          </p:nvSpPr>
          <p:spPr bwMode="auto">
            <a:xfrm>
              <a:off x="850" y="17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105632" name="Text Box 14"/>
            <p:cNvSpPr txBox="1">
              <a:spLocks noChangeArrowheads="1"/>
            </p:cNvSpPr>
            <p:nvPr/>
          </p:nvSpPr>
          <p:spPr bwMode="auto">
            <a:xfrm>
              <a:off x="1189" y="2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105633" name="Line 15"/>
            <p:cNvSpPr>
              <a:spLocks noChangeShapeType="1"/>
            </p:cNvSpPr>
            <p:nvPr/>
          </p:nvSpPr>
          <p:spPr bwMode="auto">
            <a:xfrm flipV="1">
              <a:off x="996" y="2120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34" name="Line 16"/>
            <p:cNvSpPr>
              <a:spLocks noChangeShapeType="1"/>
            </p:cNvSpPr>
            <p:nvPr/>
          </p:nvSpPr>
          <p:spPr bwMode="auto">
            <a:xfrm>
              <a:off x="1293" y="1044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35" name="Line 17"/>
            <p:cNvSpPr>
              <a:spLocks noChangeShapeType="1"/>
            </p:cNvSpPr>
            <p:nvPr/>
          </p:nvSpPr>
          <p:spPr bwMode="auto">
            <a:xfrm flipH="1" flipV="1">
              <a:off x="543" y="1562"/>
              <a:ext cx="1043" cy="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36" name="Text Box 18"/>
            <p:cNvSpPr txBox="1">
              <a:spLocks noChangeArrowheads="1"/>
            </p:cNvSpPr>
            <p:nvPr/>
          </p:nvSpPr>
          <p:spPr bwMode="auto">
            <a:xfrm>
              <a:off x="701" y="15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105637" name="Text Box 19"/>
            <p:cNvSpPr txBox="1">
              <a:spLocks noChangeArrowheads="1"/>
            </p:cNvSpPr>
            <p:nvPr/>
          </p:nvSpPr>
          <p:spPr bwMode="auto">
            <a:xfrm>
              <a:off x="1600" y="105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105638" name="Line 20"/>
            <p:cNvSpPr>
              <a:spLocks noChangeShapeType="1"/>
            </p:cNvSpPr>
            <p:nvPr/>
          </p:nvSpPr>
          <p:spPr bwMode="auto">
            <a:xfrm flipH="1" flipV="1">
              <a:off x="1326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39" name="Line 21"/>
            <p:cNvSpPr>
              <a:spLocks noChangeShapeType="1"/>
            </p:cNvSpPr>
            <p:nvPr/>
          </p:nvSpPr>
          <p:spPr bwMode="auto">
            <a:xfrm flipH="1">
              <a:off x="849" y="1050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40" name="Line 22"/>
            <p:cNvSpPr>
              <a:spLocks noChangeShapeType="1"/>
            </p:cNvSpPr>
            <p:nvPr/>
          </p:nvSpPr>
          <p:spPr bwMode="auto">
            <a:xfrm flipV="1">
              <a:off x="1753" y="1611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41" name="Line 23"/>
            <p:cNvSpPr>
              <a:spLocks noChangeShapeType="1"/>
            </p:cNvSpPr>
            <p:nvPr/>
          </p:nvSpPr>
          <p:spPr bwMode="auto">
            <a:xfrm>
              <a:off x="570" y="1502"/>
              <a:ext cx="13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42" name="Text Box 24"/>
            <p:cNvSpPr txBox="1">
              <a:spLocks noChangeArrowheads="1"/>
            </p:cNvSpPr>
            <p:nvPr/>
          </p:nvSpPr>
          <p:spPr bwMode="auto">
            <a:xfrm>
              <a:off x="1564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105643" name="Text Box 25"/>
            <p:cNvSpPr txBox="1">
              <a:spLocks noChangeArrowheads="1"/>
            </p:cNvSpPr>
            <p:nvPr/>
          </p:nvSpPr>
          <p:spPr bwMode="auto">
            <a:xfrm>
              <a:off x="1846" y="175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-5</a:t>
              </a:r>
            </a:p>
          </p:txBody>
        </p:sp>
        <p:sp>
          <p:nvSpPr>
            <p:cNvPr id="105644" name="Text Box 26"/>
            <p:cNvSpPr txBox="1">
              <a:spLocks noChangeArrowheads="1"/>
            </p:cNvSpPr>
            <p:nvPr/>
          </p:nvSpPr>
          <p:spPr bwMode="auto">
            <a:xfrm>
              <a:off x="1552" y="13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</p:grpSp>
      <p:graphicFrame>
        <p:nvGraphicFramePr>
          <p:cNvPr id="803867" name="Group 27"/>
          <p:cNvGraphicFramePr>
            <a:graphicFrameLocks noGrp="1"/>
          </p:cNvGraphicFramePr>
          <p:nvPr>
            <p:ph idx="1"/>
            <p:extLst/>
          </p:nvPr>
        </p:nvGraphicFramePr>
        <p:xfrm>
          <a:off x="3827463" y="1647825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-5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5516" name="Text Box 65"/>
          <p:cNvSpPr txBox="1">
            <a:spLocks noChangeArrowheads="1"/>
          </p:cNvSpPr>
          <p:nvPr/>
        </p:nvSpPr>
        <p:spPr bwMode="auto">
          <a:xfrm>
            <a:off x="4283075" y="1200150"/>
            <a:ext cx="1228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L</a:t>
            </a:r>
            <a:r>
              <a:rPr lang="en-US" baseline="30000">
                <a:latin typeface="Comic Sans MS" pitchFamily="-106" charset="0"/>
              </a:rPr>
              <a:t>(m-1)</a:t>
            </a:r>
            <a:r>
              <a:rPr lang="en-US">
                <a:latin typeface="Comic Sans MS" pitchFamily="-106" charset="0"/>
              </a:rPr>
              <a:t> = L</a:t>
            </a:r>
            <a:r>
              <a:rPr lang="en-US" baseline="30000">
                <a:latin typeface="Comic Sans MS" pitchFamily="-106" charset="0"/>
              </a:rPr>
              <a:t>(1)</a:t>
            </a:r>
          </a:p>
        </p:txBody>
      </p:sp>
      <p:sp>
        <p:nvSpPr>
          <p:cNvPr id="105517" name="Text Box 66"/>
          <p:cNvSpPr txBox="1">
            <a:spLocks noChangeArrowheads="1"/>
          </p:cNvSpPr>
          <p:nvPr/>
        </p:nvSpPr>
        <p:spPr bwMode="auto">
          <a:xfrm>
            <a:off x="6921500" y="1190625"/>
            <a:ext cx="422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W</a:t>
            </a:r>
            <a:endParaRPr lang="en-US" baseline="30000">
              <a:latin typeface="Comic Sans MS" pitchFamily="-106" charset="0"/>
            </a:endParaRPr>
          </a:p>
        </p:txBody>
      </p:sp>
      <p:graphicFrame>
        <p:nvGraphicFramePr>
          <p:cNvPr id="803907" name="Group 67"/>
          <p:cNvGraphicFramePr>
            <a:graphicFrameLocks noGrp="1"/>
          </p:cNvGraphicFramePr>
          <p:nvPr/>
        </p:nvGraphicFramePr>
        <p:xfrm>
          <a:off x="1189038" y="4133850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5556" name="Text Box 105"/>
          <p:cNvSpPr txBox="1">
            <a:spLocks noChangeArrowheads="1"/>
          </p:cNvSpPr>
          <p:nvPr/>
        </p:nvSpPr>
        <p:spPr bwMode="auto">
          <a:xfrm>
            <a:off x="0" y="4962525"/>
            <a:ext cx="1122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L</a:t>
            </a:r>
            <a:r>
              <a:rPr lang="en-US" baseline="30000">
                <a:latin typeface="Comic Sans MS" pitchFamily="-106" charset="0"/>
              </a:rPr>
              <a:t>(m)</a:t>
            </a:r>
            <a:r>
              <a:rPr lang="en-US">
                <a:latin typeface="Comic Sans MS" pitchFamily="-106" charset="0"/>
              </a:rPr>
              <a:t> = L</a:t>
            </a:r>
            <a:r>
              <a:rPr lang="en-US" baseline="30000">
                <a:latin typeface="Comic Sans MS" pitchFamily="-106" charset="0"/>
              </a:rPr>
              <a:t>(2)</a:t>
            </a:r>
          </a:p>
        </p:txBody>
      </p:sp>
      <p:graphicFrame>
        <p:nvGraphicFramePr>
          <p:cNvPr id="803946" name="Group 106"/>
          <p:cNvGraphicFramePr>
            <a:graphicFrameLocks noGrp="1"/>
          </p:cNvGraphicFramePr>
          <p:nvPr>
            <p:extLst/>
          </p:nvPr>
        </p:nvGraphicFramePr>
        <p:xfrm>
          <a:off x="6446838" y="1657350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-5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  <a:sym typeface="Symbol" pitchFamily="-108" charset="2"/>
                        </a:rPr>
                        <a:t>∞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8" charset="0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03984" name="Text Box 144"/>
          <p:cNvSpPr txBox="1">
            <a:spLocks noChangeArrowheads="1"/>
          </p:cNvSpPr>
          <p:nvPr/>
        </p:nvSpPr>
        <p:spPr bwMode="auto">
          <a:xfrm>
            <a:off x="1260475" y="41449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03985" name="Text Box 145"/>
          <p:cNvSpPr txBox="1">
            <a:spLocks noChangeArrowheads="1"/>
          </p:cNvSpPr>
          <p:nvPr/>
        </p:nvSpPr>
        <p:spPr bwMode="auto">
          <a:xfrm>
            <a:off x="1709738" y="41449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803986" name="Text Box 146"/>
          <p:cNvSpPr txBox="1">
            <a:spLocks noChangeArrowheads="1"/>
          </p:cNvSpPr>
          <p:nvPr/>
        </p:nvSpPr>
        <p:spPr bwMode="auto">
          <a:xfrm>
            <a:off x="2160588" y="41449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8</a:t>
            </a:r>
          </a:p>
        </p:txBody>
      </p:sp>
      <p:sp>
        <p:nvSpPr>
          <p:cNvPr id="803987" name="Text Box 147"/>
          <p:cNvSpPr txBox="1">
            <a:spLocks noChangeArrowheads="1"/>
          </p:cNvSpPr>
          <p:nvPr/>
        </p:nvSpPr>
        <p:spPr bwMode="auto">
          <a:xfrm>
            <a:off x="2609850" y="414496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803988" name="Text Box 148"/>
          <p:cNvSpPr txBox="1">
            <a:spLocks noChangeArrowheads="1"/>
          </p:cNvSpPr>
          <p:nvPr/>
        </p:nvSpPr>
        <p:spPr bwMode="auto">
          <a:xfrm>
            <a:off x="2984500" y="414496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-4</a:t>
            </a:r>
          </a:p>
        </p:txBody>
      </p:sp>
      <p:sp>
        <p:nvSpPr>
          <p:cNvPr id="803989" name="Text Box 149"/>
          <p:cNvSpPr txBox="1">
            <a:spLocks noChangeArrowheads="1"/>
          </p:cNvSpPr>
          <p:nvPr/>
        </p:nvSpPr>
        <p:spPr bwMode="auto">
          <a:xfrm>
            <a:off x="1270000" y="45735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3</a:t>
            </a:r>
          </a:p>
        </p:txBody>
      </p:sp>
      <p:sp>
        <p:nvSpPr>
          <p:cNvPr id="803990" name="Text Box 150"/>
          <p:cNvSpPr txBox="1">
            <a:spLocks noChangeArrowheads="1"/>
          </p:cNvSpPr>
          <p:nvPr/>
        </p:nvSpPr>
        <p:spPr bwMode="auto">
          <a:xfrm>
            <a:off x="1719263" y="45735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03991" name="Text Box 151"/>
          <p:cNvSpPr txBox="1">
            <a:spLocks noChangeArrowheads="1"/>
          </p:cNvSpPr>
          <p:nvPr/>
        </p:nvSpPr>
        <p:spPr bwMode="auto">
          <a:xfrm>
            <a:off x="2093913" y="4573588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-4</a:t>
            </a:r>
          </a:p>
        </p:txBody>
      </p:sp>
      <p:sp>
        <p:nvSpPr>
          <p:cNvPr id="803992" name="Text Box 152"/>
          <p:cNvSpPr txBox="1">
            <a:spLocks noChangeArrowheads="1"/>
          </p:cNvSpPr>
          <p:nvPr/>
        </p:nvSpPr>
        <p:spPr bwMode="auto">
          <a:xfrm>
            <a:off x="2619375" y="45735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803993" name="Text Box 153"/>
          <p:cNvSpPr txBox="1">
            <a:spLocks noChangeArrowheads="1"/>
          </p:cNvSpPr>
          <p:nvPr/>
        </p:nvSpPr>
        <p:spPr bwMode="auto">
          <a:xfrm>
            <a:off x="3070225" y="45735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7</a:t>
            </a:r>
          </a:p>
        </p:txBody>
      </p:sp>
      <p:sp>
        <p:nvSpPr>
          <p:cNvPr id="803994" name="Text Box 154"/>
          <p:cNvSpPr txBox="1">
            <a:spLocks noChangeArrowheads="1"/>
          </p:cNvSpPr>
          <p:nvPr/>
        </p:nvSpPr>
        <p:spPr bwMode="auto">
          <a:xfrm>
            <a:off x="1270000" y="5110163"/>
            <a:ext cx="347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803995" name="Text Box 155"/>
          <p:cNvSpPr txBox="1">
            <a:spLocks noChangeArrowheads="1"/>
          </p:cNvSpPr>
          <p:nvPr/>
        </p:nvSpPr>
        <p:spPr bwMode="auto">
          <a:xfrm>
            <a:off x="1719263" y="50403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4</a:t>
            </a:r>
          </a:p>
        </p:txBody>
      </p:sp>
      <p:sp>
        <p:nvSpPr>
          <p:cNvPr id="803996" name="Text Box 156"/>
          <p:cNvSpPr txBox="1">
            <a:spLocks noChangeArrowheads="1"/>
          </p:cNvSpPr>
          <p:nvPr/>
        </p:nvSpPr>
        <p:spPr bwMode="auto">
          <a:xfrm>
            <a:off x="2170113" y="50403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03997" name="Text Box 157"/>
          <p:cNvSpPr txBox="1">
            <a:spLocks noChangeArrowheads="1"/>
          </p:cNvSpPr>
          <p:nvPr/>
        </p:nvSpPr>
        <p:spPr bwMode="auto">
          <a:xfrm>
            <a:off x="2619375" y="50403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5</a:t>
            </a:r>
          </a:p>
        </p:txBody>
      </p:sp>
      <p:sp>
        <p:nvSpPr>
          <p:cNvPr id="803998" name="Text Box 158"/>
          <p:cNvSpPr txBox="1">
            <a:spLocks noChangeArrowheads="1"/>
          </p:cNvSpPr>
          <p:nvPr/>
        </p:nvSpPr>
        <p:spPr bwMode="auto">
          <a:xfrm>
            <a:off x="2994025" y="5040313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11</a:t>
            </a:r>
          </a:p>
        </p:txBody>
      </p:sp>
      <p:sp>
        <p:nvSpPr>
          <p:cNvPr id="803999" name="Text Box 159"/>
          <p:cNvSpPr txBox="1">
            <a:spLocks noChangeArrowheads="1"/>
          </p:cNvSpPr>
          <p:nvPr/>
        </p:nvSpPr>
        <p:spPr bwMode="auto">
          <a:xfrm>
            <a:off x="1279525" y="54975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2</a:t>
            </a:r>
          </a:p>
        </p:txBody>
      </p:sp>
      <p:sp>
        <p:nvSpPr>
          <p:cNvPr id="804000" name="Text Box 160"/>
          <p:cNvSpPr txBox="1">
            <a:spLocks noChangeArrowheads="1"/>
          </p:cNvSpPr>
          <p:nvPr/>
        </p:nvSpPr>
        <p:spPr bwMode="auto">
          <a:xfrm>
            <a:off x="1652588" y="5497513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-1</a:t>
            </a:r>
          </a:p>
        </p:txBody>
      </p:sp>
      <p:sp>
        <p:nvSpPr>
          <p:cNvPr id="804001" name="Text Box 161"/>
          <p:cNvSpPr txBox="1">
            <a:spLocks noChangeArrowheads="1"/>
          </p:cNvSpPr>
          <p:nvPr/>
        </p:nvSpPr>
        <p:spPr bwMode="auto">
          <a:xfrm>
            <a:off x="2103438" y="5497513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-5</a:t>
            </a:r>
          </a:p>
        </p:txBody>
      </p:sp>
      <p:sp>
        <p:nvSpPr>
          <p:cNvPr id="804002" name="Text Box 162"/>
          <p:cNvSpPr txBox="1">
            <a:spLocks noChangeArrowheads="1"/>
          </p:cNvSpPr>
          <p:nvPr/>
        </p:nvSpPr>
        <p:spPr bwMode="auto">
          <a:xfrm>
            <a:off x="2628900" y="54975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04003" name="Text Box 163"/>
          <p:cNvSpPr txBox="1">
            <a:spLocks noChangeArrowheads="1"/>
          </p:cNvSpPr>
          <p:nvPr/>
        </p:nvSpPr>
        <p:spPr bwMode="auto">
          <a:xfrm>
            <a:off x="3041650" y="549751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-2</a:t>
            </a:r>
          </a:p>
        </p:txBody>
      </p:sp>
      <p:sp>
        <p:nvSpPr>
          <p:cNvPr id="804004" name="Text Box 164"/>
          <p:cNvSpPr txBox="1">
            <a:spLocks noChangeArrowheads="1"/>
          </p:cNvSpPr>
          <p:nvPr/>
        </p:nvSpPr>
        <p:spPr bwMode="auto">
          <a:xfrm>
            <a:off x="1270000" y="59547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8</a:t>
            </a:r>
          </a:p>
        </p:txBody>
      </p:sp>
      <p:sp>
        <p:nvSpPr>
          <p:cNvPr id="804005" name="Text Box 165"/>
          <p:cNvSpPr txBox="1">
            <a:spLocks noChangeArrowheads="1"/>
          </p:cNvSpPr>
          <p:nvPr/>
        </p:nvSpPr>
        <p:spPr bwMode="auto">
          <a:xfrm>
            <a:off x="1719263" y="6024563"/>
            <a:ext cx="3476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804006" name="Text Box 166"/>
          <p:cNvSpPr txBox="1">
            <a:spLocks noChangeArrowheads="1"/>
          </p:cNvSpPr>
          <p:nvPr/>
        </p:nvSpPr>
        <p:spPr bwMode="auto">
          <a:xfrm>
            <a:off x="2170113" y="59547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</a:t>
            </a:r>
          </a:p>
        </p:txBody>
      </p:sp>
      <p:sp>
        <p:nvSpPr>
          <p:cNvPr id="804007" name="Text Box 167"/>
          <p:cNvSpPr txBox="1">
            <a:spLocks noChangeArrowheads="1"/>
          </p:cNvSpPr>
          <p:nvPr/>
        </p:nvSpPr>
        <p:spPr bwMode="auto">
          <a:xfrm>
            <a:off x="2619375" y="59547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6</a:t>
            </a:r>
          </a:p>
        </p:txBody>
      </p:sp>
      <p:sp>
        <p:nvSpPr>
          <p:cNvPr id="804008" name="Text Box 168"/>
          <p:cNvSpPr txBox="1">
            <a:spLocks noChangeArrowheads="1"/>
          </p:cNvSpPr>
          <p:nvPr/>
        </p:nvSpPr>
        <p:spPr bwMode="auto">
          <a:xfrm>
            <a:off x="3070225" y="59547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0</a:t>
            </a:r>
          </a:p>
        </p:txBody>
      </p:sp>
      <p:sp>
        <p:nvSpPr>
          <p:cNvPr id="804009" name="Text Box 169"/>
          <p:cNvSpPr txBox="1">
            <a:spLocks noChangeArrowheads="1"/>
          </p:cNvSpPr>
          <p:nvPr/>
        </p:nvSpPr>
        <p:spPr bwMode="auto">
          <a:xfrm>
            <a:off x="3867150" y="4946650"/>
            <a:ext cx="380424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0"/>
            <a:r>
              <a:rPr lang="en-US" sz="2800" dirty="0">
                <a:latin typeface="Century Gothic"/>
                <a:cs typeface="Century Gothic"/>
              </a:rPr>
              <a:t>… and so on until </a:t>
            </a:r>
            <a:r>
              <a:rPr lang="en-US" sz="2800" dirty="0">
                <a:latin typeface="Comic Sans MS" pitchFamily="-106" charset="0"/>
              </a:rPr>
              <a:t>L</a:t>
            </a:r>
            <a:r>
              <a:rPr lang="en-US" sz="2800" baseline="30000" dirty="0">
                <a:latin typeface="Comic Sans MS" pitchFamily="-106" charset="0"/>
              </a:rPr>
              <a:t>(4)</a:t>
            </a:r>
          </a:p>
        </p:txBody>
      </p:sp>
      <p:sp>
        <p:nvSpPr>
          <p:cNvPr id="105621" name="Rectangle 170"/>
          <p:cNvSpPr>
            <a:spLocks noChangeArrowheads="1"/>
          </p:cNvSpPr>
          <p:nvPr/>
        </p:nvSpPr>
        <p:spPr bwMode="auto">
          <a:xfrm>
            <a:off x="4872038" y="268288"/>
            <a:ext cx="37782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ij</a:t>
            </a:r>
            <a:r>
              <a:rPr lang="en-US" sz="2800" baseline="30000" dirty="0">
                <a:latin typeface="Comic Sans MS" pitchFamily="-106" charset="0"/>
              </a:rPr>
              <a:t>(m)</a:t>
            </a:r>
            <a:r>
              <a:rPr lang="en-US" dirty="0"/>
              <a:t> </a:t>
            </a:r>
            <a:r>
              <a:rPr lang="en-US" sz="2800" dirty="0">
                <a:latin typeface="Comic Sans MS" pitchFamily="-106" charset="0"/>
              </a:rPr>
              <a:t>= min {</a:t>
            </a:r>
            <a:r>
              <a:rPr lang="en-US" sz="2800" dirty="0" err="1">
                <a:latin typeface="Comic Sans MS" pitchFamily="-106" charset="0"/>
              </a:rPr>
              <a:t>l</a:t>
            </a:r>
            <a:r>
              <a:rPr lang="en-US" sz="2800" baseline="-25000" dirty="0" err="1">
                <a:latin typeface="Comic Sans MS" pitchFamily="-106" charset="0"/>
              </a:rPr>
              <a:t>ik</a:t>
            </a:r>
            <a:r>
              <a:rPr lang="en-US" sz="2800" baseline="30000" dirty="0">
                <a:latin typeface="Comic Sans MS" pitchFamily="-106" charset="0"/>
              </a:rPr>
              <a:t>(m-1) </a:t>
            </a:r>
            <a:r>
              <a:rPr lang="en-US" sz="2800" dirty="0">
                <a:latin typeface="Comic Sans MS" pitchFamily="-106" charset="0"/>
              </a:rPr>
              <a:t>+ </a:t>
            </a:r>
            <a:r>
              <a:rPr lang="en-US" sz="2800" dirty="0" err="1">
                <a:latin typeface="Comic Sans MS" pitchFamily="-106" charset="0"/>
              </a:rPr>
              <a:t>w</a:t>
            </a:r>
            <a:r>
              <a:rPr lang="en-US" sz="2800" baseline="-25000" dirty="0" err="1">
                <a:latin typeface="Comic Sans MS" pitchFamily="-106" charset="0"/>
              </a:rPr>
              <a:t>kj</a:t>
            </a:r>
            <a:r>
              <a:rPr lang="en-US" sz="2800" dirty="0">
                <a:latin typeface="Comic Sans MS" pitchFamily="-106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Comic Sans MS" pitchFamily="-106" charset="0"/>
              </a:rPr>
              <a:t>                  1 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≤ k </a:t>
            </a:r>
            <a:r>
              <a:rPr lang="en-US" sz="1600" dirty="0">
                <a:sym typeface="Symbol" pitchFamily="-106" charset="2"/>
              </a:rPr>
              <a:t>≤ n</a:t>
            </a:r>
            <a:r>
              <a:rPr lang="en-US" sz="1600" dirty="0">
                <a:latin typeface="Comic Sans MS" pitchFamily="-106" charset="0"/>
                <a:sym typeface="Symbol" pitchFamily="-106" charset="2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FE8EE-7AA8-344C-BB44-3D69FD4A9A1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7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3984" grpId="0"/>
      <p:bldP spid="803985" grpId="0"/>
      <p:bldP spid="803986" grpId="0"/>
      <p:bldP spid="803987" grpId="0"/>
      <p:bldP spid="803988" grpId="0"/>
      <p:bldP spid="803989" grpId="0"/>
      <p:bldP spid="803990" grpId="0"/>
      <p:bldP spid="803991" grpId="0"/>
      <p:bldP spid="803992" grpId="0"/>
      <p:bldP spid="803993" grpId="0"/>
      <p:bldP spid="803994" grpId="0"/>
      <p:bldP spid="803995" grpId="0"/>
      <p:bldP spid="803996" grpId="0"/>
      <p:bldP spid="803997" grpId="0"/>
      <p:bldP spid="803998" grpId="0"/>
      <p:bldP spid="803999" grpId="0"/>
      <p:bldP spid="804000" grpId="0"/>
      <p:bldP spid="804001" grpId="0"/>
      <p:bldP spid="804002" grpId="0"/>
      <p:bldP spid="804003" grpId="0"/>
      <p:bldP spid="804004" grpId="0"/>
      <p:bldP spid="804005" grpId="0"/>
      <p:bldP spid="804006" grpId="0"/>
      <p:bldP spid="804007" grpId="0"/>
      <p:bldP spid="804008" grpId="0"/>
      <p:bldP spid="80400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Running Time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416242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400" dirty="0"/>
              <a:t>No need to compute all </a:t>
            </a:r>
            <a:r>
              <a:rPr lang="en-US" sz="2400" dirty="0">
                <a:latin typeface="Comic Sans MS" pitchFamily="-106" charset="0"/>
              </a:rPr>
              <a:t>L</a:t>
            </a:r>
            <a:r>
              <a:rPr lang="en-US" sz="2400" baseline="30000" dirty="0">
                <a:latin typeface="Comic Sans MS" pitchFamily="-106" charset="0"/>
              </a:rPr>
              <a:t>(m)</a:t>
            </a:r>
            <a:r>
              <a:rPr lang="en-US" sz="2400" dirty="0"/>
              <a:t> matrices</a:t>
            </a:r>
          </a:p>
          <a:p>
            <a:pPr>
              <a:lnSpc>
                <a:spcPct val="120000"/>
              </a:lnSpc>
            </a:pPr>
            <a:r>
              <a:rPr lang="en-US" sz="2400" dirty="0"/>
              <a:t>If no negative-weight cycles exist: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		L</a:t>
            </a:r>
            <a:r>
              <a:rPr lang="en-US" sz="2400" baseline="30000" dirty="0"/>
              <a:t>(m)</a:t>
            </a:r>
            <a:r>
              <a:rPr lang="en-US" sz="2400" dirty="0"/>
              <a:t> = L</a:t>
            </a:r>
            <a:r>
              <a:rPr lang="en-US" sz="2400" baseline="30000" dirty="0"/>
              <a:t>(n - 1)</a:t>
            </a:r>
            <a:r>
              <a:rPr lang="en-US" sz="2400" dirty="0"/>
              <a:t> for all m </a:t>
            </a:r>
            <a:r>
              <a:rPr lang="en-US" sz="2400" dirty="0">
                <a:sym typeface="Symbol" pitchFamily="-106" charset="2"/>
              </a:rPr>
              <a:t>≥ n – 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sym typeface="Symbol" pitchFamily="-106" charset="2"/>
              </a:rPr>
              <a:t>We can compute </a:t>
            </a:r>
            <a:r>
              <a:rPr lang="en-US" sz="2400" dirty="0"/>
              <a:t>L</a:t>
            </a:r>
            <a:r>
              <a:rPr lang="en-US" sz="2400" baseline="30000" dirty="0"/>
              <a:t>(n-1)</a:t>
            </a:r>
            <a:r>
              <a:rPr lang="en-US" sz="2400" dirty="0"/>
              <a:t> by computing the sequence: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	 L</a:t>
            </a:r>
            <a:r>
              <a:rPr lang="en-US" sz="2400" baseline="30000" dirty="0"/>
              <a:t>(1)</a:t>
            </a:r>
            <a:r>
              <a:rPr lang="en-US" sz="2400" dirty="0"/>
              <a:t> = W				L</a:t>
            </a:r>
            <a:r>
              <a:rPr lang="en-US" sz="2400" baseline="30000" dirty="0"/>
              <a:t>(2)</a:t>
            </a:r>
            <a:r>
              <a:rPr lang="en-US" sz="2400" dirty="0"/>
              <a:t> = W</a:t>
            </a:r>
            <a:r>
              <a:rPr lang="en-US" sz="2400" baseline="30000" dirty="0"/>
              <a:t>2</a:t>
            </a:r>
            <a:r>
              <a:rPr lang="en-US" sz="2400" dirty="0"/>
              <a:t> = W “</a:t>
            </a:r>
            <a:r>
              <a:rPr lang="en-US" sz="2400" dirty="0">
                <a:sym typeface="Symbol" pitchFamily="-106" charset="2"/>
              </a:rPr>
              <a:t>×”</a:t>
            </a:r>
            <a:r>
              <a:rPr lang="en-US" sz="2400" dirty="0"/>
              <a:t> W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2400" dirty="0"/>
              <a:t>	 L</a:t>
            </a:r>
            <a:r>
              <a:rPr lang="en-US" sz="2400" baseline="30000" dirty="0"/>
              <a:t>(4)</a:t>
            </a:r>
            <a:r>
              <a:rPr lang="en-US" sz="2400" dirty="0"/>
              <a:t> = W</a:t>
            </a:r>
            <a:r>
              <a:rPr lang="en-US" sz="2400" baseline="30000" dirty="0"/>
              <a:t>4</a:t>
            </a:r>
            <a:r>
              <a:rPr lang="en-US" sz="2400" dirty="0"/>
              <a:t> = W</a:t>
            </a:r>
            <a:r>
              <a:rPr lang="en-US" sz="2400" baseline="30000" dirty="0"/>
              <a:t>2</a:t>
            </a:r>
            <a:r>
              <a:rPr lang="en-US" sz="2400" dirty="0"/>
              <a:t> “</a:t>
            </a:r>
            <a:r>
              <a:rPr lang="en-US" sz="2400" dirty="0">
                <a:sym typeface="Symbol" pitchFamily="-106" charset="2"/>
              </a:rPr>
              <a:t>×”</a:t>
            </a:r>
            <a:r>
              <a:rPr lang="en-US" sz="2400" dirty="0"/>
              <a:t> W</a:t>
            </a:r>
            <a:r>
              <a:rPr lang="en-US" sz="2400" baseline="30000" dirty="0"/>
              <a:t>2</a:t>
            </a:r>
            <a:r>
              <a:rPr lang="en-US" sz="2400" dirty="0"/>
              <a:t>  		L</a:t>
            </a:r>
            <a:r>
              <a:rPr lang="en-US" sz="2400" baseline="30000" dirty="0"/>
              <a:t>(8)</a:t>
            </a:r>
            <a:r>
              <a:rPr lang="en-US" sz="2400" dirty="0"/>
              <a:t> = W</a:t>
            </a:r>
            <a:r>
              <a:rPr lang="en-US" sz="2400" baseline="30000" dirty="0"/>
              <a:t>8</a:t>
            </a:r>
            <a:r>
              <a:rPr lang="en-US" sz="2400" dirty="0"/>
              <a:t> = W</a:t>
            </a:r>
            <a:r>
              <a:rPr lang="en-US" sz="2400" baseline="30000" dirty="0"/>
              <a:t>4</a:t>
            </a:r>
            <a:r>
              <a:rPr lang="en-US" sz="2400" dirty="0"/>
              <a:t> “</a:t>
            </a:r>
            <a:r>
              <a:rPr lang="en-US" sz="2400" dirty="0">
                <a:sym typeface="Symbol" pitchFamily="-106" charset="2"/>
              </a:rPr>
              <a:t>×”</a:t>
            </a:r>
            <a:r>
              <a:rPr lang="en-US" sz="2400" dirty="0"/>
              <a:t> W</a:t>
            </a:r>
            <a:r>
              <a:rPr lang="en-US" sz="2400" baseline="30000" dirty="0"/>
              <a:t>4</a:t>
            </a:r>
            <a:r>
              <a:rPr lang="en-US" sz="2400" dirty="0"/>
              <a:t> …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z="1200" dirty="0"/>
          </a:p>
        </p:txBody>
      </p:sp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2592388" y="5138738"/>
          <a:ext cx="29019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4" imgW="952200" imgH="228600" progId="Equation.3">
                  <p:embed/>
                </p:oleObj>
              </mc:Choice>
              <mc:Fallback>
                <p:oleObj name="Equation" r:id="rId4" imgW="952200" imgH="228600" progId="Equation.3">
                  <p:embed/>
                  <p:pic>
                    <p:nvPicPr>
                      <p:cNvPr id="136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2388" y="5138738"/>
                        <a:ext cx="2901950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3086100" y="4559300"/>
          <a:ext cx="2008188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6" imgW="939600" imgH="228600" progId="Equation.3">
                  <p:embed/>
                </p:oleObj>
              </mc:Choice>
              <mc:Fallback>
                <p:oleObj name="Equation" r:id="rId6" imgW="939600" imgH="228600" progId="Equation.3">
                  <p:embed/>
                  <p:pic>
                    <p:nvPicPr>
                      <p:cNvPr id="136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4559300"/>
                        <a:ext cx="2008188" cy="522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8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FASTER-APSP(</a:t>
            </a:r>
            <a:r>
              <a:rPr lang="en-US">
                <a:latin typeface="Comic Sans MS" pitchFamily="-106" charset="0"/>
              </a:rPr>
              <a:t>W, n</a:t>
            </a:r>
            <a:r>
              <a:rPr lang="en-US"/>
              <a:t>)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dirty="0"/>
              <a:t> L</a:t>
            </a:r>
            <a:r>
              <a:rPr lang="en-US" baseline="30000" dirty="0"/>
              <a:t>(1)</a:t>
            </a:r>
            <a:r>
              <a:rPr lang="en-US" dirty="0"/>
              <a:t> ← W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m ← 1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 while </a:t>
            </a:r>
            <a:r>
              <a:rPr lang="en-US" dirty="0"/>
              <a:t>m &lt; n - 1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           do </a:t>
            </a:r>
            <a:r>
              <a:rPr lang="en-US" dirty="0"/>
              <a:t>L</a:t>
            </a:r>
            <a:r>
              <a:rPr lang="en-US" baseline="30000" dirty="0"/>
              <a:t>(2m)</a:t>
            </a:r>
            <a:r>
              <a:rPr lang="en-US" dirty="0"/>
              <a:t> ← EXTEND(L</a:t>
            </a:r>
            <a:r>
              <a:rPr lang="en-US" baseline="30000" dirty="0"/>
              <a:t>(m)</a:t>
            </a:r>
            <a:r>
              <a:rPr lang="en-US" dirty="0"/>
              <a:t>, L</a:t>
            </a:r>
            <a:r>
              <a:rPr lang="en-US" baseline="30000" dirty="0"/>
              <a:t>(m)</a:t>
            </a:r>
            <a:r>
              <a:rPr lang="en-US" dirty="0"/>
              <a:t>, n)</a:t>
            </a:r>
          </a:p>
          <a:p>
            <a:pPr marL="533400" indent="-533400">
              <a:buFontTx/>
              <a:buAutoNum type="arabicPeriod"/>
            </a:pPr>
            <a:r>
              <a:rPr lang="en-US" dirty="0"/>
              <a:t>                m ← 2m</a:t>
            </a:r>
          </a:p>
          <a:p>
            <a:pPr marL="533400" indent="-533400">
              <a:buFontTx/>
              <a:buAutoNum type="arabicPeriod"/>
            </a:pPr>
            <a:r>
              <a:rPr lang="en-US" b="1" dirty="0"/>
              <a:t>return </a:t>
            </a:r>
            <a:r>
              <a:rPr lang="en-US" dirty="0"/>
              <a:t>L</a:t>
            </a:r>
            <a:r>
              <a:rPr lang="en-US" baseline="30000" dirty="0"/>
              <a:t>(m)</a:t>
            </a:r>
          </a:p>
          <a:p>
            <a:pPr marL="533400" indent="-533400"/>
            <a:endParaRPr lang="en-US" dirty="0"/>
          </a:p>
          <a:p>
            <a:pPr marL="533400" indent="-533400"/>
            <a:r>
              <a:rPr lang="en-US" dirty="0"/>
              <a:t>OK to overshoot: “products” don’t change after L</a:t>
            </a:r>
            <a:r>
              <a:rPr lang="en-US" baseline="30000" dirty="0"/>
              <a:t>(n - 1)</a:t>
            </a:r>
          </a:p>
          <a:p>
            <a:pPr marL="533400" indent="-533400"/>
            <a:r>
              <a:rPr lang="en-US" b="1" dirty="0"/>
              <a:t>Running Time: </a:t>
            </a:r>
            <a:r>
              <a:rPr lang="en-US" b="1" dirty="0" err="1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</a:rPr>
              <a:t>(n</a:t>
            </a:r>
            <a:r>
              <a:rPr lang="en-US" baseline="30000" dirty="0">
                <a:latin typeface="Comic Sans MS" pitchFamily="-106" charset="0"/>
              </a:rPr>
              <a:t>3</a:t>
            </a:r>
            <a:r>
              <a:rPr lang="en-US" dirty="0">
                <a:latin typeface="Comic Sans MS" pitchFamily="-106" charset="0"/>
              </a:rPr>
              <a:t>lg 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6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Floyd-Warshall Algorithm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6354762" cy="5076825"/>
          </a:xfrm>
          <a:noFill/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b="1" dirty="0"/>
              <a:t>Given: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Directed, weighted graph G = (V, E)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Negative-weight edges may be present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No negative-weight cycles could be present in the graph</a:t>
            </a:r>
          </a:p>
          <a:p>
            <a:pPr eaLnBrk="1" hangingPunct="1">
              <a:lnSpc>
                <a:spcPct val="110000"/>
              </a:lnSpc>
            </a:pPr>
            <a:r>
              <a:rPr lang="en-US" b="1" dirty="0"/>
              <a:t>Compute:</a:t>
            </a:r>
            <a:r>
              <a:rPr lang="en-US" dirty="0"/>
              <a:t>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</a:rPr>
              <a:t>The shortest paths between all pairs of vertices in a graph</a:t>
            </a:r>
          </a:p>
        </p:txBody>
      </p:sp>
      <p:grpSp>
        <p:nvGrpSpPr>
          <p:cNvPr id="34822" name="Group 4"/>
          <p:cNvGrpSpPr>
            <a:grpSpLocks/>
          </p:cNvGrpSpPr>
          <p:nvPr/>
        </p:nvGrpSpPr>
        <p:grpSpPr bwMode="auto">
          <a:xfrm>
            <a:off x="5987822" y="1292225"/>
            <a:ext cx="2986087" cy="2419350"/>
            <a:chOff x="297" y="778"/>
            <a:chExt cx="1881" cy="1524"/>
          </a:xfrm>
        </p:grpSpPr>
        <p:sp>
          <p:nvSpPr>
            <p:cNvPr id="34823" name="Oval 5"/>
            <p:cNvSpPr>
              <a:spLocks noChangeArrowheads="1"/>
            </p:cNvSpPr>
            <p:nvPr/>
          </p:nvSpPr>
          <p:spPr bwMode="auto">
            <a:xfrm>
              <a:off x="297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4824" name="Oval 6"/>
            <p:cNvSpPr>
              <a:spLocks noChangeArrowheads="1"/>
            </p:cNvSpPr>
            <p:nvPr/>
          </p:nvSpPr>
          <p:spPr bwMode="auto">
            <a:xfrm>
              <a:off x="1104" y="7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34825" name="Oval 7"/>
            <p:cNvSpPr>
              <a:spLocks noChangeArrowheads="1"/>
            </p:cNvSpPr>
            <p:nvPr/>
          </p:nvSpPr>
          <p:spPr bwMode="auto">
            <a:xfrm>
              <a:off x="1912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34826" name="Oval 8"/>
            <p:cNvSpPr>
              <a:spLocks noChangeArrowheads="1"/>
            </p:cNvSpPr>
            <p:nvPr/>
          </p:nvSpPr>
          <p:spPr bwMode="auto">
            <a:xfrm>
              <a:off x="726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34827" name="Oval 9"/>
            <p:cNvSpPr>
              <a:spLocks noChangeArrowheads="1"/>
            </p:cNvSpPr>
            <p:nvPr/>
          </p:nvSpPr>
          <p:spPr bwMode="auto">
            <a:xfrm>
              <a:off x="1558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34828" name="Line 10"/>
            <p:cNvSpPr>
              <a:spLocks noChangeShapeType="1"/>
            </p:cNvSpPr>
            <p:nvPr/>
          </p:nvSpPr>
          <p:spPr bwMode="auto">
            <a:xfrm flipV="1">
              <a:off x="540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29" name="Line 11"/>
            <p:cNvSpPr>
              <a:spLocks noChangeShapeType="1"/>
            </p:cNvSpPr>
            <p:nvPr/>
          </p:nvSpPr>
          <p:spPr bwMode="auto">
            <a:xfrm>
              <a:off x="517" y="1623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0" name="Text Box 12"/>
            <p:cNvSpPr txBox="1">
              <a:spLocks noChangeArrowheads="1"/>
            </p:cNvSpPr>
            <p:nvPr/>
          </p:nvSpPr>
          <p:spPr bwMode="auto">
            <a:xfrm>
              <a:off x="669" y="10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34831" name="Text Box 13"/>
            <p:cNvSpPr txBox="1">
              <a:spLocks noChangeArrowheads="1"/>
            </p:cNvSpPr>
            <p:nvPr/>
          </p:nvSpPr>
          <p:spPr bwMode="auto">
            <a:xfrm>
              <a:off x="398" y="175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34832" name="Text Box 14"/>
            <p:cNvSpPr txBox="1">
              <a:spLocks noChangeArrowheads="1"/>
            </p:cNvSpPr>
            <p:nvPr/>
          </p:nvSpPr>
          <p:spPr bwMode="auto">
            <a:xfrm>
              <a:off x="850" y="17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34833" name="Text Box 15"/>
            <p:cNvSpPr txBox="1">
              <a:spLocks noChangeArrowheads="1"/>
            </p:cNvSpPr>
            <p:nvPr/>
          </p:nvSpPr>
          <p:spPr bwMode="auto">
            <a:xfrm>
              <a:off x="1189" y="2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34834" name="Line 16"/>
            <p:cNvSpPr>
              <a:spLocks noChangeShapeType="1"/>
            </p:cNvSpPr>
            <p:nvPr/>
          </p:nvSpPr>
          <p:spPr bwMode="auto">
            <a:xfrm flipV="1">
              <a:off x="996" y="2120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5" name="Line 17"/>
            <p:cNvSpPr>
              <a:spLocks noChangeShapeType="1"/>
            </p:cNvSpPr>
            <p:nvPr/>
          </p:nvSpPr>
          <p:spPr bwMode="auto">
            <a:xfrm>
              <a:off x="1293" y="1044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6" name="Line 18"/>
            <p:cNvSpPr>
              <a:spLocks noChangeShapeType="1"/>
            </p:cNvSpPr>
            <p:nvPr/>
          </p:nvSpPr>
          <p:spPr bwMode="auto">
            <a:xfrm flipH="1" flipV="1">
              <a:off x="543" y="1562"/>
              <a:ext cx="1043" cy="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37" name="Text Box 19"/>
            <p:cNvSpPr txBox="1">
              <a:spLocks noChangeArrowheads="1"/>
            </p:cNvSpPr>
            <p:nvPr/>
          </p:nvSpPr>
          <p:spPr bwMode="auto">
            <a:xfrm>
              <a:off x="701" y="15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4838" name="Text Box 20"/>
            <p:cNvSpPr txBox="1">
              <a:spLocks noChangeArrowheads="1"/>
            </p:cNvSpPr>
            <p:nvPr/>
          </p:nvSpPr>
          <p:spPr bwMode="auto">
            <a:xfrm>
              <a:off x="1600" y="105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34839" name="Line 21"/>
            <p:cNvSpPr>
              <a:spLocks noChangeShapeType="1"/>
            </p:cNvSpPr>
            <p:nvPr/>
          </p:nvSpPr>
          <p:spPr bwMode="auto">
            <a:xfrm flipH="1" flipV="1">
              <a:off x="1326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0" name="Line 22"/>
            <p:cNvSpPr>
              <a:spLocks noChangeShapeType="1"/>
            </p:cNvSpPr>
            <p:nvPr/>
          </p:nvSpPr>
          <p:spPr bwMode="auto">
            <a:xfrm flipH="1">
              <a:off x="849" y="1050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1" name="Line 23"/>
            <p:cNvSpPr>
              <a:spLocks noChangeShapeType="1"/>
            </p:cNvSpPr>
            <p:nvPr/>
          </p:nvSpPr>
          <p:spPr bwMode="auto">
            <a:xfrm flipV="1">
              <a:off x="1753" y="1611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2" name="Line 24"/>
            <p:cNvSpPr>
              <a:spLocks noChangeShapeType="1"/>
            </p:cNvSpPr>
            <p:nvPr/>
          </p:nvSpPr>
          <p:spPr bwMode="auto">
            <a:xfrm>
              <a:off x="570" y="1502"/>
              <a:ext cx="13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843" name="Text Box 25"/>
            <p:cNvSpPr txBox="1">
              <a:spLocks noChangeArrowheads="1"/>
            </p:cNvSpPr>
            <p:nvPr/>
          </p:nvSpPr>
          <p:spPr bwMode="auto">
            <a:xfrm>
              <a:off x="1564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34844" name="Text Box 26"/>
            <p:cNvSpPr txBox="1">
              <a:spLocks noChangeArrowheads="1"/>
            </p:cNvSpPr>
            <p:nvPr/>
          </p:nvSpPr>
          <p:spPr bwMode="auto">
            <a:xfrm>
              <a:off x="1846" y="175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-5</a:t>
              </a:r>
            </a:p>
          </p:txBody>
        </p:sp>
        <p:sp>
          <p:nvSpPr>
            <p:cNvPr id="34845" name="Text Box 27"/>
            <p:cNvSpPr txBox="1">
              <a:spLocks noChangeArrowheads="1"/>
            </p:cNvSpPr>
            <p:nvPr/>
          </p:nvSpPr>
          <p:spPr bwMode="auto">
            <a:xfrm>
              <a:off x="1552" y="13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522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Structure of a Shortest Path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6165849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>
                <a:sym typeface="Symbol" pitchFamily="-106" charset="2"/>
              </a:rPr>
              <a:t>Vertices in G are given by           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V = {1, 2, …, n}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Consider a path </a:t>
            </a:r>
            <a:r>
              <a:rPr lang="en-US" dirty="0">
                <a:latin typeface="Comic Sans MS" pitchFamily="-106" charset="0"/>
              </a:rPr>
              <a:t>p =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⟨v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v</a:t>
            </a:r>
            <a:r>
              <a:rPr lang="en-US" baseline="-25000" dirty="0">
                <a:latin typeface="Comic Sans MS" pitchFamily="-106" charset="0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…,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baseline="-25000" dirty="0" err="1">
                <a:latin typeface="Comic Sans MS" pitchFamily="-106" charset="0"/>
                <a:sym typeface="Symbol" pitchFamily="-106" charset="2"/>
              </a:rPr>
              <a:t>l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⟩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An </a:t>
            </a:r>
            <a:r>
              <a:rPr lang="en-US" b="1" dirty="0">
                <a:ea typeface="ＭＳ Ｐゴシック" pitchFamily="-106" charset="-128"/>
                <a:sym typeface="Symbol" pitchFamily="-106" charset="2"/>
              </a:rPr>
              <a:t>intermediate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vertex of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is any vertex in the set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{v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2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, v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3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, …, v</a:t>
            </a:r>
            <a:r>
              <a:rPr lang="en-US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l-1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}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>
                <a:solidFill>
                  <a:srgbClr val="DD0111"/>
                </a:solidFill>
                <a:latin typeface="Monotype Corsiva" pitchFamily="-106" charset="0"/>
                <a:ea typeface="ＭＳ Ｐゴシック" pitchFamily="-106" charset="-128"/>
                <a:sym typeface="Symbol" pitchFamily="-106" charset="2"/>
              </a:rPr>
              <a:t>E.g.: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p = ⟨1, 2, 4, 5⟩: {2, 4}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		     p = ⟨2, 4, 5⟩: {4}</a:t>
            </a:r>
          </a:p>
        </p:txBody>
      </p:sp>
      <p:grpSp>
        <p:nvGrpSpPr>
          <p:cNvPr id="36870" name="Group 4"/>
          <p:cNvGrpSpPr>
            <a:grpSpLocks/>
          </p:cNvGrpSpPr>
          <p:nvPr/>
        </p:nvGrpSpPr>
        <p:grpSpPr bwMode="auto">
          <a:xfrm>
            <a:off x="6188075" y="1338263"/>
            <a:ext cx="2336800" cy="2344737"/>
            <a:chOff x="1604" y="2250"/>
            <a:chExt cx="1472" cy="1477"/>
          </a:xfrm>
        </p:grpSpPr>
        <p:sp>
          <p:nvSpPr>
            <p:cNvPr id="36873" name="Oval 5"/>
            <p:cNvSpPr>
              <a:spLocks noChangeArrowheads="1"/>
            </p:cNvSpPr>
            <p:nvPr/>
          </p:nvSpPr>
          <p:spPr bwMode="auto">
            <a:xfrm>
              <a:off x="2662" y="3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5</a:t>
              </a:r>
            </a:p>
          </p:txBody>
        </p:sp>
        <p:sp>
          <p:nvSpPr>
            <p:cNvPr id="36874" name="Line 6"/>
            <p:cNvSpPr>
              <a:spLocks noChangeShapeType="1"/>
            </p:cNvSpPr>
            <p:nvPr/>
          </p:nvSpPr>
          <p:spPr bwMode="auto">
            <a:xfrm flipH="1">
              <a:off x="2834" y="3078"/>
              <a:ext cx="77" cy="3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Oval 7"/>
            <p:cNvSpPr>
              <a:spLocks noChangeArrowheads="1"/>
            </p:cNvSpPr>
            <p:nvPr/>
          </p:nvSpPr>
          <p:spPr bwMode="auto">
            <a:xfrm>
              <a:off x="1604" y="2606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6876" name="Oval 8"/>
            <p:cNvSpPr>
              <a:spLocks noChangeArrowheads="1"/>
            </p:cNvSpPr>
            <p:nvPr/>
          </p:nvSpPr>
          <p:spPr bwMode="auto">
            <a:xfrm>
              <a:off x="2235" y="2250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3</a:t>
              </a:r>
            </a:p>
          </p:txBody>
        </p:sp>
        <p:sp>
          <p:nvSpPr>
            <p:cNvPr id="36877" name="Oval 9"/>
            <p:cNvSpPr>
              <a:spLocks noChangeArrowheads="1"/>
            </p:cNvSpPr>
            <p:nvPr/>
          </p:nvSpPr>
          <p:spPr bwMode="auto">
            <a:xfrm>
              <a:off x="2806" y="280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36878" name="Oval 10"/>
            <p:cNvSpPr>
              <a:spLocks noChangeArrowheads="1"/>
            </p:cNvSpPr>
            <p:nvPr/>
          </p:nvSpPr>
          <p:spPr bwMode="auto">
            <a:xfrm>
              <a:off x="2013" y="298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36879" name="Line 11"/>
            <p:cNvSpPr>
              <a:spLocks noChangeShapeType="1"/>
            </p:cNvSpPr>
            <p:nvPr/>
          </p:nvSpPr>
          <p:spPr bwMode="auto">
            <a:xfrm flipV="1">
              <a:off x="1835" y="2459"/>
              <a:ext cx="403" cy="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0" name="Line 12"/>
            <p:cNvSpPr>
              <a:spLocks noChangeShapeType="1"/>
            </p:cNvSpPr>
            <p:nvPr/>
          </p:nvSpPr>
          <p:spPr bwMode="auto">
            <a:xfrm>
              <a:off x="1855" y="2833"/>
              <a:ext cx="17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Line 13"/>
            <p:cNvSpPr>
              <a:spLocks noChangeShapeType="1"/>
            </p:cNvSpPr>
            <p:nvPr/>
          </p:nvSpPr>
          <p:spPr bwMode="auto">
            <a:xfrm flipV="1">
              <a:off x="2292" y="2995"/>
              <a:ext cx="525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2" name="Line 14"/>
            <p:cNvSpPr>
              <a:spLocks noChangeShapeType="1"/>
            </p:cNvSpPr>
            <p:nvPr/>
          </p:nvSpPr>
          <p:spPr bwMode="auto">
            <a:xfrm>
              <a:off x="2479" y="2483"/>
              <a:ext cx="394" cy="3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3" name="Text Box 15"/>
            <p:cNvSpPr txBox="1">
              <a:spLocks noChangeArrowheads="1"/>
            </p:cNvSpPr>
            <p:nvPr/>
          </p:nvSpPr>
          <p:spPr bwMode="auto">
            <a:xfrm>
              <a:off x="1776" y="286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36884" name="Text Box 16"/>
            <p:cNvSpPr txBox="1">
              <a:spLocks noChangeArrowheads="1"/>
            </p:cNvSpPr>
            <p:nvPr/>
          </p:nvSpPr>
          <p:spPr bwMode="auto">
            <a:xfrm>
              <a:off x="2477" y="3008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36885" name="Text Box 17"/>
            <p:cNvSpPr txBox="1">
              <a:spLocks noChangeArrowheads="1"/>
            </p:cNvSpPr>
            <p:nvPr/>
          </p:nvSpPr>
          <p:spPr bwMode="auto">
            <a:xfrm>
              <a:off x="1872" y="23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36886" name="Text Box 18"/>
            <p:cNvSpPr txBox="1">
              <a:spLocks noChangeArrowheads="1"/>
            </p:cNvSpPr>
            <p:nvPr/>
          </p:nvSpPr>
          <p:spPr bwMode="auto">
            <a:xfrm>
              <a:off x="2654" y="2456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0.5</a:t>
              </a:r>
            </a:p>
          </p:txBody>
        </p:sp>
        <p:sp>
          <p:nvSpPr>
            <p:cNvPr id="36887" name="Text Box 19"/>
            <p:cNvSpPr txBox="1">
              <a:spLocks noChangeArrowheads="1"/>
            </p:cNvSpPr>
            <p:nvPr/>
          </p:nvSpPr>
          <p:spPr bwMode="auto">
            <a:xfrm>
              <a:off x="2880" y="317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sp>
        <p:nvSpPr>
          <p:cNvPr id="36871" name="Line 20"/>
          <p:cNvSpPr>
            <a:spLocks noChangeShapeType="1"/>
          </p:cNvSpPr>
          <p:nvPr/>
        </p:nvSpPr>
        <p:spPr bwMode="auto">
          <a:xfrm flipV="1">
            <a:off x="7094538" y="1744663"/>
            <a:ext cx="258762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Text Box 21"/>
          <p:cNvSpPr txBox="1">
            <a:spLocks noChangeArrowheads="1"/>
          </p:cNvSpPr>
          <p:nvPr/>
        </p:nvSpPr>
        <p:spPr bwMode="auto">
          <a:xfrm>
            <a:off x="6911975" y="1916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Structure of a Shortest Path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4479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>
                <a:sym typeface="Symbol" pitchFamily="-106" charset="2"/>
              </a:rPr>
              <a:t>For any pair of vertices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j ∈ V</a:t>
            </a:r>
            <a:r>
              <a:rPr lang="en-US" dirty="0">
                <a:sym typeface="Symbol" pitchFamily="-106" charset="2"/>
              </a:rPr>
              <a:t>, consider all </a:t>
            </a:r>
            <a:r>
              <a:rPr lang="en-US" dirty="0">
                <a:solidFill>
                  <a:srgbClr val="CC0000"/>
                </a:solidFill>
                <a:latin typeface="Comic Sans MS" pitchFamily="-106" charset="0"/>
                <a:sym typeface="Symbol" pitchFamily="-106" charset="2"/>
              </a:rPr>
              <a:t>paths from </a:t>
            </a:r>
            <a:r>
              <a:rPr lang="en-US" dirty="0" err="1">
                <a:solidFill>
                  <a:srgbClr val="CC0000"/>
                </a:solidFill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solidFill>
                  <a:srgbClr val="CC0000"/>
                </a:solidFill>
                <a:latin typeface="Comic Sans MS" pitchFamily="-106" charset="0"/>
                <a:sym typeface="Symbol" pitchFamily="-106" charset="2"/>
              </a:rPr>
              <a:t> to j whose intermediate vertices are all drawn from a subset {1, 2, …, k}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Find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p,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a minimum-weight path from these paths</a:t>
            </a:r>
          </a:p>
        </p:txBody>
      </p:sp>
      <p:sp>
        <p:nvSpPr>
          <p:cNvPr id="38918" name="Oval 4"/>
          <p:cNvSpPr>
            <a:spLocks noChangeArrowheads="1"/>
          </p:cNvSpPr>
          <p:nvPr/>
        </p:nvSpPr>
        <p:spPr bwMode="auto">
          <a:xfrm>
            <a:off x="1892300" y="392271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38919" name="Oval 5"/>
          <p:cNvSpPr>
            <a:spLocks noChangeArrowheads="1"/>
          </p:cNvSpPr>
          <p:nvPr/>
        </p:nvSpPr>
        <p:spPr bwMode="auto">
          <a:xfrm>
            <a:off x="5776913" y="3830638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j</a:t>
            </a:r>
          </a:p>
        </p:txBody>
      </p:sp>
      <p:sp>
        <p:nvSpPr>
          <p:cNvPr id="38920" name="Freeform 6"/>
          <p:cNvSpPr>
            <a:spLocks/>
          </p:cNvSpPr>
          <p:nvPr/>
        </p:nvSpPr>
        <p:spPr bwMode="auto">
          <a:xfrm>
            <a:off x="2316163" y="3876675"/>
            <a:ext cx="3451225" cy="830263"/>
          </a:xfrm>
          <a:custGeom>
            <a:avLst/>
            <a:gdLst>
              <a:gd name="T0" fmla="*/ 0 w 1200"/>
              <a:gd name="T1" fmla="*/ 144 h 528"/>
              <a:gd name="T2" fmla="*/ 24 w 1200"/>
              <a:gd name="T3" fmla="*/ 67 h 528"/>
              <a:gd name="T4" fmla="*/ 139 w 1200"/>
              <a:gd name="T5" fmla="*/ 0 h 528"/>
              <a:gd name="T6" fmla="*/ 259 w 1200"/>
              <a:gd name="T7" fmla="*/ 48 h 528"/>
              <a:gd name="T8" fmla="*/ 331 w 1200"/>
              <a:gd name="T9" fmla="*/ 216 h 528"/>
              <a:gd name="T10" fmla="*/ 389 w 1200"/>
              <a:gd name="T11" fmla="*/ 250 h 528"/>
              <a:gd name="T12" fmla="*/ 537 w 1200"/>
              <a:gd name="T13" fmla="*/ 183 h 528"/>
              <a:gd name="T14" fmla="*/ 609 w 1200"/>
              <a:gd name="T15" fmla="*/ 211 h 528"/>
              <a:gd name="T16" fmla="*/ 624 w 1200"/>
              <a:gd name="T17" fmla="*/ 231 h 528"/>
              <a:gd name="T18" fmla="*/ 638 w 1200"/>
              <a:gd name="T19" fmla="*/ 240 h 528"/>
              <a:gd name="T20" fmla="*/ 648 w 1200"/>
              <a:gd name="T21" fmla="*/ 274 h 528"/>
              <a:gd name="T22" fmla="*/ 720 w 1200"/>
              <a:gd name="T23" fmla="*/ 408 h 528"/>
              <a:gd name="T24" fmla="*/ 854 w 1200"/>
              <a:gd name="T25" fmla="*/ 528 h 528"/>
              <a:gd name="T26" fmla="*/ 883 w 1200"/>
              <a:gd name="T27" fmla="*/ 523 h 528"/>
              <a:gd name="T28" fmla="*/ 917 w 1200"/>
              <a:gd name="T29" fmla="*/ 442 h 528"/>
              <a:gd name="T30" fmla="*/ 893 w 1200"/>
              <a:gd name="T31" fmla="*/ 283 h 528"/>
              <a:gd name="T32" fmla="*/ 897 w 1200"/>
              <a:gd name="T33" fmla="*/ 163 h 528"/>
              <a:gd name="T34" fmla="*/ 1013 w 1200"/>
              <a:gd name="T35" fmla="*/ 101 h 528"/>
              <a:gd name="T36" fmla="*/ 1200 w 1200"/>
              <a:gd name="T37" fmla="*/ 125 h 5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00"/>
              <a:gd name="T58" fmla="*/ 0 h 528"/>
              <a:gd name="T59" fmla="*/ 1200 w 1200"/>
              <a:gd name="T60" fmla="*/ 528 h 52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00" h="528">
                <a:moveTo>
                  <a:pt x="0" y="144"/>
                </a:moveTo>
                <a:cubicBezTo>
                  <a:pt x="9" y="119"/>
                  <a:pt x="15" y="93"/>
                  <a:pt x="24" y="67"/>
                </a:cubicBezTo>
                <a:cubicBezTo>
                  <a:pt x="39" y="22"/>
                  <a:pt x="99" y="6"/>
                  <a:pt x="139" y="0"/>
                </a:cubicBezTo>
                <a:cubicBezTo>
                  <a:pt x="204" y="4"/>
                  <a:pt x="224" y="0"/>
                  <a:pt x="259" y="48"/>
                </a:cubicBezTo>
                <a:cubicBezTo>
                  <a:pt x="272" y="97"/>
                  <a:pt x="285" y="186"/>
                  <a:pt x="331" y="216"/>
                </a:cubicBezTo>
                <a:cubicBezTo>
                  <a:pt x="344" y="236"/>
                  <a:pt x="366" y="242"/>
                  <a:pt x="389" y="250"/>
                </a:cubicBezTo>
                <a:cubicBezTo>
                  <a:pt x="444" y="238"/>
                  <a:pt x="481" y="195"/>
                  <a:pt x="537" y="183"/>
                </a:cubicBezTo>
                <a:cubicBezTo>
                  <a:pt x="565" y="187"/>
                  <a:pt x="586" y="196"/>
                  <a:pt x="609" y="211"/>
                </a:cubicBezTo>
                <a:cubicBezTo>
                  <a:pt x="614" y="218"/>
                  <a:pt x="618" y="225"/>
                  <a:pt x="624" y="231"/>
                </a:cubicBezTo>
                <a:cubicBezTo>
                  <a:pt x="628" y="235"/>
                  <a:pt x="635" y="236"/>
                  <a:pt x="638" y="240"/>
                </a:cubicBezTo>
                <a:cubicBezTo>
                  <a:pt x="640" y="243"/>
                  <a:pt x="647" y="272"/>
                  <a:pt x="648" y="274"/>
                </a:cubicBezTo>
                <a:cubicBezTo>
                  <a:pt x="664" y="317"/>
                  <a:pt x="686" y="376"/>
                  <a:pt x="720" y="408"/>
                </a:cubicBezTo>
                <a:cubicBezTo>
                  <a:pt x="738" y="463"/>
                  <a:pt x="802" y="509"/>
                  <a:pt x="854" y="528"/>
                </a:cubicBezTo>
                <a:cubicBezTo>
                  <a:pt x="864" y="526"/>
                  <a:pt x="874" y="527"/>
                  <a:pt x="883" y="523"/>
                </a:cubicBezTo>
                <a:cubicBezTo>
                  <a:pt x="892" y="519"/>
                  <a:pt x="914" y="452"/>
                  <a:pt x="917" y="442"/>
                </a:cubicBezTo>
                <a:cubicBezTo>
                  <a:pt x="913" y="380"/>
                  <a:pt x="910" y="339"/>
                  <a:pt x="893" y="283"/>
                </a:cubicBezTo>
                <a:cubicBezTo>
                  <a:pt x="888" y="247"/>
                  <a:pt x="880" y="197"/>
                  <a:pt x="897" y="163"/>
                </a:cubicBezTo>
                <a:cubicBezTo>
                  <a:pt x="908" y="142"/>
                  <a:pt x="989" y="107"/>
                  <a:pt x="1013" y="101"/>
                </a:cubicBezTo>
                <a:cubicBezTo>
                  <a:pt x="1060" y="67"/>
                  <a:pt x="1146" y="125"/>
                  <a:pt x="1200" y="12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1" name="Freeform 7"/>
          <p:cNvSpPr>
            <a:spLocks/>
          </p:cNvSpPr>
          <p:nvPr/>
        </p:nvSpPr>
        <p:spPr bwMode="auto">
          <a:xfrm>
            <a:off x="2276475" y="3470275"/>
            <a:ext cx="3505200" cy="568325"/>
          </a:xfrm>
          <a:custGeom>
            <a:avLst/>
            <a:gdLst>
              <a:gd name="T0" fmla="*/ 0 w 2208"/>
              <a:gd name="T1" fmla="*/ 358 h 358"/>
              <a:gd name="T2" fmla="*/ 58 w 2208"/>
              <a:gd name="T3" fmla="*/ 267 h 358"/>
              <a:gd name="T4" fmla="*/ 159 w 2208"/>
              <a:gd name="T5" fmla="*/ 161 h 358"/>
              <a:gd name="T6" fmla="*/ 231 w 2208"/>
              <a:gd name="T7" fmla="*/ 108 h 358"/>
              <a:gd name="T8" fmla="*/ 279 w 2208"/>
              <a:gd name="T9" fmla="*/ 80 h 358"/>
              <a:gd name="T10" fmla="*/ 394 w 2208"/>
              <a:gd name="T11" fmla="*/ 84 h 358"/>
              <a:gd name="T12" fmla="*/ 471 w 2208"/>
              <a:gd name="T13" fmla="*/ 94 h 358"/>
              <a:gd name="T14" fmla="*/ 509 w 2208"/>
              <a:gd name="T15" fmla="*/ 99 h 358"/>
              <a:gd name="T16" fmla="*/ 639 w 2208"/>
              <a:gd name="T17" fmla="*/ 94 h 358"/>
              <a:gd name="T18" fmla="*/ 773 w 2208"/>
              <a:gd name="T19" fmla="*/ 17 h 358"/>
              <a:gd name="T20" fmla="*/ 855 w 2208"/>
              <a:gd name="T21" fmla="*/ 8 h 358"/>
              <a:gd name="T22" fmla="*/ 994 w 2208"/>
              <a:gd name="T23" fmla="*/ 65 h 358"/>
              <a:gd name="T24" fmla="*/ 1066 w 2208"/>
              <a:gd name="T25" fmla="*/ 147 h 358"/>
              <a:gd name="T26" fmla="*/ 1114 w 2208"/>
              <a:gd name="T27" fmla="*/ 176 h 358"/>
              <a:gd name="T28" fmla="*/ 1143 w 2208"/>
              <a:gd name="T29" fmla="*/ 195 h 358"/>
              <a:gd name="T30" fmla="*/ 1239 w 2208"/>
              <a:gd name="T31" fmla="*/ 248 h 358"/>
              <a:gd name="T32" fmla="*/ 1311 w 2208"/>
              <a:gd name="T33" fmla="*/ 262 h 358"/>
              <a:gd name="T34" fmla="*/ 1426 w 2208"/>
              <a:gd name="T35" fmla="*/ 252 h 358"/>
              <a:gd name="T36" fmla="*/ 1484 w 2208"/>
              <a:gd name="T37" fmla="*/ 238 h 358"/>
              <a:gd name="T38" fmla="*/ 1512 w 2208"/>
              <a:gd name="T39" fmla="*/ 224 h 358"/>
              <a:gd name="T40" fmla="*/ 1556 w 2208"/>
              <a:gd name="T41" fmla="*/ 190 h 358"/>
              <a:gd name="T42" fmla="*/ 1704 w 2208"/>
              <a:gd name="T43" fmla="*/ 123 h 358"/>
              <a:gd name="T44" fmla="*/ 1988 w 2208"/>
              <a:gd name="T45" fmla="*/ 137 h 358"/>
              <a:gd name="T46" fmla="*/ 2036 w 2208"/>
              <a:gd name="T47" fmla="*/ 166 h 358"/>
              <a:gd name="T48" fmla="*/ 2088 w 2208"/>
              <a:gd name="T49" fmla="*/ 209 h 358"/>
              <a:gd name="T50" fmla="*/ 2112 w 2208"/>
              <a:gd name="T51" fmla="*/ 233 h 358"/>
              <a:gd name="T52" fmla="*/ 2146 w 2208"/>
              <a:gd name="T53" fmla="*/ 276 h 358"/>
              <a:gd name="T54" fmla="*/ 2175 w 2208"/>
              <a:gd name="T55" fmla="*/ 296 h 358"/>
              <a:gd name="T56" fmla="*/ 2208 w 2208"/>
              <a:gd name="T57" fmla="*/ 339 h 35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2208"/>
              <a:gd name="T88" fmla="*/ 0 h 358"/>
              <a:gd name="T89" fmla="*/ 2208 w 2208"/>
              <a:gd name="T90" fmla="*/ 358 h 35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2208" h="358">
                <a:moveTo>
                  <a:pt x="0" y="358"/>
                </a:moveTo>
                <a:cubicBezTo>
                  <a:pt x="17" y="325"/>
                  <a:pt x="36" y="297"/>
                  <a:pt x="58" y="267"/>
                </a:cubicBezTo>
                <a:cubicBezTo>
                  <a:pt x="69" y="235"/>
                  <a:pt x="129" y="181"/>
                  <a:pt x="159" y="161"/>
                </a:cubicBezTo>
                <a:cubicBezTo>
                  <a:pt x="170" y="131"/>
                  <a:pt x="210" y="129"/>
                  <a:pt x="231" y="108"/>
                </a:cubicBezTo>
                <a:cubicBezTo>
                  <a:pt x="246" y="93"/>
                  <a:pt x="258" y="86"/>
                  <a:pt x="279" y="80"/>
                </a:cubicBezTo>
                <a:cubicBezTo>
                  <a:pt x="317" y="81"/>
                  <a:pt x="356" y="81"/>
                  <a:pt x="394" y="84"/>
                </a:cubicBezTo>
                <a:cubicBezTo>
                  <a:pt x="420" y="86"/>
                  <a:pt x="445" y="91"/>
                  <a:pt x="471" y="94"/>
                </a:cubicBezTo>
                <a:cubicBezTo>
                  <a:pt x="484" y="96"/>
                  <a:pt x="509" y="99"/>
                  <a:pt x="509" y="99"/>
                </a:cubicBezTo>
                <a:cubicBezTo>
                  <a:pt x="551" y="113"/>
                  <a:pt x="597" y="108"/>
                  <a:pt x="639" y="94"/>
                </a:cubicBezTo>
                <a:cubicBezTo>
                  <a:pt x="668" y="50"/>
                  <a:pt x="723" y="27"/>
                  <a:pt x="773" y="17"/>
                </a:cubicBezTo>
                <a:cubicBezTo>
                  <a:pt x="808" y="0"/>
                  <a:pt x="810" y="3"/>
                  <a:pt x="855" y="8"/>
                </a:cubicBezTo>
                <a:cubicBezTo>
                  <a:pt x="902" y="26"/>
                  <a:pt x="947" y="48"/>
                  <a:pt x="994" y="65"/>
                </a:cubicBezTo>
                <a:cubicBezTo>
                  <a:pt x="1018" y="91"/>
                  <a:pt x="1040" y="124"/>
                  <a:pt x="1066" y="147"/>
                </a:cubicBezTo>
                <a:cubicBezTo>
                  <a:pt x="1114" y="189"/>
                  <a:pt x="1077" y="149"/>
                  <a:pt x="1114" y="176"/>
                </a:cubicBezTo>
                <a:cubicBezTo>
                  <a:pt x="1144" y="198"/>
                  <a:pt x="1112" y="185"/>
                  <a:pt x="1143" y="195"/>
                </a:cubicBezTo>
                <a:cubicBezTo>
                  <a:pt x="1160" y="212"/>
                  <a:pt x="1214" y="243"/>
                  <a:pt x="1239" y="248"/>
                </a:cubicBezTo>
                <a:cubicBezTo>
                  <a:pt x="1263" y="253"/>
                  <a:pt x="1287" y="254"/>
                  <a:pt x="1311" y="262"/>
                </a:cubicBezTo>
                <a:cubicBezTo>
                  <a:pt x="1448" y="255"/>
                  <a:pt x="1369" y="266"/>
                  <a:pt x="1426" y="252"/>
                </a:cubicBezTo>
                <a:cubicBezTo>
                  <a:pt x="1445" y="247"/>
                  <a:pt x="1484" y="238"/>
                  <a:pt x="1484" y="238"/>
                </a:cubicBezTo>
                <a:cubicBezTo>
                  <a:pt x="1522" y="211"/>
                  <a:pt x="1476" y="241"/>
                  <a:pt x="1512" y="224"/>
                </a:cubicBezTo>
                <a:cubicBezTo>
                  <a:pt x="1529" y="216"/>
                  <a:pt x="1541" y="200"/>
                  <a:pt x="1556" y="190"/>
                </a:cubicBezTo>
                <a:cubicBezTo>
                  <a:pt x="1585" y="145"/>
                  <a:pt x="1655" y="133"/>
                  <a:pt x="1704" y="123"/>
                </a:cubicBezTo>
                <a:cubicBezTo>
                  <a:pt x="1779" y="125"/>
                  <a:pt x="1900" y="115"/>
                  <a:pt x="1988" y="137"/>
                </a:cubicBezTo>
                <a:cubicBezTo>
                  <a:pt x="2006" y="147"/>
                  <a:pt x="2017" y="160"/>
                  <a:pt x="2036" y="166"/>
                </a:cubicBezTo>
                <a:cubicBezTo>
                  <a:pt x="2055" y="180"/>
                  <a:pt x="2067" y="201"/>
                  <a:pt x="2088" y="209"/>
                </a:cubicBezTo>
                <a:cubicBezTo>
                  <a:pt x="2116" y="251"/>
                  <a:pt x="2079" y="200"/>
                  <a:pt x="2112" y="233"/>
                </a:cubicBezTo>
                <a:cubicBezTo>
                  <a:pt x="2124" y="245"/>
                  <a:pt x="2133" y="264"/>
                  <a:pt x="2146" y="276"/>
                </a:cubicBezTo>
                <a:cubicBezTo>
                  <a:pt x="2155" y="284"/>
                  <a:pt x="2175" y="296"/>
                  <a:pt x="2175" y="296"/>
                </a:cubicBezTo>
                <a:cubicBezTo>
                  <a:pt x="2181" y="314"/>
                  <a:pt x="2186" y="339"/>
                  <a:pt x="2208" y="339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2" name="Freeform 8"/>
          <p:cNvSpPr>
            <a:spLocks/>
          </p:cNvSpPr>
          <p:nvPr/>
        </p:nvSpPr>
        <p:spPr bwMode="auto">
          <a:xfrm>
            <a:off x="2308225" y="4152900"/>
            <a:ext cx="3481388" cy="1257300"/>
          </a:xfrm>
          <a:custGeom>
            <a:avLst/>
            <a:gdLst>
              <a:gd name="T0" fmla="*/ 0 w 2193"/>
              <a:gd name="T1" fmla="*/ 14 h 792"/>
              <a:gd name="T2" fmla="*/ 76 w 2193"/>
              <a:gd name="T3" fmla="*/ 38 h 792"/>
              <a:gd name="T4" fmla="*/ 201 w 2193"/>
              <a:gd name="T5" fmla="*/ 101 h 792"/>
              <a:gd name="T6" fmla="*/ 364 w 2193"/>
              <a:gd name="T7" fmla="*/ 254 h 792"/>
              <a:gd name="T8" fmla="*/ 436 w 2193"/>
              <a:gd name="T9" fmla="*/ 355 h 792"/>
              <a:gd name="T10" fmla="*/ 499 w 2193"/>
              <a:gd name="T11" fmla="*/ 437 h 792"/>
              <a:gd name="T12" fmla="*/ 580 w 2193"/>
              <a:gd name="T13" fmla="*/ 514 h 792"/>
              <a:gd name="T14" fmla="*/ 609 w 2193"/>
              <a:gd name="T15" fmla="*/ 528 h 792"/>
              <a:gd name="T16" fmla="*/ 652 w 2193"/>
              <a:gd name="T17" fmla="*/ 552 h 792"/>
              <a:gd name="T18" fmla="*/ 758 w 2193"/>
              <a:gd name="T19" fmla="*/ 538 h 792"/>
              <a:gd name="T20" fmla="*/ 859 w 2193"/>
              <a:gd name="T21" fmla="*/ 451 h 792"/>
              <a:gd name="T22" fmla="*/ 960 w 2193"/>
              <a:gd name="T23" fmla="*/ 379 h 792"/>
              <a:gd name="T24" fmla="*/ 1099 w 2193"/>
              <a:gd name="T25" fmla="*/ 432 h 792"/>
              <a:gd name="T26" fmla="*/ 1214 w 2193"/>
              <a:gd name="T27" fmla="*/ 686 h 792"/>
              <a:gd name="T28" fmla="*/ 1286 w 2193"/>
              <a:gd name="T29" fmla="*/ 734 h 792"/>
              <a:gd name="T30" fmla="*/ 1440 w 2193"/>
              <a:gd name="T31" fmla="*/ 792 h 792"/>
              <a:gd name="T32" fmla="*/ 1569 w 2193"/>
              <a:gd name="T33" fmla="*/ 739 h 792"/>
              <a:gd name="T34" fmla="*/ 1622 w 2193"/>
              <a:gd name="T35" fmla="*/ 595 h 792"/>
              <a:gd name="T36" fmla="*/ 1651 w 2193"/>
              <a:gd name="T37" fmla="*/ 576 h 792"/>
              <a:gd name="T38" fmla="*/ 1689 w 2193"/>
              <a:gd name="T39" fmla="*/ 566 h 792"/>
              <a:gd name="T40" fmla="*/ 1800 w 2193"/>
              <a:gd name="T41" fmla="*/ 590 h 792"/>
              <a:gd name="T42" fmla="*/ 1852 w 2193"/>
              <a:gd name="T43" fmla="*/ 638 h 792"/>
              <a:gd name="T44" fmla="*/ 1896 w 2193"/>
              <a:gd name="T45" fmla="*/ 696 h 792"/>
              <a:gd name="T46" fmla="*/ 1944 w 2193"/>
              <a:gd name="T47" fmla="*/ 706 h 792"/>
              <a:gd name="T48" fmla="*/ 1972 w 2193"/>
              <a:gd name="T49" fmla="*/ 706 h 792"/>
              <a:gd name="T50" fmla="*/ 2025 w 2193"/>
              <a:gd name="T51" fmla="*/ 634 h 792"/>
              <a:gd name="T52" fmla="*/ 2064 w 2193"/>
              <a:gd name="T53" fmla="*/ 562 h 792"/>
              <a:gd name="T54" fmla="*/ 2107 w 2193"/>
              <a:gd name="T55" fmla="*/ 461 h 792"/>
              <a:gd name="T56" fmla="*/ 2121 w 2193"/>
              <a:gd name="T57" fmla="*/ 403 h 792"/>
              <a:gd name="T58" fmla="*/ 2112 w 2193"/>
              <a:gd name="T59" fmla="*/ 326 h 792"/>
              <a:gd name="T60" fmla="*/ 2068 w 2193"/>
              <a:gd name="T61" fmla="*/ 283 h 792"/>
              <a:gd name="T62" fmla="*/ 1929 w 2193"/>
              <a:gd name="T63" fmla="*/ 216 h 792"/>
              <a:gd name="T64" fmla="*/ 1886 w 2193"/>
              <a:gd name="T65" fmla="*/ 182 h 792"/>
              <a:gd name="T66" fmla="*/ 1910 w 2193"/>
              <a:gd name="T67" fmla="*/ 149 h 792"/>
              <a:gd name="T68" fmla="*/ 2016 w 2193"/>
              <a:gd name="T69" fmla="*/ 115 h 792"/>
              <a:gd name="T70" fmla="*/ 2088 w 2193"/>
              <a:gd name="T71" fmla="*/ 58 h 792"/>
              <a:gd name="T72" fmla="*/ 2102 w 2193"/>
              <a:gd name="T73" fmla="*/ 43 h 792"/>
              <a:gd name="T74" fmla="*/ 2136 w 2193"/>
              <a:gd name="T75" fmla="*/ 34 h 792"/>
              <a:gd name="T76" fmla="*/ 2179 w 2193"/>
              <a:gd name="T77" fmla="*/ 10 h 792"/>
              <a:gd name="T78" fmla="*/ 2193 w 2193"/>
              <a:gd name="T79" fmla="*/ 0 h 79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2193"/>
              <a:gd name="T121" fmla="*/ 0 h 792"/>
              <a:gd name="T122" fmla="*/ 2193 w 2193"/>
              <a:gd name="T123" fmla="*/ 792 h 792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2193" h="792">
                <a:moveTo>
                  <a:pt x="0" y="14"/>
                </a:moveTo>
                <a:cubicBezTo>
                  <a:pt x="23" y="31"/>
                  <a:pt x="49" y="27"/>
                  <a:pt x="76" y="38"/>
                </a:cubicBezTo>
                <a:cubicBezTo>
                  <a:pt x="117" y="55"/>
                  <a:pt x="166" y="74"/>
                  <a:pt x="201" y="101"/>
                </a:cubicBezTo>
                <a:cubicBezTo>
                  <a:pt x="260" y="146"/>
                  <a:pt x="305" y="211"/>
                  <a:pt x="364" y="254"/>
                </a:cubicBezTo>
                <a:cubicBezTo>
                  <a:pt x="381" y="286"/>
                  <a:pt x="404" y="340"/>
                  <a:pt x="436" y="355"/>
                </a:cubicBezTo>
                <a:cubicBezTo>
                  <a:pt x="443" y="390"/>
                  <a:pt x="473" y="416"/>
                  <a:pt x="499" y="437"/>
                </a:cubicBezTo>
                <a:cubicBezTo>
                  <a:pt x="527" y="460"/>
                  <a:pt x="549" y="494"/>
                  <a:pt x="580" y="514"/>
                </a:cubicBezTo>
                <a:cubicBezTo>
                  <a:pt x="589" y="520"/>
                  <a:pt x="600" y="523"/>
                  <a:pt x="609" y="528"/>
                </a:cubicBezTo>
                <a:cubicBezTo>
                  <a:pt x="624" y="536"/>
                  <a:pt x="652" y="552"/>
                  <a:pt x="652" y="552"/>
                </a:cubicBezTo>
                <a:cubicBezTo>
                  <a:pt x="689" y="549"/>
                  <a:pt x="722" y="544"/>
                  <a:pt x="758" y="538"/>
                </a:cubicBezTo>
                <a:cubicBezTo>
                  <a:pt x="795" y="510"/>
                  <a:pt x="827" y="483"/>
                  <a:pt x="859" y="451"/>
                </a:cubicBezTo>
                <a:cubicBezTo>
                  <a:pt x="896" y="414"/>
                  <a:pt x="905" y="387"/>
                  <a:pt x="960" y="379"/>
                </a:cubicBezTo>
                <a:cubicBezTo>
                  <a:pt x="1036" y="386"/>
                  <a:pt x="1041" y="393"/>
                  <a:pt x="1099" y="432"/>
                </a:cubicBezTo>
                <a:cubicBezTo>
                  <a:pt x="1115" y="524"/>
                  <a:pt x="1143" y="622"/>
                  <a:pt x="1214" y="686"/>
                </a:cubicBezTo>
                <a:cubicBezTo>
                  <a:pt x="1238" y="708"/>
                  <a:pt x="1253" y="729"/>
                  <a:pt x="1286" y="734"/>
                </a:cubicBezTo>
                <a:cubicBezTo>
                  <a:pt x="1336" y="765"/>
                  <a:pt x="1385" y="774"/>
                  <a:pt x="1440" y="792"/>
                </a:cubicBezTo>
                <a:cubicBezTo>
                  <a:pt x="1500" y="788"/>
                  <a:pt x="1537" y="792"/>
                  <a:pt x="1569" y="739"/>
                </a:cubicBezTo>
                <a:cubicBezTo>
                  <a:pt x="1572" y="698"/>
                  <a:pt x="1569" y="614"/>
                  <a:pt x="1622" y="595"/>
                </a:cubicBezTo>
                <a:cubicBezTo>
                  <a:pt x="1638" y="579"/>
                  <a:pt x="1631" y="582"/>
                  <a:pt x="1651" y="576"/>
                </a:cubicBezTo>
                <a:cubicBezTo>
                  <a:pt x="1664" y="572"/>
                  <a:pt x="1689" y="566"/>
                  <a:pt x="1689" y="566"/>
                </a:cubicBezTo>
                <a:cubicBezTo>
                  <a:pt x="1727" y="573"/>
                  <a:pt x="1763" y="583"/>
                  <a:pt x="1800" y="590"/>
                </a:cubicBezTo>
                <a:cubicBezTo>
                  <a:pt x="1812" y="609"/>
                  <a:pt x="1833" y="626"/>
                  <a:pt x="1852" y="638"/>
                </a:cubicBezTo>
                <a:cubicBezTo>
                  <a:pt x="1862" y="652"/>
                  <a:pt x="1880" y="687"/>
                  <a:pt x="1896" y="696"/>
                </a:cubicBezTo>
                <a:cubicBezTo>
                  <a:pt x="1903" y="700"/>
                  <a:pt x="1941" y="706"/>
                  <a:pt x="1944" y="706"/>
                </a:cubicBezTo>
                <a:cubicBezTo>
                  <a:pt x="1934" y="743"/>
                  <a:pt x="1949" y="717"/>
                  <a:pt x="1972" y="706"/>
                </a:cubicBezTo>
                <a:cubicBezTo>
                  <a:pt x="1993" y="685"/>
                  <a:pt x="2009" y="659"/>
                  <a:pt x="2025" y="634"/>
                </a:cubicBezTo>
                <a:cubicBezTo>
                  <a:pt x="2032" y="605"/>
                  <a:pt x="2046" y="585"/>
                  <a:pt x="2064" y="562"/>
                </a:cubicBezTo>
                <a:cubicBezTo>
                  <a:pt x="2075" y="533"/>
                  <a:pt x="2088" y="487"/>
                  <a:pt x="2107" y="461"/>
                </a:cubicBezTo>
                <a:cubicBezTo>
                  <a:pt x="2112" y="442"/>
                  <a:pt x="2116" y="422"/>
                  <a:pt x="2121" y="403"/>
                </a:cubicBezTo>
                <a:cubicBezTo>
                  <a:pt x="2119" y="377"/>
                  <a:pt x="2124" y="349"/>
                  <a:pt x="2112" y="326"/>
                </a:cubicBezTo>
                <a:cubicBezTo>
                  <a:pt x="2104" y="310"/>
                  <a:pt x="2080" y="295"/>
                  <a:pt x="2068" y="283"/>
                </a:cubicBezTo>
                <a:cubicBezTo>
                  <a:pt x="2024" y="239"/>
                  <a:pt x="1988" y="232"/>
                  <a:pt x="1929" y="216"/>
                </a:cubicBezTo>
                <a:cubicBezTo>
                  <a:pt x="1913" y="205"/>
                  <a:pt x="1900" y="196"/>
                  <a:pt x="1886" y="182"/>
                </a:cubicBezTo>
                <a:cubicBezTo>
                  <a:pt x="1877" y="157"/>
                  <a:pt x="1877" y="171"/>
                  <a:pt x="1910" y="149"/>
                </a:cubicBezTo>
                <a:cubicBezTo>
                  <a:pt x="1937" y="131"/>
                  <a:pt x="1982" y="137"/>
                  <a:pt x="2016" y="115"/>
                </a:cubicBezTo>
                <a:cubicBezTo>
                  <a:pt x="2034" y="87"/>
                  <a:pt x="2063" y="78"/>
                  <a:pt x="2088" y="58"/>
                </a:cubicBezTo>
                <a:cubicBezTo>
                  <a:pt x="2093" y="54"/>
                  <a:pt x="2096" y="46"/>
                  <a:pt x="2102" y="43"/>
                </a:cubicBezTo>
                <a:cubicBezTo>
                  <a:pt x="2112" y="38"/>
                  <a:pt x="2136" y="34"/>
                  <a:pt x="2136" y="34"/>
                </a:cubicBezTo>
                <a:cubicBezTo>
                  <a:pt x="2150" y="24"/>
                  <a:pt x="2165" y="19"/>
                  <a:pt x="2179" y="10"/>
                </a:cubicBezTo>
                <a:cubicBezTo>
                  <a:pt x="2184" y="7"/>
                  <a:pt x="2193" y="0"/>
                  <a:pt x="2193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3" name="Text Box 9"/>
          <p:cNvSpPr txBox="1">
            <a:spLocks noChangeArrowheads="1"/>
          </p:cNvSpPr>
          <p:nvPr/>
        </p:nvSpPr>
        <p:spPr bwMode="auto">
          <a:xfrm>
            <a:off x="1409700" y="5572125"/>
            <a:ext cx="590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entury Gothic"/>
                <a:cs typeface="Century Gothic"/>
              </a:rPr>
              <a:t>No vertex on these paths has index &gt; k</a:t>
            </a:r>
          </a:p>
        </p:txBody>
      </p:sp>
      <p:sp>
        <p:nvSpPr>
          <p:cNvPr id="38924" name="Line 10"/>
          <p:cNvSpPr>
            <a:spLocks noChangeShapeType="1"/>
          </p:cNvSpPr>
          <p:nvPr/>
        </p:nvSpPr>
        <p:spPr bwMode="auto">
          <a:xfrm>
            <a:off x="4564063" y="3992563"/>
            <a:ext cx="0" cy="3508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5" name="Line 11"/>
          <p:cNvSpPr>
            <a:spLocks noChangeShapeType="1"/>
          </p:cNvSpPr>
          <p:nvPr/>
        </p:nvSpPr>
        <p:spPr bwMode="auto">
          <a:xfrm>
            <a:off x="4511675" y="4808538"/>
            <a:ext cx="0" cy="3508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926" name="Text Box 12"/>
          <p:cNvSpPr txBox="1">
            <a:spLocks noChangeArrowheads="1"/>
          </p:cNvSpPr>
          <p:nvPr/>
        </p:nvSpPr>
        <p:spPr bwMode="auto">
          <a:xfrm>
            <a:off x="3890963" y="3367088"/>
            <a:ext cx="395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38927" name="Text Box 13"/>
          <p:cNvSpPr txBox="1">
            <a:spLocks noChangeArrowheads="1"/>
          </p:cNvSpPr>
          <p:nvPr/>
        </p:nvSpPr>
        <p:spPr bwMode="auto">
          <a:xfrm>
            <a:off x="3167063" y="3794125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u</a:t>
            </a:r>
          </a:p>
        </p:txBody>
      </p:sp>
      <p:sp>
        <p:nvSpPr>
          <p:cNvPr id="38928" name="Text Box 14"/>
          <p:cNvSpPr txBox="1">
            <a:spLocks noChangeArrowheads="1"/>
          </p:cNvSpPr>
          <p:nvPr/>
        </p:nvSpPr>
        <p:spPr bwMode="auto">
          <a:xfrm>
            <a:off x="3022600" y="4541838"/>
            <a:ext cx="354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3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3113" y="2489200"/>
            <a:ext cx="1828800" cy="372427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/>
              <a:t>d</a:t>
            </a:r>
            <a:r>
              <a:rPr lang="en-US" baseline="-25000"/>
              <a:t>13</a:t>
            </a:r>
            <a:r>
              <a:rPr lang="en-US" baseline="30000"/>
              <a:t>(0)</a:t>
            </a:r>
            <a:r>
              <a:rPr lang="en-US"/>
              <a:t> =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d</a:t>
            </a:r>
            <a:r>
              <a:rPr lang="en-US" baseline="-25000"/>
              <a:t>13</a:t>
            </a:r>
            <a:r>
              <a:rPr lang="en-US" baseline="30000"/>
              <a:t>(1)</a:t>
            </a:r>
            <a:r>
              <a:rPr lang="en-US"/>
              <a:t> =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d</a:t>
            </a:r>
            <a:r>
              <a:rPr lang="en-US" baseline="-25000"/>
              <a:t>13</a:t>
            </a:r>
            <a:r>
              <a:rPr lang="en-US" baseline="30000"/>
              <a:t>(2)</a:t>
            </a:r>
            <a:r>
              <a:rPr lang="en-US"/>
              <a:t> =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d</a:t>
            </a:r>
            <a:r>
              <a:rPr lang="en-US" baseline="-25000"/>
              <a:t>13</a:t>
            </a:r>
            <a:r>
              <a:rPr lang="en-US" baseline="30000"/>
              <a:t>(3)</a:t>
            </a:r>
            <a:r>
              <a:rPr lang="en-US"/>
              <a:t> =</a:t>
            </a:r>
          </a:p>
          <a:p>
            <a:pPr eaLnBrk="1" hangingPunct="1">
              <a:lnSpc>
                <a:spcPct val="150000"/>
              </a:lnSpc>
            </a:pPr>
            <a:r>
              <a:rPr lang="en-US"/>
              <a:t>d</a:t>
            </a:r>
            <a:r>
              <a:rPr lang="en-US" baseline="-25000"/>
              <a:t>13</a:t>
            </a:r>
            <a:r>
              <a:rPr lang="en-US" baseline="30000"/>
              <a:t>(4)</a:t>
            </a:r>
            <a:r>
              <a:rPr lang="en-US"/>
              <a:t> =</a:t>
            </a:r>
          </a:p>
          <a:p>
            <a:pPr eaLnBrk="1" hangingPunct="1">
              <a:lnSpc>
                <a:spcPct val="150000"/>
              </a:lnSpc>
            </a:pPr>
            <a:endParaRPr lang="en-US"/>
          </a:p>
        </p:txBody>
      </p:sp>
      <p:grpSp>
        <p:nvGrpSpPr>
          <p:cNvPr id="40966" name="Group 4"/>
          <p:cNvGrpSpPr>
            <a:grpSpLocks/>
          </p:cNvGrpSpPr>
          <p:nvPr/>
        </p:nvGrpSpPr>
        <p:grpSpPr bwMode="auto">
          <a:xfrm>
            <a:off x="5191125" y="3390900"/>
            <a:ext cx="2330450" cy="1585913"/>
            <a:chOff x="3898" y="843"/>
            <a:chExt cx="1468" cy="999"/>
          </a:xfrm>
        </p:grpSpPr>
        <p:sp>
          <p:nvSpPr>
            <p:cNvPr id="40973" name="Oval 5"/>
            <p:cNvSpPr>
              <a:spLocks noChangeArrowheads="1"/>
            </p:cNvSpPr>
            <p:nvPr/>
          </p:nvSpPr>
          <p:spPr bwMode="auto">
            <a:xfrm>
              <a:off x="3898" y="119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40974" name="Oval 6"/>
            <p:cNvSpPr>
              <a:spLocks noChangeArrowheads="1"/>
            </p:cNvSpPr>
            <p:nvPr/>
          </p:nvSpPr>
          <p:spPr bwMode="auto">
            <a:xfrm>
              <a:off x="4529" y="84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3</a:t>
              </a:r>
            </a:p>
          </p:txBody>
        </p:sp>
        <p:sp>
          <p:nvSpPr>
            <p:cNvPr id="40975" name="Oval 7"/>
            <p:cNvSpPr>
              <a:spLocks noChangeArrowheads="1"/>
            </p:cNvSpPr>
            <p:nvPr/>
          </p:nvSpPr>
          <p:spPr bwMode="auto">
            <a:xfrm>
              <a:off x="5100" y="140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4</a:t>
              </a:r>
            </a:p>
          </p:txBody>
        </p:sp>
        <p:sp>
          <p:nvSpPr>
            <p:cNvPr id="40976" name="Oval 8"/>
            <p:cNvSpPr>
              <a:spLocks noChangeArrowheads="1"/>
            </p:cNvSpPr>
            <p:nvPr/>
          </p:nvSpPr>
          <p:spPr bwMode="auto">
            <a:xfrm>
              <a:off x="4307" y="157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2</a:t>
              </a:r>
            </a:p>
          </p:txBody>
        </p:sp>
        <p:sp>
          <p:nvSpPr>
            <p:cNvPr id="40977" name="Line 9"/>
            <p:cNvSpPr>
              <a:spLocks noChangeShapeType="1"/>
            </p:cNvSpPr>
            <p:nvPr/>
          </p:nvSpPr>
          <p:spPr bwMode="auto">
            <a:xfrm flipV="1">
              <a:off x="4129" y="1052"/>
              <a:ext cx="403" cy="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8" name="Line 10"/>
            <p:cNvSpPr>
              <a:spLocks noChangeShapeType="1"/>
            </p:cNvSpPr>
            <p:nvPr/>
          </p:nvSpPr>
          <p:spPr bwMode="auto">
            <a:xfrm>
              <a:off x="4149" y="1426"/>
              <a:ext cx="178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79" name="Line 11"/>
            <p:cNvSpPr>
              <a:spLocks noChangeShapeType="1"/>
            </p:cNvSpPr>
            <p:nvPr/>
          </p:nvSpPr>
          <p:spPr bwMode="auto">
            <a:xfrm flipV="1">
              <a:off x="4586" y="1588"/>
              <a:ext cx="525" cy="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0" name="Line 12"/>
            <p:cNvSpPr>
              <a:spLocks noChangeShapeType="1"/>
            </p:cNvSpPr>
            <p:nvPr/>
          </p:nvSpPr>
          <p:spPr bwMode="auto">
            <a:xfrm>
              <a:off x="4773" y="1076"/>
              <a:ext cx="394" cy="3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1" name="Text Box 13"/>
            <p:cNvSpPr txBox="1">
              <a:spLocks noChangeArrowheads="1"/>
            </p:cNvSpPr>
            <p:nvPr/>
          </p:nvSpPr>
          <p:spPr bwMode="auto">
            <a:xfrm>
              <a:off x="4070" y="145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40982" name="Text Box 14"/>
            <p:cNvSpPr txBox="1">
              <a:spLocks noChangeArrowheads="1"/>
            </p:cNvSpPr>
            <p:nvPr/>
          </p:nvSpPr>
          <p:spPr bwMode="auto">
            <a:xfrm>
              <a:off x="4771" y="160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40983" name="Text Box 15"/>
            <p:cNvSpPr txBox="1">
              <a:spLocks noChangeArrowheads="1"/>
            </p:cNvSpPr>
            <p:nvPr/>
          </p:nvSpPr>
          <p:spPr bwMode="auto">
            <a:xfrm>
              <a:off x="4166" y="949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6</a:t>
              </a:r>
            </a:p>
          </p:txBody>
        </p:sp>
        <p:sp>
          <p:nvSpPr>
            <p:cNvPr id="40984" name="Text Box 16"/>
            <p:cNvSpPr txBox="1">
              <a:spLocks noChangeArrowheads="1"/>
            </p:cNvSpPr>
            <p:nvPr/>
          </p:nvSpPr>
          <p:spPr bwMode="auto">
            <a:xfrm>
              <a:off x="4948" y="1049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0.5</a:t>
              </a:r>
            </a:p>
          </p:txBody>
        </p:sp>
        <p:sp>
          <p:nvSpPr>
            <p:cNvPr id="40985" name="Line 17"/>
            <p:cNvSpPr>
              <a:spLocks noChangeShapeType="1"/>
            </p:cNvSpPr>
            <p:nvPr/>
          </p:nvSpPr>
          <p:spPr bwMode="auto">
            <a:xfrm flipV="1">
              <a:off x="4459" y="1099"/>
              <a:ext cx="154" cy="47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986" name="Text Box 18"/>
            <p:cNvSpPr txBox="1">
              <a:spLocks noChangeArrowheads="1"/>
            </p:cNvSpPr>
            <p:nvPr/>
          </p:nvSpPr>
          <p:spPr bwMode="auto">
            <a:xfrm>
              <a:off x="4353" y="122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sp>
        <p:nvSpPr>
          <p:cNvPr id="816147" name="Text Box 19"/>
          <p:cNvSpPr txBox="1">
            <a:spLocks noChangeArrowheads="1"/>
          </p:cNvSpPr>
          <p:nvPr/>
        </p:nvSpPr>
        <p:spPr bwMode="auto">
          <a:xfrm>
            <a:off x="3813175" y="266382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6</a:t>
            </a:r>
            <a:endParaRPr lang="en-US" sz="2800" baseline="30000"/>
          </a:p>
        </p:txBody>
      </p:sp>
      <p:sp>
        <p:nvSpPr>
          <p:cNvPr id="816148" name="Text Box 20"/>
          <p:cNvSpPr txBox="1">
            <a:spLocks noChangeArrowheads="1"/>
          </p:cNvSpPr>
          <p:nvPr/>
        </p:nvSpPr>
        <p:spPr bwMode="auto">
          <a:xfrm>
            <a:off x="3813175" y="33909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6</a:t>
            </a:r>
            <a:endParaRPr lang="en-US" sz="2800" baseline="30000"/>
          </a:p>
        </p:txBody>
      </p:sp>
      <p:sp>
        <p:nvSpPr>
          <p:cNvPr id="816149" name="Text Box 21"/>
          <p:cNvSpPr txBox="1">
            <a:spLocks noChangeArrowheads="1"/>
          </p:cNvSpPr>
          <p:nvPr/>
        </p:nvSpPr>
        <p:spPr bwMode="auto">
          <a:xfrm>
            <a:off x="3813175" y="41179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5</a:t>
            </a:r>
            <a:endParaRPr lang="en-US" sz="2800" baseline="30000"/>
          </a:p>
        </p:txBody>
      </p:sp>
      <p:sp>
        <p:nvSpPr>
          <p:cNvPr id="816150" name="Text Box 22"/>
          <p:cNvSpPr txBox="1">
            <a:spLocks noChangeArrowheads="1"/>
          </p:cNvSpPr>
          <p:nvPr/>
        </p:nvSpPr>
        <p:spPr bwMode="auto">
          <a:xfrm>
            <a:off x="3813175" y="484505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5</a:t>
            </a:r>
            <a:endParaRPr lang="en-US" sz="2800" baseline="30000"/>
          </a:p>
        </p:txBody>
      </p:sp>
      <p:sp>
        <p:nvSpPr>
          <p:cNvPr id="816151" name="Text Box 23"/>
          <p:cNvSpPr txBox="1">
            <a:spLocks noChangeArrowheads="1"/>
          </p:cNvSpPr>
          <p:nvPr/>
        </p:nvSpPr>
        <p:spPr bwMode="auto">
          <a:xfrm>
            <a:off x="3813175" y="5573713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4.5</a:t>
            </a:r>
            <a:endParaRPr lang="en-US" sz="2800" baseline="30000"/>
          </a:p>
        </p:txBody>
      </p:sp>
      <p:sp>
        <p:nvSpPr>
          <p:cNvPr id="40972" name="Rectangle 24"/>
          <p:cNvSpPr>
            <a:spLocks noChangeArrowheads="1"/>
          </p:cNvSpPr>
          <p:nvPr/>
        </p:nvSpPr>
        <p:spPr bwMode="auto">
          <a:xfrm>
            <a:off x="739775" y="1031875"/>
            <a:ext cx="7742238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sz="2800" dirty="0" err="1">
                <a:latin typeface="Comic Sans MS" pitchFamily="-106" charset="0"/>
              </a:rPr>
              <a:t>d</a:t>
            </a:r>
            <a:r>
              <a:rPr lang="en-US" sz="2800" baseline="-25000" dirty="0" err="1">
                <a:latin typeface="Comic Sans MS" pitchFamily="-106" charset="0"/>
              </a:rPr>
              <a:t>ij</a:t>
            </a:r>
            <a:r>
              <a:rPr lang="en-US" sz="2800" baseline="30000" dirty="0">
                <a:latin typeface="Comic Sans MS" pitchFamily="-106" charset="0"/>
              </a:rPr>
              <a:t>(k)</a:t>
            </a:r>
            <a:r>
              <a:rPr lang="en-US" sz="2800" dirty="0"/>
              <a:t> </a:t>
            </a:r>
            <a:r>
              <a:rPr lang="en-US" sz="2800" dirty="0">
                <a:latin typeface="Century Gothic"/>
                <a:cs typeface="Century Gothic"/>
              </a:rPr>
              <a:t>= the weight of a shortest path from vertex </a:t>
            </a:r>
            <a:r>
              <a:rPr lang="en-US" sz="2800" dirty="0" err="1">
                <a:latin typeface="Century Gothic"/>
                <a:cs typeface="Century Gothic"/>
              </a:rPr>
              <a:t>i</a:t>
            </a:r>
            <a:r>
              <a:rPr lang="en-US" sz="2800" dirty="0">
                <a:latin typeface="Century Gothic"/>
                <a:cs typeface="Century Gothic"/>
              </a:rPr>
              <a:t> to vertex j with all intermediary vertices drawn from </a:t>
            </a:r>
            <a:r>
              <a:rPr lang="en-US" sz="2800" dirty="0">
                <a:latin typeface="Comic Sans MS" pitchFamily="-106" charset="0"/>
              </a:rPr>
              <a:t>{1, 2, …, k}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2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1" grpId="0" build="p"/>
      <p:bldP spid="816147" grpId="0"/>
      <p:bldP spid="816148" grpId="0"/>
      <p:bldP spid="816149" grpId="0"/>
      <p:bldP spid="816150" grpId="0"/>
      <p:bldP spid="8161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Optimal Substructure of Shortest Paths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637587" cy="5391150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/>
              <a:t>Given: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</a:rPr>
              <a:t>A weighted, directed graph G = (V, E)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</a:rPr>
              <a:t>A weight function w: E </a:t>
            </a:r>
            <a:r>
              <a:rPr lang="is-IS" sz="2000" dirty="0">
                <a:ea typeface="ＭＳ Ｐゴシック" pitchFamily="-106" charset="-128"/>
                <a:sym typeface="Symbol" pitchFamily="-106" charset="2"/>
              </a:rPr>
              <a:t>→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</a:t>
            </a:r>
            <a:r>
              <a:rPr lang="en-US" sz="2000" dirty="0">
                <a:latin typeface="Arial Black" pitchFamily="-106" charset="0"/>
                <a:ea typeface="ＭＳ Ｐゴシック" pitchFamily="-106" charset="-128"/>
                <a:sym typeface="Symbol" pitchFamily="-106" charset="2"/>
              </a:rPr>
              <a:t>R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,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A shortest path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p = ⟨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v</a:t>
            </a:r>
            <a:r>
              <a:rPr lang="en-US" sz="2000" baseline="-25000" dirty="0">
                <a:latin typeface="Comic Sans MS" pitchFamily="-106" charset="0"/>
                <a:ea typeface="ＭＳ Ｐゴシック" pitchFamily="-106" charset="-128"/>
              </a:rPr>
              <a:t>1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, v</a:t>
            </a:r>
            <a:r>
              <a:rPr lang="en-US" sz="2000" baseline="-25000" dirty="0">
                <a:latin typeface="Comic Sans MS" pitchFamily="-106" charset="0"/>
                <a:ea typeface="ＭＳ Ｐゴシック" pitchFamily="-106" charset="-128"/>
              </a:rPr>
              <a:t>2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, . . . , </a:t>
            </a:r>
            <a:r>
              <a:rPr lang="en-US" sz="2000" dirty="0" err="1">
                <a:latin typeface="Comic Sans MS" pitchFamily="-106" charset="0"/>
                <a:ea typeface="ＭＳ Ｐゴシック" pitchFamily="-106" charset="-128"/>
              </a:rPr>
              <a:t>v</a:t>
            </a:r>
            <a:r>
              <a:rPr lang="en-US" sz="2000" baseline="-25000" dirty="0" err="1">
                <a:latin typeface="Comic Sans MS" pitchFamily="-106" charset="0"/>
                <a:ea typeface="ＭＳ Ｐゴシック" pitchFamily="-106" charset="-128"/>
              </a:rPr>
              <a:t>k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⟩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from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  <a:r>
              <a:rPr lang="en-US" sz="2000" baseline="-25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1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</a:t>
            </a:r>
            <a:r>
              <a:rPr lang="en-US" sz="2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v</a:t>
            </a:r>
            <a:r>
              <a:rPr lang="en-US" sz="2000" baseline="-25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k</a:t>
            </a:r>
            <a:endParaRPr lang="en-US" sz="2000" baseline="-25000" dirty="0">
              <a:latin typeface="Comic Sans MS" pitchFamily="-106" charset="0"/>
              <a:ea typeface="ＭＳ Ｐゴシック" pitchFamily="-106" charset="-128"/>
              <a:sym typeface="Symbol" pitchFamily="-106" charset="2"/>
            </a:endParaRP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A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subpath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of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: </a:t>
            </a:r>
            <a:r>
              <a:rPr lang="en-US" sz="2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sz="2000" baseline="-25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ij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= ⟨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v</a:t>
            </a:r>
            <a:r>
              <a:rPr lang="en-US" sz="2000" baseline="-25000" dirty="0">
                <a:latin typeface="Comic Sans MS" pitchFamily="-106" charset="0"/>
                <a:ea typeface="ＭＳ Ｐゴシック" pitchFamily="-106" charset="-128"/>
              </a:rPr>
              <a:t>i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, v</a:t>
            </a:r>
            <a:r>
              <a:rPr lang="en-US" sz="2000" baseline="-25000" dirty="0">
                <a:latin typeface="Comic Sans MS" pitchFamily="-106" charset="0"/>
                <a:ea typeface="ＭＳ Ｐゴシック" pitchFamily="-106" charset="-128"/>
              </a:rPr>
              <a:t>i+1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, . . . , </a:t>
            </a:r>
            <a:r>
              <a:rPr lang="en-US" sz="2000" dirty="0" err="1">
                <a:latin typeface="Comic Sans MS" pitchFamily="-106" charset="0"/>
                <a:ea typeface="ＭＳ Ｐゴシック" pitchFamily="-106" charset="-128"/>
              </a:rPr>
              <a:t>v</a:t>
            </a:r>
            <a:r>
              <a:rPr lang="en-US" sz="2000" baseline="-25000" dirty="0" err="1">
                <a:latin typeface="Comic Sans MS" pitchFamily="-106" charset="0"/>
                <a:ea typeface="ＭＳ Ｐゴシック" pitchFamily="-106" charset="-128"/>
              </a:rPr>
              <a:t>j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⟩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, with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1 ≤ </a:t>
            </a:r>
            <a:r>
              <a:rPr lang="en-US" sz="2000" dirty="0" err="1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 ≤ j ≤ k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Then: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</a:t>
            </a:r>
            <a:r>
              <a:rPr lang="en-US" sz="2400" dirty="0">
                <a:sym typeface="Symbol" pitchFamily="-106" charset="2"/>
              </a:rPr>
              <a:t>is a shortest path from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</a:t>
            </a:r>
            <a:r>
              <a:rPr lang="en-US" sz="2400" dirty="0">
                <a:sym typeface="Symbol" pitchFamily="-106" charset="2"/>
              </a:rPr>
              <a:t>to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endParaRPr lang="en-US" sz="2400" dirty="0">
              <a:latin typeface="Comic Sans MS" pitchFamily="-106" charset="0"/>
              <a:sym typeface="Symbol" pitchFamily="-106" charset="2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b="1" dirty="0">
                <a:sym typeface="Symbol" pitchFamily="-106" charset="2"/>
              </a:rPr>
              <a:t>Proof</a:t>
            </a:r>
            <a:r>
              <a:rPr lang="en-US" sz="2400" dirty="0">
                <a:sym typeface="Symbol" pitchFamily="-106" charset="2"/>
              </a:rPr>
              <a:t>: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p = v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1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      v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     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       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k</a:t>
            </a:r>
            <a:endParaRPr lang="en-US" sz="2400" dirty="0">
              <a:latin typeface="Comic Sans MS" pitchFamily="-106" charset="0"/>
              <a:sym typeface="Symbol" pitchFamily="-106" charset="2"/>
            </a:endParaRP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	 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w(p) = w(p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1i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 + 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 + 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jk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  Assume ∃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’</a:t>
            </a:r>
            <a:r>
              <a:rPr lang="en-US" sz="2400" dirty="0">
                <a:sym typeface="Symbol" pitchFamily="-106" charset="2"/>
              </a:rPr>
              <a:t> from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400" dirty="0">
                <a:sym typeface="Symbol" pitchFamily="-106" charset="2"/>
              </a:rPr>
              <a:t> to 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j</a:t>
            </a:r>
            <a:r>
              <a:rPr lang="en-US" sz="2400" dirty="0">
                <a:sym typeface="Symbol" pitchFamily="-106" charset="2"/>
              </a:rPr>
              <a:t> with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’) &lt; 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  ⇒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w(p’) = w(p</a:t>
            </a:r>
            <a:r>
              <a:rPr lang="en-US" sz="2400" baseline="-25000" dirty="0">
                <a:latin typeface="Comic Sans MS" pitchFamily="-106" charset="0"/>
                <a:sym typeface="Symbol" pitchFamily="-106" charset="2"/>
              </a:rPr>
              <a:t>1i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 + 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ij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’) + w(</a:t>
            </a:r>
            <a:r>
              <a:rPr lang="en-US" sz="2400" dirty="0" err="1">
                <a:latin typeface="Comic Sans MS" pitchFamily="-106" charset="0"/>
                <a:sym typeface="Symbol" pitchFamily="-106" charset="2"/>
              </a:rPr>
              <a:t>p</a:t>
            </a:r>
            <a:r>
              <a:rPr lang="en-US" sz="2400" baseline="-25000" dirty="0" err="1">
                <a:latin typeface="Comic Sans MS" pitchFamily="-106" charset="0"/>
                <a:sym typeface="Symbol" pitchFamily="-106" charset="2"/>
              </a:rPr>
              <a:t>jk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) &lt; w(p)</a:t>
            </a:r>
            <a:r>
              <a:rPr lang="en-US" sz="2400" dirty="0">
                <a:sym typeface="Symbol" pitchFamily="-106" charset="2"/>
              </a:rPr>
              <a:t> </a:t>
            </a:r>
            <a:r>
              <a:rPr lang="en-US" sz="2000" dirty="0">
                <a:solidFill>
                  <a:srgbClr val="DD0111"/>
                </a:solidFill>
                <a:sym typeface="Symbol" pitchFamily="-106" charset="2"/>
              </a:rPr>
              <a:t>contradiction!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85988" y="4097338"/>
            <a:ext cx="2263775" cy="484187"/>
            <a:chOff x="1377" y="2581"/>
            <a:chExt cx="1426" cy="305"/>
          </a:xfrm>
        </p:grpSpPr>
        <p:sp>
          <p:nvSpPr>
            <p:cNvPr id="25623" name="Freeform 5"/>
            <p:cNvSpPr>
              <a:spLocks/>
            </p:cNvSpPr>
            <p:nvPr/>
          </p:nvSpPr>
          <p:spPr bwMode="auto">
            <a:xfrm>
              <a:off x="1397" y="2814"/>
              <a:ext cx="229" cy="57"/>
            </a:xfrm>
            <a:custGeom>
              <a:avLst/>
              <a:gdLst>
                <a:gd name="T0" fmla="*/ 0 w 229"/>
                <a:gd name="T1" fmla="*/ 26 h 57"/>
                <a:gd name="T2" fmla="*/ 54 w 229"/>
                <a:gd name="T3" fmla="*/ 4 h 57"/>
                <a:gd name="T4" fmla="*/ 108 w 229"/>
                <a:gd name="T5" fmla="*/ 53 h 57"/>
                <a:gd name="T6" fmla="*/ 175 w 229"/>
                <a:gd name="T7" fmla="*/ 26 h 57"/>
                <a:gd name="T8" fmla="*/ 229 w 229"/>
                <a:gd name="T9" fmla="*/ 26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57"/>
                <a:gd name="T17" fmla="*/ 229 w 229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4" name="Text Box 6"/>
            <p:cNvSpPr txBox="1">
              <a:spLocks noChangeArrowheads="1"/>
            </p:cNvSpPr>
            <p:nvPr/>
          </p:nvSpPr>
          <p:spPr bwMode="auto">
            <a:xfrm>
              <a:off x="1377" y="2581"/>
              <a:ext cx="26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  <a:r>
                <a:rPr lang="en-US" baseline="-25000">
                  <a:latin typeface="Comic Sans MS" pitchFamily="-106" charset="0"/>
                </a:rPr>
                <a:t>1i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25625" name="Freeform 7"/>
            <p:cNvSpPr>
              <a:spLocks/>
            </p:cNvSpPr>
            <p:nvPr/>
          </p:nvSpPr>
          <p:spPr bwMode="auto">
            <a:xfrm>
              <a:off x="1988" y="2822"/>
              <a:ext cx="229" cy="57"/>
            </a:xfrm>
            <a:custGeom>
              <a:avLst/>
              <a:gdLst>
                <a:gd name="T0" fmla="*/ 0 w 229"/>
                <a:gd name="T1" fmla="*/ 26 h 57"/>
                <a:gd name="T2" fmla="*/ 54 w 229"/>
                <a:gd name="T3" fmla="*/ 4 h 57"/>
                <a:gd name="T4" fmla="*/ 108 w 229"/>
                <a:gd name="T5" fmla="*/ 53 h 57"/>
                <a:gd name="T6" fmla="*/ 175 w 229"/>
                <a:gd name="T7" fmla="*/ 26 h 57"/>
                <a:gd name="T8" fmla="*/ 229 w 229"/>
                <a:gd name="T9" fmla="*/ 26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57"/>
                <a:gd name="T17" fmla="*/ 229 w 229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6" name="Text Box 8"/>
            <p:cNvSpPr txBox="1">
              <a:spLocks noChangeArrowheads="1"/>
            </p:cNvSpPr>
            <p:nvPr/>
          </p:nvSpPr>
          <p:spPr bwMode="auto">
            <a:xfrm>
              <a:off x="1968" y="2589"/>
              <a:ext cx="25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  <a:r>
                <a:rPr lang="en-US" baseline="-25000">
                  <a:latin typeface="Comic Sans MS" pitchFamily="-106" charset="0"/>
                </a:rPr>
                <a:t>ij</a:t>
              </a:r>
              <a:endParaRPr lang="en-US">
                <a:latin typeface="Comic Sans MS" pitchFamily="-106" charset="0"/>
              </a:endParaRPr>
            </a:p>
          </p:txBody>
        </p:sp>
        <p:sp>
          <p:nvSpPr>
            <p:cNvPr id="25627" name="Freeform 9"/>
            <p:cNvSpPr>
              <a:spLocks/>
            </p:cNvSpPr>
            <p:nvPr/>
          </p:nvSpPr>
          <p:spPr bwMode="auto">
            <a:xfrm>
              <a:off x="2539" y="2829"/>
              <a:ext cx="229" cy="57"/>
            </a:xfrm>
            <a:custGeom>
              <a:avLst/>
              <a:gdLst>
                <a:gd name="T0" fmla="*/ 0 w 229"/>
                <a:gd name="T1" fmla="*/ 26 h 57"/>
                <a:gd name="T2" fmla="*/ 54 w 229"/>
                <a:gd name="T3" fmla="*/ 4 h 57"/>
                <a:gd name="T4" fmla="*/ 108 w 229"/>
                <a:gd name="T5" fmla="*/ 53 h 57"/>
                <a:gd name="T6" fmla="*/ 175 w 229"/>
                <a:gd name="T7" fmla="*/ 26 h 57"/>
                <a:gd name="T8" fmla="*/ 229 w 229"/>
                <a:gd name="T9" fmla="*/ 26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9"/>
                <a:gd name="T16" fmla="*/ 0 h 57"/>
                <a:gd name="T17" fmla="*/ 229 w 229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9" h="57">
                  <a:moveTo>
                    <a:pt x="0" y="26"/>
                  </a:moveTo>
                  <a:cubicBezTo>
                    <a:pt x="18" y="13"/>
                    <a:pt x="36" y="0"/>
                    <a:pt x="54" y="4"/>
                  </a:cubicBezTo>
                  <a:cubicBezTo>
                    <a:pt x="72" y="8"/>
                    <a:pt x="88" y="49"/>
                    <a:pt x="108" y="53"/>
                  </a:cubicBezTo>
                  <a:cubicBezTo>
                    <a:pt x="128" y="57"/>
                    <a:pt x="155" y="30"/>
                    <a:pt x="175" y="26"/>
                  </a:cubicBezTo>
                  <a:cubicBezTo>
                    <a:pt x="195" y="22"/>
                    <a:pt x="212" y="24"/>
                    <a:pt x="229" y="26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28" name="Text Box 10"/>
            <p:cNvSpPr txBox="1">
              <a:spLocks noChangeArrowheads="1"/>
            </p:cNvSpPr>
            <p:nvPr/>
          </p:nvSpPr>
          <p:spPr bwMode="auto">
            <a:xfrm>
              <a:off x="2519" y="2596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p</a:t>
              </a:r>
              <a:r>
                <a:rPr lang="en-US" baseline="-25000">
                  <a:latin typeface="Comic Sans MS" pitchFamily="-106" charset="0"/>
                </a:rPr>
                <a:t>jk</a:t>
              </a:r>
              <a:endParaRPr lang="en-US">
                <a:latin typeface="Comic Sans MS" pitchFamily="-106" charset="0"/>
              </a:endParaRPr>
            </a:p>
          </p:txBody>
        </p:sp>
      </p:grpSp>
      <p:sp>
        <p:nvSpPr>
          <p:cNvPr id="25607" name="Oval 11"/>
          <p:cNvSpPr>
            <a:spLocks noChangeArrowheads="1"/>
          </p:cNvSpPr>
          <p:nvPr/>
        </p:nvSpPr>
        <p:spPr bwMode="auto">
          <a:xfrm>
            <a:off x="5929313" y="2179638"/>
            <a:ext cx="285750" cy="2857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8" name="Oval 12"/>
          <p:cNvSpPr>
            <a:spLocks noChangeArrowheads="1"/>
          </p:cNvSpPr>
          <p:nvPr/>
        </p:nvSpPr>
        <p:spPr bwMode="auto">
          <a:xfrm>
            <a:off x="6824663" y="2444750"/>
            <a:ext cx="285750" cy="2857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09" name="Oval 13"/>
          <p:cNvSpPr>
            <a:spLocks noChangeArrowheads="1"/>
          </p:cNvSpPr>
          <p:nvPr/>
        </p:nvSpPr>
        <p:spPr bwMode="auto">
          <a:xfrm>
            <a:off x="7518400" y="1717675"/>
            <a:ext cx="285750" cy="2857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0" name="Oval 14"/>
          <p:cNvSpPr>
            <a:spLocks noChangeArrowheads="1"/>
          </p:cNvSpPr>
          <p:nvPr/>
        </p:nvSpPr>
        <p:spPr bwMode="auto">
          <a:xfrm>
            <a:off x="8439150" y="2054225"/>
            <a:ext cx="285750" cy="2857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1" name="Freeform 15"/>
          <p:cNvSpPr>
            <a:spLocks/>
          </p:cNvSpPr>
          <p:nvPr/>
        </p:nvSpPr>
        <p:spPr bwMode="auto">
          <a:xfrm>
            <a:off x="6208713" y="2344738"/>
            <a:ext cx="649287" cy="163512"/>
          </a:xfrm>
          <a:custGeom>
            <a:avLst/>
            <a:gdLst>
              <a:gd name="T0" fmla="*/ 0 w 409"/>
              <a:gd name="T1" fmla="*/ 8 h 103"/>
              <a:gd name="T2" fmla="*/ 103 w 409"/>
              <a:gd name="T3" fmla="*/ 4 h 103"/>
              <a:gd name="T4" fmla="*/ 139 w 409"/>
              <a:gd name="T5" fmla="*/ 13 h 103"/>
              <a:gd name="T6" fmla="*/ 166 w 409"/>
              <a:gd name="T7" fmla="*/ 31 h 103"/>
              <a:gd name="T8" fmla="*/ 189 w 409"/>
              <a:gd name="T9" fmla="*/ 49 h 103"/>
              <a:gd name="T10" fmla="*/ 193 w 409"/>
              <a:gd name="T11" fmla="*/ 62 h 103"/>
              <a:gd name="T12" fmla="*/ 355 w 409"/>
              <a:gd name="T13" fmla="*/ 94 h 103"/>
              <a:gd name="T14" fmla="*/ 409 w 409"/>
              <a:gd name="T15" fmla="*/ 103 h 10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09"/>
              <a:gd name="T25" fmla="*/ 0 h 103"/>
              <a:gd name="T26" fmla="*/ 409 w 409"/>
              <a:gd name="T27" fmla="*/ 103 h 10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09" h="103">
                <a:moveTo>
                  <a:pt x="0" y="8"/>
                </a:moveTo>
                <a:cubicBezTo>
                  <a:pt x="38" y="1"/>
                  <a:pt x="63" y="0"/>
                  <a:pt x="103" y="4"/>
                </a:cubicBezTo>
                <a:cubicBezTo>
                  <a:pt x="115" y="7"/>
                  <a:pt x="128" y="8"/>
                  <a:pt x="139" y="13"/>
                </a:cubicBezTo>
                <a:cubicBezTo>
                  <a:pt x="149" y="18"/>
                  <a:pt x="166" y="31"/>
                  <a:pt x="166" y="31"/>
                </a:cubicBezTo>
                <a:cubicBezTo>
                  <a:pt x="207" y="90"/>
                  <a:pt x="143" y="3"/>
                  <a:pt x="189" y="49"/>
                </a:cubicBezTo>
                <a:cubicBezTo>
                  <a:pt x="192" y="52"/>
                  <a:pt x="190" y="59"/>
                  <a:pt x="193" y="62"/>
                </a:cubicBezTo>
                <a:cubicBezTo>
                  <a:pt x="233" y="102"/>
                  <a:pt x="309" y="92"/>
                  <a:pt x="355" y="94"/>
                </a:cubicBezTo>
                <a:cubicBezTo>
                  <a:pt x="368" y="96"/>
                  <a:pt x="395" y="103"/>
                  <a:pt x="409" y="103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2" name="Freeform 16"/>
          <p:cNvSpPr>
            <a:spLocks/>
          </p:cNvSpPr>
          <p:nvPr/>
        </p:nvSpPr>
        <p:spPr bwMode="auto">
          <a:xfrm>
            <a:off x="6951663" y="1871663"/>
            <a:ext cx="557212" cy="565150"/>
          </a:xfrm>
          <a:custGeom>
            <a:avLst/>
            <a:gdLst>
              <a:gd name="T0" fmla="*/ 22 w 351"/>
              <a:gd name="T1" fmla="*/ 356 h 356"/>
              <a:gd name="T2" fmla="*/ 0 w 351"/>
              <a:gd name="T3" fmla="*/ 288 h 356"/>
              <a:gd name="T4" fmla="*/ 4 w 351"/>
              <a:gd name="T5" fmla="*/ 221 h 356"/>
              <a:gd name="T6" fmla="*/ 135 w 351"/>
              <a:gd name="T7" fmla="*/ 158 h 356"/>
              <a:gd name="T8" fmla="*/ 175 w 351"/>
              <a:gd name="T9" fmla="*/ 140 h 356"/>
              <a:gd name="T10" fmla="*/ 211 w 351"/>
              <a:gd name="T11" fmla="*/ 104 h 356"/>
              <a:gd name="T12" fmla="*/ 279 w 351"/>
              <a:gd name="T13" fmla="*/ 36 h 356"/>
              <a:gd name="T14" fmla="*/ 351 w 351"/>
              <a:gd name="T15" fmla="*/ 0 h 3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51"/>
              <a:gd name="T25" fmla="*/ 0 h 356"/>
              <a:gd name="T26" fmla="*/ 351 w 351"/>
              <a:gd name="T27" fmla="*/ 356 h 35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51" h="356">
                <a:moveTo>
                  <a:pt x="22" y="356"/>
                </a:moveTo>
                <a:cubicBezTo>
                  <a:pt x="15" y="333"/>
                  <a:pt x="7" y="311"/>
                  <a:pt x="0" y="288"/>
                </a:cubicBezTo>
                <a:cubicBezTo>
                  <a:pt x="1" y="266"/>
                  <a:pt x="2" y="243"/>
                  <a:pt x="4" y="221"/>
                </a:cubicBezTo>
                <a:cubicBezTo>
                  <a:pt x="10" y="170"/>
                  <a:pt x="99" y="162"/>
                  <a:pt x="135" y="158"/>
                </a:cubicBezTo>
                <a:cubicBezTo>
                  <a:pt x="149" y="153"/>
                  <a:pt x="160" y="144"/>
                  <a:pt x="175" y="140"/>
                </a:cubicBezTo>
                <a:cubicBezTo>
                  <a:pt x="191" y="130"/>
                  <a:pt x="198" y="117"/>
                  <a:pt x="211" y="104"/>
                </a:cubicBezTo>
                <a:cubicBezTo>
                  <a:pt x="218" y="85"/>
                  <a:pt x="260" y="43"/>
                  <a:pt x="279" y="36"/>
                </a:cubicBezTo>
                <a:cubicBezTo>
                  <a:pt x="300" y="15"/>
                  <a:pt x="332" y="19"/>
                  <a:pt x="351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2657" name="Freeform 17"/>
          <p:cNvSpPr>
            <a:spLocks/>
          </p:cNvSpPr>
          <p:nvPr/>
        </p:nvSpPr>
        <p:spPr bwMode="auto">
          <a:xfrm>
            <a:off x="7108825" y="2022475"/>
            <a:ext cx="506413" cy="506413"/>
          </a:xfrm>
          <a:custGeom>
            <a:avLst/>
            <a:gdLst>
              <a:gd name="T0" fmla="*/ 0 w 319"/>
              <a:gd name="T1" fmla="*/ 319 h 319"/>
              <a:gd name="T2" fmla="*/ 99 w 319"/>
              <a:gd name="T3" fmla="*/ 297 h 319"/>
              <a:gd name="T4" fmla="*/ 126 w 319"/>
              <a:gd name="T5" fmla="*/ 270 h 319"/>
              <a:gd name="T6" fmla="*/ 144 w 319"/>
              <a:gd name="T7" fmla="*/ 243 h 319"/>
              <a:gd name="T8" fmla="*/ 184 w 319"/>
              <a:gd name="T9" fmla="*/ 166 h 319"/>
              <a:gd name="T10" fmla="*/ 225 w 319"/>
              <a:gd name="T11" fmla="*/ 144 h 319"/>
              <a:gd name="T12" fmla="*/ 265 w 319"/>
              <a:gd name="T13" fmla="*/ 121 h 319"/>
              <a:gd name="T14" fmla="*/ 283 w 319"/>
              <a:gd name="T15" fmla="*/ 99 h 319"/>
              <a:gd name="T16" fmla="*/ 306 w 319"/>
              <a:gd name="T17" fmla="*/ 45 h 319"/>
              <a:gd name="T18" fmla="*/ 319 w 319"/>
              <a:gd name="T19" fmla="*/ 0 h 3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19"/>
              <a:gd name="T31" fmla="*/ 0 h 319"/>
              <a:gd name="T32" fmla="*/ 319 w 319"/>
              <a:gd name="T33" fmla="*/ 319 h 3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19" h="319">
                <a:moveTo>
                  <a:pt x="0" y="319"/>
                </a:moveTo>
                <a:cubicBezTo>
                  <a:pt x="38" y="316"/>
                  <a:pt x="64" y="307"/>
                  <a:pt x="99" y="297"/>
                </a:cubicBezTo>
                <a:cubicBezTo>
                  <a:pt x="108" y="288"/>
                  <a:pt x="118" y="280"/>
                  <a:pt x="126" y="270"/>
                </a:cubicBezTo>
                <a:cubicBezTo>
                  <a:pt x="133" y="262"/>
                  <a:pt x="144" y="243"/>
                  <a:pt x="144" y="243"/>
                </a:cubicBezTo>
                <a:cubicBezTo>
                  <a:pt x="150" y="222"/>
                  <a:pt x="167" y="178"/>
                  <a:pt x="184" y="166"/>
                </a:cubicBezTo>
                <a:cubicBezTo>
                  <a:pt x="192" y="145"/>
                  <a:pt x="203" y="148"/>
                  <a:pt x="225" y="144"/>
                </a:cubicBezTo>
                <a:cubicBezTo>
                  <a:pt x="256" y="123"/>
                  <a:pt x="242" y="130"/>
                  <a:pt x="265" y="121"/>
                </a:cubicBezTo>
                <a:cubicBezTo>
                  <a:pt x="278" y="86"/>
                  <a:pt x="259" y="130"/>
                  <a:pt x="283" y="99"/>
                </a:cubicBezTo>
                <a:cubicBezTo>
                  <a:pt x="289" y="91"/>
                  <a:pt x="302" y="56"/>
                  <a:pt x="306" y="45"/>
                </a:cubicBezTo>
                <a:cubicBezTo>
                  <a:pt x="308" y="32"/>
                  <a:pt x="309" y="10"/>
                  <a:pt x="319" y="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4" name="Freeform 18"/>
          <p:cNvSpPr>
            <a:spLocks/>
          </p:cNvSpPr>
          <p:nvPr/>
        </p:nvSpPr>
        <p:spPr bwMode="auto">
          <a:xfrm>
            <a:off x="7808913" y="1865313"/>
            <a:ext cx="652462" cy="252412"/>
          </a:xfrm>
          <a:custGeom>
            <a:avLst/>
            <a:gdLst>
              <a:gd name="T0" fmla="*/ 0 w 411"/>
              <a:gd name="T1" fmla="*/ 0 h 159"/>
              <a:gd name="T2" fmla="*/ 90 w 411"/>
              <a:gd name="T3" fmla="*/ 13 h 159"/>
              <a:gd name="T4" fmla="*/ 126 w 411"/>
              <a:gd name="T5" fmla="*/ 40 h 159"/>
              <a:gd name="T6" fmla="*/ 225 w 411"/>
              <a:gd name="T7" fmla="*/ 103 h 159"/>
              <a:gd name="T8" fmla="*/ 373 w 411"/>
              <a:gd name="T9" fmla="*/ 126 h 159"/>
              <a:gd name="T10" fmla="*/ 382 w 411"/>
              <a:gd name="T11" fmla="*/ 139 h 159"/>
              <a:gd name="T12" fmla="*/ 396 w 411"/>
              <a:gd name="T13" fmla="*/ 144 h 159"/>
              <a:gd name="T14" fmla="*/ 405 w 411"/>
              <a:gd name="T15" fmla="*/ 157 h 15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1"/>
              <a:gd name="T25" fmla="*/ 0 h 159"/>
              <a:gd name="T26" fmla="*/ 411 w 411"/>
              <a:gd name="T27" fmla="*/ 159 h 15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1" h="159">
                <a:moveTo>
                  <a:pt x="0" y="0"/>
                </a:moveTo>
                <a:cubicBezTo>
                  <a:pt x="33" y="3"/>
                  <a:pt x="58" y="7"/>
                  <a:pt x="90" y="13"/>
                </a:cubicBezTo>
                <a:cubicBezTo>
                  <a:pt x="106" y="19"/>
                  <a:pt x="111" y="30"/>
                  <a:pt x="126" y="40"/>
                </a:cubicBezTo>
                <a:cubicBezTo>
                  <a:pt x="147" y="72"/>
                  <a:pt x="188" y="97"/>
                  <a:pt x="225" y="103"/>
                </a:cubicBezTo>
                <a:cubicBezTo>
                  <a:pt x="274" y="100"/>
                  <a:pt x="330" y="96"/>
                  <a:pt x="373" y="126"/>
                </a:cubicBezTo>
                <a:cubicBezTo>
                  <a:pt x="376" y="130"/>
                  <a:pt x="378" y="136"/>
                  <a:pt x="382" y="139"/>
                </a:cubicBezTo>
                <a:cubicBezTo>
                  <a:pt x="386" y="142"/>
                  <a:pt x="392" y="140"/>
                  <a:pt x="396" y="144"/>
                </a:cubicBezTo>
                <a:cubicBezTo>
                  <a:pt x="411" y="159"/>
                  <a:pt x="392" y="157"/>
                  <a:pt x="405" y="15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15" name="Text Box 19"/>
          <p:cNvSpPr txBox="1">
            <a:spLocks noChangeArrowheads="1"/>
          </p:cNvSpPr>
          <p:nvPr/>
        </p:nvSpPr>
        <p:spPr bwMode="auto">
          <a:xfrm>
            <a:off x="5880100" y="1819275"/>
            <a:ext cx="3825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1</a:t>
            </a:r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6789738" y="2714625"/>
            <a:ext cx="331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i</a:t>
            </a:r>
          </a:p>
        </p:txBody>
      </p:sp>
      <p:sp>
        <p:nvSpPr>
          <p:cNvPr id="25617" name="Text Box 21"/>
          <p:cNvSpPr txBox="1">
            <a:spLocks noChangeArrowheads="1"/>
          </p:cNvSpPr>
          <p:nvPr/>
        </p:nvSpPr>
        <p:spPr bwMode="auto">
          <a:xfrm>
            <a:off x="7556500" y="1347788"/>
            <a:ext cx="331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j</a:t>
            </a:r>
          </a:p>
        </p:txBody>
      </p:sp>
      <p:sp>
        <p:nvSpPr>
          <p:cNvPr id="25618" name="Text Box 22"/>
          <p:cNvSpPr txBox="1">
            <a:spLocks noChangeArrowheads="1"/>
          </p:cNvSpPr>
          <p:nvPr/>
        </p:nvSpPr>
        <p:spPr bwMode="auto">
          <a:xfrm>
            <a:off x="8455025" y="2322513"/>
            <a:ext cx="374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  <a:r>
              <a:rPr lang="en-US" baseline="-25000"/>
              <a:t>k</a:t>
            </a:r>
          </a:p>
        </p:txBody>
      </p:sp>
      <p:sp>
        <p:nvSpPr>
          <p:cNvPr id="25619" name="Text Box 23"/>
          <p:cNvSpPr txBox="1">
            <a:spLocks noChangeArrowheads="1"/>
          </p:cNvSpPr>
          <p:nvPr/>
        </p:nvSpPr>
        <p:spPr bwMode="auto">
          <a:xfrm>
            <a:off x="6300788" y="2028825"/>
            <a:ext cx="428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1i</a:t>
            </a:r>
          </a:p>
        </p:txBody>
      </p:sp>
      <p:sp>
        <p:nvSpPr>
          <p:cNvPr id="25620" name="Text Box 24"/>
          <p:cNvSpPr txBox="1">
            <a:spLocks noChangeArrowheads="1"/>
          </p:cNvSpPr>
          <p:nvPr/>
        </p:nvSpPr>
        <p:spPr bwMode="auto">
          <a:xfrm>
            <a:off x="6805613" y="1760538"/>
            <a:ext cx="377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ij</a:t>
            </a:r>
          </a:p>
        </p:txBody>
      </p:sp>
      <p:sp>
        <p:nvSpPr>
          <p:cNvPr id="752665" name="Text Box 25"/>
          <p:cNvSpPr txBox="1">
            <a:spLocks noChangeArrowheads="1"/>
          </p:cNvSpPr>
          <p:nvPr/>
        </p:nvSpPr>
        <p:spPr bwMode="auto">
          <a:xfrm>
            <a:off x="7294563" y="2255838"/>
            <a:ext cx="428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ij</a:t>
            </a:r>
            <a:r>
              <a:rPr lang="en-US"/>
              <a:t>’</a:t>
            </a:r>
            <a:endParaRPr lang="en-US" baseline="-25000"/>
          </a:p>
        </p:txBody>
      </p:sp>
      <p:sp>
        <p:nvSpPr>
          <p:cNvPr id="25622" name="Text Box 26"/>
          <p:cNvSpPr txBox="1">
            <a:spLocks noChangeArrowheads="1"/>
          </p:cNvSpPr>
          <p:nvPr/>
        </p:nvSpPr>
        <p:spPr bwMode="auto">
          <a:xfrm>
            <a:off x="8001000" y="1647825"/>
            <a:ext cx="420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jk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11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57" grpId="0" animBg="1"/>
      <p:bldP spid="75266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Recursive Solution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13" y="1195387"/>
            <a:ext cx="6899275" cy="54832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400" dirty="0"/>
              <a:t>k is not an intermediate vertex of path p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</a:rPr>
              <a:t>Shortest path from </a:t>
            </a:r>
            <a:r>
              <a:rPr lang="en-US" sz="2000" dirty="0" err="1">
                <a:ea typeface="ＭＳ Ｐゴシック" pitchFamily="-106" charset="-128"/>
              </a:rPr>
              <a:t>i</a:t>
            </a:r>
            <a:r>
              <a:rPr lang="en-US" sz="2000" dirty="0">
                <a:ea typeface="ＭＳ Ｐゴシック" pitchFamily="-106" charset="-128"/>
              </a:rPr>
              <a:t> to j with intermediate vertices from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{1, 2, …, k} </a:t>
            </a:r>
            <a:r>
              <a:rPr lang="en-US" sz="2000" dirty="0">
                <a:ea typeface="ＭＳ Ｐゴシック" pitchFamily="-106" charset="-128"/>
              </a:rPr>
              <a:t>is a shortest path from </a:t>
            </a:r>
            <a:r>
              <a:rPr lang="en-US" sz="2000" dirty="0" err="1">
                <a:ea typeface="ＭＳ Ｐゴシック" pitchFamily="-106" charset="-128"/>
              </a:rPr>
              <a:t>i</a:t>
            </a:r>
            <a:r>
              <a:rPr lang="en-US" sz="2000" dirty="0">
                <a:ea typeface="ＭＳ Ｐゴシック" pitchFamily="-106" charset="-128"/>
              </a:rPr>
              <a:t> to j with intermediate vertices from 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{1, 2, …, k - 1}</a:t>
            </a:r>
          </a:p>
          <a:p>
            <a:pPr lvl="1" eaLnBrk="1" hangingPunct="1">
              <a:lnSpc>
                <a:spcPct val="130000"/>
              </a:lnSpc>
            </a:pPr>
            <a:endParaRPr lang="en-US" sz="2000" dirty="0">
              <a:latin typeface="Comic Sans MS" pitchFamily="-106" charset="0"/>
              <a:ea typeface="ＭＳ Ｐゴシック" pitchFamily="-106" charset="-128"/>
              <a:sym typeface="Symbol" pitchFamily="-106" charset="2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2400" dirty="0">
                <a:sym typeface="Symbol" pitchFamily="-106" charset="2"/>
              </a:rPr>
              <a:t>k is an intermediate vertex of path p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1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is a shortest path from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k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is a shortest path from k to j</a:t>
            </a:r>
          </a:p>
          <a:p>
            <a:pPr lvl="1" eaLnBrk="1" hangingPunct="1">
              <a:lnSpc>
                <a:spcPct val="130000"/>
              </a:lnSpc>
            </a:pP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p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1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and p</a:t>
            </a:r>
            <a:r>
              <a:rPr lang="en-US" sz="2000" baseline="-25000" dirty="0">
                <a:ea typeface="ＭＳ Ｐゴシック" pitchFamily="-106" charset="-128"/>
                <a:sym typeface="Symbol" pitchFamily="-106" charset="2"/>
              </a:rPr>
              <a:t>2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are shortest paths from </a:t>
            </a:r>
            <a:r>
              <a:rPr lang="en-US" sz="2000" dirty="0" err="1">
                <a:ea typeface="ＭＳ Ｐゴシック" pitchFamily="-106" charset="-128"/>
                <a:sym typeface="Symbol" pitchFamily="-106" charset="2"/>
              </a:rPr>
              <a:t>i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 to k and k to j respectively, with vertices from </a:t>
            </a:r>
            <a:r>
              <a:rPr lang="en-US" sz="2000" dirty="0">
                <a:ea typeface="ＭＳ Ｐゴシック" pitchFamily="-106" charset="-128"/>
              </a:rPr>
              <a:t>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{1, 2, …, k - 1}</a:t>
            </a:r>
            <a:endParaRPr lang="en-US" dirty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6183313" y="1791494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43015" name="Oval 5"/>
          <p:cNvSpPr>
            <a:spLocks noChangeArrowheads="1"/>
          </p:cNvSpPr>
          <p:nvPr/>
        </p:nvSpPr>
        <p:spPr bwMode="auto">
          <a:xfrm>
            <a:off x="8521701" y="1745457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j</a:t>
            </a:r>
          </a:p>
        </p:txBody>
      </p:sp>
      <p:sp>
        <p:nvSpPr>
          <p:cNvPr id="43016" name="Oval 6"/>
          <p:cNvSpPr>
            <a:spLocks noChangeArrowheads="1"/>
          </p:cNvSpPr>
          <p:nvPr/>
        </p:nvSpPr>
        <p:spPr bwMode="auto">
          <a:xfrm>
            <a:off x="7381876" y="1339057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502275" y="3951288"/>
            <a:ext cx="3522663" cy="920750"/>
            <a:chOff x="3466" y="2537"/>
            <a:chExt cx="2219" cy="580"/>
          </a:xfrm>
        </p:grpSpPr>
        <p:sp>
          <p:nvSpPr>
            <p:cNvPr id="43021" name="Oval 8"/>
            <p:cNvSpPr>
              <a:spLocks noChangeArrowheads="1"/>
            </p:cNvSpPr>
            <p:nvPr/>
          </p:nvSpPr>
          <p:spPr bwMode="auto">
            <a:xfrm>
              <a:off x="3466" y="285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i</a:t>
              </a:r>
            </a:p>
          </p:txBody>
        </p:sp>
        <p:sp>
          <p:nvSpPr>
            <p:cNvPr id="43022" name="Oval 9"/>
            <p:cNvSpPr>
              <a:spLocks noChangeArrowheads="1"/>
            </p:cNvSpPr>
            <p:nvPr/>
          </p:nvSpPr>
          <p:spPr bwMode="auto">
            <a:xfrm>
              <a:off x="4433" y="253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43023" name="Oval 10"/>
            <p:cNvSpPr>
              <a:spLocks noChangeArrowheads="1"/>
            </p:cNvSpPr>
            <p:nvPr/>
          </p:nvSpPr>
          <p:spPr bwMode="auto">
            <a:xfrm>
              <a:off x="4456" y="2564"/>
              <a:ext cx="229" cy="212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k</a:t>
              </a:r>
            </a:p>
          </p:txBody>
        </p:sp>
        <p:sp>
          <p:nvSpPr>
            <p:cNvPr id="43024" name="Oval 11"/>
            <p:cNvSpPr>
              <a:spLocks noChangeArrowheads="1"/>
            </p:cNvSpPr>
            <p:nvPr/>
          </p:nvSpPr>
          <p:spPr bwMode="auto">
            <a:xfrm>
              <a:off x="5419" y="271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ym typeface="Symbol" pitchFamily="-106" charset="2"/>
                </a:rPr>
                <a:t>j</a:t>
              </a:r>
            </a:p>
          </p:txBody>
        </p:sp>
        <p:sp>
          <p:nvSpPr>
            <p:cNvPr id="43025" name="Freeform 12"/>
            <p:cNvSpPr>
              <a:spLocks/>
            </p:cNvSpPr>
            <p:nvPr/>
          </p:nvSpPr>
          <p:spPr bwMode="auto">
            <a:xfrm>
              <a:off x="3705" y="2616"/>
              <a:ext cx="748" cy="278"/>
            </a:xfrm>
            <a:custGeom>
              <a:avLst/>
              <a:gdLst>
                <a:gd name="T0" fmla="*/ 0 w 748"/>
                <a:gd name="T1" fmla="*/ 278 h 278"/>
                <a:gd name="T2" fmla="*/ 96 w 748"/>
                <a:gd name="T3" fmla="*/ 163 h 278"/>
                <a:gd name="T4" fmla="*/ 134 w 748"/>
                <a:gd name="T5" fmla="*/ 154 h 278"/>
                <a:gd name="T6" fmla="*/ 288 w 748"/>
                <a:gd name="T7" fmla="*/ 134 h 278"/>
                <a:gd name="T8" fmla="*/ 451 w 748"/>
                <a:gd name="T9" fmla="*/ 139 h 278"/>
                <a:gd name="T10" fmla="*/ 513 w 748"/>
                <a:gd name="T11" fmla="*/ 67 h 278"/>
                <a:gd name="T12" fmla="*/ 748 w 748"/>
                <a:gd name="T13" fmla="*/ 0 h 27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8"/>
                <a:gd name="T22" fmla="*/ 0 h 278"/>
                <a:gd name="T23" fmla="*/ 748 w 748"/>
                <a:gd name="T24" fmla="*/ 278 h 27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8" h="278">
                  <a:moveTo>
                    <a:pt x="0" y="278"/>
                  </a:moveTo>
                  <a:cubicBezTo>
                    <a:pt x="32" y="240"/>
                    <a:pt x="61" y="199"/>
                    <a:pt x="96" y="163"/>
                  </a:cubicBezTo>
                  <a:cubicBezTo>
                    <a:pt x="97" y="161"/>
                    <a:pt x="132" y="154"/>
                    <a:pt x="134" y="154"/>
                  </a:cubicBezTo>
                  <a:cubicBezTo>
                    <a:pt x="185" y="147"/>
                    <a:pt x="237" y="140"/>
                    <a:pt x="288" y="134"/>
                  </a:cubicBezTo>
                  <a:cubicBezTo>
                    <a:pt x="347" y="139"/>
                    <a:pt x="391" y="143"/>
                    <a:pt x="451" y="139"/>
                  </a:cubicBezTo>
                  <a:cubicBezTo>
                    <a:pt x="479" y="121"/>
                    <a:pt x="487" y="86"/>
                    <a:pt x="513" y="67"/>
                  </a:cubicBezTo>
                  <a:cubicBezTo>
                    <a:pt x="575" y="22"/>
                    <a:pt x="672" y="0"/>
                    <a:pt x="748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026" name="Freeform 13"/>
            <p:cNvSpPr>
              <a:spLocks/>
            </p:cNvSpPr>
            <p:nvPr/>
          </p:nvSpPr>
          <p:spPr bwMode="auto">
            <a:xfrm>
              <a:off x="4693" y="2664"/>
              <a:ext cx="730" cy="149"/>
            </a:xfrm>
            <a:custGeom>
              <a:avLst/>
              <a:gdLst>
                <a:gd name="T0" fmla="*/ 0 w 730"/>
                <a:gd name="T1" fmla="*/ 14 h 149"/>
                <a:gd name="T2" fmla="*/ 68 w 730"/>
                <a:gd name="T3" fmla="*/ 0 h 149"/>
                <a:gd name="T4" fmla="*/ 279 w 730"/>
                <a:gd name="T5" fmla="*/ 43 h 149"/>
                <a:gd name="T6" fmla="*/ 327 w 730"/>
                <a:gd name="T7" fmla="*/ 77 h 149"/>
                <a:gd name="T8" fmla="*/ 442 w 730"/>
                <a:gd name="T9" fmla="*/ 120 h 149"/>
                <a:gd name="T10" fmla="*/ 639 w 730"/>
                <a:gd name="T11" fmla="*/ 120 h 149"/>
                <a:gd name="T12" fmla="*/ 730 w 730"/>
                <a:gd name="T13" fmla="*/ 149 h 1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30"/>
                <a:gd name="T22" fmla="*/ 0 h 149"/>
                <a:gd name="T23" fmla="*/ 730 w 730"/>
                <a:gd name="T24" fmla="*/ 149 h 1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30" h="149">
                  <a:moveTo>
                    <a:pt x="0" y="14"/>
                  </a:moveTo>
                  <a:cubicBezTo>
                    <a:pt x="58" y="4"/>
                    <a:pt x="36" y="11"/>
                    <a:pt x="68" y="0"/>
                  </a:cubicBezTo>
                  <a:cubicBezTo>
                    <a:pt x="144" y="5"/>
                    <a:pt x="207" y="19"/>
                    <a:pt x="279" y="43"/>
                  </a:cubicBezTo>
                  <a:cubicBezTo>
                    <a:pt x="294" y="59"/>
                    <a:pt x="306" y="70"/>
                    <a:pt x="327" y="77"/>
                  </a:cubicBezTo>
                  <a:cubicBezTo>
                    <a:pt x="367" y="106"/>
                    <a:pt x="394" y="114"/>
                    <a:pt x="442" y="120"/>
                  </a:cubicBezTo>
                  <a:cubicBezTo>
                    <a:pt x="532" y="116"/>
                    <a:pt x="559" y="111"/>
                    <a:pt x="639" y="120"/>
                  </a:cubicBezTo>
                  <a:cubicBezTo>
                    <a:pt x="670" y="124"/>
                    <a:pt x="697" y="149"/>
                    <a:pt x="730" y="149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018" name="Freeform 14"/>
          <p:cNvSpPr>
            <a:spLocks/>
          </p:cNvSpPr>
          <p:nvPr/>
        </p:nvSpPr>
        <p:spPr bwMode="auto">
          <a:xfrm>
            <a:off x="6607176" y="1737519"/>
            <a:ext cx="1905000" cy="838200"/>
          </a:xfrm>
          <a:custGeom>
            <a:avLst/>
            <a:gdLst>
              <a:gd name="T0" fmla="*/ 0 w 1200"/>
              <a:gd name="T1" fmla="*/ 144 h 528"/>
              <a:gd name="T2" fmla="*/ 24 w 1200"/>
              <a:gd name="T3" fmla="*/ 67 h 528"/>
              <a:gd name="T4" fmla="*/ 139 w 1200"/>
              <a:gd name="T5" fmla="*/ 0 h 528"/>
              <a:gd name="T6" fmla="*/ 259 w 1200"/>
              <a:gd name="T7" fmla="*/ 48 h 528"/>
              <a:gd name="T8" fmla="*/ 331 w 1200"/>
              <a:gd name="T9" fmla="*/ 216 h 528"/>
              <a:gd name="T10" fmla="*/ 389 w 1200"/>
              <a:gd name="T11" fmla="*/ 250 h 528"/>
              <a:gd name="T12" fmla="*/ 537 w 1200"/>
              <a:gd name="T13" fmla="*/ 183 h 528"/>
              <a:gd name="T14" fmla="*/ 609 w 1200"/>
              <a:gd name="T15" fmla="*/ 211 h 528"/>
              <a:gd name="T16" fmla="*/ 624 w 1200"/>
              <a:gd name="T17" fmla="*/ 231 h 528"/>
              <a:gd name="T18" fmla="*/ 638 w 1200"/>
              <a:gd name="T19" fmla="*/ 240 h 528"/>
              <a:gd name="T20" fmla="*/ 648 w 1200"/>
              <a:gd name="T21" fmla="*/ 274 h 528"/>
              <a:gd name="T22" fmla="*/ 720 w 1200"/>
              <a:gd name="T23" fmla="*/ 408 h 528"/>
              <a:gd name="T24" fmla="*/ 854 w 1200"/>
              <a:gd name="T25" fmla="*/ 528 h 528"/>
              <a:gd name="T26" fmla="*/ 883 w 1200"/>
              <a:gd name="T27" fmla="*/ 523 h 528"/>
              <a:gd name="T28" fmla="*/ 917 w 1200"/>
              <a:gd name="T29" fmla="*/ 442 h 528"/>
              <a:gd name="T30" fmla="*/ 893 w 1200"/>
              <a:gd name="T31" fmla="*/ 283 h 528"/>
              <a:gd name="T32" fmla="*/ 897 w 1200"/>
              <a:gd name="T33" fmla="*/ 163 h 528"/>
              <a:gd name="T34" fmla="*/ 1013 w 1200"/>
              <a:gd name="T35" fmla="*/ 101 h 528"/>
              <a:gd name="T36" fmla="*/ 1200 w 1200"/>
              <a:gd name="T37" fmla="*/ 125 h 5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00"/>
              <a:gd name="T58" fmla="*/ 0 h 528"/>
              <a:gd name="T59" fmla="*/ 1200 w 1200"/>
              <a:gd name="T60" fmla="*/ 528 h 52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00" h="528">
                <a:moveTo>
                  <a:pt x="0" y="144"/>
                </a:moveTo>
                <a:cubicBezTo>
                  <a:pt x="9" y="119"/>
                  <a:pt x="15" y="93"/>
                  <a:pt x="24" y="67"/>
                </a:cubicBezTo>
                <a:cubicBezTo>
                  <a:pt x="39" y="22"/>
                  <a:pt x="99" y="6"/>
                  <a:pt x="139" y="0"/>
                </a:cubicBezTo>
                <a:cubicBezTo>
                  <a:pt x="204" y="4"/>
                  <a:pt x="224" y="0"/>
                  <a:pt x="259" y="48"/>
                </a:cubicBezTo>
                <a:cubicBezTo>
                  <a:pt x="272" y="97"/>
                  <a:pt x="285" y="186"/>
                  <a:pt x="331" y="216"/>
                </a:cubicBezTo>
                <a:cubicBezTo>
                  <a:pt x="344" y="236"/>
                  <a:pt x="366" y="242"/>
                  <a:pt x="389" y="250"/>
                </a:cubicBezTo>
                <a:cubicBezTo>
                  <a:pt x="444" y="238"/>
                  <a:pt x="481" y="195"/>
                  <a:pt x="537" y="183"/>
                </a:cubicBezTo>
                <a:cubicBezTo>
                  <a:pt x="565" y="187"/>
                  <a:pt x="586" y="196"/>
                  <a:pt x="609" y="211"/>
                </a:cubicBezTo>
                <a:cubicBezTo>
                  <a:pt x="614" y="218"/>
                  <a:pt x="618" y="225"/>
                  <a:pt x="624" y="231"/>
                </a:cubicBezTo>
                <a:cubicBezTo>
                  <a:pt x="628" y="235"/>
                  <a:pt x="635" y="236"/>
                  <a:pt x="638" y="240"/>
                </a:cubicBezTo>
                <a:cubicBezTo>
                  <a:pt x="640" y="243"/>
                  <a:pt x="647" y="272"/>
                  <a:pt x="648" y="274"/>
                </a:cubicBezTo>
                <a:cubicBezTo>
                  <a:pt x="664" y="317"/>
                  <a:pt x="686" y="376"/>
                  <a:pt x="720" y="408"/>
                </a:cubicBezTo>
                <a:cubicBezTo>
                  <a:pt x="738" y="463"/>
                  <a:pt x="802" y="509"/>
                  <a:pt x="854" y="528"/>
                </a:cubicBezTo>
                <a:cubicBezTo>
                  <a:pt x="864" y="526"/>
                  <a:pt x="874" y="527"/>
                  <a:pt x="883" y="523"/>
                </a:cubicBezTo>
                <a:cubicBezTo>
                  <a:pt x="892" y="519"/>
                  <a:pt x="914" y="452"/>
                  <a:pt x="917" y="442"/>
                </a:cubicBezTo>
                <a:cubicBezTo>
                  <a:pt x="913" y="380"/>
                  <a:pt x="910" y="339"/>
                  <a:pt x="893" y="283"/>
                </a:cubicBezTo>
                <a:cubicBezTo>
                  <a:pt x="888" y="247"/>
                  <a:pt x="880" y="197"/>
                  <a:pt x="897" y="163"/>
                </a:cubicBezTo>
                <a:cubicBezTo>
                  <a:pt x="908" y="142"/>
                  <a:pt x="989" y="107"/>
                  <a:pt x="1013" y="101"/>
                </a:cubicBezTo>
                <a:cubicBezTo>
                  <a:pt x="1060" y="67"/>
                  <a:pt x="1146" y="125"/>
                  <a:pt x="1200" y="12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8191" name="Text Box 15"/>
          <p:cNvSpPr txBox="1">
            <a:spLocks noChangeArrowheads="1"/>
          </p:cNvSpPr>
          <p:nvPr/>
        </p:nvSpPr>
        <p:spPr bwMode="auto">
          <a:xfrm>
            <a:off x="6183313" y="3937000"/>
            <a:ext cx="3952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818192" name="Text Box 16"/>
          <p:cNvSpPr txBox="1">
            <a:spLocks noChangeArrowheads="1"/>
          </p:cNvSpPr>
          <p:nvPr/>
        </p:nvSpPr>
        <p:spPr bwMode="auto">
          <a:xfrm>
            <a:off x="7966075" y="3952875"/>
            <a:ext cx="395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9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8191" grpId="0"/>
      <p:bldP spid="81819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Recursive Solution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57425" y="2944813"/>
            <a:ext cx="4652963" cy="3360737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/>
              <a:t>k </a:t>
            </a:r>
            <a:r>
              <a:rPr lang="en-US">
                <a:sym typeface="Symbol" pitchFamily="-106" charset="2"/>
              </a:rPr>
              <a:t>= 0</a:t>
            </a:r>
            <a:endParaRPr lang="en-US"/>
          </a:p>
          <a:p>
            <a:pPr eaLnBrk="1" hangingPunct="1">
              <a:lnSpc>
                <a:spcPct val="130000"/>
              </a:lnSpc>
            </a:pPr>
            <a:r>
              <a:rPr lang="en-US">
                <a:latin typeface="Comic Sans MS" pitchFamily="-106" charset="0"/>
              </a:rPr>
              <a:t>d</a:t>
            </a:r>
            <a:r>
              <a:rPr lang="en-US" baseline="-25000">
                <a:latin typeface="Comic Sans MS" pitchFamily="-106" charset="0"/>
              </a:rPr>
              <a:t>ij</a:t>
            </a:r>
            <a:r>
              <a:rPr lang="en-US" baseline="30000">
                <a:latin typeface="Comic Sans MS" pitchFamily="-106" charset="0"/>
              </a:rPr>
              <a:t>(k)</a:t>
            </a:r>
            <a:r>
              <a:rPr lang="en-US"/>
              <a:t> = 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728663" y="1266825"/>
            <a:ext cx="7296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d</a:t>
            </a:r>
            <a:r>
              <a:rPr lang="en-US" sz="2800" baseline="-25000" dirty="0" err="1">
                <a:solidFill>
                  <a:srgbClr val="336699"/>
                </a:solidFill>
                <a:latin typeface="Century Gothic"/>
                <a:cs typeface="Century Gothic"/>
              </a:rPr>
              <a:t>ij</a:t>
            </a:r>
            <a:r>
              <a:rPr lang="en-US" sz="2800" baseline="30000" dirty="0">
                <a:solidFill>
                  <a:srgbClr val="336699"/>
                </a:solidFill>
                <a:latin typeface="Century Gothic"/>
                <a:cs typeface="Century Gothic"/>
              </a:rPr>
              <a:t>(k)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= the weight of a shortest path from vertex </a:t>
            </a:r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i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to vertex j with all intermediary vertices drawn from   {1, 2, …, k}</a:t>
            </a:r>
          </a:p>
        </p:txBody>
      </p:sp>
      <p:sp>
        <p:nvSpPr>
          <p:cNvPr id="820229" name="Text Box 5"/>
          <p:cNvSpPr txBox="1">
            <a:spLocks noChangeArrowheads="1"/>
          </p:cNvSpPr>
          <p:nvPr/>
        </p:nvSpPr>
        <p:spPr bwMode="auto">
          <a:xfrm>
            <a:off x="3795713" y="3654425"/>
            <a:ext cx="5921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w</a:t>
            </a:r>
            <a:r>
              <a:rPr lang="en-US" sz="2800" baseline="-25000">
                <a:latin typeface="Comic Sans MS" pitchFamily="-106" charset="0"/>
              </a:rPr>
              <a:t>ij</a:t>
            </a:r>
            <a:endParaRPr lang="en-US" sz="2800" baseline="30000">
              <a:latin typeface="Comic Sans MS" pitchFamily="-106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6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2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Recursive Solution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2835275"/>
            <a:ext cx="5637212" cy="336073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/>
              <a:t>k </a:t>
            </a:r>
            <a:r>
              <a:rPr lang="en-US" dirty="0">
                <a:sym typeface="Symbol" pitchFamily="-106" charset="2"/>
              </a:rPr>
              <a:t>≥ 1</a:t>
            </a:r>
            <a:endParaRPr lang="en-US" dirty="0"/>
          </a:p>
          <a:p>
            <a:pPr eaLnBrk="1" hangingPunct="1">
              <a:lnSpc>
                <a:spcPct val="130000"/>
              </a:lnSpc>
            </a:pPr>
            <a:r>
              <a:rPr lang="en-US" b="1" dirty="0"/>
              <a:t>Case 1:</a:t>
            </a:r>
            <a:r>
              <a:rPr lang="en-US" dirty="0"/>
              <a:t> k is not an intermediate vertex of path p</a:t>
            </a:r>
          </a:p>
          <a:p>
            <a:pPr eaLnBrk="1" hangingPunct="1">
              <a:lnSpc>
                <a:spcPct val="130000"/>
              </a:lnSpc>
            </a:pP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(k)</a:t>
            </a:r>
            <a:r>
              <a:rPr lang="en-US" dirty="0"/>
              <a:t> =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6099175" y="4777910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8437563" y="473187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j</a:t>
            </a:r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7297738" y="432547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k</a:t>
            </a:r>
          </a:p>
        </p:txBody>
      </p:sp>
      <p:sp>
        <p:nvSpPr>
          <p:cNvPr id="47113" name="Freeform 7"/>
          <p:cNvSpPr>
            <a:spLocks/>
          </p:cNvSpPr>
          <p:nvPr/>
        </p:nvSpPr>
        <p:spPr bwMode="auto">
          <a:xfrm>
            <a:off x="6523038" y="4723935"/>
            <a:ext cx="1905000" cy="838200"/>
          </a:xfrm>
          <a:custGeom>
            <a:avLst/>
            <a:gdLst>
              <a:gd name="T0" fmla="*/ 0 w 1200"/>
              <a:gd name="T1" fmla="*/ 144 h 528"/>
              <a:gd name="T2" fmla="*/ 24 w 1200"/>
              <a:gd name="T3" fmla="*/ 67 h 528"/>
              <a:gd name="T4" fmla="*/ 139 w 1200"/>
              <a:gd name="T5" fmla="*/ 0 h 528"/>
              <a:gd name="T6" fmla="*/ 259 w 1200"/>
              <a:gd name="T7" fmla="*/ 48 h 528"/>
              <a:gd name="T8" fmla="*/ 331 w 1200"/>
              <a:gd name="T9" fmla="*/ 216 h 528"/>
              <a:gd name="T10" fmla="*/ 389 w 1200"/>
              <a:gd name="T11" fmla="*/ 250 h 528"/>
              <a:gd name="T12" fmla="*/ 537 w 1200"/>
              <a:gd name="T13" fmla="*/ 183 h 528"/>
              <a:gd name="T14" fmla="*/ 609 w 1200"/>
              <a:gd name="T15" fmla="*/ 211 h 528"/>
              <a:gd name="T16" fmla="*/ 624 w 1200"/>
              <a:gd name="T17" fmla="*/ 231 h 528"/>
              <a:gd name="T18" fmla="*/ 638 w 1200"/>
              <a:gd name="T19" fmla="*/ 240 h 528"/>
              <a:gd name="T20" fmla="*/ 648 w 1200"/>
              <a:gd name="T21" fmla="*/ 274 h 528"/>
              <a:gd name="T22" fmla="*/ 720 w 1200"/>
              <a:gd name="T23" fmla="*/ 408 h 528"/>
              <a:gd name="T24" fmla="*/ 854 w 1200"/>
              <a:gd name="T25" fmla="*/ 528 h 528"/>
              <a:gd name="T26" fmla="*/ 883 w 1200"/>
              <a:gd name="T27" fmla="*/ 523 h 528"/>
              <a:gd name="T28" fmla="*/ 917 w 1200"/>
              <a:gd name="T29" fmla="*/ 442 h 528"/>
              <a:gd name="T30" fmla="*/ 893 w 1200"/>
              <a:gd name="T31" fmla="*/ 283 h 528"/>
              <a:gd name="T32" fmla="*/ 897 w 1200"/>
              <a:gd name="T33" fmla="*/ 163 h 528"/>
              <a:gd name="T34" fmla="*/ 1013 w 1200"/>
              <a:gd name="T35" fmla="*/ 101 h 528"/>
              <a:gd name="T36" fmla="*/ 1200 w 1200"/>
              <a:gd name="T37" fmla="*/ 125 h 5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00"/>
              <a:gd name="T58" fmla="*/ 0 h 528"/>
              <a:gd name="T59" fmla="*/ 1200 w 1200"/>
              <a:gd name="T60" fmla="*/ 528 h 52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00" h="528">
                <a:moveTo>
                  <a:pt x="0" y="144"/>
                </a:moveTo>
                <a:cubicBezTo>
                  <a:pt x="9" y="119"/>
                  <a:pt x="15" y="93"/>
                  <a:pt x="24" y="67"/>
                </a:cubicBezTo>
                <a:cubicBezTo>
                  <a:pt x="39" y="22"/>
                  <a:pt x="99" y="6"/>
                  <a:pt x="139" y="0"/>
                </a:cubicBezTo>
                <a:cubicBezTo>
                  <a:pt x="204" y="4"/>
                  <a:pt x="224" y="0"/>
                  <a:pt x="259" y="48"/>
                </a:cubicBezTo>
                <a:cubicBezTo>
                  <a:pt x="272" y="97"/>
                  <a:pt x="285" y="186"/>
                  <a:pt x="331" y="216"/>
                </a:cubicBezTo>
                <a:cubicBezTo>
                  <a:pt x="344" y="236"/>
                  <a:pt x="366" y="242"/>
                  <a:pt x="389" y="250"/>
                </a:cubicBezTo>
                <a:cubicBezTo>
                  <a:pt x="444" y="238"/>
                  <a:pt x="481" y="195"/>
                  <a:pt x="537" y="183"/>
                </a:cubicBezTo>
                <a:cubicBezTo>
                  <a:pt x="565" y="187"/>
                  <a:pt x="586" y="196"/>
                  <a:pt x="609" y="211"/>
                </a:cubicBezTo>
                <a:cubicBezTo>
                  <a:pt x="614" y="218"/>
                  <a:pt x="618" y="225"/>
                  <a:pt x="624" y="231"/>
                </a:cubicBezTo>
                <a:cubicBezTo>
                  <a:pt x="628" y="235"/>
                  <a:pt x="635" y="236"/>
                  <a:pt x="638" y="240"/>
                </a:cubicBezTo>
                <a:cubicBezTo>
                  <a:pt x="640" y="243"/>
                  <a:pt x="647" y="272"/>
                  <a:pt x="648" y="274"/>
                </a:cubicBezTo>
                <a:cubicBezTo>
                  <a:pt x="664" y="317"/>
                  <a:pt x="686" y="376"/>
                  <a:pt x="720" y="408"/>
                </a:cubicBezTo>
                <a:cubicBezTo>
                  <a:pt x="738" y="463"/>
                  <a:pt x="802" y="509"/>
                  <a:pt x="854" y="528"/>
                </a:cubicBezTo>
                <a:cubicBezTo>
                  <a:pt x="864" y="526"/>
                  <a:pt x="874" y="527"/>
                  <a:pt x="883" y="523"/>
                </a:cubicBezTo>
                <a:cubicBezTo>
                  <a:pt x="892" y="519"/>
                  <a:pt x="914" y="452"/>
                  <a:pt x="917" y="442"/>
                </a:cubicBezTo>
                <a:cubicBezTo>
                  <a:pt x="913" y="380"/>
                  <a:pt x="910" y="339"/>
                  <a:pt x="893" y="283"/>
                </a:cubicBezTo>
                <a:cubicBezTo>
                  <a:pt x="888" y="247"/>
                  <a:pt x="880" y="197"/>
                  <a:pt x="897" y="163"/>
                </a:cubicBezTo>
                <a:cubicBezTo>
                  <a:pt x="908" y="142"/>
                  <a:pt x="989" y="107"/>
                  <a:pt x="1013" y="101"/>
                </a:cubicBezTo>
                <a:cubicBezTo>
                  <a:pt x="1060" y="67"/>
                  <a:pt x="1146" y="125"/>
                  <a:pt x="1200" y="125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2281" name="Text Box 9"/>
          <p:cNvSpPr txBox="1">
            <a:spLocks noChangeArrowheads="1"/>
          </p:cNvSpPr>
          <p:nvPr/>
        </p:nvSpPr>
        <p:spPr bwMode="auto">
          <a:xfrm>
            <a:off x="2282825" y="4806950"/>
            <a:ext cx="1074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d</a:t>
            </a:r>
            <a:r>
              <a:rPr lang="en-US" sz="2800" baseline="-25000">
                <a:latin typeface="Comic Sans MS" pitchFamily="-106" charset="0"/>
              </a:rPr>
              <a:t>ij</a:t>
            </a:r>
            <a:r>
              <a:rPr lang="en-US" sz="2800" baseline="30000">
                <a:latin typeface="Comic Sans MS" pitchFamily="-106" charset="0"/>
              </a:rPr>
              <a:t>(k-1)</a:t>
            </a:r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728663" y="1266825"/>
            <a:ext cx="7296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d</a:t>
            </a:r>
            <a:r>
              <a:rPr lang="en-US" sz="2800" baseline="-25000" dirty="0" err="1">
                <a:solidFill>
                  <a:srgbClr val="336699"/>
                </a:solidFill>
                <a:latin typeface="Century Gothic"/>
                <a:cs typeface="Century Gothic"/>
              </a:rPr>
              <a:t>ij</a:t>
            </a:r>
            <a:r>
              <a:rPr lang="en-US" sz="2800" baseline="30000" dirty="0">
                <a:solidFill>
                  <a:srgbClr val="336699"/>
                </a:solidFill>
                <a:latin typeface="Century Gothic"/>
                <a:cs typeface="Century Gothic"/>
              </a:rPr>
              <a:t>(k)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= the weight of a shortest path from vertex </a:t>
            </a:r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i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to vertex j with all intermediary vertices drawn from   {1, 2, …, k}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28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 Recursive Solution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2835275"/>
            <a:ext cx="5637212" cy="336073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dirty="0"/>
              <a:t>k </a:t>
            </a:r>
            <a:r>
              <a:rPr lang="en-US" dirty="0">
                <a:sym typeface="Symbol" pitchFamily="-106" charset="2"/>
              </a:rPr>
              <a:t>≥ 1</a:t>
            </a:r>
            <a:endParaRPr lang="en-US" dirty="0"/>
          </a:p>
          <a:p>
            <a:pPr eaLnBrk="1" hangingPunct="1">
              <a:lnSpc>
                <a:spcPct val="130000"/>
              </a:lnSpc>
            </a:pPr>
            <a:r>
              <a:rPr lang="en-US" b="1" dirty="0"/>
              <a:t>Case 2:</a:t>
            </a:r>
            <a:r>
              <a:rPr lang="en-US" dirty="0"/>
              <a:t> k is an intermediate vertex of path p</a:t>
            </a:r>
          </a:p>
          <a:p>
            <a:pPr eaLnBrk="1" hangingPunct="1">
              <a:lnSpc>
                <a:spcPct val="130000"/>
              </a:lnSpc>
            </a:pP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(k)</a:t>
            </a:r>
            <a:r>
              <a:rPr lang="en-US" dirty="0"/>
              <a:t> =</a:t>
            </a:r>
          </a:p>
        </p:txBody>
      </p:sp>
      <p:sp>
        <p:nvSpPr>
          <p:cNvPr id="49158" name="Oval 5"/>
          <p:cNvSpPr>
            <a:spLocks noChangeArrowheads="1"/>
          </p:cNvSpPr>
          <p:nvPr/>
        </p:nvSpPr>
        <p:spPr bwMode="auto">
          <a:xfrm>
            <a:off x="5251450" y="438626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i</a:t>
            </a:r>
          </a:p>
        </p:txBody>
      </p:sp>
      <p:sp>
        <p:nvSpPr>
          <p:cNvPr id="49159" name="Oval 6"/>
          <p:cNvSpPr>
            <a:spLocks noChangeArrowheads="1"/>
          </p:cNvSpPr>
          <p:nvPr/>
        </p:nvSpPr>
        <p:spPr bwMode="auto">
          <a:xfrm>
            <a:off x="6786563" y="3886200"/>
            <a:ext cx="422275" cy="4206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>
                <a:sym typeface="Symbol" pitchFamily="-106" charset="2"/>
              </a:rPr>
              <a:t>∞</a:t>
            </a:r>
          </a:p>
        </p:txBody>
      </p:sp>
      <p:sp>
        <p:nvSpPr>
          <p:cNvPr id="49160" name="Oval 7"/>
          <p:cNvSpPr>
            <a:spLocks noChangeArrowheads="1"/>
          </p:cNvSpPr>
          <p:nvPr/>
        </p:nvSpPr>
        <p:spPr bwMode="auto">
          <a:xfrm>
            <a:off x="6823075" y="3929063"/>
            <a:ext cx="363538" cy="33655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k</a:t>
            </a:r>
          </a:p>
        </p:txBody>
      </p:sp>
      <p:sp>
        <p:nvSpPr>
          <p:cNvPr id="49161" name="Oval 8"/>
          <p:cNvSpPr>
            <a:spLocks noChangeArrowheads="1"/>
          </p:cNvSpPr>
          <p:nvPr/>
        </p:nvSpPr>
        <p:spPr bwMode="auto">
          <a:xfrm>
            <a:off x="8351838" y="4164013"/>
            <a:ext cx="422275" cy="42068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ym typeface="Symbol" pitchFamily="-106" charset="2"/>
              </a:rPr>
              <a:t>j</a:t>
            </a:r>
          </a:p>
        </p:txBody>
      </p:sp>
      <p:sp>
        <p:nvSpPr>
          <p:cNvPr id="49162" name="Freeform 9"/>
          <p:cNvSpPr>
            <a:spLocks/>
          </p:cNvSpPr>
          <p:nvPr/>
        </p:nvSpPr>
        <p:spPr bwMode="auto">
          <a:xfrm>
            <a:off x="5630863" y="4011613"/>
            <a:ext cx="1187450" cy="441325"/>
          </a:xfrm>
          <a:custGeom>
            <a:avLst/>
            <a:gdLst>
              <a:gd name="T0" fmla="*/ 0 w 748"/>
              <a:gd name="T1" fmla="*/ 278 h 278"/>
              <a:gd name="T2" fmla="*/ 96 w 748"/>
              <a:gd name="T3" fmla="*/ 163 h 278"/>
              <a:gd name="T4" fmla="*/ 134 w 748"/>
              <a:gd name="T5" fmla="*/ 154 h 278"/>
              <a:gd name="T6" fmla="*/ 288 w 748"/>
              <a:gd name="T7" fmla="*/ 134 h 278"/>
              <a:gd name="T8" fmla="*/ 451 w 748"/>
              <a:gd name="T9" fmla="*/ 139 h 278"/>
              <a:gd name="T10" fmla="*/ 513 w 748"/>
              <a:gd name="T11" fmla="*/ 67 h 278"/>
              <a:gd name="T12" fmla="*/ 748 w 748"/>
              <a:gd name="T13" fmla="*/ 0 h 2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48"/>
              <a:gd name="T22" fmla="*/ 0 h 278"/>
              <a:gd name="T23" fmla="*/ 748 w 748"/>
              <a:gd name="T24" fmla="*/ 278 h 2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48" h="278">
                <a:moveTo>
                  <a:pt x="0" y="278"/>
                </a:moveTo>
                <a:cubicBezTo>
                  <a:pt x="32" y="240"/>
                  <a:pt x="61" y="199"/>
                  <a:pt x="96" y="163"/>
                </a:cubicBezTo>
                <a:cubicBezTo>
                  <a:pt x="97" y="161"/>
                  <a:pt x="132" y="154"/>
                  <a:pt x="134" y="154"/>
                </a:cubicBezTo>
                <a:cubicBezTo>
                  <a:pt x="185" y="147"/>
                  <a:pt x="237" y="140"/>
                  <a:pt x="288" y="134"/>
                </a:cubicBezTo>
                <a:cubicBezTo>
                  <a:pt x="347" y="139"/>
                  <a:pt x="391" y="143"/>
                  <a:pt x="451" y="139"/>
                </a:cubicBezTo>
                <a:cubicBezTo>
                  <a:pt x="479" y="121"/>
                  <a:pt x="487" y="86"/>
                  <a:pt x="513" y="67"/>
                </a:cubicBezTo>
                <a:cubicBezTo>
                  <a:pt x="575" y="22"/>
                  <a:pt x="672" y="0"/>
                  <a:pt x="748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3" name="Freeform 10"/>
          <p:cNvSpPr>
            <a:spLocks/>
          </p:cNvSpPr>
          <p:nvPr/>
        </p:nvSpPr>
        <p:spPr bwMode="auto">
          <a:xfrm>
            <a:off x="7199313" y="4087813"/>
            <a:ext cx="1158875" cy="236537"/>
          </a:xfrm>
          <a:custGeom>
            <a:avLst/>
            <a:gdLst>
              <a:gd name="T0" fmla="*/ 0 w 730"/>
              <a:gd name="T1" fmla="*/ 14 h 149"/>
              <a:gd name="T2" fmla="*/ 68 w 730"/>
              <a:gd name="T3" fmla="*/ 0 h 149"/>
              <a:gd name="T4" fmla="*/ 279 w 730"/>
              <a:gd name="T5" fmla="*/ 43 h 149"/>
              <a:gd name="T6" fmla="*/ 327 w 730"/>
              <a:gd name="T7" fmla="*/ 77 h 149"/>
              <a:gd name="T8" fmla="*/ 442 w 730"/>
              <a:gd name="T9" fmla="*/ 120 h 149"/>
              <a:gd name="T10" fmla="*/ 639 w 730"/>
              <a:gd name="T11" fmla="*/ 120 h 149"/>
              <a:gd name="T12" fmla="*/ 730 w 730"/>
              <a:gd name="T13" fmla="*/ 149 h 1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30"/>
              <a:gd name="T22" fmla="*/ 0 h 149"/>
              <a:gd name="T23" fmla="*/ 730 w 730"/>
              <a:gd name="T24" fmla="*/ 149 h 1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30" h="149">
                <a:moveTo>
                  <a:pt x="0" y="14"/>
                </a:moveTo>
                <a:cubicBezTo>
                  <a:pt x="58" y="4"/>
                  <a:pt x="36" y="11"/>
                  <a:pt x="68" y="0"/>
                </a:cubicBezTo>
                <a:cubicBezTo>
                  <a:pt x="144" y="5"/>
                  <a:pt x="207" y="19"/>
                  <a:pt x="279" y="43"/>
                </a:cubicBezTo>
                <a:cubicBezTo>
                  <a:pt x="294" y="59"/>
                  <a:pt x="306" y="70"/>
                  <a:pt x="327" y="77"/>
                </a:cubicBezTo>
                <a:cubicBezTo>
                  <a:pt x="367" y="106"/>
                  <a:pt x="394" y="114"/>
                  <a:pt x="442" y="120"/>
                </a:cubicBezTo>
                <a:cubicBezTo>
                  <a:pt x="532" y="116"/>
                  <a:pt x="559" y="111"/>
                  <a:pt x="639" y="120"/>
                </a:cubicBezTo>
                <a:cubicBezTo>
                  <a:pt x="670" y="124"/>
                  <a:pt x="697" y="149"/>
                  <a:pt x="730" y="149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4331" name="Text Box 11"/>
          <p:cNvSpPr txBox="1">
            <a:spLocks noChangeArrowheads="1"/>
          </p:cNvSpPr>
          <p:nvPr/>
        </p:nvSpPr>
        <p:spPr bwMode="auto">
          <a:xfrm>
            <a:off x="2212975" y="4778375"/>
            <a:ext cx="2551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6" charset="0"/>
              </a:rPr>
              <a:t>d</a:t>
            </a:r>
            <a:r>
              <a:rPr lang="en-US" sz="2800" baseline="-25000">
                <a:latin typeface="Comic Sans MS" pitchFamily="-106" charset="0"/>
              </a:rPr>
              <a:t>ik</a:t>
            </a:r>
            <a:r>
              <a:rPr lang="en-US" sz="2800" baseline="30000">
                <a:latin typeface="Comic Sans MS" pitchFamily="-106" charset="0"/>
              </a:rPr>
              <a:t>(k-1)</a:t>
            </a:r>
            <a:r>
              <a:rPr lang="en-US" sz="2800">
                <a:latin typeface="Comic Sans MS" pitchFamily="-106" charset="0"/>
              </a:rPr>
              <a:t> + d</a:t>
            </a:r>
            <a:r>
              <a:rPr lang="en-US" sz="2800" baseline="-25000">
                <a:latin typeface="Comic Sans MS" pitchFamily="-106" charset="0"/>
              </a:rPr>
              <a:t>kj</a:t>
            </a:r>
            <a:r>
              <a:rPr lang="en-US" sz="2800" baseline="30000">
                <a:latin typeface="Comic Sans MS" pitchFamily="-106" charset="0"/>
              </a:rPr>
              <a:t>(k-1)</a:t>
            </a:r>
            <a:r>
              <a:rPr lang="en-US" sz="2800">
                <a:latin typeface="Comic Sans MS" pitchFamily="-106" charset="0"/>
              </a:rPr>
              <a:t> </a:t>
            </a:r>
          </a:p>
        </p:txBody>
      </p:sp>
      <p:sp>
        <p:nvSpPr>
          <p:cNvPr id="49165" name="Rectangle 12"/>
          <p:cNvSpPr>
            <a:spLocks noChangeArrowheads="1"/>
          </p:cNvSpPr>
          <p:nvPr/>
        </p:nvSpPr>
        <p:spPr bwMode="auto">
          <a:xfrm>
            <a:off x="728663" y="1266825"/>
            <a:ext cx="729615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d</a:t>
            </a:r>
            <a:r>
              <a:rPr lang="en-US" sz="2800" baseline="-25000" dirty="0" err="1">
                <a:solidFill>
                  <a:srgbClr val="336699"/>
                </a:solidFill>
                <a:latin typeface="Century Gothic"/>
                <a:cs typeface="Century Gothic"/>
              </a:rPr>
              <a:t>ij</a:t>
            </a:r>
            <a:r>
              <a:rPr lang="en-US" sz="2800" baseline="30000" dirty="0">
                <a:solidFill>
                  <a:srgbClr val="336699"/>
                </a:solidFill>
                <a:latin typeface="Century Gothic"/>
                <a:cs typeface="Century Gothic"/>
              </a:rPr>
              <a:t>(k)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= the weight of a shortest path from vertex </a:t>
            </a:r>
            <a:r>
              <a:rPr lang="en-US" sz="2800" dirty="0" err="1">
                <a:solidFill>
                  <a:srgbClr val="336699"/>
                </a:solidFill>
                <a:latin typeface="Century Gothic"/>
                <a:cs typeface="Century Gothic"/>
              </a:rPr>
              <a:t>i</a:t>
            </a:r>
            <a:r>
              <a:rPr lang="en-US" sz="2800" dirty="0">
                <a:solidFill>
                  <a:srgbClr val="336699"/>
                </a:solidFill>
                <a:latin typeface="Century Gothic"/>
                <a:cs typeface="Century Gothic"/>
              </a:rPr>
              <a:t> to vertex j with all intermediary vertices drawn from   {1, 2, …, k}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33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Computing the Shortest Path Weights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27051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(k)</a:t>
            </a:r>
            <a:r>
              <a:rPr lang="en-US" dirty="0"/>
              <a:t> = 	</a:t>
            </a:r>
            <a:r>
              <a:rPr lang="en-US" dirty="0" err="1">
                <a:latin typeface="Comic Sans MS" pitchFamily="-106" charset="0"/>
              </a:rPr>
              <a:t>w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dirty="0"/>
              <a:t>					if </a:t>
            </a:r>
            <a:r>
              <a:rPr lang="en-US" dirty="0">
                <a:latin typeface="Comic Sans MS" pitchFamily="-106" charset="0"/>
              </a:rPr>
              <a:t>k = 0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>
                <a:latin typeface="Comic Sans MS" pitchFamily="-106" charset="0"/>
              </a:rPr>
              <a:t>			min {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(k-1) </a:t>
            </a:r>
            <a:r>
              <a:rPr lang="en-US" dirty="0">
                <a:latin typeface="Comic Sans MS" pitchFamily="-106" charset="0"/>
              </a:rPr>
              <a:t>, 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ik</a:t>
            </a:r>
            <a:r>
              <a:rPr lang="en-US" baseline="30000" dirty="0">
                <a:latin typeface="Comic Sans MS" pitchFamily="-106" charset="0"/>
              </a:rPr>
              <a:t>(k-1)</a:t>
            </a:r>
            <a:r>
              <a:rPr lang="en-US" dirty="0">
                <a:latin typeface="Comic Sans MS" pitchFamily="-106" charset="0"/>
              </a:rPr>
              <a:t> + 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kj</a:t>
            </a:r>
            <a:r>
              <a:rPr lang="en-US" baseline="30000" dirty="0">
                <a:latin typeface="Comic Sans MS" pitchFamily="-106" charset="0"/>
              </a:rPr>
              <a:t>(k-1) </a:t>
            </a:r>
            <a:r>
              <a:rPr lang="en-US" dirty="0">
                <a:latin typeface="Comic Sans MS" pitchFamily="-106" charset="0"/>
              </a:rPr>
              <a:t>}	</a:t>
            </a:r>
            <a:r>
              <a:rPr lang="en-US" dirty="0"/>
              <a:t>if</a:t>
            </a:r>
            <a:r>
              <a:rPr lang="en-US" dirty="0">
                <a:latin typeface="Comic Sans MS" pitchFamily="-106" charset="0"/>
              </a:rPr>
              <a:t> k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≥ 1</a:t>
            </a:r>
            <a:endParaRPr lang="en-US" sz="1600" dirty="0">
              <a:latin typeface="Comic Sans MS" pitchFamily="-106" charset="0"/>
              <a:sym typeface="Symbol" pitchFamily="-106" charset="2"/>
            </a:endParaRPr>
          </a:p>
          <a:p>
            <a:pPr eaLnBrk="1" hangingPunct="1">
              <a:lnSpc>
                <a:spcPct val="120000"/>
              </a:lnSpc>
            </a:pPr>
            <a:r>
              <a:rPr lang="en-US" dirty="0"/>
              <a:t> The final solution: </a:t>
            </a:r>
            <a:r>
              <a:rPr lang="en-US" dirty="0">
                <a:latin typeface="Comic Sans MS" pitchFamily="-106" charset="0"/>
              </a:rPr>
              <a:t>D</a:t>
            </a:r>
            <a:r>
              <a:rPr lang="en-US" baseline="30000" dirty="0">
                <a:latin typeface="Comic Sans MS" pitchFamily="-106" charset="0"/>
              </a:rPr>
              <a:t>(n)</a:t>
            </a:r>
            <a:r>
              <a:rPr lang="en-US" dirty="0"/>
              <a:t> = (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(n)</a:t>
            </a:r>
            <a:r>
              <a:rPr lang="en-US" dirty="0"/>
              <a:t>): </a:t>
            </a:r>
          </a:p>
          <a:p>
            <a:pPr eaLnBrk="1" hangingPunct="1">
              <a:buFontTx/>
              <a:buNone/>
            </a:pPr>
            <a:r>
              <a:rPr lang="en-US" dirty="0"/>
              <a:t>			</a:t>
            </a:r>
            <a:r>
              <a:rPr lang="en-US" dirty="0" err="1">
                <a:latin typeface="Comic Sans MS" pitchFamily="-106" charset="0"/>
              </a:rPr>
              <a:t>d</a:t>
            </a:r>
            <a:r>
              <a:rPr lang="en-US" baseline="-25000" dirty="0" err="1">
                <a:latin typeface="Comic Sans MS" pitchFamily="-106" charset="0"/>
              </a:rPr>
              <a:t>ij</a:t>
            </a:r>
            <a:r>
              <a:rPr lang="en-US" baseline="30000" dirty="0">
                <a:latin typeface="Comic Sans MS" pitchFamily="-106" charset="0"/>
              </a:rPr>
              <a:t>(n) </a:t>
            </a:r>
            <a:r>
              <a:rPr lang="en-US" dirty="0">
                <a:latin typeface="Comic Sans MS" pitchFamily="-106" charset="0"/>
              </a:rPr>
              <a:t>= 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𝛅(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j) ∀ </a:t>
            </a:r>
            <a:r>
              <a:rPr lang="en-US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, j ∈ V</a:t>
            </a:r>
            <a:endParaRPr lang="en-US" baseline="30000" dirty="0">
              <a:latin typeface="Comic Sans MS" pitchFamily="-106" charset="0"/>
              <a:sym typeface="Symbol" pitchFamily="-106" charset="2"/>
            </a:endParaRP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 rot="5400000">
            <a:off x="6394451" y="4083050"/>
            <a:ext cx="260350" cy="166052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6378575" y="4097338"/>
            <a:ext cx="260350" cy="165735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532063" y="4079875"/>
            <a:ext cx="1663700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5691188" y="4097338"/>
            <a:ext cx="1663700" cy="16668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6367463" y="4784725"/>
            <a:ext cx="285750" cy="2524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1" name="Text Box 9"/>
          <p:cNvSpPr txBox="1">
            <a:spLocks noChangeArrowheads="1"/>
          </p:cNvSpPr>
          <p:nvPr/>
        </p:nvSpPr>
        <p:spPr bwMode="auto">
          <a:xfrm>
            <a:off x="6362700" y="3730625"/>
            <a:ext cx="276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j</a:t>
            </a:r>
          </a:p>
        </p:txBody>
      </p:sp>
      <p:sp>
        <p:nvSpPr>
          <p:cNvPr id="51212" name="Text Box 10"/>
          <p:cNvSpPr txBox="1">
            <a:spLocks noChangeArrowheads="1"/>
          </p:cNvSpPr>
          <p:nvPr/>
        </p:nvSpPr>
        <p:spPr bwMode="auto">
          <a:xfrm>
            <a:off x="5413375" y="47386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i</a:t>
            </a:r>
          </a:p>
        </p:txBody>
      </p:sp>
      <p:sp>
        <p:nvSpPr>
          <p:cNvPr id="51213" name="Text Box 11"/>
          <p:cNvSpPr txBox="1">
            <a:spLocks noChangeArrowheads="1"/>
          </p:cNvSpPr>
          <p:nvPr/>
        </p:nvSpPr>
        <p:spPr bwMode="auto">
          <a:xfrm>
            <a:off x="1862138" y="5383213"/>
            <a:ext cx="67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D</a:t>
            </a:r>
            <a:r>
              <a:rPr lang="en-US" baseline="30000">
                <a:latin typeface="Comic Sans MS" pitchFamily="-106" charset="0"/>
              </a:rPr>
              <a:t>(k-1)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27263" y="3617913"/>
            <a:ext cx="1952625" cy="2128837"/>
            <a:chOff x="1133" y="1967"/>
            <a:chExt cx="1230" cy="1341"/>
          </a:xfrm>
        </p:grpSpPr>
        <p:grpSp>
          <p:nvGrpSpPr>
            <p:cNvPr id="51226" name="Group 13"/>
            <p:cNvGrpSpPr>
              <a:grpSpLocks/>
            </p:cNvGrpSpPr>
            <p:nvPr/>
          </p:nvGrpSpPr>
          <p:grpSpPr bwMode="auto">
            <a:xfrm>
              <a:off x="1133" y="2645"/>
              <a:ext cx="1230" cy="231"/>
              <a:chOff x="648" y="1930"/>
              <a:chExt cx="1230" cy="231"/>
            </a:xfrm>
          </p:grpSpPr>
          <p:sp>
            <p:nvSpPr>
              <p:cNvPr id="51229" name="Rectangle 14"/>
              <p:cNvSpPr>
                <a:spLocks noChangeArrowheads="1"/>
              </p:cNvSpPr>
              <p:nvPr/>
            </p:nvSpPr>
            <p:spPr bwMode="auto">
              <a:xfrm rot="5400000">
                <a:off x="1278" y="1539"/>
                <a:ext cx="164" cy="1036"/>
              </a:xfrm>
              <a:prstGeom prst="rect">
                <a:avLst/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30" name="Text Box 15"/>
              <p:cNvSpPr txBox="1">
                <a:spLocks noChangeArrowheads="1"/>
              </p:cNvSpPr>
              <p:nvPr/>
            </p:nvSpPr>
            <p:spPr bwMode="auto">
              <a:xfrm>
                <a:off x="648" y="1930"/>
                <a:ext cx="1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>
                    <a:latin typeface="Comic Sans MS" pitchFamily="-106" charset="0"/>
                  </a:rPr>
                  <a:t>i</a:t>
                </a:r>
              </a:p>
            </p:txBody>
          </p:sp>
        </p:grpSp>
        <p:sp>
          <p:nvSpPr>
            <p:cNvPr id="51227" name="Rectangle 16"/>
            <p:cNvSpPr>
              <a:spLocks noChangeArrowheads="1"/>
            </p:cNvSpPr>
            <p:nvPr/>
          </p:nvSpPr>
          <p:spPr bwMode="auto">
            <a:xfrm>
              <a:off x="1734" y="2259"/>
              <a:ext cx="164" cy="1049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28" name="Text Box 17"/>
            <p:cNvSpPr txBox="1">
              <a:spLocks noChangeArrowheads="1"/>
            </p:cNvSpPr>
            <p:nvPr/>
          </p:nvSpPr>
          <p:spPr bwMode="auto">
            <a:xfrm>
              <a:off x="1739" y="1967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j</a:t>
              </a:r>
            </a:p>
          </p:txBody>
        </p:sp>
      </p:grpSp>
      <p:sp>
        <p:nvSpPr>
          <p:cNvPr id="51215" name="Text Box 18"/>
          <p:cNvSpPr txBox="1">
            <a:spLocks noChangeArrowheads="1"/>
          </p:cNvSpPr>
          <p:nvPr/>
        </p:nvSpPr>
        <p:spPr bwMode="auto">
          <a:xfrm>
            <a:off x="5116513" y="5400675"/>
            <a:ext cx="542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D</a:t>
            </a:r>
            <a:r>
              <a:rPr lang="en-US" baseline="30000">
                <a:latin typeface="Comic Sans MS" pitchFamily="-106" charset="0"/>
              </a:rPr>
              <a:t>(k)</a:t>
            </a:r>
          </a:p>
        </p:txBody>
      </p:sp>
      <p:sp>
        <p:nvSpPr>
          <p:cNvPr id="826387" name="Rectangle 19"/>
          <p:cNvSpPr>
            <a:spLocks noChangeArrowheads="1"/>
          </p:cNvSpPr>
          <p:nvPr/>
        </p:nvSpPr>
        <p:spPr bwMode="auto">
          <a:xfrm>
            <a:off x="2733675" y="4767263"/>
            <a:ext cx="285750" cy="2524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6388" name="Rectangle 20"/>
          <p:cNvSpPr>
            <a:spLocks noChangeArrowheads="1"/>
          </p:cNvSpPr>
          <p:nvPr/>
        </p:nvSpPr>
        <p:spPr bwMode="auto">
          <a:xfrm>
            <a:off x="3175000" y="4248150"/>
            <a:ext cx="285750" cy="25241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6389" name="Rectangle 21"/>
          <p:cNvSpPr>
            <a:spLocks noChangeArrowheads="1"/>
          </p:cNvSpPr>
          <p:nvPr/>
        </p:nvSpPr>
        <p:spPr bwMode="auto">
          <a:xfrm>
            <a:off x="3167063" y="4767263"/>
            <a:ext cx="285750" cy="252412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9" name="AutoShape 22"/>
          <p:cNvSpPr>
            <a:spLocks noChangeArrowheads="1"/>
          </p:cNvSpPr>
          <p:nvPr/>
        </p:nvSpPr>
        <p:spPr bwMode="auto">
          <a:xfrm>
            <a:off x="4614863" y="4648200"/>
            <a:ext cx="503237" cy="449263"/>
          </a:xfrm>
          <a:prstGeom prst="rightArrow">
            <a:avLst>
              <a:gd name="adj1" fmla="val 50000"/>
              <a:gd name="adj2" fmla="val 280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717800" y="4227513"/>
            <a:ext cx="444500" cy="458787"/>
            <a:chOff x="1442" y="2351"/>
            <a:chExt cx="280" cy="289"/>
          </a:xfrm>
        </p:grpSpPr>
        <p:sp>
          <p:nvSpPr>
            <p:cNvPr id="51224" name="Freeform 24"/>
            <p:cNvSpPr>
              <a:spLocks/>
            </p:cNvSpPr>
            <p:nvPr/>
          </p:nvSpPr>
          <p:spPr bwMode="auto">
            <a:xfrm>
              <a:off x="1542" y="2448"/>
              <a:ext cx="180" cy="192"/>
            </a:xfrm>
            <a:custGeom>
              <a:avLst/>
              <a:gdLst>
                <a:gd name="T0" fmla="*/ 0 w 180"/>
                <a:gd name="T1" fmla="*/ 192 h 192"/>
                <a:gd name="T2" fmla="*/ 24 w 180"/>
                <a:gd name="T3" fmla="*/ 78 h 192"/>
                <a:gd name="T4" fmla="*/ 78 w 180"/>
                <a:gd name="T5" fmla="*/ 24 h 192"/>
                <a:gd name="T6" fmla="*/ 180 w 180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0"/>
                <a:gd name="T13" fmla="*/ 0 h 192"/>
                <a:gd name="T14" fmla="*/ 180 w 180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0" h="192">
                  <a:moveTo>
                    <a:pt x="0" y="192"/>
                  </a:moveTo>
                  <a:cubicBezTo>
                    <a:pt x="5" y="149"/>
                    <a:pt x="11" y="106"/>
                    <a:pt x="24" y="78"/>
                  </a:cubicBezTo>
                  <a:cubicBezTo>
                    <a:pt x="37" y="50"/>
                    <a:pt x="52" y="37"/>
                    <a:pt x="78" y="24"/>
                  </a:cubicBezTo>
                  <a:cubicBezTo>
                    <a:pt x="104" y="11"/>
                    <a:pt x="164" y="4"/>
                    <a:pt x="18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25" name="Text Box 25"/>
            <p:cNvSpPr txBox="1">
              <a:spLocks noChangeArrowheads="1"/>
            </p:cNvSpPr>
            <p:nvPr/>
          </p:nvSpPr>
          <p:spPr bwMode="auto">
            <a:xfrm>
              <a:off x="1442" y="2351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+</a:t>
              </a:r>
            </a:p>
          </p:txBody>
        </p:sp>
      </p:grpSp>
      <p:sp>
        <p:nvSpPr>
          <p:cNvPr id="51221" name="AutoShape 26"/>
          <p:cNvSpPr>
            <a:spLocks/>
          </p:cNvSpPr>
          <p:nvPr/>
        </p:nvSpPr>
        <p:spPr bwMode="auto">
          <a:xfrm>
            <a:off x="2025650" y="1276350"/>
            <a:ext cx="88900" cy="1085850"/>
          </a:xfrm>
          <a:prstGeom prst="leftBrace">
            <a:avLst>
              <a:gd name="adj1" fmla="val 10178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6395" name="Text Box 27"/>
          <p:cNvSpPr txBox="1">
            <a:spLocks noChangeArrowheads="1"/>
          </p:cNvSpPr>
          <p:nvPr/>
        </p:nvSpPr>
        <p:spPr bwMode="auto">
          <a:xfrm>
            <a:off x="2536825" y="5013325"/>
            <a:ext cx="671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(i, k)</a:t>
            </a:r>
          </a:p>
        </p:txBody>
      </p:sp>
      <p:sp>
        <p:nvSpPr>
          <p:cNvPr id="826396" name="Text Box 28"/>
          <p:cNvSpPr txBox="1">
            <a:spLocks noChangeArrowheads="1"/>
          </p:cNvSpPr>
          <p:nvPr/>
        </p:nvSpPr>
        <p:spPr bwMode="auto">
          <a:xfrm>
            <a:off x="3470275" y="4184650"/>
            <a:ext cx="700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(k, j)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293ADC-9466-C940-A729-660342E5196E}"/>
              </a:ext>
            </a:extLst>
          </p:cNvPr>
          <p:cNvSpPr/>
          <p:nvPr/>
        </p:nvSpPr>
        <p:spPr>
          <a:xfrm>
            <a:off x="2025650" y="5924835"/>
            <a:ext cx="5197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entury Gothic" panose="020B0502020202020204" pitchFamily="34" charset="0"/>
              </a:rPr>
              <a:t>Compute</a:t>
            </a:r>
            <a:r>
              <a:rPr lang="en-US" sz="2800" dirty="0"/>
              <a:t> </a:t>
            </a:r>
            <a:r>
              <a:rPr lang="en-US" sz="2800" dirty="0">
                <a:latin typeface="Comic Sans MS" pitchFamily="-106" charset="0"/>
              </a:rPr>
              <a:t>D</a:t>
            </a:r>
            <a:r>
              <a:rPr lang="en-US" sz="2800" baseline="30000" dirty="0">
                <a:latin typeface="Comic Sans MS" pitchFamily="-106" charset="0"/>
              </a:rPr>
              <a:t>(0)</a:t>
            </a:r>
            <a:r>
              <a:rPr lang="en-US" sz="2800" dirty="0">
                <a:latin typeface="Comic Sans MS" pitchFamily="-106" charset="0"/>
              </a:rPr>
              <a:t>, D</a:t>
            </a:r>
            <a:r>
              <a:rPr lang="en-US" sz="2800" baseline="30000" dirty="0">
                <a:latin typeface="Comic Sans MS" pitchFamily="-106" charset="0"/>
              </a:rPr>
              <a:t>(1)</a:t>
            </a:r>
            <a:r>
              <a:rPr lang="en-US" sz="2800" dirty="0">
                <a:latin typeface="Comic Sans MS" pitchFamily="-106" charset="0"/>
              </a:rPr>
              <a:t>, D</a:t>
            </a:r>
            <a:r>
              <a:rPr lang="en-US" sz="2800" baseline="30000" dirty="0">
                <a:latin typeface="Comic Sans MS" pitchFamily="-106" charset="0"/>
              </a:rPr>
              <a:t>(2)</a:t>
            </a:r>
            <a:r>
              <a:rPr lang="en-US" sz="2800" dirty="0">
                <a:latin typeface="Comic Sans MS" pitchFamily="-106" charset="0"/>
              </a:rPr>
              <a:t>,…, D</a:t>
            </a:r>
            <a:r>
              <a:rPr lang="en-US" sz="2800" baseline="30000" dirty="0">
                <a:latin typeface="Comic Sans MS" pitchFamily="-106" charset="0"/>
              </a:rPr>
              <a:t>(n)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53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387" grpId="0" animBg="1"/>
      <p:bldP spid="826388" grpId="0" animBg="1"/>
      <p:bldP spid="826389" grpId="0" animBg="1"/>
      <p:bldP spid="826395" grpId="0"/>
      <p:bldP spid="826396" grpId="0"/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FLOYD-WARSHALL(</a:t>
            </a:r>
            <a:r>
              <a:rPr lang="en-US">
                <a:latin typeface="Comic Sans MS" pitchFamily="-106" charset="0"/>
              </a:rPr>
              <a:t>W</a:t>
            </a:r>
            <a:r>
              <a:rPr lang="en-US"/>
              <a:t>)</a:t>
            </a:r>
          </a:p>
        </p:txBody>
      </p:sp>
      <p:sp>
        <p:nvSpPr>
          <p:cNvPr id="82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4438"/>
            <a:ext cx="9085943" cy="507682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n ← rows[W]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D</a:t>
            </a:r>
            <a:r>
              <a:rPr lang="en-US" baseline="30000" dirty="0"/>
              <a:t>(0)</a:t>
            </a:r>
            <a:r>
              <a:rPr lang="en-US" dirty="0"/>
              <a:t> ← W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for </a:t>
            </a:r>
            <a:r>
              <a:rPr lang="en-US" dirty="0"/>
              <a:t>k ← 1 </a:t>
            </a:r>
            <a:r>
              <a:rPr lang="en-US" b="1" dirty="0"/>
              <a:t>to </a:t>
            </a:r>
            <a:r>
              <a:rPr lang="en-US" dirty="0"/>
              <a:t>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    </a:t>
            </a:r>
            <a:r>
              <a:rPr lang="en-US" b="1" dirty="0"/>
              <a:t>  do for </a:t>
            </a:r>
            <a:r>
              <a:rPr lang="en-US" dirty="0" err="1"/>
              <a:t>i</a:t>
            </a:r>
            <a:r>
              <a:rPr lang="en-US" dirty="0"/>
              <a:t> ← 1 </a:t>
            </a:r>
            <a:r>
              <a:rPr lang="en-US" b="1" dirty="0"/>
              <a:t>to </a:t>
            </a:r>
            <a:r>
              <a:rPr lang="en-US" dirty="0"/>
              <a:t>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       </a:t>
            </a:r>
            <a:r>
              <a:rPr lang="en-US" b="1" dirty="0"/>
              <a:t>          do for </a:t>
            </a:r>
            <a:r>
              <a:rPr lang="en-US" dirty="0"/>
              <a:t>j ← 1 </a:t>
            </a:r>
            <a:r>
              <a:rPr lang="en-US" b="1" dirty="0"/>
              <a:t>to </a:t>
            </a:r>
            <a:r>
              <a:rPr lang="en-US" dirty="0"/>
              <a:t>n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            </a:t>
            </a:r>
            <a:r>
              <a:rPr lang="en-US" b="1" dirty="0"/>
              <a:t>          do </a:t>
            </a:r>
            <a:r>
              <a:rPr lang="en-US" dirty="0" err="1"/>
              <a:t>d</a:t>
            </a:r>
            <a:r>
              <a:rPr lang="en-US" baseline="-25000" dirty="0" err="1"/>
              <a:t>ij</a:t>
            </a:r>
            <a:r>
              <a:rPr lang="en-US" baseline="30000" dirty="0"/>
              <a:t>(k)</a:t>
            </a:r>
            <a:r>
              <a:rPr lang="en-US" dirty="0"/>
              <a:t> ← min (</a:t>
            </a:r>
            <a:r>
              <a:rPr lang="en-US" dirty="0" err="1"/>
              <a:t>d</a:t>
            </a:r>
            <a:r>
              <a:rPr lang="en-US" baseline="-25000" dirty="0" err="1"/>
              <a:t>ij</a:t>
            </a:r>
            <a:r>
              <a:rPr lang="en-US" baseline="30000" dirty="0"/>
              <a:t>(k-1)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ik</a:t>
            </a:r>
            <a:r>
              <a:rPr lang="en-US" baseline="30000" dirty="0"/>
              <a:t>(k-1)</a:t>
            </a:r>
            <a:r>
              <a:rPr lang="en-US" dirty="0"/>
              <a:t> + </a:t>
            </a:r>
            <a:r>
              <a:rPr lang="en-US" dirty="0" err="1"/>
              <a:t>d</a:t>
            </a:r>
            <a:r>
              <a:rPr lang="en-US" baseline="-25000" dirty="0" err="1"/>
              <a:t>kj</a:t>
            </a:r>
            <a:r>
              <a:rPr lang="en-US" baseline="30000" dirty="0"/>
              <a:t>(k-1)</a:t>
            </a:r>
            <a:r>
              <a:rPr lang="en-US" dirty="0"/>
              <a:t>)</a:t>
            </a:r>
            <a:endParaRPr lang="en-US" baseline="30000" dirty="0"/>
          </a:p>
          <a:p>
            <a:pPr marL="533400" indent="-533400" eaLnBrk="1" hangingPunct="1">
              <a:buFontTx/>
              <a:buAutoNum type="arabicPeriod"/>
            </a:pPr>
            <a:r>
              <a:rPr lang="en-US" dirty="0"/>
              <a:t> </a:t>
            </a:r>
            <a:r>
              <a:rPr lang="en-US" b="1" dirty="0"/>
              <a:t>return </a:t>
            </a:r>
            <a:r>
              <a:rPr lang="en-US" dirty="0"/>
              <a:t>D</a:t>
            </a:r>
            <a:r>
              <a:rPr lang="en-US" baseline="30000" dirty="0"/>
              <a:t>(n)</a:t>
            </a:r>
          </a:p>
          <a:p>
            <a:pPr marL="533400" indent="-533400" eaLnBrk="1" hangingPunct="1"/>
            <a:endParaRPr lang="en-US" dirty="0"/>
          </a:p>
          <a:p>
            <a:pPr marL="533400" indent="-533400" eaLnBrk="1" hangingPunct="1"/>
            <a:r>
              <a:rPr lang="en-US" dirty="0"/>
              <a:t>Running time: </a:t>
            </a:r>
            <a:r>
              <a:rPr lang="el-GR" dirty="0">
                <a:latin typeface="Comic Sans MS" pitchFamily="-106" charset="0"/>
                <a:sym typeface="Symbol" pitchFamily="-106" charset="2"/>
              </a:rPr>
              <a:t>Θ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(n</a:t>
            </a:r>
            <a:r>
              <a:rPr lang="en-US" baseline="30000" dirty="0">
                <a:latin typeface="Comic Sans MS" pitchFamily="-106" charset="0"/>
                <a:sym typeface="Symbol" pitchFamily="-106" charset="2"/>
              </a:rPr>
              <a:t>3</a:t>
            </a:r>
            <a:r>
              <a:rPr lang="en-US" dirty="0">
                <a:latin typeface="Comic Sans MS" pitchFamily="-106" charset="0"/>
                <a:sym typeface="Symbol" pitchFamily="-106" charset="2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7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 txBox="1">
            <a:spLocks noGrp="1"/>
          </p:cNvSpPr>
          <p:nvPr/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1400"/>
              <a:t>CS 477/677 - Lecture 24</a:t>
            </a: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/>
              <a:t>Example</a:t>
            </a:r>
          </a:p>
        </p:txBody>
      </p:sp>
      <p:grpSp>
        <p:nvGrpSpPr>
          <p:cNvPr id="55301" name="Group 3"/>
          <p:cNvGrpSpPr>
            <a:grpSpLocks/>
          </p:cNvGrpSpPr>
          <p:nvPr/>
        </p:nvGrpSpPr>
        <p:grpSpPr bwMode="auto">
          <a:xfrm>
            <a:off x="471488" y="1235075"/>
            <a:ext cx="2986087" cy="2419350"/>
            <a:chOff x="297" y="778"/>
            <a:chExt cx="1881" cy="1524"/>
          </a:xfrm>
        </p:grpSpPr>
        <p:sp>
          <p:nvSpPr>
            <p:cNvPr id="55635" name="Oval 4"/>
            <p:cNvSpPr>
              <a:spLocks noChangeArrowheads="1"/>
            </p:cNvSpPr>
            <p:nvPr/>
          </p:nvSpPr>
          <p:spPr bwMode="auto">
            <a:xfrm>
              <a:off x="297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5636" name="Oval 5"/>
            <p:cNvSpPr>
              <a:spLocks noChangeArrowheads="1"/>
            </p:cNvSpPr>
            <p:nvPr/>
          </p:nvSpPr>
          <p:spPr bwMode="auto">
            <a:xfrm>
              <a:off x="1104" y="7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2</a:t>
              </a:r>
            </a:p>
          </p:txBody>
        </p:sp>
        <p:sp>
          <p:nvSpPr>
            <p:cNvPr id="55637" name="Oval 6"/>
            <p:cNvSpPr>
              <a:spLocks noChangeArrowheads="1"/>
            </p:cNvSpPr>
            <p:nvPr/>
          </p:nvSpPr>
          <p:spPr bwMode="auto">
            <a:xfrm>
              <a:off x="1912" y="137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55638" name="Oval 7"/>
            <p:cNvSpPr>
              <a:spLocks noChangeArrowheads="1"/>
            </p:cNvSpPr>
            <p:nvPr/>
          </p:nvSpPr>
          <p:spPr bwMode="auto">
            <a:xfrm>
              <a:off x="726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55639" name="Oval 8"/>
            <p:cNvSpPr>
              <a:spLocks noChangeArrowheads="1"/>
            </p:cNvSpPr>
            <p:nvPr/>
          </p:nvSpPr>
          <p:spPr bwMode="auto">
            <a:xfrm>
              <a:off x="1558" y="19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4</a:t>
              </a:r>
            </a:p>
          </p:txBody>
        </p:sp>
        <p:sp>
          <p:nvSpPr>
            <p:cNvPr id="55640" name="Line 9"/>
            <p:cNvSpPr>
              <a:spLocks noChangeShapeType="1"/>
            </p:cNvSpPr>
            <p:nvPr/>
          </p:nvSpPr>
          <p:spPr bwMode="auto">
            <a:xfrm flipV="1">
              <a:off x="540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41" name="Line 10"/>
            <p:cNvSpPr>
              <a:spLocks noChangeShapeType="1"/>
            </p:cNvSpPr>
            <p:nvPr/>
          </p:nvSpPr>
          <p:spPr bwMode="auto">
            <a:xfrm>
              <a:off x="517" y="1623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42" name="Text Box 11"/>
            <p:cNvSpPr txBox="1">
              <a:spLocks noChangeArrowheads="1"/>
            </p:cNvSpPr>
            <p:nvPr/>
          </p:nvSpPr>
          <p:spPr bwMode="auto">
            <a:xfrm>
              <a:off x="669" y="107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55643" name="Text Box 12"/>
            <p:cNvSpPr txBox="1">
              <a:spLocks noChangeArrowheads="1"/>
            </p:cNvSpPr>
            <p:nvPr/>
          </p:nvSpPr>
          <p:spPr bwMode="auto">
            <a:xfrm>
              <a:off x="398" y="175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55644" name="Text Box 13"/>
            <p:cNvSpPr txBox="1">
              <a:spLocks noChangeArrowheads="1"/>
            </p:cNvSpPr>
            <p:nvPr/>
          </p:nvSpPr>
          <p:spPr bwMode="auto">
            <a:xfrm>
              <a:off x="850" y="178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55645" name="Text Box 14"/>
            <p:cNvSpPr txBox="1">
              <a:spLocks noChangeArrowheads="1"/>
            </p:cNvSpPr>
            <p:nvPr/>
          </p:nvSpPr>
          <p:spPr bwMode="auto">
            <a:xfrm>
              <a:off x="1189" y="2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55646" name="Line 15"/>
            <p:cNvSpPr>
              <a:spLocks noChangeShapeType="1"/>
            </p:cNvSpPr>
            <p:nvPr/>
          </p:nvSpPr>
          <p:spPr bwMode="auto">
            <a:xfrm flipV="1">
              <a:off x="996" y="2120"/>
              <a:ext cx="5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47" name="Line 16"/>
            <p:cNvSpPr>
              <a:spLocks noChangeShapeType="1"/>
            </p:cNvSpPr>
            <p:nvPr/>
          </p:nvSpPr>
          <p:spPr bwMode="auto">
            <a:xfrm>
              <a:off x="1293" y="1044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48" name="Line 17"/>
            <p:cNvSpPr>
              <a:spLocks noChangeShapeType="1"/>
            </p:cNvSpPr>
            <p:nvPr/>
          </p:nvSpPr>
          <p:spPr bwMode="auto">
            <a:xfrm flipH="1" flipV="1">
              <a:off x="543" y="1562"/>
              <a:ext cx="1043" cy="46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49" name="Text Box 18"/>
            <p:cNvSpPr txBox="1">
              <a:spLocks noChangeArrowheads="1"/>
            </p:cNvSpPr>
            <p:nvPr/>
          </p:nvSpPr>
          <p:spPr bwMode="auto">
            <a:xfrm>
              <a:off x="701" y="15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55650" name="Text Box 19"/>
            <p:cNvSpPr txBox="1">
              <a:spLocks noChangeArrowheads="1"/>
            </p:cNvSpPr>
            <p:nvPr/>
          </p:nvSpPr>
          <p:spPr bwMode="auto">
            <a:xfrm>
              <a:off x="1600" y="105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55651" name="Line 20"/>
            <p:cNvSpPr>
              <a:spLocks noChangeShapeType="1"/>
            </p:cNvSpPr>
            <p:nvPr/>
          </p:nvSpPr>
          <p:spPr bwMode="auto">
            <a:xfrm flipH="1" flipV="1">
              <a:off x="1326" y="1005"/>
              <a:ext cx="603" cy="42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52" name="Line 21"/>
            <p:cNvSpPr>
              <a:spLocks noChangeShapeType="1"/>
            </p:cNvSpPr>
            <p:nvPr/>
          </p:nvSpPr>
          <p:spPr bwMode="auto">
            <a:xfrm flipH="1">
              <a:off x="849" y="1050"/>
              <a:ext cx="352" cy="9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53" name="Line 22"/>
            <p:cNvSpPr>
              <a:spLocks noChangeShapeType="1"/>
            </p:cNvSpPr>
            <p:nvPr/>
          </p:nvSpPr>
          <p:spPr bwMode="auto">
            <a:xfrm flipV="1">
              <a:off x="1753" y="1611"/>
              <a:ext cx="244" cy="3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54" name="Line 23"/>
            <p:cNvSpPr>
              <a:spLocks noChangeShapeType="1"/>
            </p:cNvSpPr>
            <p:nvPr/>
          </p:nvSpPr>
          <p:spPr bwMode="auto">
            <a:xfrm>
              <a:off x="570" y="1502"/>
              <a:ext cx="134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655" name="Text Box 24"/>
            <p:cNvSpPr txBox="1">
              <a:spLocks noChangeArrowheads="1"/>
            </p:cNvSpPr>
            <p:nvPr/>
          </p:nvSpPr>
          <p:spPr bwMode="auto">
            <a:xfrm>
              <a:off x="1564" y="16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1</a:t>
              </a:r>
            </a:p>
          </p:txBody>
        </p:sp>
        <p:sp>
          <p:nvSpPr>
            <p:cNvPr id="55656" name="Text Box 25"/>
            <p:cNvSpPr txBox="1">
              <a:spLocks noChangeArrowheads="1"/>
            </p:cNvSpPr>
            <p:nvPr/>
          </p:nvSpPr>
          <p:spPr bwMode="auto">
            <a:xfrm>
              <a:off x="1846" y="175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-5</a:t>
              </a:r>
            </a:p>
          </p:txBody>
        </p:sp>
        <p:sp>
          <p:nvSpPr>
            <p:cNvPr id="55657" name="Text Box 26"/>
            <p:cNvSpPr txBox="1">
              <a:spLocks noChangeArrowheads="1"/>
            </p:cNvSpPr>
            <p:nvPr/>
          </p:nvSpPr>
          <p:spPr bwMode="auto">
            <a:xfrm>
              <a:off x="1552" y="130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</p:grpSp>
      <p:graphicFrame>
        <p:nvGraphicFramePr>
          <p:cNvPr id="830491" name="Group 27"/>
          <p:cNvGraphicFramePr>
            <a:graphicFrameLocks noGrp="1"/>
          </p:cNvGraphicFramePr>
          <p:nvPr>
            <p:extLst/>
          </p:nvPr>
        </p:nvGraphicFramePr>
        <p:xfrm>
          <a:off x="3827463" y="1647825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8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7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4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2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-5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  <a:sym typeface="Symbol" pitchFamily="-106" charset="2"/>
                        </a:rPr>
                        <a:t>∞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6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Arial" pitchFamily="-106" charset="0"/>
                          <a:ea typeface="ＭＳ Ｐゴシック" pitchFamily="-106" charset="-128"/>
                          <a:cs typeface="ＭＳ Ｐゴシック" pitchFamily="-106" charset="-128"/>
                        </a:rPr>
                        <a:t>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5340" name="Text Box 65"/>
          <p:cNvSpPr txBox="1">
            <a:spLocks noChangeArrowheads="1"/>
          </p:cNvSpPr>
          <p:nvPr/>
        </p:nvSpPr>
        <p:spPr bwMode="auto">
          <a:xfrm>
            <a:off x="2997200" y="1095375"/>
            <a:ext cx="1044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D</a:t>
            </a:r>
            <a:r>
              <a:rPr lang="en-US" baseline="30000">
                <a:latin typeface="Comic Sans MS" pitchFamily="-106" charset="0"/>
              </a:rPr>
              <a:t>(0)</a:t>
            </a:r>
            <a:r>
              <a:rPr lang="en-US">
                <a:latin typeface="Comic Sans MS" pitchFamily="-106" charset="0"/>
              </a:rPr>
              <a:t> = W</a:t>
            </a:r>
            <a:endParaRPr lang="en-US" baseline="30000">
              <a:latin typeface="Comic Sans MS" pitchFamily="-106" charset="0"/>
            </a:endParaRPr>
          </a:p>
        </p:txBody>
      </p:sp>
      <p:sp>
        <p:nvSpPr>
          <p:cNvPr id="55341" name="Text Box 66"/>
          <p:cNvSpPr txBox="1">
            <a:spLocks noChangeArrowheads="1"/>
          </p:cNvSpPr>
          <p:nvPr/>
        </p:nvSpPr>
        <p:spPr bwMode="auto">
          <a:xfrm>
            <a:off x="6359525" y="1085850"/>
            <a:ext cx="528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D</a:t>
            </a:r>
            <a:r>
              <a:rPr lang="en-US" baseline="30000">
                <a:latin typeface="Comic Sans MS" pitchFamily="-106" charset="0"/>
              </a:rPr>
              <a:t>(1)</a:t>
            </a:r>
          </a:p>
        </p:txBody>
      </p:sp>
      <p:graphicFrame>
        <p:nvGraphicFramePr>
          <p:cNvPr id="830531" name="Group 67"/>
          <p:cNvGraphicFramePr>
            <a:graphicFrameLocks noGrp="1"/>
          </p:cNvGraphicFramePr>
          <p:nvPr/>
        </p:nvGraphicFramePr>
        <p:xfrm>
          <a:off x="6648450" y="1641475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0569" name="Text Box 105"/>
          <p:cNvSpPr txBox="1">
            <a:spLocks noChangeArrowheads="1"/>
          </p:cNvSpPr>
          <p:nvPr/>
        </p:nvSpPr>
        <p:spPr bwMode="auto">
          <a:xfrm>
            <a:off x="7151688" y="30051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5</a:t>
            </a:r>
          </a:p>
        </p:txBody>
      </p:sp>
      <p:sp>
        <p:nvSpPr>
          <p:cNvPr id="830570" name="Text Box 106"/>
          <p:cNvSpPr txBox="1">
            <a:spLocks noChangeArrowheads="1"/>
          </p:cNvSpPr>
          <p:nvPr/>
        </p:nvSpPr>
        <p:spPr bwMode="auto">
          <a:xfrm>
            <a:off x="7562850" y="30051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-5</a:t>
            </a:r>
          </a:p>
        </p:txBody>
      </p:sp>
      <p:sp>
        <p:nvSpPr>
          <p:cNvPr id="830571" name="Text Box 107"/>
          <p:cNvSpPr txBox="1">
            <a:spLocks noChangeArrowheads="1"/>
          </p:cNvSpPr>
          <p:nvPr/>
        </p:nvSpPr>
        <p:spPr bwMode="auto">
          <a:xfrm>
            <a:off x="8491538" y="3005138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-2</a:t>
            </a:r>
          </a:p>
        </p:txBody>
      </p:sp>
      <p:grpSp>
        <p:nvGrpSpPr>
          <p:cNvPr id="3" name="Group 108"/>
          <p:cNvGrpSpPr>
            <a:grpSpLocks/>
          </p:cNvGrpSpPr>
          <p:nvPr/>
        </p:nvGrpSpPr>
        <p:grpSpPr bwMode="auto">
          <a:xfrm>
            <a:off x="6719888" y="1652588"/>
            <a:ext cx="2179637" cy="2266950"/>
            <a:chOff x="4125" y="1041"/>
            <a:chExt cx="1373" cy="1428"/>
          </a:xfrm>
        </p:grpSpPr>
        <p:sp>
          <p:nvSpPr>
            <p:cNvPr id="55613" name="Text Box 109"/>
            <p:cNvSpPr txBox="1">
              <a:spLocks noChangeArrowheads="1"/>
            </p:cNvSpPr>
            <p:nvPr/>
          </p:nvSpPr>
          <p:spPr bwMode="auto">
            <a:xfrm>
              <a:off x="4125" y="104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0</a:t>
              </a:r>
            </a:p>
          </p:txBody>
        </p:sp>
        <p:sp>
          <p:nvSpPr>
            <p:cNvPr id="55614" name="Text Box 110"/>
            <p:cNvSpPr txBox="1">
              <a:spLocks noChangeArrowheads="1"/>
            </p:cNvSpPr>
            <p:nvPr/>
          </p:nvSpPr>
          <p:spPr bwMode="auto">
            <a:xfrm>
              <a:off x="4408" y="104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55615" name="Text Box 111"/>
            <p:cNvSpPr txBox="1">
              <a:spLocks noChangeArrowheads="1"/>
            </p:cNvSpPr>
            <p:nvPr/>
          </p:nvSpPr>
          <p:spPr bwMode="auto">
            <a:xfrm>
              <a:off x="4692" y="104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8</a:t>
              </a:r>
            </a:p>
          </p:txBody>
        </p:sp>
        <p:sp>
          <p:nvSpPr>
            <p:cNvPr id="55616" name="Text Box 112"/>
            <p:cNvSpPr txBox="1">
              <a:spLocks noChangeArrowheads="1"/>
            </p:cNvSpPr>
            <p:nvPr/>
          </p:nvSpPr>
          <p:spPr bwMode="auto">
            <a:xfrm>
              <a:off x="4975" y="108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17" name="Text Box 113"/>
            <p:cNvSpPr txBox="1">
              <a:spLocks noChangeArrowheads="1"/>
            </p:cNvSpPr>
            <p:nvPr/>
          </p:nvSpPr>
          <p:spPr bwMode="auto">
            <a:xfrm>
              <a:off x="5211" y="1041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/>
                <a:t>-4</a:t>
              </a:r>
            </a:p>
          </p:txBody>
        </p:sp>
        <p:sp>
          <p:nvSpPr>
            <p:cNvPr id="55618" name="Text Box 114"/>
            <p:cNvSpPr txBox="1">
              <a:spLocks noChangeArrowheads="1"/>
            </p:cNvSpPr>
            <p:nvPr/>
          </p:nvSpPr>
          <p:spPr bwMode="auto">
            <a:xfrm>
              <a:off x="4131" y="135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19" name="Text Box 115"/>
            <p:cNvSpPr txBox="1">
              <a:spLocks noChangeArrowheads="1"/>
            </p:cNvSpPr>
            <p:nvPr/>
          </p:nvSpPr>
          <p:spPr bwMode="auto">
            <a:xfrm>
              <a:off x="4414" y="131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620" name="Text Box 116"/>
            <p:cNvSpPr txBox="1">
              <a:spLocks noChangeArrowheads="1"/>
            </p:cNvSpPr>
            <p:nvPr/>
          </p:nvSpPr>
          <p:spPr bwMode="auto">
            <a:xfrm>
              <a:off x="4650" y="135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21" name="Text Box 117"/>
            <p:cNvSpPr txBox="1">
              <a:spLocks noChangeArrowheads="1"/>
            </p:cNvSpPr>
            <p:nvPr/>
          </p:nvSpPr>
          <p:spPr bwMode="auto">
            <a:xfrm>
              <a:off x="4981" y="131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55622" name="Text Box 118"/>
            <p:cNvSpPr txBox="1">
              <a:spLocks noChangeArrowheads="1"/>
            </p:cNvSpPr>
            <p:nvPr/>
          </p:nvSpPr>
          <p:spPr bwMode="auto">
            <a:xfrm>
              <a:off x="5265" y="131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7</a:t>
              </a:r>
            </a:p>
          </p:txBody>
        </p:sp>
        <p:sp>
          <p:nvSpPr>
            <p:cNvPr id="55623" name="Text Box 119"/>
            <p:cNvSpPr txBox="1">
              <a:spLocks noChangeArrowheads="1"/>
            </p:cNvSpPr>
            <p:nvPr/>
          </p:nvSpPr>
          <p:spPr bwMode="auto">
            <a:xfrm>
              <a:off x="4131" y="164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24" name="Text Box 120"/>
            <p:cNvSpPr txBox="1">
              <a:spLocks noChangeArrowheads="1"/>
            </p:cNvSpPr>
            <p:nvPr/>
          </p:nvSpPr>
          <p:spPr bwMode="auto">
            <a:xfrm>
              <a:off x="4414" y="160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  <p:sp>
          <p:nvSpPr>
            <p:cNvPr id="55625" name="Text Box 121"/>
            <p:cNvSpPr txBox="1">
              <a:spLocks noChangeArrowheads="1"/>
            </p:cNvSpPr>
            <p:nvPr/>
          </p:nvSpPr>
          <p:spPr bwMode="auto">
            <a:xfrm>
              <a:off x="4698" y="160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626" name="Text Box 122"/>
            <p:cNvSpPr txBox="1">
              <a:spLocks noChangeArrowheads="1"/>
            </p:cNvSpPr>
            <p:nvPr/>
          </p:nvSpPr>
          <p:spPr bwMode="auto">
            <a:xfrm>
              <a:off x="4981" y="164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27" name="Text Box 123"/>
            <p:cNvSpPr txBox="1">
              <a:spLocks noChangeArrowheads="1"/>
            </p:cNvSpPr>
            <p:nvPr/>
          </p:nvSpPr>
          <p:spPr bwMode="auto">
            <a:xfrm>
              <a:off x="5267" y="164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28" name="Text Box 124"/>
            <p:cNvSpPr txBox="1">
              <a:spLocks noChangeArrowheads="1"/>
            </p:cNvSpPr>
            <p:nvPr/>
          </p:nvSpPr>
          <p:spPr bwMode="auto">
            <a:xfrm>
              <a:off x="4137" y="189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55629" name="Text Box 125"/>
            <p:cNvSpPr txBox="1">
              <a:spLocks noChangeArrowheads="1"/>
            </p:cNvSpPr>
            <p:nvPr/>
          </p:nvSpPr>
          <p:spPr bwMode="auto">
            <a:xfrm>
              <a:off x="4987" y="189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630" name="Text Box 126"/>
            <p:cNvSpPr txBox="1">
              <a:spLocks noChangeArrowheads="1"/>
            </p:cNvSpPr>
            <p:nvPr/>
          </p:nvSpPr>
          <p:spPr bwMode="auto">
            <a:xfrm>
              <a:off x="4131" y="222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31" name="Text Box 127"/>
            <p:cNvSpPr txBox="1">
              <a:spLocks noChangeArrowheads="1"/>
            </p:cNvSpPr>
            <p:nvPr/>
          </p:nvSpPr>
          <p:spPr bwMode="auto">
            <a:xfrm>
              <a:off x="4414" y="222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32" name="Text Box 128"/>
            <p:cNvSpPr txBox="1">
              <a:spLocks noChangeArrowheads="1"/>
            </p:cNvSpPr>
            <p:nvPr/>
          </p:nvSpPr>
          <p:spPr bwMode="auto">
            <a:xfrm>
              <a:off x="4698" y="222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33" name="Text Box 129"/>
            <p:cNvSpPr txBox="1">
              <a:spLocks noChangeArrowheads="1"/>
            </p:cNvSpPr>
            <p:nvPr/>
          </p:nvSpPr>
          <p:spPr bwMode="auto">
            <a:xfrm>
              <a:off x="4981" y="218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6</a:t>
              </a:r>
            </a:p>
          </p:txBody>
        </p:sp>
        <p:sp>
          <p:nvSpPr>
            <p:cNvPr id="55634" name="Text Box 130"/>
            <p:cNvSpPr txBox="1">
              <a:spLocks noChangeArrowheads="1"/>
            </p:cNvSpPr>
            <p:nvPr/>
          </p:nvSpPr>
          <p:spPr bwMode="auto">
            <a:xfrm>
              <a:off x="5265" y="218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</p:grpSp>
      <p:sp>
        <p:nvSpPr>
          <p:cNvPr id="830595" name="Text Box 131"/>
          <p:cNvSpPr txBox="1">
            <a:spLocks noChangeArrowheads="1"/>
          </p:cNvSpPr>
          <p:nvPr/>
        </p:nvSpPr>
        <p:spPr bwMode="auto">
          <a:xfrm>
            <a:off x="266700" y="3625850"/>
            <a:ext cx="55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6" charset="0"/>
              </a:rPr>
              <a:t>D</a:t>
            </a:r>
            <a:r>
              <a:rPr lang="en-US" baseline="30000">
                <a:latin typeface="Comic Sans MS" pitchFamily="-106" charset="0"/>
              </a:rPr>
              <a:t>(2)</a:t>
            </a:r>
          </a:p>
        </p:txBody>
      </p:sp>
      <p:graphicFrame>
        <p:nvGraphicFramePr>
          <p:cNvPr id="830596" name="Group 132"/>
          <p:cNvGraphicFramePr>
            <a:graphicFrameLocks noGrp="1"/>
          </p:cNvGraphicFramePr>
          <p:nvPr/>
        </p:nvGraphicFramePr>
        <p:xfrm>
          <a:off x="574675" y="4308475"/>
          <a:ext cx="2295525" cy="2286000"/>
        </p:xfrm>
        <a:graphic>
          <a:graphicData uri="http://schemas.openxmlformats.org/drawingml/2006/table">
            <a:tbl>
              <a:tblPr/>
              <a:tblGrid>
                <a:gridCol w="45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-106" charset="0"/>
                        <a:ea typeface="ＭＳ Ｐゴシック" pitchFamily="-106" charset="-128"/>
                        <a:cs typeface="ＭＳ Ｐゴシック" pitchFamily="-10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0634" name="Text Box 170"/>
          <p:cNvSpPr txBox="1">
            <a:spLocks noChangeArrowheads="1"/>
          </p:cNvSpPr>
          <p:nvPr/>
        </p:nvSpPr>
        <p:spPr bwMode="auto">
          <a:xfrm>
            <a:off x="1995488" y="431958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4</a:t>
            </a:r>
          </a:p>
        </p:txBody>
      </p:sp>
      <p:sp>
        <p:nvSpPr>
          <p:cNvPr id="830635" name="Text Box 171"/>
          <p:cNvSpPr txBox="1">
            <a:spLocks noChangeArrowheads="1"/>
          </p:cNvSpPr>
          <p:nvPr/>
        </p:nvSpPr>
        <p:spPr bwMode="auto">
          <a:xfrm>
            <a:off x="2005013" y="5214938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5</a:t>
            </a:r>
          </a:p>
        </p:txBody>
      </p:sp>
      <p:sp>
        <p:nvSpPr>
          <p:cNvPr id="830636" name="Text Box 172"/>
          <p:cNvSpPr txBox="1">
            <a:spLocks noChangeArrowheads="1"/>
          </p:cNvSpPr>
          <p:nvPr/>
        </p:nvSpPr>
        <p:spPr bwMode="auto">
          <a:xfrm>
            <a:off x="2371725" y="5214938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11</a:t>
            </a:r>
          </a:p>
        </p:txBody>
      </p: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646113" y="4319588"/>
            <a:ext cx="2227262" cy="2266950"/>
            <a:chOff x="407" y="2721"/>
            <a:chExt cx="1403" cy="1428"/>
          </a:xfrm>
        </p:grpSpPr>
        <p:sp>
          <p:nvSpPr>
            <p:cNvPr id="55591" name="Text Box 174"/>
            <p:cNvSpPr txBox="1">
              <a:spLocks noChangeArrowheads="1"/>
            </p:cNvSpPr>
            <p:nvPr/>
          </p:nvSpPr>
          <p:spPr bwMode="auto">
            <a:xfrm>
              <a:off x="407" y="272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92" name="Text Box 175"/>
            <p:cNvSpPr txBox="1">
              <a:spLocks noChangeArrowheads="1"/>
            </p:cNvSpPr>
            <p:nvPr/>
          </p:nvSpPr>
          <p:spPr bwMode="auto">
            <a:xfrm>
              <a:off x="690" y="272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55593" name="Text Box 176"/>
            <p:cNvSpPr txBox="1">
              <a:spLocks noChangeArrowheads="1"/>
            </p:cNvSpPr>
            <p:nvPr/>
          </p:nvSpPr>
          <p:spPr bwMode="auto">
            <a:xfrm>
              <a:off x="974" y="272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8</a:t>
              </a:r>
            </a:p>
          </p:txBody>
        </p:sp>
        <p:sp>
          <p:nvSpPr>
            <p:cNvPr id="55594" name="Text Box 177"/>
            <p:cNvSpPr txBox="1">
              <a:spLocks noChangeArrowheads="1"/>
            </p:cNvSpPr>
            <p:nvPr/>
          </p:nvSpPr>
          <p:spPr bwMode="auto">
            <a:xfrm>
              <a:off x="1493" y="2721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-4</a:t>
              </a:r>
            </a:p>
          </p:txBody>
        </p:sp>
        <p:sp>
          <p:nvSpPr>
            <p:cNvPr id="55595" name="Text Box 178"/>
            <p:cNvSpPr txBox="1">
              <a:spLocks noChangeArrowheads="1"/>
            </p:cNvSpPr>
            <p:nvPr/>
          </p:nvSpPr>
          <p:spPr bwMode="auto">
            <a:xfrm>
              <a:off x="413" y="303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596" name="Text Box 179"/>
            <p:cNvSpPr txBox="1">
              <a:spLocks noChangeArrowheads="1"/>
            </p:cNvSpPr>
            <p:nvPr/>
          </p:nvSpPr>
          <p:spPr bwMode="auto">
            <a:xfrm>
              <a:off x="696" y="299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97" name="Text Box 180"/>
            <p:cNvSpPr txBox="1">
              <a:spLocks noChangeArrowheads="1"/>
            </p:cNvSpPr>
            <p:nvPr/>
          </p:nvSpPr>
          <p:spPr bwMode="auto">
            <a:xfrm>
              <a:off x="932" y="303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598" name="Text Box 181"/>
            <p:cNvSpPr txBox="1">
              <a:spLocks noChangeArrowheads="1"/>
            </p:cNvSpPr>
            <p:nvPr/>
          </p:nvSpPr>
          <p:spPr bwMode="auto">
            <a:xfrm>
              <a:off x="1263" y="299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55599" name="Text Box 182"/>
            <p:cNvSpPr txBox="1">
              <a:spLocks noChangeArrowheads="1"/>
            </p:cNvSpPr>
            <p:nvPr/>
          </p:nvSpPr>
          <p:spPr bwMode="auto">
            <a:xfrm>
              <a:off x="1547" y="299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7</a:t>
              </a:r>
            </a:p>
          </p:txBody>
        </p:sp>
        <p:sp>
          <p:nvSpPr>
            <p:cNvPr id="55600" name="Text Box 183"/>
            <p:cNvSpPr txBox="1">
              <a:spLocks noChangeArrowheads="1"/>
            </p:cNvSpPr>
            <p:nvPr/>
          </p:nvSpPr>
          <p:spPr bwMode="auto">
            <a:xfrm>
              <a:off x="413" y="3329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01" name="Text Box 184"/>
            <p:cNvSpPr txBox="1">
              <a:spLocks noChangeArrowheads="1"/>
            </p:cNvSpPr>
            <p:nvPr/>
          </p:nvSpPr>
          <p:spPr bwMode="auto">
            <a:xfrm>
              <a:off x="696" y="328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  <p:sp>
          <p:nvSpPr>
            <p:cNvPr id="55602" name="Text Box 185"/>
            <p:cNvSpPr txBox="1">
              <a:spLocks noChangeArrowheads="1"/>
            </p:cNvSpPr>
            <p:nvPr/>
          </p:nvSpPr>
          <p:spPr bwMode="auto">
            <a:xfrm>
              <a:off x="980" y="328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603" name="Text Box 186"/>
            <p:cNvSpPr txBox="1">
              <a:spLocks noChangeArrowheads="1"/>
            </p:cNvSpPr>
            <p:nvPr/>
          </p:nvSpPr>
          <p:spPr bwMode="auto">
            <a:xfrm>
              <a:off x="419" y="357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55604" name="Text Box 187"/>
            <p:cNvSpPr txBox="1">
              <a:spLocks noChangeArrowheads="1"/>
            </p:cNvSpPr>
            <p:nvPr/>
          </p:nvSpPr>
          <p:spPr bwMode="auto">
            <a:xfrm>
              <a:off x="679" y="357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5</a:t>
              </a:r>
            </a:p>
          </p:txBody>
        </p:sp>
        <p:sp>
          <p:nvSpPr>
            <p:cNvPr id="55605" name="Text Box 188"/>
            <p:cNvSpPr txBox="1">
              <a:spLocks noChangeArrowheads="1"/>
            </p:cNvSpPr>
            <p:nvPr/>
          </p:nvSpPr>
          <p:spPr bwMode="auto">
            <a:xfrm>
              <a:off x="938" y="3573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-5</a:t>
              </a:r>
            </a:p>
          </p:txBody>
        </p:sp>
        <p:sp>
          <p:nvSpPr>
            <p:cNvPr id="55606" name="Text Box 189"/>
            <p:cNvSpPr txBox="1">
              <a:spLocks noChangeArrowheads="1"/>
            </p:cNvSpPr>
            <p:nvPr/>
          </p:nvSpPr>
          <p:spPr bwMode="auto">
            <a:xfrm>
              <a:off x="1269" y="357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607" name="Text Box 190"/>
            <p:cNvSpPr txBox="1">
              <a:spLocks noChangeArrowheads="1"/>
            </p:cNvSpPr>
            <p:nvPr/>
          </p:nvSpPr>
          <p:spPr bwMode="auto">
            <a:xfrm>
              <a:off x="1523" y="3573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-2</a:t>
              </a:r>
            </a:p>
          </p:txBody>
        </p:sp>
        <p:sp>
          <p:nvSpPr>
            <p:cNvPr id="55608" name="Text Box 191"/>
            <p:cNvSpPr txBox="1">
              <a:spLocks noChangeArrowheads="1"/>
            </p:cNvSpPr>
            <p:nvPr/>
          </p:nvSpPr>
          <p:spPr bwMode="auto">
            <a:xfrm>
              <a:off x="413" y="390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09" name="Text Box 192"/>
            <p:cNvSpPr txBox="1">
              <a:spLocks noChangeArrowheads="1"/>
            </p:cNvSpPr>
            <p:nvPr/>
          </p:nvSpPr>
          <p:spPr bwMode="auto">
            <a:xfrm>
              <a:off x="696" y="390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10" name="Text Box 193"/>
            <p:cNvSpPr txBox="1">
              <a:spLocks noChangeArrowheads="1"/>
            </p:cNvSpPr>
            <p:nvPr/>
          </p:nvSpPr>
          <p:spPr bwMode="auto">
            <a:xfrm>
              <a:off x="980" y="3905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611" name="Text Box 194"/>
            <p:cNvSpPr txBox="1">
              <a:spLocks noChangeArrowheads="1"/>
            </p:cNvSpPr>
            <p:nvPr/>
          </p:nvSpPr>
          <p:spPr bwMode="auto">
            <a:xfrm>
              <a:off x="1263" y="386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6</a:t>
              </a:r>
            </a:p>
          </p:txBody>
        </p:sp>
        <p:sp>
          <p:nvSpPr>
            <p:cNvPr id="55612" name="Text Box 195"/>
            <p:cNvSpPr txBox="1">
              <a:spLocks noChangeArrowheads="1"/>
            </p:cNvSpPr>
            <p:nvPr/>
          </p:nvSpPr>
          <p:spPr bwMode="auto">
            <a:xfrm>
              <a:off x="1547" y="3861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</p:grpSp>
      <p:grpSp>
        <p:nvGrpSpPr>
          <p:cNvPr id="5" name="Group 196"/>
          <p:cNvGrpSpPr>
            <a:grpSpLocks/>
          </p:cNvGrpSpPr>
          <p:nvPr/>
        </p:nvGrpSpPr>
        <p:grpSpPr bwMode="auto">
          <a:xfrm>
            <a:off x="6126163" y="3929063"/>
            <a:ext cx="2295525" cy="2665412"/>
            <a:chOff x="2089" y="2475"/>
            <a:chExt cx="1446" cy="1679"/>
          </a:xfrm>
        </p:grpSpPr>
        <p:sp>
          <p:nvSpPr>
            <p:cNvPr id="55553" name="Text Box 197"/>
            <p:cNvSpPr txBox="1">
              <a:spLocks noChangeArrowheads="1"/>
            </p:cNvSpPr>
            <p:nvPr/>
          </p:nvSpPr>
          <p:spPr bwMode="auto">
            <a:xfrm>
              <a:off x="2369" y="2475"/>
              <a:ext cx="3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D</a:t>
              </a:r>
              <a:r>
                <a:rPr lang="en-US" baseline="30000">
                  <a:latin typeface="Comic Sans MS" pitchFamily="-106" charset="0"/>
                </a:rPr>
                <a:t>(4)</a:t>
              </a:r>
            </a:p>
          </p:txBody>
        </p:sp>
        <p:sp>
          <p:nvSpPr>
            <p:cNvPr id="55554" name="Rectangle 198"/>
            <p:cNvSpPr>
              <a:spLocks noChangeArrowheads="1"/>
            </p:cNvSpPr>
            <p:nvPr/>
          </p:nvSpPr>
          <p:spPr bwMode="auto">
            <a:xfrm>
              <a:off x="3246" y="3867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55" name="Rectangle 199"/>
            <p:cNvSpPr>
              <a:spLocks noChangeArrowheads="1"/>
            </p:cNvSpPr>
            <p:nvPr/>
          </p:nvSpPr>
          <p:spPr bwMode="auto">
            <a:xfrm>
              <a:off x="2956" y="3867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56" name="Rectangle 200"/>
            <p:cNvSpPr>
              <a:spLocks noChangeArrowheads="1"/>
            </p:cNvSpPr>
            <p:nvPr/>
          </p:nvSpPr>
          <p:spPr bwMode="auto">
            <a:xfrm>
              <a:off x="2668" y="3867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57" name="Rectangle 201"/>
            <p:cNvSpPr>
              <a:spLocks noChangeArrowheads="1"/>
            </p:cNvSpPr>
            <p:nvPr/>
          </p:nvSpPr>
          <p:spPr bwMode="auto">
            <a:xfrm>
              <a:off x="2378" y="3867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58" name="Rectangle 202"/>
            <p:cNvSpPr>
              <a:spLocks noChangeArrowheads="1"/>
            </p:cNvSpPr>
            <p:nvPr/>
          </p:nvSpPr>
          <p:spPr bwMode="auto">
            <a:xfrm>
              <a:off x="2089" y="3867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59" name="Rectangle 203"/>
            <p:cNvSpPr>
              <a:spLocks noChangeArrowheads="1"/>
            </p:cNvSpPr>
            <p:nvPr/>
          </p:nvSpPr>
          <p:spPr bwMode="auto">
            <a:xfrm>
              <a:off x="3246" y="3580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0" name="Rectangle 204"/>
            <p:cNvSpPr>
              <a:spLocks noChangeArrowheads="1"/>
            </p:cNvSpPr>
            <p:nvPr/>
          </p:nvSpPr>
          <p:spPr bwMode="auto">
            <a:xfrm>
              <a:off x="2956" y="3580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1" name="Rectangle 205"/>
            <p:cNvSpPr>
              <a:spLocks noChangeArrowheads="1"/>
            </p:cNvSpPr>
            <p:nvPr/>
          </p:nvSpPr>
          <p:spPr bwMode="auto">
            <a:xfrm>
              <a:off x="2668" y="3580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2" name="Rectangle 206"/>
            <p:cNvSpPr>
              <a:spLocks noChangeArrowheads="1"/>
            </p:cNvSpPr>
            <p:nvPr/>
          </p:nvSpPr>
          <p:spPr bwMode="auto">
            <a:xfrm>
              <a:off x="2378" y="3580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3" name="Rectangle 207"/>
            <p:cNvSpPr>
              <a:spLocks noChangeArrowheads="1"/>
            </p:cNvSpPr>
            <p:nvPr/>
          </p:nvSpPr>
          <p:spPr bwMode="auto">
            <a:xfrm>
              <a:off x="2089" y="3580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4" name="Rectangle 208"/>
            <p:cNvSpPr>
              <a:spLocks noChangeArrowheads="1"/>
            </p:cNvSpPr>
            <p:nvPr/>
          </p:nvSpPr>
          <p:spPr bwMode="auto">
            <a:xfrm>
              <a:off x="3246" y="3293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5" name="Rectangle 209"/>
            <p:cNvSpPr>
              <a:spLocks noChangeArrowheads="1"/>
            </p:cNvSpPr>
            <p:nvPr/>
          </p:nvSpPr>
          <p:spPr bwMode="auto">
            <a:xfrm>
              <a:off x="2956" y="3293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6" name="Rectangle 210"/>
            <p:cNvSpPr>
              <a:spLocks noChangeArrowheads="1"/>
            </p:cNvSpPr>
            <p:nvPr/>
          </p:nvSpPr>
          <p:spPr bwMode="auto">
            <a:xfrm>
              <a:off x="2668" y="3293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7" name="Rectangle 211"/>
            <p:cNvSpPr>
              <a:spLocks noChangeArrowheads="1"/>
            </p:cNvSpPr>
            <p:nvPr/>
          </p:nvSpPr>
          <p:spPr bwMode="auto">
            <a:xfrm>
              <a:off x="2378" y="3293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8" name="Rectangle 212"/>
            <p:cNvSpPr>
              <a:spLocks noChangeArrowheads="1"/>
            </p:cNvSpPr>
            <p:nvPr/>
          </p:nvSpPr>
          <p:spPr bwMode="auto">
            <a:xfrm>
              <a:off x="2089" y="3293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69" name="Rectangle 213"/>
            <p:cNvSpPr>
              <a:spLocks noChangeArrowheads="1"/>
            </p:cNvSpPr>
            <p:nvPr/>
          </p:nvSpPr>
          <p:spPr bwMode="auto">
            <a:xfrm>
              <a:off x="3246" y="3006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0" name="Rectangle 214"/>
            <p:cNvSpPr>
              <a:spLocks noChangeArrowheads="1"/>
            </p:cNvSpPr>
            <p:nvPr/>
          </p:nvSpPr>
          <p:spPr bwMode="auto">
            <a:xfrm>
              <a:off x="2956" y="3006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1" name="Rectangle 215"/>
            <p:cNvSpPr>
              <a:spLocks noChangeArrowheads="1"/>
            </p:cNvSpPr>
            <p:nvPr/>
          </p:nvSpPr>
          <p:spPr bwMode="auto">
            <a:xfrm>
              <a:off x="2668" y="3006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2" name="Rectangle 216"/>
            <p:cNvSpPr>
              <a:spLocks noChangeArrowheads="1"/>
            </p:cNvSpPr>
            <p:nvPr/>
          </p:nvSpPr>
          <p:spPr bwMode="auto">
            <a:xfrm>
              <a:off x="2378" y="3006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3" name="Rectangle 217"/>
            <p:cNvSpPr>
              <a:spLocks noChangeArrowheads="1"/>
            </p:cNvSpPr>
            <p:nvPr/>
          </p:nvSpPr>
          <p:spPr bwMode="auto">
            <a:xfrm>
              <a:off x="2089" y="3006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4" name="Rectangle 218"/>
            <p:cNvSpPr>
              <a:spLocks noChangeArrowheads="1"/>
            </p:cNvSpPr>
            <p:nvPr/>
          </p:nvSpPr>
          <p:spPr bwMode="auto">
            <a:xfrm>
              <a:off x="3246" y="2719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5" name="Rectangle 219"/>
            <p:cNvSpPr>
              <a:spLocks noChangeArrowheads="1"/>
            </p:cNvSpPr>
            <p:nvPr/>
          </p:nvSpPr>
          <p:spPr bwMode="auto">
            <a:xfrm>
              <a:off x="2956" y="2719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6" name="Rectangle 220"/>
            <p:cNvSpPr>
              <a:spLocks noChangeArrowheads="1"/>
            </p:cNvSpPr>
            <p:nvPr/>
          </p:nvSpPr>
          <p:spPr bwMode="auto">
            <a:xfrm>
              <a:off x="2668" y="2719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7" name="Rectangle 221"/>
            <p:cNvSpPr>
              <a:spLocks noChangeArrowheads="1"/>
            </p:cNvSpPr>
            <p:nvPr/>
          </p:nvSpPr>
          <p:spPr bwMode="auto">
            <a:xfrm>
              <a:off x="2378" y="2719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8" name="Rectangle 222"/>
            <p:cNvSpPr>
              <a:spLocks noChangeArrowheads="1"/>
            </p:cNvSpPr>
            <p:nvPr/>
          </p:nvSpPr>
          <p:spPr bwMode="auto">
            <a:xfrm>
              <a:off x="2089" y="2719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79" name="Line 223"/>
            <p:cNvSpPr>
              <a:spLocks noChangeShapeType="1"/>
            </p:cNvSpPr>
            <p:nvPr/>
          </p:nvSpPr>
          <p:spPr bwMode="auto">
            <a:xfrm>
              <a:off x="2089" y="2719"/>
              <a:ext cx="144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0" name="Line 224"/>
            <p:cNvSpPr>
              <a:spLocks noChangeShapeType="1"/>
            </p:cNvSpPr>
            <p:nvPr/>
          </p:nvSpPr>
          <p:spPr bwMode="auto">
            <a:xfrm>
              <a:off x="2089" y="3006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1" name="Line 225"/>
            <p:cNvSpPr>
              <a:spLocks noChangeShapeType="1"/>
            </p:cNvSpPr>
            <p:nvPr/>
          </p:nvSpPr>
          <p:spPr bwMode="auto">
            <a:xfrm>
              <a:off x="2089" y="3293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2" name="Line 226"/>
            <p:cNvSpPr>
              <a:spLocks noChangeShapeType="1"/>
            </p:cNvSpPr>
            <p:nvPr/>
          </p:nvSpPr>
          <p:spPr bwMode="auto">
            <a:xfrm>
              <a:off x="2089" y="3580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3" name="Line 227"/>
            <p:cNvSpPr>
              <a:spLocks noChangeShapeType="1"/>
            </p:cNvSpPr>
            <p:nvPr/>
          </p:nvSpPr>
          <p:spPr bwMode="auto">
            <a:xfrm>
              <a:off x="2089" y="3867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4" name="Line 228"/>
            <p:cNvSpPr>
              <a:spLocks noChangeShapeType="1"/>
            </p:cNvSpPr>
            <p:nvPr/>
          </p:nvSpPr>
          <p:spPr bwMode="auto">
            <a:xfrm>
              <a:off x="2089" y="4154"/>
              <a:ext cx="144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5" name="Line 229"/>
            <p:cNvSpPr>
              <a:spLocks noChangeShapeType="1"/>
            </p:cNvSpPr>
            <p:nvPr/>
          </p:nvSpPr>
          <p:spPr bwMode="auto">
            <a:xfrm>
              <a:off x="2089" y="2719"/>
              <a:ext cx="0" cy="14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6" name="Line 230"/>
            <p:cNvSpPr>
              <a:spLocks noChangeShapeType="1"/>
            </p:cNvSpPr>
            <p:nvPr/>
          </p:nvSpPr>
          <p:spPr bwMode="auto">
            <a:xfrm>
              <a:off x="2378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7" name="Line 231"/>
            <p:cNvSpPr>
              <a:spLocks noChangeShapeType="1"/>
            </p:cNvSpPr>
            <p:nvPr/>
          </p:nvSpPr>
          <p:spPr bwMode="auto">
            <a:xfrm>
              <a:off x="2668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8" name="Line 232"/>
            <p:cNvSpPr>
              <a:spLocks noChangeShapeType="1"/>
            </p:cNvSpPr>
            <p:nvPr/>
          </p:nvSpPr>
          <p:spPr bwMode="auto">
            <a:xfrm>
              <a:off x="2956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89" name="Line 233"/>
            <p:cNvSpPr>
              <a:spLocks noChangeShapeType="1"/>
            </p:cNvSpPr>
            <p:nvPr/>
          </p:nvSpPr>
          <p:spPr bwMode="auto">
            <a:xfrm>
              <a:off x="3246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90" name="Line 234"/>
            <p:cNvSpPr>
              <a:spLocks noChangeShapeType="1"/>
            </p:cNvSpPr>
            <p:nvPr/>
          </p:nvSpPr>
          <p:spPr bwMode="auto">
            <a:xfrm>
              <a:off x="3535" y="2719"/>
              <a:ext cx="0" cy="14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0699" name="Text Box 235"/>
          <p:cNvSpPr txBox="1">
            <a:spLocks noChangeArrowheads="1"/>
          </p:cNvSpPr>
          <p:nvPr/>
        </p:nvSpPr>
        <p:spPr bwMode="auto">
          <a:xfrm>
            <a:off x="7097713" y="4327525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-1</a:t>
            </a:r>
          </a:p>
        </p:txBody>
      </p:sp>
      <p:sp>
        <p:nvSpPr>
          <p:cNvPr id="830700" name="Text Box 236"/>
          <p:cNvSpPr txBox="1">
            <a:spLocks noChangeArrowheads="1"/>
          </p:cNvSpPr>
          <p:nvPr/>
        </p:nvSpPr>
        <p:spPr bwMode="auto">
          <a:xfrm>
            <a:off x="6207125" y="47561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3</a:t>
            </a:r>
          </a:p>
        </p:txBody>
      </p:sp>
      <p:sp>
        <p:nvSpPr>
          <p:cNvPr id="830701" name="Text Box 237"/>
          <p:cNvSpPr txBox="1">
            <a:spLocks noChangeArrowheads="1"/>
          </p:cNvSpPr>
          <p:nvPr/>
        </p:nvSpPr>
        <p:spPr bwMode="auto">
          <a:xfrm>
            <a:off x="7031038" y="4756150"/>
            <a:ext cx="45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-4</a:t>
            </a:r>
          </a:p>
        </p:txBody>
      </p:sp>
      <p:sp>
        <p:nvSpPr>
          <p:cNvPr id="830702" name="Text Box 238"/>
          <p:cNvSpPr txBox="1">
            <a:spLocks noChangeArrowheads="1"/>
          </p:cNvSpPr>
          <p:nvPr/>
        </p:nvSpPr>
        <p:spPr bwMode="auto">
          <a:xfrm>
            <a:off x="8007350" y="475615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-1</a:t>
            </a:r>
          </a:p>
        </p:txBody>
      </p:sp>
      <p:sp>
        <p:nvSpPr>
          <p:cNvPr id="830703" name="Text Box 239"/>
          <p:cNvSpPr txBox="1">
            <a:spLocks noChangeArrowheads="1"/>
          </p:cNvSpPr>
          <p:nvPr/>
        </p:nvSpPr>
        <p:spPr bwMode="auto">
          <a:xfrm>
            <a:off x="6207125" y="52228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7</a:t>
            </a:r>
          </a:p>
        </p:txBody>
      </p:sp>
      <p:sp>
        <p:nvSpPr>
          <p:cNvPr id="830704" name="Text Box 240"/>
          <p:cNvSpPr txBox="1">
            <a:spLocks noChangeArrowheads="1"/>
          </p:cNvSpPr>
          <p:nvPr/>
        </p:nvSpPr>
        <p:spPr bwMode="auto">
          <a:xfrm>
            <a:off x="8002588" y="52228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3</a:t>
            </a:r>
          </a:p>
        </p:txBody>
      </p:sp>
      <p:sp>
        <p:nvSpPr>
          <p:cNvPr id="830705" name="Text Box 241"/>
          <p:cNvSpPr txBox="1">
            <a:spLocks noChangeArrowheads="1"/>
          </p:cNvSpPr>
          <p:nvPr/>
        </p:nvSpPr>
        <p:spPr bwMode="auto">
          <a:xfrm>
            <a:off x="6207125" y="613727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8</a:t>
            </a:r>
          </a:p>
        </p:txBody>
      </p:sp>
      <p:sp>
        <p:nvSpPr>
          <p:cNvPr id="830706" name="Text Box 242"/>
          <p:cNvSpPr txBox="1">
            <a:spLocks noChangeArrowheads="1"/>
          </p:cNvSpPr>
          <p:nvPr/>
        </p:nvSpPr>
        <p:spPr bwMode="auto">
          <a:xfrm>
            <a:off x="6656388" y="61372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5</a:t>
            </a:r>
          </a:p>
        </p:txBody>
      </p:sp>
      <p:sp>
        <p:nvSpPr>
          <p:cNvPr id="830707" name="Text Box 243"/>
          <p:cNvSpPr txBox="1">
            <a:spLocks noChangeArrowheads="1"/>
          </p:cNvSpPr>
          <p:nvPr/>
        </p:nvSpPr>
        <p:spPr bwMode="auto">
          <a:xfrm>
            <a:off x="7107238" y="6137275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sym typeface="Symbol" pitchFamily="-106" charset="2"/>
              </a:rPr>
              <a:t>1</a:t>
            </a:r>
          </a:p>
        </p:txBody>
      </p:sp>
      <p:grpSp>
        <p:nvGrpSpPr>
          <p:cNvPr id="6" name="Group 244"/>
          <p:cNvGrpSpPr>
            <a:grpSpLocks/>
          </p:cNvGrpSpPr>
          <p:nvPr/>
        </p:nvGrpSpPr>
        <p:grpSpPr bwMode="auto">
          <a:xfrm>
            <a:off x="6197600" y="4327525"/>
            <a:ext cx="2227263" cy="2266950"/>
            <a:chOff x="3904" y="2726"/>
            <a:chExt cx="1403" cy="1428"/>
          </a:xfrm>
        </p:grpSpPr>
        <p:sp>
          <p:nvSpPr>
            <p:cNvPr id="55537" name="Text Box 245"/>
            <p:cNvSpPr txBox="1">
              <a:spLocks noChangeArrowheads="1"/>
            </p:cNvSpPr>
            <p:nvPr/>
          </p:nvSpPr>
          <p:spPr bwMode="auto">
            <a:xfrm>
              <a:off x="3904" y="27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38" name="Text Box 246"/>
            <p:cNvSpPr txBox="1">
              <a:spLocks noChangeArrowheads="1"/>
            </p:cNvSpPr>
            <p:nvPr/>
          </p:nvSpPr>
          <p:spPr bwMode="auto">
            <a:xfrm>
              <a:off x="4187" y="27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55539" name="Text Box 247"/>
            <p:cNvSpPr txBox="1">
              <a:spLocks noChangeArrowheads="1"/>
            </p:cNvSpPr>
            <p:nvPr/>
          </p:nvSpPr>
          <p:spPr bwMode="auto">
            <a:xfrm>
              <a:off x="4754" y="27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ym typeface="Symbol" pitchFamily="-106" charset="2"/>
                </a:rPr>
                <a:t>4</a:t>
              </a:r>
            </a:p>
          </p:txBody>
        </p:sp>
        <p:sp>
          <p:nvSpPr>
            <p:cNvPr id="55540" name="Text Box 248"/>
            <p:cNvSpPr txBox="1">
              <a:spLocks noChangeArrowheads="1"/>
            </p:cNvSpPr>
            <p:nvPr/>
          </p:nvSpPr>
          <p:spPr bwMode="auto">
            <a:xfrm>
              <a:off x="4990" y="2726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-4</a:t>
              </a:r>
            </a:p>
          </p:txBody>
        </p:sp>
        <p:sp>
          <p:nvSpPr>
            <p:cNvPr id="55541" name="Text Box 249"/>
            <p:cNvSpPr txBox="1">
              <a:spLocks noChangeArrowheads="1"/>
            </p:cNvSpPr>
            <p:nvPr/>
          </p:nvSpPr>
          <p:spPr bwMode="auto">
            <a:xfrm>
              <a:off x="4193" y="299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42" name="Text Box 250"/>
            <p:cNvSpPr txBox="1">
              <a:spLocks noChangeArrowheads="1"/>
            </p:cNvSpPr>
            <p:nvPr/>
          </p:nvSpPr>
          <p:spPr bwMode="auto">
            <a:xfrm>
              <a:off x="4760" y="299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55543" name="Text Box 251"/>
            <p:cNvSpPr txBox="1">
              <a:spLocks noChangeArrowheads="1"/>
            </p:cNvSpPr>
            <p:nvPr/>
          </p:nvSpPr>
          <p:spPr bwMode="auto">
            <a:xfrm>
              <a:off x="4193" y="32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  <p:sp>
          <p:nvSpPr>
            <p:cNvPr id="55544" name="Text Box 252"/>
            <p:cNvSpPr txBox="1">
              <a:spLocks noChangeArrowheads="1"/>
            </p:cNvSpPr>
            <p:nvPr/>
          </p:nvSpPr>
          <p:spPr bwMode="auto">
            <a:xfrm>
              <a:off x="4477" y="32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45" name="Text Box 253"/>
            <p:cNvSpPr txBox="1">
              <a:spLocks noChangeArrowheads="1"/>
            </p:cNvSpPr>
            <p:nvPr/>
          </p:nvSpPr>
          <p:spPr bwMode="auto">
            <a:xfrm>
              <a:off x="4760" y="32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ym typeface="Symbol" pitchFamily="-106" charset="2"/>
                </a:rPr>
                <a:t>5</a:t>
              </a:r>
            </a:p>
          </p:txBody>
        </p:sp>
        <p:sp>
          <p:nvSpPr>
            <p:cNvPr id="55546" name="Text Box 254"/>
            <p:cNvSpPr txBox="1">
              <a:spLocks noChangeArrowheads="1"/>
            </p:cNvSpPr>
            <p:nvPr/>
          </p:nvSpPr>
          <p:spPr bwMode="auto">
            <a:xfrm>
              <a:off x="3916" y="357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55547" name="Text Box 255"/>
            <p:cNvSpPr txBox="1">
              <a:spLocks noChangeArrowheads="1"/>
            </p:cNvSpPr>
            <p:nvPr/>
          </p:nvSpPr>
          <p:spPr bwMode="auto">
            <a:xfrm>
              <a:off x="4176" y="3578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-1</a:t>
              </a:r>
            </a:p>
          </p:txBody>
        </p:sp>
        <p:sp>
          <p:nvSpPr>
            <p:cNvPr id="55548" name="Text Box 256"/>
            <p:cNvSpPr txBox="1">
              <a:spLocks noChangeArrowheads="1"/>
            </p:cNvSpPr>
            <p:nvPr/>
          </p:nvSpPr>
          <p:spPr bwMode="auto">
            <a:xfrm>
              <a:off x="4435" y="3578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-5</a:t>
              </a:r>
            </a:p>
          </p:txBody>
        </p:sp>
        <p:sp>
          <p:nvSpPr>
            <p:cNvPr id="55549" name="Text Box 257"/>
            <p:cNvSpPr txBox="1">
              <a:spLocks noChangeArrowheads="1"/>
            </p:cNvSpPr>
            <p:nvPr/>
          </p:nvSpPr>
          <p:spPr bwMode="auto">
            <a:xfrm>
              <a:off x="4766" y="357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550" name="Text Box 258"/>
            <p:cNvSpPr txBox="1">
              <a:spLocks noChangeArrowheads="1"/>
            </p:cNvSpPr>
            <p:nvPr/>
          </p:nvSpPr>
          <p:spPr bwMode="auto">
            <a:xfrm>
              <a:off x="5020" y="3578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-2</a:t>
              </a:r>
            </a:p>
          </p:txBody>
        </p:sp>
        <p:sp>
          <p:nvSpPr>
            <p:cNvPr id="55551" name="Text Box 259"/>
            <p:cNvSpPr txBox="1">
              <a:spLocks noChangeArrowheads="1"/>
            </p:cNvSpPr>
            <p:nvPr/>
          </p:nvSpPr>
          <p:spPr bwMode="auto">
            <a:xfrm>
              <a:off x="4760" y="386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6</a:t>
              </a:r>
            </a:p>
          </p:txBody>
        </p:sp>
        <p:sp>
          <p:nvSpPr>
            <p:cNvPr id="55552" name="Text Box 260"/>
            <p:cNvSpPr txBox="1">
              <a:spLocks noChangeArrowheads="1"/>
            </p:cNvSpPr>
            <p:nvPr/>
          </p:nvSpPr>
          <p:spPr bwMode="auto">
            <a:xfrm>
              <a:off x="5044" y="386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</p:grpSp>
      <p:sp>
        <p:nvSpPr>
          <p:cNvPr id="55438" name="Rectangle 261"/>
          <p:cNvSpPr>
            <a:spLocks noChangeArrowheads="1"/>
          </p:cNvSpPr>
          <p:nvPr/>
        </p:nvSpPr>
        <p:spPr bwMode="auto">
          <a:xfrm>
            <a:off x="2806700" y="260350"/>
            <a:ext cx="56991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</a:pPr>
            <a:r>
              <a:rPr lang="en-US" sz="2800">
                <a:latin typeface="Comic Sans MS" pitchFamily="-106" charset="0"/>
              </a:rPr>
              <a:t>d</a:t>
            </a:r>
            <a:r>
              <a:rPr lang="en-US" sz="2800" baseline="-25000">
                <a:latin typeface="Comic Sans MS" pitchFamily="-106" charset="0"/>
              </a:rPr>
              <a:t>ij</a:t>
            </a:r>
            <a:r>
              <a:rPr lang="en-US" sz="2800" baseline="30000">
                <a:latin typeface="Comic Sans MS" pitchFamily="-106" charset="0"/>
              </a:rPr>
              <a:t>(k)</a:t>
            </a:r>
            <a:r>
              <a:rPr lang="en-US" sz="2800"/>
              <a:t> = </a:t>
            </a:r>
            <a:r>
              <a:rPr lang="en-US" sz="2800">
                <a:latin typeface="Comic Sans MS" pitchFamily="-106" charset="0"/>
              </a:rPr>
              <a:t>min {d</a:t>
            </a:r>
            <a:r>
              <a:rPr lang="en-US" sz="2800" baseline="-25000">
                <a:latin typeface="Comic Sans MS" pitchFamily="-106" charset="0"/>
              </a:rPr>
              <a:t>ij</a:t>
            </a:r>
            <a:r>
              <a:rPr lang="en-US" sz="2800" baseline="30000">
                <a:latin typeface="Comic Sans MS" pitchFamily="-106" charset="0"/>
              </a:rPr>
              <a:t>(k-1) </a:t>
            </a:r>
            <a:r>
              <a:rPr lang="en-US" sz="2800">
                <a:latin typeface="Comic Sans MS" pitchFamily="-106" charset="0"/>
              </a:rPr>
              <a:t>, d</a:t>
            </a:r>
            <a:r>
              <a:rPr lang="en-US" sz="2800" baseline="-25000">
                <a:latin typeface="Comic Sans MS" pitchFamily="-106" charset="0"/>
              </a:rPr>
              <a:t>ik</a:t>
            </a:r>
            <a:r>
              <a:rPr lang="en-US" sz="2800" baseline="30000">
                <a:latin typeface="Comic Sans MS" pitchFamily="-106" charset="0"/>
              </a:rPr>
              <a:t>(k-1)</a:t>
            </a:r>
            <a:r>
              <a:rPr lang="en-US" sz="2800">
                <a:latin typeface="Comic Sans MS" pitchFamily="-106" charset="0"/>
              </a:rPr>
              <a:t> + d</a:t>
            </a:r>
            <a:r>
              <a:rPr lang="en-US" sz="2800" baseline="-25000">
                <a:latin typeface="Comic Sans MS" pitchFamily="-106" charset="0"/>
              </a:rPr>
              <a:t>kj</a:t>
            </a:r>
            <a:r>
              <a:rPr lang="en-US" sz="2800" baseline="30000">
                <a:latin typeface="Comic Sans MS" pitchFamily="-106" charset="0"/>
              </a:rPr>
              <a:t>(k-1) </a:t>
            </a:r>
            <a:r>
              <a:rPr lang="en-US" sz="2800">
                <a:latin typeface="Comic Sans MS" pitchFamily="-106" charset="0"/>
              </a:rPr>
              <a:t>}</a:t>
            </a:r>
          </a:p>
        </p:txBody>
      </p:sp>
      <p:sp>
        <p:nvSpPr>
          <p:cNvPr id="55439" name="Text Box 262"/>
          <p:cNvSpPr txBox="1">
            <a:spLocks noChangeArrowheads="1"/>
          </p:cNvSpPr>
          <p:nvPr/>
        </p:nvSpPr>
        <p:spPr bwMode="auto">
          <a:xfrm>
            <a:off x="3494088" y="16557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440" name="Text Box 263"/>
          <p:cNvSpPr txBox="1">
            <a:spLocks noChangeArrowheads="1"/>
          </p:cNvSpPr>
          <p:nvPr/>
        </p:nvSpPr>
        <p:spPr bwMode="auto">
          <a:xfrm>
            <a:off x="3494088" y="2151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441" name="Text Box 264"/>
          <p:cNvSpPr txBox="1">
            <a:spLocks noChangeArrowheads="1"/>
          </p:cNvSpPr>
          <p:nvPr/>
        </p:nvSpPr>
        <p:spPr bwMode="auto">
          <a:xfrm>
            <a:off x="3494088" y="2617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442" name="Text Box 265"/>
          <p:cNvSpPr txBox="1">
            <a:spLocks noChangeArrowheads="1"/>
          </p:cNvSpPr>
          <p:nvPr/>
        </p:nvSpPr>
        <p:spPr bwMode="auto">
          <a:xfrm>
            <a:off x="3494088" y="3113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443" name="Text Box 266"/>
          <p:cNvSpPr txBox="1">
            <a:spLocks noChangeArrowheads="1"/>
          </p:cNvSpPr>
          <p:nvPr/>
        </p:nvSpPr>
        <p:spPr bwMode="auto">
          <a:xfrm>
            <a:off x="3494088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5444" name="Text Box 267"/>
          <p:cNvSpPr txBox="1">
            <a:spLocks noChangeArrowheads="1"/>
          </p:cNvSpPr>
          <p:nvPr/>
        </p:nvSpPr>
        <p:spPr bwMode="auto">
          <a:xfrm>
            <a:off x="3922713" y="1322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445" name="Text Box 268"/>
          <p:cNvSpPr txBox="1">
            <a:spLocks noChangeArrowheads="1"/>
          </p:cNvSpPr>
          <p:nvPr/>
        </p:nvSpPr>
        <p:spPr bwMode="auto">
          <a:xfrm>
            <a:off x="4376738" y="1322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446" name="Text Box 269"/>
          <p:cNvSpPr txBox="1">
            <a:spLocks noChangeArrowheads="1"/>
          </p:cNvSpPr>
          <p:nvPr/>
        </p:nvSpPr>
        <p:spPr bwMode="auto">
          <a:xfrm>
            <a:off x="4832350" y="1322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447" name="Text Box 270"/>
          <p:cNvSpPr txBox="1">
            <a:spLocks noChangeArrowheads="1"/>
          </p:cNvSpPr>
          <p:nvPr/>
        </p:nvSpPr>
        <p:spPr bwMode="auto">
          <a:xfrm>
            <a:off x="5286375" y="1322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448" name="Text Box 271"/>
          <p:cNvSpPr txBox="1">
            <a:spLocks noChangeArrowheads="1"/>
          </p:cNvSpPr>
          <p:nvPr/>
        </p:nvSpPr>
        <p:spPr bwMode="auto">
          <a:xfrm>
            <a:off x="5741988" y="13223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5449" name="Text Box 272"/>
          <p:cNvSpPr txBox="1">
            <a:spLocks noChangeArrowheads="1"/>
          </p:cNvSpPr>
          <p:nvPr/>
        </p:nvSpPr>
        <p:spPr bwMode="auto">
          <a:xfrm>
            <a:off x="6751638" y="1236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450" name="Text Box 273"/>
          <p:cNvSpPr txBox="1">
            <a:spLocks noChangeArrowheads="1"/>
          </p:cNvSpPr>
          <p:nvPr/>
        </p:nvSpPr>
        <p:spPr bwMode="auto">
          <a:xfrm>
            <a:off x="7205663" y="1236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451" name="Text Box 274"/>
          <p:cNvSpPr txBox="1">
            <a:spLocks noChangeArrowheads="1"/>
          </p:cNvSpPr>
          <p:nvPr/>
        </p:nvSpPr>
        <p:spPr bwMode="auto">
          <a:xfrm>
            <a:off x="7661275" y="1236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452" name="Text Box 275"/>
          <p:cNvSpPr txBox="1">
            <a:spLocks noChangeArrowheads="1"/>
          </p:cNvSpPr>
          <p:nvPr/>
        </p:nvSpPr>
        <p:spPr bwMode="auto">
          <a:xfrm>
            <a:off x="8115300" y="1236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453" name="Text Box 276"/>
          <p:cNvSpPr txBox="1">
            <a:spLocks noChangeArrowheads="1"/>
          </p:cNvSpPr>
          <p:nvPr/>
        </p:nvSpPr>
        <p:spPr bwMode="auto">
          <a:xfrm>
            <a:off x="8570913" y="12366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5454" name="Text Box 277"/>
          <p:cNvSpPr txBox="1">
            <a:spLocks noChangeArrowheads="1"/>
          </p:cNvSpPr>
          <p:nvPr/>
        </p:nvSpPr>
        <p:spPr bwMode="auto">
          <a:xfrm>
            <a:off x="6342063" y="16557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5455" name="Text Box 278"/>
          <p:cNvSpPr txBox="1">
            <a:spLocks noChangeArrowheads="1"/>
          </p:cNvSpPr>
          <p:nvPr/>
        </p:nvSpPr>
        <p:spPr bwMode="auto">
          <a:xfrm>
            <a:off x="6342063" y="2151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5456" name="Text Box 279"/>
          <p:cNvSpPr txBox="1">
            <a:spLocks noChangeArrowheads="1"/>
          </p:cNvSpPr>
          <p:nvPr/>
        </p:nvSpPr>
        <p:spPr bwMode="auto">
          <a:xfrm>
            <a:off x="6342063" y="26177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5457" name="Text Box 280"/>
          <p:cNvSpPr txBox="1">
            <a:spLocks noChangeArrowheads="1"/>
          </p:cNvSpPr>
          <p:nvPr/>
        </p:nvSpPr>
        <p:spPr bwMode="auto">
          <a:xfrm>
            <a:off x="6342063" y="311308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5458" name="Text Box 281"/>
          <p:cNvSpPr txBox="1">
            <a:spLocks noChangeArrowheads="1"/>
          </p:cNvSpPr>
          <p:nvPr/>
        </p:nvSpPr>
        <p:spPr bwMode="auto">
          <a:xfrm>
            <a:off x="6342063" y="35417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5</a:t>
            </a:r>
          </a:p>
        </p:txBody>
      </p:sp>
      <p:grpSp>
        <p:nvGrpSpPr>
          <p:cNvPr id="7" name="Group 282"/>
          <p:cNvGrpSpPr>
            <a:grpSpLocks/>
          </p:cNvGrpSpPr>
          <p:nvPr/>
        </p:nvGrpSpPr>
        <p:grpSpPr bwMode="auto">
          <a:xfrm>
            <a:off x="188913" y="3913188"/>
            <a:ext cx="2625725" cy="2681287"/>
            <a:chOff x="119" y="2465"/>
            <a:chExt cx="1654" cy="1689"/>
          </a:xfrm>
        </p:grpSpPr>
        <p:sp>
          <p:nvSpPr>
            <p:cNvPr id="55527" name="Text Box 283"/>
            <p:cNvSpPr txBox="1">
              <a:spLocks noChangeArrowheads="1"/>
            </p:cNvSpPr>
            <p:nvPr/>
          </p:nvSpPr>
          <p:spPr bwMode="auto">
            <a:xfrm>
              <a:off x="119" y="273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5528" name="Text Box 284"/>
            <p:cNvSpPr txBox="1">
              <a:spLocks noChangeArrowheads="1"/>
            </p:cNvSpPr>
            <p:nvPr/>
          </p:nvSpPr>
          <p:spPr bwMode="auto">
            <a:xfrm>
              <a:off x="119" y="304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5529" name="Text Box 285"/>
            <p:cNvSpPr txBox="1">
              <a:spLocks noChangeArrowheads="1"/>
            </p:cNvSpPr>
            <p:nvPr/>
          </p:nvSpPr>
          <p:spPr bwMode="auto">
            <a:xfrm>
              <a:off x="119" y="334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5530" name="Text Box 286"/>
            <p:cNvSpPr txBox="1">
              <a:spLocks noChangeArrowheads="1"/>
            </p:cNvSpPr>
            <p:nvPr/>
          </p:nvSpPr>
          <p:spPr bwMode="auto">
            <a:xfrm>
              <a:off x="119" y="365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5531" name="Text Box 287"/>
            <p:cNvSpPr txBox="1">
              <a:spLocks noChangeArrowheads="1"/>
            </p:cNvSpPr>
            <p:nvPr/>
          </p:nvSpPr>
          <p:spPr bwMode="auto">
            <a:xfrm>
              <a:off x="119" y="392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  <p:sp>
          <p:nvSpPr>
            <p:cNvPr id="55532" name="Text Box 288"/>
            <p:cNvSpPr txBox="1">
              <a:spLocks noChangeArrowheads="1"/>
            </p:cNvSpPr>
            <p:nvPr/>
          </p:nvSpPr>
          <p:spPr bwMode="auto">
            <a:xfrm>
              <a:off x="431" y="24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55533" name="Text Box 289"/>
            <p:cNvSpPr txBox="1">
              <a:spLocks noChangeArrowheads="1"/>
            </p:cNvSpPr>
            <p:nvPr/>
          </p:nvSpPr>
          <p:spPr bwMode="auto">
            <a:xfrm>
              <a:off x="717" y="24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2</a:t>
              </a:r>
            </a:p>
          </p:txBody>
        </p:sp>
        <p:sp>
          <p:nvSpPr>
            <p:cNvPr id="55534" name="Text Box 290"/>
            <p:cNvSpPr txBox="1">
              <a:spLocks noChangeArrowheads="1"/>
            </p:cNvSpPr>
            <p:nvPr/>
          </p:nvSpPr>
          <p:spPr bwMode="auto">
            <a:xfrm>
              <a:off x="1004" y="24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3</a:t>
              </a:r>
            </a:p>
          </p:txBody>
        </p:sp>
        <p:sp>
          <p:nvSpPr>
            <p:cNvPr id="55535" name="Text Box 291"/>
            <p:cNvSpPr txBox="1">
              <a:spLocks noChangeArrowheads="1"/>
            </p:cNvSpPr>
            <p:nvPr/>
          </p:nvSpPr>
          <p:spPr bwMode="auto">
            <a:xfrm>
              <a:off x="1290" y="24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4</a:t>
              </a:r>
            </a:p>
          </p:txBody>
        </p:sp>
        <p:sp>
          <p:nvSpPr>
            <p:cNvPr id="55536" name="Text Box 292"/>
            <p:cNvSpPr txBox="1">
              <a:spLocks noChangeArrowheads="1"/>
            </p:cNvSpPr>
            <p:nvPr/>
          </p:nvSpPr>
          <p:spPr bwMode="auto">
            <a:xfrm>
              <a:off x="1577" y="24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5</a:t>
              </a:r>
            </a:p>
          </p:txBody>
        </p:sp>
      </p:grpSp>
      <p:sp>
        <p:nvSpPr>
          <p:cNvPr id="55460" name="Rectangle 293"/>
          <p:cNvSpPr>
            <a:spLocks noChangeArrowheads="1"/>
          </p:cNvSpPr>
          <p:nvPr/>
        </p:nvSpPr>
        <p:spPr bwMode="auto">
          <a:xfrm>
            <a:off x="3613150" y="6467475"/>
            <a:ext cx="2103438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294"/>
          <p:cNvGrpSpPr>
            <a:grpSpLocks/>
          </p:cNvGrpSpPr>
          <p:nvPr/>
        </p:nvGrpSpPr>
        <p:grpSpPr bwMode="auto">
          <a:xfrm>
            <a:off x="3363913" y="3919538"/>
            <a:ext cx="2295525" cy="2665412"/>
            <a:chOff x="2089" y="2475"/>
            <a:chExt cx="1446" cy="1679"/>
          </a:xfrm>
        </p:grpSpPr>
        <p:sp>
          <p:nvSpPr>
            <p:cNvPr id="55489" name="Text Box 295"/>
            <p:cNvSpPr txBox="1">
              <a:spLocks noChangeArrowheads="1"/>
            </p:cNvSpPr>
            <p:nvPr/>
          </p:nvSpPr>
          <p:spPr bwMode="auto">
            <a:xfrm>
              <a:off x="2369" y="2475"/>
              <a:ext cx="34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6" charset="0"/>
                </a:rPr>
                <a:t>D</a:t>
              </a:r>
              <a:r>
                <a:rPr lang="en-US" baseline="30000">
                  <a:latin typeface="Comic Sans MS" pitchFamily="-106" charset="0"/>
                </a:rPr>
                <a:t>(3)</a:t>
              </a:r>
            </a:p>
          </p:txBody>
        </p:sp>
        <p:sp>
          <p:nvSpPr>
            <p:cNvPr id="55490" name="Rectangle 296"/>
            <p:cNvSpPr>
              <a:spLocks noChangeArrowheads="1"/>
            </p:cNvSpPr>
            <p:nvPr/>
          </p:nvSpPr>
          <p:spPr bwMode="auto">
            <a:xfrm>
              <a:off x="3246" y="3867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1" name="Rectangle 297"/>
            <p:cNvSpPr>
              <a:spLocks noChangeArrowheads="1"/>
            </p:cNvSpPr>
            <p:nvPr/>
          </p:nvSpPr>
          <p:spPr bwMode="auto">
            <a:xfrm>
              <a:off x="2956" y="3867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2" name="Rectangle 298"/>
            <p:cNvSpPr>
              <a:spLocks noChangeArrowheads="1"/>
            </p:cNvSpPr>
            <p:nvPr/>
          </p:nvSpPr>
          <p:spPr bwMode="auto">
            <a:xfrm>
              <a:off x="2668" y="3867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3" name="Rectangle 299"/>
            <p:cNvSpPr>
              <a:spLocks noChangeArrowheads="1"/>
            </p:cNvSpPr>
            <p:nvPr/>
          </p:nvSpPr>
          <p:spPr bwMode="auto">
            <a:xfrm>
              <a:off x="2378" y="3867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4" name="Rectangle 300"/>
            <p:cNvSpPr>
              <a:spLocks noChangeArrowheads="1"/>
            </p:cNvSpPr>
            <p:nvPr/>
          </p:nvSpPr>
          <p:spPr bwMode="auto">
            <a:xfrm>
              <a:off x="2089" y="3867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5" name="Rectangle 301"/>
            <p:cNvSpPr>
              <a:spLocks noChangeArrowheads="1"/>
            </p:cNvSpPr>
            <p:nvPr/>
          </p:nvSpPr>
          <p:spPr bwMode="auto">
            <a:xfrm>
              <a:off x="3246" y="3580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6" name="Rectangle 302"/>
            <p:cNvSpPr>
              <a:spLocks noChangeArrowheads="1"/>
            </p:cNvSpPr>
            <p:nvPr/>
          </p:nvSpPr>
          <p:spPr bwMode="auto">
            <a:xfrm>
              <a:off x="2956" y="3580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7" name="Rectangle 303"/>
            <p:cNvSpPr>
              <a:spLocks noChangeArrowheads="1"/>
            </p:cNvSpPr>
            <p:nvPr/>
          </p:nvSpPr>
          <p:spPr bwMode="auto">
            <a:xfrm>
              <a:off x="2668" y="3580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8" name="Rectangle 304"/>
            <p:cNvSpPr>
              <a:spLocks noChangeArrowheads="1"/>
            </p:cNvSpPr>
            <p:nvPr/>
          </p:nvSpPr>
          <p:spPr bwMode="auto">
            <a:xfrm>
              <a:off x="2378" y="3580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499" name="Rectangle 305"/>
            <p:cNvSpPr>
              <a:spLocks noChangeArrowheads="1"/>
            </p:cNvSpPr>
            <p:nvPr/>
          </p:nvSpPr>
          <p:spPr bwMode="auto">
            <a:xfrm>
              <a:off x="2089" y="3580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0" name="Rectangle 306"/>
            <p:cNvSpPr>
              <a:spLocks noChangeArrowheads="1"/>
            </p:cNvSpPr>
            <p:nvPr/>
          </p:nvSpPr>
          <p:spPr bwMode="auto">
            <a:xfrm>
              <a:off x="3246" y="3293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1" name="Rectangle 307"/>
            <p:cNvSpPr>
              <a:spLocks noChangeArrowheads="1"/>
            </p:cNvSpPr>
            <p:nvPr/>
          </p:nvSpPr>
          <p:spPr bwMode="auto">
            <a:xfrm>
              <a:off x="2956" y="3293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2" name="Rectangle 308"/>
            <p:cNvSpPr>
              <a:spLocks noChangeArrowheads="1"/>
            </p:cNvSpPr>
            <p:nvPr/>
          </p:nvSpPr>
          <p:spPr bwMode="auto">
            <a:xfrm>
              <a:off x="2668" y="3293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3" name="Rectangle 309"/>
            <p:cNvSpPr>
              <a:spLocks noChangeArrowheads="1"/>
            </p:cNvSpPr>
            <p:nvPr/>
          </p:nvSpPr>
          <p:spPr bwMode="auto">
            <a:xfrm>
              <a:off x="2378" y="3293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4" name="Rectangle 310"/>
            <p:cNvSpPr>
              <a:spLocks noChangeArrowheads="1"/>
            </p:cNvSpPr>
            <p:nvPr/>
          </p:nvSpPr>
          <p:spPr bwMode="auto">
            <a:xfrm>
              <a:off x="2089" y="3293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5" name="Rectangle 311"/>
            <p:cNvSpPr>
              <a:spLocks noChangeArrowheads="1"/>
            </p:cNvSpPr>
            <p:nvPr/>
          </p:nvSpPr>
          <p:spPr bwMode="auto">
            <a:xfrm>
              <a:off x="3246" y="3006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6" name="Rectangle 312"/>
            <p:cNvSpPr>
              <a:spLocks noChangeArrowheads="1"/>
            </p:cNvSpPr>
            <p:nvPr/>
          </p:nvSpPr>
          <p:spPr bwMode="auto">
            <a:xfrm>
              <a:off x="2956" y="3006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7" name="Rectangle 313"/>
            <p:cNvSpPr>
              <a:spLocks noChangeArrowheads="1"/>
            </p:cNvSpPr>
            <p:nvPr/>
          </p:nvSpPr>
          <p:spPr bwMode="auto">
            <a:xfrm>
              <a:off x="2668" y="3006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8" name="Rectangle 314"/>
            <p:cNvSpPr>
              <a:spLocks noChangeArrowheads="1"/>
            </p:cNvSpPr>
            <p:nvPr/>
          </p:nvSpPr>
          <p:spPr bwMode="auto">
            <a:xfrm>
              <a:off x="2378" y="3006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09" name="Rectangle 315"/>
            <p:cNvSpPr>
              <a:spLocks noChangeArrowheads="1"/>
            </p:cNvSpPr>
            <p:nvPr/>
          </p:nvSpPr>
          <p:spPr bwMode="auto">
            <a:xfrm>
              <a:off x="2089" y="3006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0" name="Rectangle 316"/>
            <p:cNvSpPr>
              <a:spLocks noChangeArrowheads="1"/>
            </p:cNvSpPr>
            <p:nvPr/>
          </p:nvSpPr>
          <p:spPr bwMode="auto">
            <a:xfrm>
              <a:off x="3246" y="2719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1" name="Rectangle 317"/>
            <p:cNvSpPr>
              <a:spLocks noChangeArrowheads="1"/>
            </p:cNvSpPr>
            <p:nvPr/>
          </p:nvSpPr>
          <p:spPr bwMode="auto">
            <a:xfrm>
              <a:off x="2956" y="2719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2" name="Rectangle 318"/>
            <p:cNvSpPr>
              <a:spLocks noChangeArrowheads="1"/>
            </p:cNvSpPr>
            <p:nvPr/>
          </p:nvSpPr>
          <p:spPr bwMode="auto">
            <a:xfrm>
              <a:off x="2668" y="2719"/>
              <a:ext cx="288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3" name="Rectangle 319"/>
            <p:cNvSpPr>
              <a:spLocks noChangeArrowheads="1"/>
            </p:cNvSpPr>
            <p:nvPr/>
          </p:nvSpPr>
          <p:spPr bwMode="auto">
            <a:xfrm>
              <a:off x="2378" y="2719"/>
              <a:ext cx="29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4" name="Rectangle 320"/>
            <p:cNvSpPr>
              <a:spLocks noChangeArrowheads="1"/>
            </p:cNvSpPr>
            <p:nvPr/>
          </p:nvSpPr>
          <p:spPr bwMode="auto">
            <a:xfrm>
              <a:off x="2089" y="2719"/>
              <a:ext cx="289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endParaRPr lang="en-US" sz="2400">
                <a:solidFill>
                  <a:schemeClr val="accent2"/>
                </a:solidFill>
              </a:endParaRPr>
            </a:p>
          </p:txBody>
        </p:sp>
        <p:sp>
          <p:nvSpPr>
            <p:cNvPr id="55515" name="Line 321"/>
            <p:cNvSpPr>
              <a:spLocks noChangeShapeType="1"/>
            </p:cNvSpPr>
            <p:nvPr/>
          </p:nvSpPr>
          <p:spPr bwMode="auto">
            <a:xfrm>
              <a:off x="2089" y="2719"/>
              <a:ext cx="144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16" name="Line 322"/>
            <p:cNvSpPr>
              <a:spLocks noChangeShapeType="1"/>
            </p:cNvSpPr>
            <p:nvPr/>
          </p:nvSpPr>
          <p:spPr bwMode="auto">
            <a:xfrm>
              <a:off x="2089" y="3006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17" name="Line 323"/>
            <p:cNvSpPr>
              <a:spLocks noChangeShapeType="1"/>
            </p:cNvSpPr>
            <p:nvPr/>
          </p:nvSpPr>
          <p:spPr bwMode="auto">
            <a:xfrm>
              <a:off x="2089" y="3293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18" name="Line 324"/>
            <p:cNvSpPr>
              <a:spLocks noChangeShapeType="1"/>
            </p:cNvSpPr>
            <p:nvPr/>
          </p:nvSpPr>
          <p:spPr bwMode="auto">
            <a:xfrm>
              <a:off x="2089" y="3580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19" name="Line 325"/>
            <p:cNvSpPr>
              <a:spLocks noChangeShapeType="1"/>
            </p:cNvSpPr>
            <p:nvPr/>
          </p:nvSpPr>
          <p:spPr bwMode="auto">
            <a:xfrm>
              <a:off x="2089" y="3867"/>
              <a:ext cx="14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0" name="Line 326"/>
            <p:cNvSpPr>
              <a:spLocks noChangeShapeType="1"/>
            </p:cNvSpPr>
            <p:nvPr/>
          </p:nvSpPr>
          <p:spPr bwMode="auto">
            <a:xfrm>
              <a:off x="2089" y="4154"/>
              <a:ext cx="144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1" name="Line 327"/>
            <p:cNvSpPr>
              <a:spLocks noChangeShapeType="1"/>
            </p:cNvSpPr>
            <p:nvPr/>
          </p:nvSpPr>
          <p:spPr bwMode="auto">
            <a:xfrm>
              <a:off x="2089" y="2719"/>
              <a:ext cx="0" cy="14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2" name="Line 328"/>
            <p:cNvSpPr>
              <a:spLocks noChangeShapeType="1"/>
            </p:cNvSpPr>
            <p:nvPr/>
          </p:nvSpPr>
          <p:spPr bwMode="auto">
            <a:xfrm>
              <a:off x="2378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3" name="Line 329"/>
            <p:cNvSpPr>
              <a:spLocks noChangeShapeType="1"/>
            </p:cNvSpPr>
            <p:nvPr/>
          </p:nvSpPr>
          <p:spPr bwMode="auto">
            <a:xfrm>
              <a:off x="2668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4" name="Line 330"/>
            <p:cNvSpPr>
              <a:spLocks noChangeShapeType="1"/>
            </p:cNvSpPr>
            <p:nvPr/>
          </p:nvSpPr>
          <p:spPr bwMode="auto">
            <a:xfrm>
              <a:off x="2956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5" name="Line 331"/>
            <p:cNvSpPr>
              <a:spLocks noChangeShapeType="1"/>
            </p:cNvSpPr>
            <p:nvPr/>
          </p:nvSpPr>
          <p:spPr bwMode="auto">
            <a:xfrm>
              <a:off x="3246" y="2719"/>
              <a:ext cx="0" cy="14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526" name="Line 332"/>
            <p:cNvSpPr>
              <a:spLocks noChangeShapeType="1"/>
            </p:cNvSpPr>
            <p:nvPr/>
          </p:nvSpPr>
          <p:spPr bwMode="auto">
            <a:xfrm>
              <a:off x="3535" y="2719"/>
              <a:ext cx="0" cy="143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30797" name="Text Box 333"/>
          <p:cNvSpPr txBox="1">
            <a:spLocks noChangeArrowheads="1"/>
          </p:cNvSpPr>
          <p:nvPr/>
        </p:nvSpPr>
        <p:spPr bwMode="auto">
          <a:xfrm>
            <a:off x="3867150" y="567055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-1</a:t>
            </a:r>
          </a:p>
        </p:txBody>
      </p:sp>
      <p:grpSp>
        <p:nvGrpSpPr>
          <p:cNvPr id="9" name="Group 334"/>
          <p:cNvGrpSpPr>
            <a:grpSpLocks/>
          </p:cNvGrpSpPr>
          <p:nvPr/>
        </p:nvGrpSpPr>
        <p:grpSpPr bwMode="auto">
          <a:xfrm>
            <a:off x="3435350" y="4318000"/>
            <a:ext cx="2252663" cy="2266950"/>
            <a:chOff x="2164" y="2720"/>
            <a:chExt cx="1419" cy="1428"/>
          </a:xfrm>
        </p:grpSpPr>
        <p:sp>
          <p:nvSpPr>
            <p:cNvPr id="55465" name="Text Box 335"/>
            <p:cNvSpPr txBox="1">
              <a:spLocks noChangeArrowheads="1"/>
            </p:cNvSpPr>
            <p:nvPr/>
          </p:nvSpPr>
          <p:spPr bwMode="auto">
            <a:xfrm>
              <a:off x="2164" y="27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466" name="Text Box 336"/>
            <p:cNvSpPr txBox="1">
              <a:spLocks noChangeArrowheads="1"/>
            </p:cNvSpPr>
            <p:nvPr/>
          </p:nvSpPr>
          <p:spPr bwMode="auto">
            <a:xfrm>
              <a:off x="2447" y="27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55467" name="Text Box 337"/>
            <p:cNvSpPr txBox="1">
              <a:spLocks noChangeArrowheads="1"/>
            </p:cNvSpPr>
            <p:nvPr/>
          </p:nvSpPr>
          <p:spPr bwMode="auto">
            <a:xfrm>
              <a:off x="2731" y="27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8</a:t>
              </a:r>
            </a:p>
          </p:txBody>
        </p:sp>
        <p:sp>
          <p:nvSpPr>
            <p:cNvPr id="55468" name="Text Box 338"/>
            <p:cNvSpPr txBox="1">
              <a:spLocks noChangeArrowheads="1"/>
            </p:cNvSpPr>
            <p:nvPr/>
          </p:nvSpPr>
          <p:spPr bwMode="auto">
            <a:xfrm>
              <a:off x="3014" y="27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ym typeface="Symbol" pitchFamily="-106" charset="2"/>
                </a:rPr>
                <a:t>4</a:t>
              </a:r>
            </a:p>
          </p:txBody>
        </p:sp>
        <p:sp>
          <p:nvSpPr>
            <p:cNvPr id="55469" name="Text Box 339"/>
            <p:cNvSpPr txBox="1">
              <a:spLocks noChangeArrowheads="1"/>
            </p:cNvSpPr>
            <p:nvPr/>
          </p:nvSpPr>
          <p:spPr bwMode="auto">
            <a:xfrm>
              <a:off x="3274" y="2720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-4</a:t>
              </a:r>
            </a:p>
          </p:txBody>
        </p:sp>
        <p:sp>
          <p:nvSpPr>
            <p:cNvPr id="55470" name="Text Box 340"/>
            <p:cNvSpPr txBox="1">
              <a:spLocks noChangeArrowheads="1"/>
            </p:cNvSpPr>
            <p:nvPr/>
          </p:nvSpPr>
          <p:spPr bwMode="auto">
            <a:xfrm>
              <a:off x="2170" y="303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71" name="Text Box 341"/>
            <p:cNvSpPr txBox="1">
              <a:spLocks noChangeArrowheads="1"/>
            </p:cNvSpPr>
            <p:nvPr/>
          </p:nvSpPr>
          <p:spPr bwMode="auto">
            <a:xfrm>
              <a:off x="2453" y="29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472" name="Text Box 342"/>
            <p:cNvSpPr txBox="1">
              <a:spLocks noChangeArrowheads="1"/>
            </p:cNvSpPr>
            <p:nvPr/>
          </p:nvSpPr>
          <p:spPr bwMode="auto">
            <a:xfrm>
              <a:off x="2689" y="303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73" name="Text Box 343"/>
            <p:cNvSpPr txBox="1">
              <a:spLocks noChangeArrowheads="1"/>
            </p:cNvSpPr>
            <p:nvPr/>
          </p:nvSpPr>
          <p:spPr bwMode="auto">
            <a:xfrm>
              <a:off x="3020" y="29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sp>
          <p:nvSpPr>
            <p:cNvPr id="55474" name="Text Box 344"/>
            <p:cNvSpPr txBox="1">
              <a:spLocks noChangeArrowheads="1"/>
            </p:cNvSpPr>
            <p:nvPr/>
          </p:nvSpPr>
          <p:spPr bwMode="auto">
            <a:xfrm>
              <a:off x="3304" y="299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7</a:t>
              </a:r>
            </a:p>
          </p:txBody>
        </p:sp>
        <p:sp>
          <p:nvSpPr>
            <p:cNvPr id="55475" name="Text Box 345"/>
            <p:cNvSpPr txBox="1">
              <a:spLocks noChangeArrowheads="1"/>
            </p:cNvSpPr>
            <p:nvPr/>
          </p:nvSpPr>
          <p:spPr bwMode="auto">
            <a:xfrm>
              <a:off x="2170" y="3328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76" name="Text Box 346"/>
            <p:cNvSpPr txBox="1">
              <a:spLocks noChangeArrowheads="1"/>
            </p:cNvSpPr>
            <p:nvPr/>
          </p:nvSpPr>
          <p:spPr bwMode="auto">
            <a:xfrm>
              <a:off x="2453" y="32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4</a:t>
              </a:r>
            </a:p>
          </p:txBody>
        </p:sp>
        <p:sp>
          <p:nvSpPr>
            <p:cNvPr id="55477" name="Text Box 347"/>
            <p:cNvSpPr txBox="1">
              <a:spLocks noChangeArrowheads="1"/>
            </p:cNvSpPr>
            <p:nvPr/>
          </p:nvSpPr>
          <p:spPr bwMode="auto">
            <a:xfrm>
              <a:off x="2737" y="32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478" name="Text Box 348"/>
            <p:cNvSpPr txBox="1">
              <a:spLocks noChangeArrowheads="1"/>
            </p:cNvSpPr>
            <p:nvPr/>
          </p:nvSpPr>
          <p:spPr bwMode="auto">
            <a:xfrm>
              <a:off x="3020" y="328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ym typeface="Symbol" pitchFamily="-106" charset="2"/>
                </a:rPr>
                <a:t>5</a:t>
              </a:r>
            </a:p>
          </p:txBody>
        </p:sp>
        <p:sp>
          <p:nvSpPr>
            <p:cNvPr id="55479" name="Text Box 349"/>
            <p:cNvSpPr txBox="1">
              <a:spLocks noChangeArrowheads="1"/>
            </p:cNvSpPr>
            <p:nvPr/>
          </p:nvSpPr>
          <p:spPr bwMode="auto">
            <a:xfrm>
              <a:off x="3253" y="3284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ym typeface="Symbol" pitchFamily="-106" charset="2"/>
                </a:rPr>
                <a:t>11</a:t>
              </a:r>
            </a:p>
          </p:txBody>
        </p:sp>
        <p:sp>
          <p:nvSpPr>
            <p:cNvPr id="55480" name="Text Box 350"/>
            <p:cNvSpPr txBox="1">
              <a:spLocks noChangeArrowheads="1"/>
            </p:cNvSpPr>
            <p:nvPr/>
          </p:nvSpPr>
          <p:spPr bwMode="auto">
            <a:xfrm>
              <a:off x="2176" y="357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2</a:t>
              </a:r>
            </a:p>
          </p:txBody>
        </p:sp>
        <p:sp>
          <p:nvSpPr>
            <p:cNvPr id="55481" name="Text Box 351"/>
            <p:cNvSpPr txBox="1">
              <a:spLocks noChangeArrowheads="1"/>
            </p:cNvSpPr>
            <p:nvPr/>
          </p:nvSpPr>
          <p:spPr bwMode="auto">
            <a:xfrm>
              <a:off x="2695" y="3572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-5</a:t>
              </a:r>
            </a:p>
          </p:txBody>
        </p:sp>
        <p:sp>
          <p:nvSpPr>
            <p:cNvPr id="55482" name="Text Box 352"/>
            <p:cNvSpPr txBox="1">
              <a:spLocks noChangeArrowheads="1"/>
            </p:cNvSpPr>
            <p:nvPr/>
          </p:nvSpPr>
          <p:spPr bwMode="auto">
            <a:xfrm>
              <a:off x="3026" y="357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  <p:sp>
          <p:nvSpPr>
            <p:cNvPr id="55483" name="Text Box 353"/>
            <p:cNvSpPr txBox="1">
              <a:spLocks noChangeArrowheads="1"/>
            </p:cNvSpPr>
            <p:nvPr/>
          </p:nvSpPr>
          <p:spPr bwMode="auto">
            <a:xfrm>
              <a:off x="3280" y="3572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-2</a:t>
              </a:r>
            </a:p>
          </p:txBody>
        </p:sp>
        <p:sp>
          <p:nvSpPr>
            <p:cNvPr id="55484" name="Text Box 354"/>
            <p:cNvSpPr txBox="1">
              <a:spLocks noChangeArrowheads="1"/>
            </p:cNvSpPr>
            <p:nvPr/>
          </p:nvSpPr>
          <p:spPr bwMode="auto">
            <a:xfrm>
              <a:off x="2170" y="390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85" name="Text Box 355"/>
            <p:cNvSpPr txBox="1">
              <a:spLocks noChangeArrowheads="1"/>
            </p:cNvSpPr>
            <p:nvPr/>
          </p:nvSpPr>
          <p:spPr bwMode="auto">
            <a:xfrm>
              <a:off x="2453" y="390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86" name="Text Box 356"/>
            <p:cNvSpPr txBox="1">
              <a:spLocks noChangeArrowheads="1"/>
            </p:cNvSpPr>
            <p:nvPr/>
          </p:nvSpPr>
          <p:spPr bwMode="auto">
            <a:xfrm>
              <a:off x="2737" y="3904"/>
              <a:ext cx="21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55487" name="Text Box 357"/>
            <p:cNvSpPr txBox="1">
              <a:spLocks noChangeArrowheads="1"/>
            </p:cNvSpPr>
            <p:nvPr/>
          </p:nvSpPr>
          <p:spPr bwMode="auto">
            <a:xfrm>
              <a:off x="3020" y="386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6</a:t>
              </a:r>
            </a:p>
          </p:txBody>
        </p:sp>
        <p:sp>
          <p:nvSpPr>
            <p:cNvPr id="55488" name="Text Box 358"/>
            <p:cNvSpPr txBox="1">
              <a:spLocks noChangeArrowheads="1"/>
            </p:cNvSpPr>
            <p:nvPr/>
          </p:nvSpPr>
          <p:spPr bwMode="auto">
            <a:xfrm>
              <a:off x="3304" y="386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0</a:t>
              </a:r>
            </a:p>
          </p:txBody>
        </p:sp>
      </p:grpSp>
      <p:sp>
        <p:nvSpPr>
          <p:cNvPr id="830823" name="Line 359"/>
          <p:cNvSpPr>
            <a:spLocks noChangeShapeType="1"/>
          </p:cNvSpPr>
          <p:nvPr/>
        </p:nvSpPr>
        <p:spPr bwMode="auto">
          <a:xfrm>
            <a:off x="8534400" y="5505450"/>
            <a:ext cx="3619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530975"/>
            <a:ext cx="2895600" cy="323850"/>
          </a:xfrm>
        </p:spPr>
        <p:txBody>
          <a:bodyPr/>
          <a:lstStyle/>
          <a:p>
            <a:r>
              <a:rPr lang="fr-FR"/>
              <a:t>CS 477/677 - Lecture 25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8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569" grpId="0"/>
      <p:bldP spid="830570" grpId="0"/>
      <p:bldP spid="830571" grpId="0"/>
      <p:bldP spid="830595" grpId="0"/>
      <p:bldP spid="830634" grpId="0"/>
      <p:bldP spid="830635" grpId="0"/>
      <p:bldP spid="830636" grpId="0"/>
      <p:bldP spid="830699" grpId="0"/>
      <p:bldP spid="830700" grpId="0"/>
      <p:bldP spid="830701" grpId="0"/>
      <p:bldP spid="830702" grpId="0"/>
      <p:bldP spid="830703" grpId="0"/>
      <p:bldP spid="830704" grpId="0"/>
      <p:bldP spid="830705" grpId="0"/>
      <p:bldP spid="830706" grpId="0"/>
      <p:bldP spid="830707" grpId="0"/>
      <p:bldP spid="830797" grpId="0"/>
      <p:bldP spid="8308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Negative-Weight Edges</a:t>
            </a:r>
          </a:p>
        </p:txBody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057275"/>
            <a:ext cx="9217025" cy="5470525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dirty="0"/>
              <a:t>s </a:t>
            </a:r>
            <a:r>
              <a:rPr lang="is-IS" dirty="0">
                <a:sym typeface="Symbol" pitchFamily="-106" charset="2"/>
              </a:rPr>
              <a:t>→</a:t>
            </a:r>
            <a:r>
              <a:rPr lang="en-US" dirty="0">
                <a:sym typeface="Symbol" pitchFamily="-106" charset="2"/>
              </a:rPr>
              <a:t> a: only one path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𝛅(s, a) = w(s, a) = 3</a:t>
            </a:r>
          </a:p>
          <a:p>
            <a:pPr eaLnBrk="1" hangingPunct="1">
              <a:lnSpc>
                <a:spcPct val="140000"/>
              </a:lnSpc>
            </a:pPr>
            <a:r>
              <a:rPr lang="en-US" dirty="0"/>
              <a:t>s </a:t>
            </a:r>
            <a:r>
              <a:rPr lang="is-IS" dirty="0">
                <a:sym typeface="Symbol" pitchFamily="-106" charset="2"/>
              </a:rPr>
              <a:t>→</a:t>
            </a:r>
            <a:r>
              <a:rPr lang="en-US" dirty="0">
                <a:sym typeface="Symbol" pitchFamily="-106" charset="2"/>
              </a:rPr>
              <a:t> b: only one path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𝛅(s, b) = w(s, a) + w(a, b) = -1</a:t>
            </a:r>
          </a:p>
          <a:p>
            <a:pPr eaLnBrk="1" hangingPunct="1">
              <a:lnSpc>
                <a:spcPct val="140000"/>
              </a:lnSpc>
            </a:pPr>
            <a:r>
              <a:rPr lang="en-US" dirty="0"/>
              <a:t>s </a:t>
            </a:r>
            <a:r>
              <a:rPr lang="is-IS" dirty="0">
                <a:sym typeface="Symbol" pitchFamily="-106" charset="2"/>
              </a:rPr>
              <a:t>→</a:t>
            </a:r>
            <a:r>
              <a:rPr lang="en-US" dirty="0">
                <a:sym typeface="Symbol" pitchFamily="-106" charset="2"/>
              </a:rPr>
              <a:t> c: infinitely many paths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⟨s, c⟩, ⟨s, c, d, c⟩, ⟨s, c, d, c, d, c⟩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cycle ⟨c, d, c⟩ has positive weight (6 - 3 = 3)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⟨s, c⟩ is shortest path with weight 𝛅(s, b) = w(s, c) = 5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18088" y="2274888"/>
            <a:ext cx="3846512" cy="2528887"/>
            <a:chOff x="3027" y="791"/>
            <a:chExt cx="2423" cy="1593"/>
          </a:xfrm>
        </p:grpSpPr>
        <p:sp>
          <p:nvSpPr>
            <p:cNvPr id="27656" name="Oval 5"/>
            <p:cNvSpPr>
              <a:spLocks noChangeArrowheads="1"/>
            </p:cNvSpPr>
            <p:nvPr/>
          </p:nvSpPr>
          <p:spPr bwMode="auto">
            <a:xfrm>
              <a:off x="320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7657" name="Oval 6"/>
            <p:cNvSpPr>
              <a:spLocks noChangeArrowheads="1"/>
            </p:cNvSpPr>
            <p:nvPr/>
          </p:nvSpPr>
          <p:spPr bwMode="auto">
            <a:xfrm>
              <a:off x="3768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27658" name="Oval 7"/>
            <p:cNvSpPr>
              <a:spLocks noChangeArrowheads="1"/>
            </p:cNvSpPr>
            <p:nvPr/>
          </p:nvSpPr>
          <p:spPr bwMode="auto">
            <a:xfrm>
              <a:off x="4599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-1</a:t>
              </a:r>
            </a:p>
          </p:txBody>
        </p:sp>
        <p:sp>
          <p:nvSpPr>
            <p:cNvPr id="27659" name="Oval 8"/>
            <p:cNvSpPr>
              <a:spLocks noChangeArrowheads="1"/>
            </p:cNvSpPr>
            <p:nvPr/>
          </p:nvSpPr>
          <p:spPr bwMode="auto">
            <a:xfrm>
              <a:off x="3768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-∞</a:t>
              </a:r>
            </a:p>
          </p:txBody>
        </p:sp>
        <p:sp>
          <p:nvSpPr>
            <p:cNvPr id="27660" name="Oval 9"/>
            <p:cNvSpPr>
              <a:spLocks noChangeArrowheads="1"/>
            </p:cNvSpPr>
            <p:nvPr/>
          </p:nvSpPr>
          <p:spPr bwMode="auto">
            <a:xfrm>
              <a:off x="4599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-∞</a:t>
              </a:r>
              <a:endParaRPr lang="en-US" dirty="0"/>
            </a:p>
          </p:txBody>
        </p:sp>
        <p:sp>
          <p:nvSpPr>
            <p:cNvPr id="27661" name="Line 10"/>
            <p:cNvSpPr>
              <a:spLocks noChangeShapeType="1"/>
            </p:cNvSpPr>
            <p:nvPr/>
          </p:nvSpPr>
          <p:spPr bwMode="auto">
            <a:xfrm>
              <a:off x="4032" y="1122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2" name="Line 11"/>
            <p:cNvSpPr>
              <a:spLocks noChangeShapeType="1"/>
            </p:cNvSpPr>
            <p:nvPr/>
          </p:nvSpPr>
          <p:spPr bwMode="auto">
            <a:xfrm flipV="1">
              <a:off x="3415" y="1224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3" name="Line 12"/>
            <p:cNvSpPr>
              <a:spLocks noChangeShapeType="1"/>
            </p:cNvSpPr>
            <p:nvPr/>
          </p:nvSpPr>
          <p:spPr bwMode="auto">
            <a:xfrm>
              <a:off x="3439" y="168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64" name="Text Box 13"/>
            <p:cNvSpPr txBox="1">
              <a:spLocks noChangeArrowheads="1"/>
            </p:cNvSpPr>
            <p:nvPr/>
          </p:nvSpPr>
          <p:spPr bwMode="auto">
            <a:xfrm>
              <a:off x="3460" y="11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7665" name="Text Box 14"/>
            <p:cNvSpPr txBox="1">
              <a:spLocks noChangeArrowheads="1"/>
            </p:cNvSpPr>
            <p:nvPr/>
          </p:nvSpPr>
          <p:spPr bwMode="auto">
            <a:xfrm>
              <a:off x="4225" y="923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27666" name="Text Box 15"/>
            <p:cNvSpPr txBox="1">
              <a:spLocks noChangeArrowheads="1"/>
            </p:cNvSpPr>
            <p:nvPr/>
          </p:nvSpPr>
          <p:spPr bwMode="auto">
            <a:xfrm>
              <a:off x="3491" y="177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7667" name="Text Box 16"/>
            <p:cNvSpPr txBox="1">
              <a:spLocks noChangeArrowheads="1"/>
            </p:cNvSpPr>
            <p:nvPr/>
          </p:nvSpPr>
          <p:spPr bwMode="auto">
            <a:xfrm>
              <a:off x="4918" y="139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27668" name="Text Box 17"/>
            <p:cNvSpPr txBox="1">
              <a:spLocks noChangeArrowheads="1"/>
            </p:cNvSpPr>
            <p:nvPr/>
          </p:nvSpPr>
          <p:spPr bwMode="auto">
            <a:xfrm>
              <a:off x="4402" y="211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-6</a:t>
              </a:r>
            </a:p>
          </p:txBody>
        </p:sp>
        <p:sp>
          <p:nvSpPr>
            <p:cNvPr id="27669" name="Text Box 18"/>
            <p:cNvSpPr txBox="1">
              <a:spLocks noChangeArrowheads="1"/>
            </p:cNvSpPr>
            <p:nvPr/>
          </p:nvSpPr>
          <p:spPr bwMode="auto">
            <a:xfrm>
              <a:off x="3027" y="147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27670" name="Text Box 19"/>
            <p:cNvSpPr txBox="1">
              <a:spLocks noChangeArrowheads="1"/>
            </p:cNvSpPr>
            <p:nvPr/>
          </p:nvSpPr>
          <p:spPr bwMode="auto">
            <a:xfrm>
              <a:off x="3823" y="79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7671" name="Text Box 20"/>
            <p:cNvSpPr txBox="1">
              <a:spLocks noChangeArrowheads="1"/>
            </p:cNvSpPr>
            <p:nvPr/>
          </p:nvSpPr>
          <p:spPr bwMode="auto">
            <a:xfrm>
              <a:off x="4645" y="79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7672" name="Text Box 21"/>
            <p:cNvSpPr txBox="1">
              <a:spLocks noChangeArrowheads="1"/>
            </p:cNvSpPr>
            <p:nvPr/>
          </p:nvSpPr>
          <p:spPr bwMode="auto">
            <a:xfrm>
              <a:off x="3807" y="215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7673" name="Text Box 22"/>
            <p:cNvSpPr txBox="1">
              <a:spLocks noChangeArrowheads="1"/>
            </p:cNvSpPr>
            <p:nvPr/>
          </p:nvSpPr>
          <p:spPr bwMode="auto">
            <a:xfrm>
              <a:off x="4661" y="2153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</a:p>
          </p:txBody>
        </p:sp>
        <p:sp>
          <p:nvSpPr>
            <p:cNvPr id="27674" name="Oval 23"/>
            <p:cNvSpPr>
              <a:spLocks noChangeArrowheads="1"/>
            </p:cNvSpPr>
            <p:nvPr/>
          </p:nvSpPr>
          <p:spPr bwMode="auto">
            <a:xfrm>
              <a:off x="518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-</a:t>
              </a:r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7675" name="Oval 24"/>
            <p:cNvSpPr>
              <a:spLocks noChangeArrowheads="1"/>
            </p:cNvSpPr>
            <p:nvPr/>
          </p:nvSpPr>
          <p:spPr bwMode="auto">
            <a:xfrm>
              <a:off x="3768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27676" name="Oval 25"/>
            <p:cNvSpPr>
              <a:spLocks noChangeArrowheads="1"/>
            </p:cNvSpPr>
            <p:nvPr/>
          </p:nvSpPr>
          <p:spPr bwMode="auto">
            <a:xfrm>
              <a:off x="4599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27677" name="Text Box 26"/>
            <p:cNvSpPr txBox="1">
              <a:spLocks noChangeArrowheads="1"/>
            </p:cNvSpPr>
            <p:nvPr/>
          </p:nvSpPr>
          <p:spPr bwMode="auto">
            <a:xfrm>
              <a:off x="4352" y="1638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27678" name="Text Box 27"/>
            <p:cNvSpPr txBox="1">
              <a:spLocks noChangeArrowheads="1"/>
            </p:cNvSpPr>
            <p:nvPr/>
          </p:nvSpPr>
          <p:spPr bwMode="auto">
            <a:xfrm>
              <a:off x="3811" y="1689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7679" name="Line 28"/>
            <p:cNvSpPr>
              <a:spLocks noChangeShapeType="1"/>
            </p:cNvSpPr>
            <p:nvPr/>
          </p:nvSpPr>
          <p:spPr bwMode="auto">
            <a:xfrm>
              <a:off x="4854" y="120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0" name="Line 29"/>
            <p:cNvSpPr>
              <a:spLocks noChangeShapeType="1"/>
            </p:cNvSpPr>
            <p:nvPr/>
          </p:nvSpPr>
          <p:spPr bwMode="auto">
            <a:xfrm flipV="1">
              <a:off x="4825" y="1702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1" name="Line 30"/>
            <p:cNvSpPr>
              <a:spLocks noChangeShapeType="1"/>
            </p:cNvSpPr>
            <p:nvPr/>
          </p:nvSpPr>
          <p:spPr bwMode="auto">
            <a:xfrm flipV="1">
              <a:off x="3484" y="1592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2" name="Line 31"/>
            <p:cNvSpPr>
              <a:spLocks noChangeShapeType="1"/>
            </p:cNvSpPr>
            <p:nvPr/>
          </p:nvSpPr>
          <p:spPr bwMode="auto">
            <a:xfrm flipV="1">
              <a:off x="4885" y="1593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3" name="Freeform 32"/>
            <p:cNvSpPr>
              <a:spLocks/>
            </p:cNvSpPr>
            <p:nvPr/>
          </p:nvSpPr>
          <p:spPr bwMode="auto">
            <a:xfrm>
              <a:off x="4028" y="1479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4" name="Freeform 33"/>
            <p:cNvSpPr>
              <a:spLocks/>
            </p:cNvSpPr>
            <p:nvPr/>
          </p:nvSpPr>
          <p:spPr bwMode="auto">
            <a:xfrm flipH="1" flipV="1">
              <a:off x="4029" y="1645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5" name="Text Box 34"/>
            <p:cNvSpPr txBox="1">
              <a:spLocks noChangeArrowheads="1"/>
            </p:cNvSpPr>
            <p:nvPr/>
          </p:nvSpPr>
          <p:spPr bwMode="auto">
            <a:xfrm>
              <a:off x="4081" y="179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7686" name="Freeform 35"/>
            <p:cNvSpPr>
              <a:spLocks/>
            </p:cNvSpPr>
            <p:nvPr/>
          </p:nvSpPr>
          <p:spPr bwMode="auto">
            <a:xfrm>
              <a:off x="4030" y="1948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7" name="Freeform 36"/>
            <p:cNvSpPr>
              <a:spLocks/>
            </p:cNvSpPr>
            <p:nvPr/>
          </p:nvSpPr>
          <p:spPr bwMode="auto">
            <a:xfrm flipH="1" flipV="1">
              <a:off x="4031" y="2114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8" name="Text Box 37"/>
            <p:cNvSpPr txBox="1">
              <a:spLocks noChangeArrowheads="1"/>
            </p:cNvSpPr>
            <p:nvPr/>
          </p:nvSpPr>
          <p:spPr bwMode="auto">
            <a:xfrm>
              <a:off x="3524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27689" name="Text Box 38"/>
            <p:cNvSpPr txBox="1">
              <a:spLocks noChangeArrowheads="1"/>
            </p:cNvSpPr>
            <p:nvPr/>
          </p:nvSpPr>
          <p:spPr bwMode="auto">
            <a:xfrm>
              <a:off x="4213" y="129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27690" name="Text Box 39"/>
            <p:cNvSpPr txBox="1">
              <a:spLocks noChangeArrowheads="1"/>
            </p:cNvSpPr>
            <p:nvPr/>
          </p:nvSpPr>
          <p:spPr bwMode="auto">
            <a:xfrm>
              <a:off x="4973" y="11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27691" name="Text Box 40"/>
            <p:cNvSpPr txBox="1">
              <a:spLocks noChangeArrowheads="1"/>
            </p:cNvSpPr>
            <p:nvPr/>
          </p:nvSpPr>
          <p:spPr bwMode="auto">
            <a:xfrm>
              <a:off x="4964" y="179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27692" name="Text Box 41"/>
            <p:cNvSpPr txBox="1">
              <a:spLocks noChangeArrowheads="1"/>
            </p:cNvSpPr>
            <p:nvPr/>
          </p:nvSpPr>
          <p:spPr bwMode="auto">
            <a:xfrm>
              <a:off x="3798" y="12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7693" name="Text Box 42"/>
            <p:cNvSpPr txBox="1">
              <a:spLocks noChangeArrowheads="1"/>
            </p:cNvSpPr>
            <p:nvPr/>
          </p:nvSpPr>
          <p:spPr bwMode="auto">
            <a:xfrm>
              <a:off x="4630" y="12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7694" name="Text Box 43"/>
            <p:cNvSpPr txBox="1">
              <a:spLocks noChangeArrowheads="1"/>
            </p:cNvSpPr>
            <p:nvPr/>
          </p:nvSpPr>
          <p:spPr bwMode="auto">
            <a:xfrm>
              <a:off x="5215" y="12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</p:grpSp>
      <p:sp>
        <p:nvSpPr>
          <p:cNvPr id="27655" name="Rectangle 44"/>
          <p:cNvSpPr>
            <a:spLocks noChangeArrowheads="1"/>
          </p:cNvSpPr>
          <p:nvPr/>
        </p:nvSpPr>
        <p:spPr bwMode="auto">
          <a:xfrm>
            <a:off x="4690533" y="1147763"/>
            <a:ext cx="4213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en-US" sz="2400">
                <a:solidFill>
                  <a:srgbClr val="CC0000"/>
                </a:solidFill>
                <a:latin typeface="Century Gothic" charset="0"/>
                <a:ea typeface="Century Gothic" charset="0"/>
                <a:cs typeface="Century Gothic" charset="0"/>
              </a:rPr>
              <a:t>What if we have negative-weight edges?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0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Negative-Weight Edges</a:t>
            </a:r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299" y="1057275"/>
            <a:ext cx="5923526" cy="54705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dirty="0"/>
              <a:t>s </a:t>
            </a:r>
            <a:r>
              <a:rPr lang="is-IS" dirty="0">
                <a:sym typeface="Symbol" pitchFamily="-106" charset="2"/>
              </a:rPr>
              <a:t>→</a:t>
            </a:r>
            <a:r>
              <a:rPr lang="en-US" dirty="0">
                <a:sym typeface="Symbol" pitchFamily="-106" charset="2"/>
              </a:rPr>
              <a:t> e: infinitely many paths: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⟨s, e⟩, ⟨s, e, f, e⟩, ⟨s, e, f, e, f, e⟩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cycle ⟨e, f, e⟩ has negative weight: 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		    3 + (- 6) = -3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can find paths from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to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e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with arbitrarily large negative weights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𝛅(s, e) = - ∞ ⇒ no shortest path exists between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s</a:t>
            </a:r>
            <a:r>
              <a:rPr lang="en-US" dirty="0">
                <a:ea typeface="ＭＳ Ｐゴシック" pitchFamily="-106" charset="-128"/>
                <a:sym typeface="Symbol" pitchFamily="-106" charset="2"/>
              </a:rPr>
              <a:t> and </a:t>
            </a:r>
            <a:r>
              <a:rPr lang="en-US" dirty="0">
                <a:latin typeface="Comic Sans MS" pitchFamily="-106" charset="0"/>
                <a:ea typeface="ＭＳ Ｐゴシック" pitchFamily="-106" charset="-128"/>
                <a:sym typeface="Symbol" pitchFamily="-106" charset="2"/>
              </a:rPr>
              <a:t>e</a:t>
            </a:r>
          </a:p>
          <a:p>
            <a:pPr>
              <a:lnSpc>
                <a:spcPct val="110000"/>
              </a:lnSpc>
            </a:pPr>
            <a:r>
              <a:rPr lang="en-US" dirty="0">
                <a:ea typeface="ＭＳ Ｐゴシック" pitchFamily="-106" charset="-128"/>
                <a:sym typeface="Symbol" pitchFamily="-106" charset="2"/>
              </a:rPr>
              <a:t>Similarly: 𝛅(s, f) = - ∞,             			 𝛅(s, g) = - ∞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805363" y="1255713"/>
            <a:ext cx="3846512" cy="2528887"/>
            <a:chOff x="3027" y="791"/>
            <a:chExt cx="2423" cy="1593"/>
          </a:xfrm>
        </p:grpSpPr>
        <p:sp>
          <p:nvSpPr>
            <p:cNvPr id="29718" name="Oval 5"/>
            <p:cNvSpPr>
              <a:spLocks noChangeArrowheads="1"/>
            </p:cNvSpPr>
            <p:nvPr/>
          </p:nvSpPr>
          <p:spPr bwMode="auto">
            <a:xfrm>
              <a:off x="320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9719" name="Oval 6"/>
            <p:cNvSpPr>
              <a:spLocks noChangeArrowheads="1"/>
            </p:cNvSpPr>
            <p:nvPr/>
          </p:nvSpPr>
          <p:spPr bwMode="auto">
            <a:xfrm>
              <a:off x="3768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3</a:t>
              </a:r>
            </a:p>
          </p:txBody>
        </p:sp>
        <p:sp>
          <p:nvSpPr>
            <p:cNvPr id="29720" name="Oval 7"/>
            <p:cNvSpPr>
              <a:spLocks noChangeArrowheads="1"/>
            </p:cNvSpPr>
            <p:nvPr/>
          </p:nvSpPr>
          <p:spPr bwMode="auto">
            <a:xfrm>
              <a:off x="4599" y="997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-1</a:t>
              </a:r>
            </a:p>
          </p:txBody>
        </p:sp>
        <p:sp>
          <p:nvSpPr>
            <p:cNvPr id="29721" name="Oval 8"/>
            <p:cNvSpPr>
              <a:spLocks noChangeArrowheads="1"/>
            </p:cNvSpPr>
            <p:nvPr/>
          </p:nvSpPr>
          <p:spPr bwMode="auto">
            <a:xfrm>
              <a:off x="3768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-∞</a:t>
              </a:r>
            </a:p>
          </p:txBody>
        </p:sp>
        <p:sp>
          <p:nvSpPr>
            <p:cNvPr id="29722" name="Oval 9"/>
            <p:cNvSpPr>
              <a:spLocks noChangeArrowheads="1"/>
            </p:cNvSpPr>
            <p:nvPr/>
          </p:nvSpPr>
          <p:spPr bwMode="auto">
            <a:xfrm>
              <a:off x="4599" y="192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-∞</a:t>
              </a:r>
              <a:endParaRPr lang="en-US" dirty="0"/>
            </a:p>
          </p:txBody>
        </p:sp>
        <p:sp>
          <p:nvSpPr>
            <p:cNvPr id="29723" name="Line 10"/>
            <p:cNvSpPr>
              <a:spLocks noChangeShapeType="1"/>
            </p:cNvSpPr>
            <p:nvPr/>
          </p:nvSpPr>
          <p:spPr bwMode="auto">
            <a:xfrm>
              <a:off x="4032" y="1122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4" name="Line 11"/>
            <p:cNvSpPr>
              <a:spLocks noChangeShapeType="1"/>
            </p:cNvSpPr>
            <p:nvPr/>
          </p:nvSpPr>
          <p:spPr bwMode="auto">
            <a:xfrm flipV="1">
              <a:off x="3415" y="1224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5" name="Line 12"/>
            <p:cNvSpPr>
              <a:spLocks noChangeShapeType="1"/>
            </p:cNvSpPr>
            <p:nvPr/>
          </p:nvSpPr>
          <p:spPr bwMode="auto">
            <a:xfrm>
              <a:off x="3439" y="168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6" name="Text Box 13"/>
            <p:cNvSpPr txBox="1">
              <a:spLocks noChangeArrowheads="1"/>
            </p:cNvSpPr>
            <p:nvPr/>
          </p:nvSpPr>
          <p:spPr bwMode="auto">
            <a:xfrm>
              <a:off x="3460" y="1191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9727" name="Text Box 14"/>
            <p:cNvSpPr txBox="1">
              <a:spLocks noChangeArrowheads="1"/>
            </p:cNvSpPr>
            <p:nvPr/>
          </p:nvSpPr>
          <p:spPr bwMode="auto">
            <a:xfrm>
              <a:off x="4225" y="923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29728" name="Text Box 15"/>
            <p:cNvSpPr txBox="1">
              <a:spLocks noChangeArrowheads="1"/>
            </p:cNvSpPr>
            <p:nvPr/>
          </p:nvSpPr>
          <p:spPr bwMode="auto">
            <a:xfrm>
              <a:off x="3491" y="177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9729" name="Text Box 16"/>
            <p:cNvSpPr txBox="1">
              <a:spLocks noChangeArrowheads="1"/>
            </p:cNvSpPr>
            <p:nvPr/>
          </p:nvSpPr>
          <p:spPr bwMode="auto">
            <a:xfrm>
              <a:off x="4918" y="139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29730" name="Text Box 17"/>
            <p:cNvSpPr txBox="1">
              <a:spLocks noChangeArrowheads="1"/>
            </p:cNvSpPr>
            <p:nvPr/>
          </p:nvSpPr>
          <p:spPr bwMode="auto">
            <a:xfrm>
              <a:off x="4402" y="2116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-6</a:t>
              </a:r>
            </a:p>
          </p:txBody>
        </p:sp>
        <p:sp>
          <p:nvSpPr>
            <p:cNvPr id="29731" name="Text Box 18"/>
            <p:cNvSpPr txBox="1">
              <a:spLocks noChangeArrowheads="1"/>
            </p:cNvSpPr>
            <p:nvPr/>
          </p:nvSpPr>
          <p:spPr bwMode="auto">
            <a:xfrm>
              <a:off x="3027" y="1474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29732" name="Text Box 19"/>
            <p:cNvSpPr txBox="1">
              <a:spLocks noChangeArrowheads="1"/>
            </p:cNvSpPr>
            <p:nvPr/>
          </p:nvSpPr>
          <p:spPr bwMode="auto">
            <a:xfrm>
              <a:off x="3823" y="79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9733" name="Text Box 20"/>
            <p:cNvSpPr txBox="1">
              <a:spLocks noChangeArrowheads="1"/>
            </p:cNvSpPr>
            <p:nvPr/>
          </p:nvSpPr>
          <p:spPr bwMode="auto">
            <a:xfrm>
              <a:off x="4645" y="79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9734" name="Text Box 21"/>
            <p:cNvSpPr txBox="1">
              <a:spLocks noChangeArrowheads="1"/>
            </p:cNvSpPr>
            <p:nvPr/>
          </p:nvSpPr>
          <p:spPr bwMode="auto">
            <a:xfrm>
              <a:off x="3807" y="2153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29735" name="Text Box 22"/>
            <p:cNvSpPr txBox="1">
              <a:spLocks noChangeArrowheads="1"/>
            </p:cNvSpPr>
            <p:nvPr/>
          </p:nvSpPr>
          <p:spPr bwMode="auto">
            <a:xfrm>
              <a:off x="4661" y="2153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</a:p>
          </p:txBody>
        </p:sp>
        <p:sp>
          <p:nvSpPr>
            <p:cNvPr id="29736" name="Oval 23"/>
            <p:cNvSpPr>
              <a:spLocks noChangeArrowheads="1"/>
            </p:cNvSpPr>
            <p:nvPr/>
          </p:nvSpPr>
          <p:spPr bwMode="auto">
            <a:xfrm>
              <a:off x="5184" y="1462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/>
                <a:t>-</a:t>
              </a:r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9737" name="Oval 24"/>
            <p:cNvSpPr>
              <a:spLocks noChangeArrowheads="1"/>
            </p:cNvSpPr>
            <p:nvPr/>
          </p:nvSpPr>
          <p:spPr bwMode="auto">
            <a:xfrm>
              <a:off x="3768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5</a:t>
              </a:r>
            </a:p>
          </p:txBody>
        </p:sp>
        <p:sp>
          <p:nvSpPr>
            <p:cNvPr id="29738" name="Oval 25"/>
            <p:cNvSpPr>
              <a:spLocks noChangeArrowheads="1"/>
            </p:cNvSpPr>
            <p:nvPr/>
          </p:nvSpPr>
          <p:spPr bwMode="auto">
            <a:xfrm>
              <a:off x="4599" y="1464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11</a:t>
              </a:r>
            </a:p>
          </p:txBody>
        </p:sp>
        <p:sp>
          <p:nvSpPr>
            <p:cNvPr id="29739" name="Text Box 26"/>
            <p:cNvSpPr txBox="1">
              <a:spLocks noChangeArrowheads="1"/>
            </p:cNvSpPr>
            <p:nvPr/>
          </p:nvSpPr>
          <p:spPr bwMode="auto">
            <a:xfrm>
              <a:off x="4352" y="1638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29740" name="Text Box 27"/>
            <p:cNvSpPr txBox="1">
              <a:spLocks noChangeArrowheads="1"/>
            </p:cNvSpPr>
            <p:nvPr/>
          </p:nvSpPr>
          <p:spPr bwMode="auto">
            <a:xfrm>
              <a:off x="3811" y="1689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9741" name="Line 28"/>
            <p:cNvSpPr>
              <a:spLocks noChangeShapeType="1"/>
            </p:cNvSpPr>
            <p:nvPr/>
          </p:nvSpPr>
          <p:spPr bwMode="auto">
            <a:xfrm>
              <a:off x="4854" y="1204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2" name="Line 29"/>
            <p:cNvSpPr>
              <a:spLocks noChangeShapeType="1"/>
            </p:cNvSpPr>
            <p:nvPr/>
          </p:nvSpPr>
          <p:spPr bwMode="auto">
            <a:xfrm flipV="1">
              <a:off x="4825" y="1702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3" name="Line 30"/>
            <p:cNvSpPr>
              <a:spLocks noChangeShapeType="1"/>
            </p:cNvSpPr>
            <p:nvPr/>
          </p:nvSpPr>
          <p:spPr bwMode="auto">
            <a:xfrm flipV="1">
              <a:off x="3484" y="1592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4" name="Line 31"/>
            <p:cNvSpPr>
              <a:spLocks noChangeShapeType="1"/>
            </p:cNvSpPr>
            <p:nvPr/>
          </p:nvSpPr>
          <p:spPr bwMode="auto">
            <a:xfrm flipV="1">
              <a:off x="4885" y="1593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5" name="Freeform 32"/>
            <p:cNvSpPr>
              <a:spLocks/>
            </p:cNvSpPr>
            <p:nvPr/>
          </p:nvSpPr>
          <p:spPr bwMode="auto">
            <a:xfrm>
              <a:off x="4028" y="1479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6" name="Freeform 33"/>
            <p:cNvSpPr>
              <a:spLocks/>
            </p:cNvSpPr>
            <p:nvPr/>
          </p:nvSpPr>
          <p:spPr bwMode="auto">
            <a:xfrm flipH="1" flipV="1">
              <a:off x="4029" y="1645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7" name="Text Box 34"/>
            <p:cNvSpPr txBox="1">
              <a:spLocks noChangeArrowheads="1"/>
            </p:cNvSpPr>
            <p:nvPr/>
          </p:nvSpPr>
          <p:spPr bwMode="auto">
            <a:xfrm>
              <a:off x="4081" y="179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9748" name="Freeform 35"/>
            <p:cNvSpPr>
              <a:spLocks/>
            </p:cNvSpPr>
            <p:nvPr/>
          </p:nvSpPr>
          <p:spPr bwMode="auto">
            <a:xfrm>
              <a:off x="4030" y="1948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9" name="Freeform 36"/>
            <p:cNvSpPr>
              <a:spLocks/>
            </p:cNvSpPr>
            <p:nvPr/>
          </p:nvSpPr>
          <p:spPr bwMode="auto">
            <a:xfrm flipH="1" flipV="1">
              <a:off x="4031" y="2114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50" name="Text Box 37"/>
            <p:cNvSpPr txBox="1">
              <a:spLocks noChangeArrowheads="1"/>
            </p:cNvSpPr>
            <p:nvPr/>
          </p:nvSpPr>
          <p:spPr bwMode="auto">
            <a:xfrm>
              <a:off x="3524" y="141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29751" name="Text Box 38"/>
            <p:cNvSpPr txBox="1">
              <a:spLocks noChangeArrowheads="1"/>
            </p:cNvSpPr>
            <p:nvPr/>
          </p:nvSpPr>
          <p:spPr bwMode="auto">
            <a:xfrm>
              <a:off x="4213" y="1297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29752" name="Text Box 39"/>
            <p:cNvSpPr txBox="1">
              <a:spLocks noChangeArrowheads="1"/>
            </p:cNvSpPr>
            <p:nvPr/>
          </p:nvSpPr>
          <p:spPr bwMode="auto">
            <a:xfrm>
              <a:off x="4973" y="113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29753" name="Text Box 40"/>
            <p:cNvSpPr txBox="1">
              <a:spLocks noChangeArrowheads="1"/>
            </p:cNvSpPr>
            <p:nvPr/>
          </p:nvSpPr>
          <p:spPr bwMode="auto">
            <a:xfrm>
              <a:off x="4964" y="179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29754" name="Text Box 41"/>
            <p:cNvSpPr txBox="1">
              <a:spLocks noChangeArrowheads="1"/>
            </p:cNvSpPr>
            <p:nvPr/>
          </p:nvSpPr>
          <p:spPr bwMode="auto">
            <a:xfrm>
              <a:off x="3798" y="125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9755" name="Text Box 42"/>
            <p:cNvSpPr txBox="1">
              <a:spLocks noChangeArrowheads="1"/>
            </p:cNvSpPr>
            <p:nvPr/>
          </p:nvSpPr>
          <p:spPr bwMode="auto">
            <a:xfrm>
              <a:off x="4630" y="1265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29756" name="Text Box 43"/>
            <p:cNvSpPr txBox="1">
              <a:spLocks noChangeArrowheads="1"/>
            </p:cNvSpPr>
            <p:nvPr/>
          </p:nvSpPr>
          <p:spPr bwMode="auto">
            <a:xfrm>
              <a:off x="5215" y="125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5870575" y="3890963"/>
            <a:ext cx="1741488" cy="2022475"/>
            <a:chOff x="3698" y="2451"/>
            <a:chExt cx="1097" cy="1274"/>
          </a:xfrm>
        </p:grpSpPr>
        <p:sp>
          <p:nvSpPr>
            <p:cNvPr id="29706" name="Oval 45"/>
            <p:cNvSpPr>
              <a:spLocks noChangeArrowheads="1"/>
            </p:cNvSpPr>
            <p:nvPr/>
          </p:nvSpPr>
          <p:spPr bwMode="auto">
            <a:xfrm>
              <a:off x="3698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9707" name="Oval 46"/>
            <p:cNvSpPr>
              <a:spLocks noChangeArrowheads="1"/>
            </p:cNvSpPr>
            <p:nvPr/>
          </p:nvSpPr>
          <p:spPr bwMode="auto">
            <a:xfrm>
              <a:off x="4529" y="266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9708" name="Oval 47"/>
            <p:cNvSpPr>
              <a:spLocks noChangeArrowheads="1"/>
            </p:cNvSpPr>
            <p:nvPr/>
          </p:nvSpPr>
          <p:spPr bwMode="auto">
            <a:xfrm>
              <a:off x="4161" y="322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dirty="0">
                  <a:sym typeface="Symbol" pitchFamily="-106" charset="2"/>
                </a:rPr>
                <a:t>∞</a:t>
              </a:r>
            </a:p>
          </p:txBody>
        </p:sp>
        <p:sp>
          <p:nvSpPr>
            <p:cNvPr id="29709" name="Text Box 48"/>
            <p:cNvSpPr txBox="1">
              <a:spLocks noChangeArrowheads="1"/>
            </p:cNvSpPr>
            <p:nvPr/>
          </p:nvSpPr>
          <p:spPr bwMode="auto">
            <a:xfrm>
              <a:off x="4228" y="3494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j</a:t>
              </a:r>
            </a:p>
          </p:txBody>
        </p:sp>
        <p:sp>
          <p:nvSpPr>
            <p:cNvPr id="29710" name="Text Box 49"/>
            <p:cNvSpPr txBox="1">
              <a:spLocks noChangeArrowheads="1"/>
            </p:cNvSpPr>
            <p:nvPr/>
          </p:nvSpPr>
          <p:spPr bwMode="auto">
            <a:xfrm>
              <a:off x="3748" y="2451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h</a:t>
              </a:r>
            </a:p>
          </p:txBody>
        </p:sp>
        <p:sp>
          <p:nvSpPr>
            <p:cNvPr id="29711" name="Text Box 50"/>
            <p:cNvSpPr txBox="1">
              <a:spLocks noChangeArrowheads="1"/>
            </p:cNvSpPr>
            <p:nvPr/>
          </p:nvSpPr>
          <p:spPr bwMode="auto">
            <a:xfrm>
              <a:off x="4572" y="2452"/>
              <a:ext cx="1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</a:t>
              </a:r>
            </a:p>
          </p:txBody>
        </p:sp>
        <p:sp>
          <p:nvSpPr>
            <p:cNvPr id="29712" name="Line 51"/>
            <p:cNvSpPr>
              <a:spLocks noChangeShapeType="1"/>
            </p:cNvSpPr>
            <p:nvPr/>
          </p:nvSpPr>
          <p:spPr bwMode="auto">
            <a:xfrm>
              <a:off x="3953" y="2798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3" name="Text Box 52"/>
            <p:cNvSpPr txBox="1">
              <a:spLocks noChangeArrowheads="1"/>
            </p:cNvSpPr>
            <p:nvPr/>
          </p:nvSpPr>
          <p:spPr bwMode="auto">
            <a:xfrm>
              <a:off x="4131" y="260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29714" name="Text Box 53"/>
            <p:cNvSpPr txBox="1">
              <a:spLocks noChangeArrowheads="1"/>
            </p:cNvSpPr>
            <p:nvPr/>
          </p:nvSpPr>
          <p:spPr bwMode="auto">
            <a:xfrm>
              <a:off x="4537" y="30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29715" name="Text Box 54"/>
            <p:cNvSpPr txBox="1">
              <a:spLocks noChangeArrowheads="1"/>
            </p:cNvSpPr>
            <p:nvPr/>
          </p:nvSpPr>
          <p:spPr bwMode="auto">
            <a:xfrm>
              <a:off x="3772" y="3095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-8</a:t>
              </a:r>
            </a:p>
          </p:txBody>
        </p:sp>
        <p:sp>
          <p:nvSpPr>
            <p:cNvPr id="29716" name="Line 55"/>
            <p:cNvSpPr>
              <a:spLocks noChangeShapeType="1"/>
            </p:cNvSpPr>
            <p:nvPr/>
          </p:nvSpPr>
          <p:spPr bwMode="auto">
            <a:xfrm flipH="1">
              <a:off x="4379" y="2916"/>
              <a:ext cx="229" cy="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7" name="Line 56"/>
            <p:cNvSpPr>
              <a:spLocks noChangeShapeType="1"/>
            </p:cNvSpPr>
            <p:nvPr/>
          </p:nvSpPr>
          <p:spPr bwMode="auto">
            <a:xfrm flipH="1" flipV="1">
              <a:off x="3902" y="2912"/>
              <a:ext cx="297" cy="3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54745" name="Rectangle 57"/>
          <p:cNvSpPr>
            <a:spLocks noChangeArrowheads="1"/>
          </p:cNvSpPr>
          <p:nvPr/>
        </p:nvSpPr>
        <p:spPr bwMode="auto">
          <a:xfrm>
            <a:off x="5464175" y="5830888"/>
            <a:ext cx="338906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pitchFamily="-106" charset="0"/>
                <a:sym typeface="Symbol" pitchFamily="-106" charset="2"/>
              </a:rPr>
              <a:t>𝛅(s, h) = 𝛅(s, </a:t>
            </a:r>
            <a:r>
              <a:rPr lang="en-US" sz="2000" dirty="0" err="1">
                <a:latin typeface="Comic Sans MS" pitchFamily="-106" charset="0"/>
                <a:sym typeface="Symbol" pitchFamily="-106" charset="2"/>
              </a:rPr>
              <a:t>i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) =</a:t>
            </a:r>
            <a:r>
              <a:rPr lang="en-US" sz="2000" i="1" dirty="0">
                <a:latin typeface="Comic Sans MS" pitchFamily="-106" charset="0"/>
                <a:sym typeface="Symbol" pitchFamily="-106" charset="2"/>
              </a:rPr>
              <a:t>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𝛅(s, j) =</a:t>
            </a:r>
            <a:r>
              <a:rPr lang="en-US" sz="2000" i="1" dirty="0">
                <a:latin typeface="Comic Sans MS" pitchFamily="-106" charset="0"/>
                <a:sym typeface="Symbol" pitchFamily="-106" charset="2"/>
              </a:rPr>
              <a:t> </a:t>
            </a:r>
            <a:r>
              <a:rPr lang="en-US" sz="2000" dirty="0">
                <a:latin typeface="Comic Sans MS" pitchFamily="-106" charset="0"/>
                <a:sym typeface="Symbol" pitchFamily="-106" charset="2"/>
              </a:rPr>
              <a:t>∞</a:t>
            </a:r>
          </a:p>
        </p:txBody>
      </p:sp>
      <p:sp>
        <p:nvSpPr>
          <p:cNvPr id="754746" name="Text Box 58"/>
          <p:cNvSpPr txBox="1">
            <a:spLocks noChangeArrowheads="1"/>
          </p:cNvSpPr>
          <p:nvPr/>
        </p:nvSpPr>
        <p:spPr bwMode="auto">
          <a:xfrm>
            <a:off x="7551738" y="4556125"/>
            <a:ext cx="1494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pitchFamily="-106" charset="0"/>
              </a:rPr>
              <a:t>h, </a:t>
            </a:r>
            <a:r>
              <a:rPr lang="en-US" sz="2000" dirty="0" err="1">
                <a:latin typeface="Comic Sans MS" pitchFamily="-106" charset="0"/>
              </a:rPr>
              <a:t>i</a:t>
            </a:r>
            <a:r>
              <a:rPr lang="en-US" sz="2000" dirty="0">
                <a:latin typeface="Comic Sans MS" pitchFamily="-106" charset="0"/>
              </a:rPr>
              <a:t>, j </a:t>
            </a:r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not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reachable</a:t>
            </a:r>
          </a:p>
          <a:p>
            <a:r>
              <a:rPr lang="en-US" sz="2000" dirty="0">
                <a:latin typeface="Century Gothic" charset="0"/>
                <a:ea typeface="Century Gothic" charset="0"/>
                <a:cs typeface="Century Gothic" charset="0"/>
              </a:rPr>
              <a:t>from 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5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1" grpId="0" build="p"/>
      <p:bldP spid="754745" grpId="0"/>
      <p:bldP spid="7547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Negative-Weight Edges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238" y="1243013"/>
            <a:ext cx="6257211" cy="5076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2400" dirty="0"/>
              <a:t>Negative-weight edges may form negative-weight cycles</a:t>
            </a:r>
          </a:p>
          <a:p>
            <a:pPr eaLnBrk="1" hangingPunct="1">
              <a:lnSpc>
                <a:spcPct val="150000"/>
              </a:lnSpc>
            </a:pPr>
            <a:endParaRPr lang="en-US" sz="2400" dirty="0"/>
          </a:p>
          <a:p>
            <a:pPr eaLnBrk="1" hangingPunct="1">
              <a:lnSpc>
                <a:spcPct val="150000"/>
              </a:lnSpc>
            </a:pPr>
            <a:r>
              <a:rPr lang="en-US" sz="2400" dirty="0">
                <a:sym typeface="Symbol" pitchFamily="-106" charset="2"/>
              </a:rPr>
              <a:t>If such cycles are reachable from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the source: 𝛅(s, v) is not properly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n-US" sz="2400" dirty="0">
                <a:sym typeface="Symbol" pitchFamily="-106" charset="2"/>
              </a:rPr>
              <a:t>	defined for any node </a:t>
            </a:r>
            <a:r>
              <a:rPr lang="en-US" sz="2400" dirty="0">
                <a:latin typeface="Comic Sans MS" pitchFamily="-106" charset="0"/>
                <a:sym typeface="Symbol" pitchFamily="-106" charset="2"/>
              </a:rPr>
              <a:t>v</a:t>
            </a:r>
            <a:r>
              <a:rPr lang="en-US" sz="2400" dirty="0">
                <a:sym typeface="Symbol" pitchFamily="-106" charset="2"/>
              </a:rPr>
              <a:t> on the cycle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000" dirty="0">
                <a:ea typeface="ＭＳ Ｐゴシック" pitchFamily="-106" charset="-128"/>
              </a:rPr>
              <a:t>Keep going around the cycle, and get 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r>
              <a:rPr lang="en-US" sz="2000" dirty="0">
                <a:ea typeface="ＭＳ Ｐゴシック" pitchFamily="-106" charset="-128"/>
              </a:rPr>
              <a:t>	w(s, v) = - </a:t>
            </a:r>
            <a:r>
              <a:rPr lang="en-US" sz="2000" dirty="0">
                <a:ea typeface="ＭＳ Ｐゴシック" pitchFamily="-106" charset="-128"/>
                <a:sym typeface="Symbol" pitchFamily="-106" charset="2"/>
              </a:rPr>
              <a:t>∞</a:t>
            </a:r>
            <a:r>
              <a:rPr lang="en-US" sz="2000" dirty="0">
                <a:ea typeface="ＭＳ Ｐゴシック" pitchFamily="-106" charset="-128"/>
              </a:rPr>
              <a:t> for all </a:t>
            </a:r>
            <a:r>
              <a:rPr lang="en-US" sz="2000" dirty="0">
                <a:latin typeface="Comic Sans MS" pitchFamily="-106" charset="0"/>
                <a:ea typeface="ＭＳ Ｐゴシック" pitchFamily="-106" charset="-128"/>
              </a:rPr>
              <a:t>v</a:t>
            </a:r>
            <a:r>
              <a:rPr lang="en-US" sz="2000" dirty="0">
                <a:ea typeface="ＭＳ Ｐゴシック" pitchFamily="-106" charset="-128"/>
              </a:rPr>
              <a:t> on the cycle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141913" y="1323975"/>
            <a:ext cx="3846512" cy="2528888"/>
            <a:chOff x="3189" y="1642"/>
            <a:chExt cx="2423" cy="1593"/>
          </a:xfrm>
        </p:grpSpPr>
        <p:sp>
          <p:nvSpPr>
            <p:cNvPr id="31751" name="Oval 5"/>
            <p:cNvSpPr>
              <a:spLocks noChangeArrowheads="1"/>
            </p:cNvSpPr>
            <p:nvPr/>
          </p:nvSpPr>
          <p:spPr bwMode="auto">
            <a:xfrm>
              <a:off x="3366" y="231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31752" name="Oval 6"/>
            <p:cNvSpPr>
              <a:spLocks noChangeArrowheads="1"/>
            </p:cNvSpPr>
            <p:nvPr/>
          </p:nvSpPr>
          <p:spPr bwMode="auto">
            <a:xfrm>
              <a:off x="3930" y="184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1753" name="Oval 7"/>
            <p:cNvSpPr>
              <a:spLocks noChangeArrowheads="1"/>
            </p:cNvSpPr>
            <p:nvPr/>
          </p:nvSpPr>
          <p:spPr bwMode="auto">
            <a:xfrm>
              <a:off x="4761" y="1848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1754" name="Oval 8"/>
            <p:cNvSpPr>
              <a:spLocks noChangeArrowheads="1"/>
            </p:cNvSpPr>
            <p:nvPr/>
          </p:nvSpPr>
          <p:spPr bwMode="auto">
            <a:xfrm>
              <a:off x="3930" y="27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1755" name="Oval 9"/>
            <p:cNvSpPr>
              <a:spLocks noChangeArrowheads="1"/>
            </p:cNvSpPr>
            <p:nvPr/>
          </p:nvSpPr>
          <p:spPr bwMode="auto">
            <a:xfrm>
              <a:off x="4761" y="2779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1756" name="Line 10"/>
            <p:cNvSpPr>
              <a:spLocks noChangeShapeType="1"/>
            </p:cNvSpPr>
            <p:nvPr/>
          </p:nvSpPr>
          <p:spPr bwMode="auto">
            <a:xfrm>
              <a:off x="4194" y="1973"/>
              <a:ext cx="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7" name="Line 11"/>
            <p:cNvSpPr>
              <a:spLocks noChangeShapeType="1"/>
            </p:cNvSpPr>
            <p:nvPr/>
          </p:nvSpPr>
          <p:spPr bwMode="auto">
            <a:xfrm flipV="1">
              <a:off x="3577" y="2075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8" name="Line 12"/>
            <p:cNvSpPr>
              <a:spLocks noChangeShapeType="1"/>
            </p:cNvSpPr>
            <p:nvPr/>
          </p:nvSpPr>
          <p:spPr bwMode="auto">
            <a:xfrm>
              <a:off x="3601" y="2535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59" name="Text Box 13"/>
            <p:cNvSpPr txBox="1">
              <a:spLocks noChangeArrowheads="1"/>
            </p:cNvSpPr>
            <p:nvPr/>
          </p:nvSpPr>
          <p:spPr bwMode="auto">
            <a:xfrm>
              <a:off x="3622" y="2042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31760" name="Text Box 14"/>
            <p:cNvSpPr txBox="1">
              <a:spLocks noChangeArrowheads="1"/>
            </p:cNvSpPr>
            <p:nvPr/>
          </p:nvSpPr>
          <p:spPr bwMode="auto">
            <a:xfrm>
              <a:off x="4387" y="1774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-4</a:t>
              </a:r>
            </a:p>
          </p:txBody>
        </p:sp>
        <p:sp>
          <p:nvSpPr>
            <p:cNvPr id="31761" name="Text Box 15"/>
            <p:cNvSpPr txBox="1">
              <a:spLocks noChangeArrowheads="1"/>
            </p:cNvSpPr>
            <p:nvPr/>
          </p:nvSpPr>
          <p:spPr bwMode="auto">
            <a:xfrm>
              <a:off x="3653" y="262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2</a:t>
              </a:r>
            </a:p>
          </p:txBody>
        </p:sp>
        <p:sp>
          <p:nvSpPr>
            <p:cNvPr id="31762" name="Text Box 16"/>
            <p:cNvSpPr txBox="1">
              <a:spLocks noChangeArrowheads="1"/>
            </p:cNvSpPr>
            <p:nvPr/>
          </p:nvSpPr>
          <p:spPr bwMode="auto">
            <a:xfrm>
              <a:off x="5080" y="2249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8</a:t>
              </a:r>
            </a:p>
          </p:txBody>
        </p:sp>
        <p:sp>
          <p:nvSpPr>
            <p:cNvPr id="31763" name="Text Box 17"/>
            <p:cNvSpPr txBox="1">
              <a:spLocks noChangeArrowheads="1"/>
            </p:cNvSpPr>
            <p:nvPr/>
          </p:nvSpPr>
          <p:spPr bwMode="auto">
            <a:xfrm>
              <a:off x="4564" y="2967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-6</a:t>
              </a:r>
            </a:p>
          </p:txBody>
        </p:sp>
        <p:sp>
          <p:nvSpPr>
            <p:cNvPr id="31764" name="Text Box 18"/>
            <p:cNvSpPr txBox="1">
              <a:spLocks noChangeArrowheads="1"/>
            </p:cNvSpPr>
            <p:nvPr/>
          </p:nvSpPr>
          <p:spPr bwMode="auto">
            <a:xfrm>
              <a:off x="3189" y="2325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</a:t>
              </a:r>
            </a:p>
          </p:txBody>
        </p:sp>
        <p:sp>
          <p:nvSpPr>
            <p:cNvPr id="31765" name="Text Box 19"/>
            <p:cNvSpPr txBox="1">
              <a:spLocks noChangeArrowheads="1"/>
            </p:cNvSpPr>
            <p:nvPr/>
          </p:nvSpPr>
          <p:spPr bwMode="auto">
            <a:xfrm>
              <a:off x="3985" y="164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31766" name="Text Box 20"/>
            <p:cNvSpPr txBox="1">
              <a:spLocks noChangeArrowheads="1"/>
            </p:cNvSpPr>
            <p:nvPr/>
          </p:nvSpPr>
          <p:spPr bwMode="auto">
            <a:xfrm>
              <a:off x="4807" y="164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31767" name="Text Box 21"/>
            <p:cNvSpPr txBox="1">
              <a:spLocks noChangeArrowheads="1"/>
            </p:cNvSpPr>
            <p:nvPr/>
          </p:nvSpPr>
          <p:spPr bwMode="auto">
            <a:xfrm>
              <a:off x="3969" y="3004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e</a:t>
              </a:r>
            </a:p>
          </p:txBody>
        </p:sp>
        <p:sp>
          <p:nvSpPr>
            <p:cNvPr id="31768" name="Text Box 22"/>
            <p:cNvSpPr txBox="1">
              <a:spLocks noChangeArrowheads="1"/>
            </p:cNvSpPr>
            <p:nvPr/>
          </p:nvSpPr>
          <p:spPr bwMode="auto">
            <a:xfrm>
              <a:off x="4823" y="3004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</a:t>
              </a:r>
            </a:p>
          </p:txBody>
        </p:sp>
        <p:sp>
          <p:nvSpPr>
            <p:cNvPr id="31769" name="Oval 23"/>
            <p:cNvSpPr>
              <a:spLocks noChangeArrowheads="1"/>
            </p:cNvSpPr>
            <p:nvPr/>
          </p:nvSpPr>
          <p:spPr bwMode="auto">
            <a:xfrm>
              <a:off x="5346" y="2313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sym typeface="Symbol" pitchFamily="-106" charset="2"/>
              </a:endParaRPr>
            </a:p>
          </p:txBody>
        </p:sp>
        <p:sp>
          <p:nvSpPr>
            <p:cNvPr id="31770" name="Oval 24"/>
            <p:cNvSpPr>
              <a:spLocks noChangeArrowheads="1"/>
            </p:cNvSpPr>
            <p:nvPr/>
          </p:nvSpPr>
          <p:spPr bwMode="auto">
            <a:xfrm>
              <a:off x="3930" y="23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1771" name="Oval 25"/>
            <p:cNvSpPr>
              <a:spLocks noChangeArrowheads="1"/>
            </p:cNvSpPr>
            <p:nvPr/>
          </p:nvSpPr>
          <p:spPr bwMode="auto">
            <a:xfrm>
              <a:off x="4761" y="2315"/>
              <a:ext cx="266" cy="26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31772" name="Text Box 26"/>
            <p:cNvSpPr txBox="1">
              <a:spLocks noChangeArrowheads="1"/>
            </p:cNvSpPr>
            <p:nvPr/>
          </p:nvSpPr>
          <p:spPr bwMode="auto">
            <a:xfrm>
              <a:off x="4514" y="2489"/>
              <a:ext cx="23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-3</a:t>
              </a:r>
            </a:p>
          </p:txBody>
        </p:sp>
        <p:sp>
          <p:nvSpPr>
            <p:cNvPr id="31773" name="Text Box 27"/>
            <p:cNvSpPr txBox="1">
              <a:spLocks noChangeArrowheads="1"/>
            </p:cNvSpPr>
            <p:nvPr/>
          </p:nvSpPr>
          <p:spPr bwMode="auto">
            <a:xfrm>
              <a:off x="3973" y="2540"/>
              <a:ext cx="1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1774" name="Line 28"/>
            <p:cNvSpPr>
              <a:spLocks noChangeShapeType="1"/>
            </p:cNvSpPr>
            <p:nvPr/>
          </p:nvSpPr>
          <p:spPr bwMode="auto">
            <a:xfrm>
              <a:off x="5016" y="2055"/>
              <a:ext cx="364" cy="2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5" name="Line 29"/>
            <p:cNvSpPr>
              <a:spLocks noChangeShapeType="1"/>
            </p:cNvSpPr>
            <p:nvPr/>
          </p:nvSpPr>
          <p:spPr bwMode="auto">
            <a:xfrm flipV="1">
              <a:off x="4987" y="2553"/>
              <a:ext cx="392" cy="25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6" name="Line 30"/>
            <p:cNvSpPr>
              <a:spLocks noChangeShapeType="1"/>
            </p:cNvSpPr>
            <p:nvPr/>
          </p:nvSpPr>
          <p:spPr bwMode="auto">
            <a:xfrm flipV="1">
              <a:off x="3646" y="2443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7" name="Line 31"/>
            <p:cNvSpPr>
              <a:spLocks noChangeShapeType="1"/>
            </p:cNvSpPr>
            <p:nvPr/>
          </p:nvSpPr>
          <p:spPr bwMode="auto">
            <a:xfrm flipV="1">
              <a:off x="5047" y="2444"/>
              <a:ext cx="28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8" name="Freeform 32"/>
            <p:cNvSpPr>
              <a:spLocks/>
            </p:cNvSpPr>
            <p:nvPr/>
          </p:nvSpPr>
          <p:spPr bwMode="auto">
            <a:xfrm>
              <a:off x="4190" y="2330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79" name="Freeform 33"/>
            <p:cNvSpPr>
              <a:spLocks/>
            </p:cNvSpPr>
            <p:nvPr/>
          </p:nvSpPr>
          <p:spPr bwMode="auto">
            <a:xfrm flipH="1" flipV="1">
              <a:off x="4191" y="2496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0" name="Text Box 34"/>
            <p:cNvSpPr txBox="1">
              <a:spLocks noChangeArrowheads="1"/>
            </p:cNvSpPr>
            <p:nvPr/>
          </p:nvSpPr>
          <p:spPr bwMode="auto">
            <a:xfrm>
              <a:off x="4243" y="26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3</a:t>
              </a:r>
            </a:p>
          </p:txBody>
        </p:sp>
        <p:sp>
          <p:nvSpPr>
            <p:cNvPr id="31781" name="Freeform 35"/>
            <p:cNvSpPr>
              <a:spLocks/>
            </p:cNvSpPr>
            <p:nvPr/>
          </p:nvSpPr>
          <p:spPr bwMode="auto">
            <a:xfrm>
              <a:off x="4192" y="2799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2" name="Freeform 36"/>
            <p:cNvSpPr>
              <a:spLocks/>
            </p:cNvSpPr>
            <p:nvPr/>
          </p:nvSpPr>
          <p:spPr bwMode="auto">
            <a:xfrm flipH="1" flipV="1">
              <a:off x="4193" y="2965"/>
              <a:ext cx="567" cy="78"/>
            </a:xfrm>
            <a:custGeom>
              <a:avLst/>
              <a:gdLst>
                <a:gd name="T0" fmla="*/ 0 w 567"/>
                <a:gd name="T1" fmla="*/ 65 h 78"/>
                <a:gd name="T2" fmla="*/ 301 w 567"/>
                <a:gd name="T3" fmla="*/ 2 h 78"/>
                <a:gd name="T4" fmla="*/ 567 w 567"/>
                <a:gd name="T5" fmla="*/ 78 h 78"/>
                <a:gd name="T6" fmla="*/ 0 60000 65536"/>
                <a:gd name="T7" fmla="*/ 0 60000 65536"/>
                <a:gd name="T8" fmla="*/ 0 60000 65536"/>
                <a:gd name="T9" fmla="*/ 0 w 567"/>
                <a:gd name="T10" fmla="*/ 0 h 78"/>
                <a:gd name="T11" fmla="*/ 567 w 567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7" h="78">
                  <a:moveTo>
                    <a:pt x="0" y="65"/>
                  </a:moveTo>
                  <a:cubicBezTo>
                    <a:pt x="103" y="32"/>
                    <a:pt x="207" y="0"/>
                    <a:pt x="301" y="2"/>
                  </a:cubicBezTo>
                  <a:cubicBezTo>
                    <a:pt x="395" y="4"/>
                    <a:pt x="523" y="66"/>
                    <a:pt x="567" y="78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783" name="Text Box 37"/>
            <p:cNvSpPr txBox="1">
              <a:spLocks noChangeArrowheads="1"/>
            </p:cNvSpPr>
            <p:nvPr/>
          </p:nvSpPr>
          <p:spPr bwMode="auto">
            <a:xfrm>
              <a:off x="3686" y="227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5</a:t>
              </a:r>
            </a:p>
          </p:txBody>
        </p:sp>
        <p:sp>
          <p:nvSpPr>
            <p:cNvPr id="31784" name="Text Box 38"/>
            <p:cNvSpPr txBox="1">
              <a:spLocks noChangeArrowheads="1"/>
            </p:cNvSpPr>
            <p:nvPr/>
          </p:nvSpPr>
          <p:spPr bwMode="auto">
            <a:xfrm>
              <a:off x="4375" y="21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6</a:t>
              </a:r>
            </a:p>
          </p:txBody>
        </p:sp>
        <p:sp>
          <p:nvSpPr>
            <p:cNvPr id="31785" name="Text Box 39"/>
            <p:cNvSpPr txBox="1">
              <a:spLocks noChangeArrowheads="1"/>
            </p:cNvSpPr>
            <p:nvPr/>
          </p:nvSpPr>
          <p:spPr bwMode="auto">
            <a:xfrm>
              <a:off x="5135" y="199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4</a:t>
              </a:r>
            </a:p>
          </p:txBody>
        </p:sp>
        <p:sp>
          <p:nvSpPr>
            <p:cNvPr id="31786" name="Text Box 40"/>
            <p:cNvSpPr txBox="1">
              <a:spLocks noChangeArrowheads="1"/>
            </p:cNvSpPr>
            <p:nvPr/>
          </p:nvSpPr>
          <p:spPr bwMode="auto">
            <a:xfrm>
              <a:off x="5126" y="2643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/>
                <a:t>7</a:t>
              </a:r>
            </a:p>
          </p:txBody>
        </p:sp>
        <p:sp>
          <p:nvSpPr>
            <p:cNvPr id="31787" name="Text Box 41"/>
            <p:cNvSpPr txBox="1">
              <a:spLocks noChangeArrowheads="1"/>
            </p:cNvSpPr>
            <p:nvPr/>
          </p:nvSpPr>
          <p:spPr bwMode="auto">
            <a:xfrm>
              <a:off x="3960" y="2103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31788" name="Text Box 42"/>
            <p:cNvSpPr txBox="1">
              <a:spLocks noChangeArrowheads="1"/>
            </p:cNvSpPr>
            <p:nvPr/>
          </p:nvSpPr>
          <p:spPr bwMode="auto">
            <a:xfrm>
              <a:off x="4792" y="21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d</a:t>
              </a:r>
            </a:p>
          </p:txBody>
        </p:sp>
        <p:sp>
          <p:nvSpPr>
            <p:cNvPr id="31789" name="Text Box 43"/>
            <p:cNvSpPr txBox="1">
              <a:spLocks noChangeArrowheads="1"/>
            </p:cNvSpPr>
            <p:nvPr/>
          </p:nvSpPr>
          <p:spPr bwMode="auto">
            <a:xfrm>
              <a:off x="5377" y="2107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g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8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Cycles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176" y="1214438"/>
            <a:ext cx="8991824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Can shortest paths contain cycles?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Negative-weight cycles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Positive-weight cycles: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By removing the cycle we can get a shorter path 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Zero-weight cycles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No reason to use them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>
                <a:ea typeface="ＭＳ Ｐゴシック" pitchFamily="-106" charset="-128"/>
              </a:rPr>
              <a:t>Can remove them to obtain a path with same weight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We will assume that when we are finding shortest paths, the paths will have no cycles</a:t>
            </a:r>
          </a:p>
        </p:txBody>
      </p:sp>
      <p:sp>
        <p:nvSpPr>
          <p:cNvPr id="756740" name="Text Box 4"/>
          <p:cNvSpPr txBox="1">
            <a:spLocks noChangeArrowheads="1"/>
          </p:cNvSpPr>
          <p:nvPr/>
        </p:nvSpPr>
        <p:spPr bwMode="auto">
          <a:xfrm>
            <a:off x="4829175" y="1916113"/>
            <a:ext cx="66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No!</a:t>
            </a:r>
          </a:p>
        </p:txBody>
      </p:sp>
      <p:sp>
        <p:nvSpPr>
          <p:cNvPr id="756741" name="Text Box 5"/>
          <p:cNvSpPr txBox="1">
            <a:spLocks noChangeArrowheads="1"/>
          </p:cNvSpPr>
          <p:nvPr/>
        </p:nvSpPr>
        <p:spPr bwMode="auto">
          <a:xfrm>
            <a:off x="4829175" y="2541588"/>
            <a:ext cx="66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pitchFamily="-106" charset="0"/>
              </a:rPr>
              <a:t>No!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25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1A9E4-027E-6D48-8F40-DD130E11837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3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7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6740" grpId="0"/>
      <p:bldP spid="75674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4831</TotalTime>
  <Words>4509</Words>
  <Application>Microsoft Macintosh PowerPoint</Application>
  <PresentationFormat>On-screen Show (4:3)</PresentationFormat>
  <Paragraphs>1750</Paragraphs>
  <Slides>56</Slides>
  <Notes>50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ＭＳ Ｐゴシック</vt:lpstr>
      <vt:lpstr>Arial</vt:lpstr>
      <vt:lpstr>Arial Black</vt:lpstr>
      <vt:lpstr>Century Gothic</vt:lpstr>
      <vt:lpstr>Comic Sans MS</vt:lpstr>
      <vt:lpstr>Monotype Corsiva</vt:lpstr>
      <vt:lpstr>Symbol</vt:lpstr>
      <vt:lpstr>Default Design</vt:lpstr>
      <vt:lpstr>Equation</vt:lpstr>
      <vt:lpstr>Analysis of Algorithms CS 477/677</vt:lpstr>
      <vt:lpstr>Shortest Path Problems</vt:lpstr>
      <vt:lpstr>Shortest Path Problems</vt:lpstr>
      <vt:lpstr>Variants of Shortest Paths</vt:lpstr>
      <vt:lpstr>Optimal Substructure of Shortest Paths</vt:lpstr>
      <vt:lpstr>Negative-Weight Edges</vt:lpstr>
      <vt:lpstr>Negative-Weight Edges</vt:lpstr>
      <vt:lpstr>Negative-Weight Edges</vt:lpstr>
      <vt:lpstr>Cycles</vt:lpstr>
      <vt:lpstr>Shortest-Path Representation</vt:lpstr>
      <vt:lpstr>Initialization</vt:lpstr>
      <vt:lpstr>Relaxation</vt:lpstr>
      <vt:lpstr>RELAX(u, v, w)</vt:lpstr>
      <vt:lpstr>Bellman-Ford Algorithm</vt:lpstr>
      <vt:lpstr>BELLMAN-FORD(V, E, w, s)</vt:lpstr>
      <vt:lpstr>Example</vt:lpstr>
      <vt:lpstr>Detecting Negative Cycles</vt:lpstr>
      <vt:lpstr>Single-Source Shortest Paths in DAGs</vt:lpstr>
      <vt:lpstr>DAG-SHORTEST-PATHS(G, w, s)</vt:lpstr>
      <vt:lpstr>Example</vt:lpstr>
      <vt:lpstr>Example (cont.)</vt:lpstr>
      <vt:lpstr>Example (cont.)</vt:lpstr>
      <vt:lpstr>Dijkstra’s Algorithm</vt:lpstr>
      <vt:lpstr>Dijkstra (G, w, s)</vt:lpstr>
      <vt:lpstr>Example</vt:lpstr>
      <vt:lpstr>Dijkstra (G, w, s)</vt:lpstr>
      <vt:lpstr>Readings</vt:lpstr>
      <vt:lpstr>Additional slides</vt:lpstr>
      <vt:lpstr>Shortest Path Properties</vt:lpstr>
      <vt:lpstr>Shortest Path Properties</vt:lpstr>
      <vt:lpstr>Shortest Path Properties</vt:lpstr>
      <vt:lpstr>Shortest Path Properties</vt:lpstr>
      <vt:lpstr>Shortest Path Properties</vt:lpstr>
      <vt:lpstr>All-Pairs Shortest Paths</vt:lpstr>
      <vt:lpstr>All-Pairs Shortest Paths</vt:lpstr>
      <vt:lpstr>Optimal Substructure of a Shortest Path</vt:lpstr>
      <vt:lpstr>Recursive Solution</vt:lpstr>
      <vt:lpstr>Recursive Solution</vt:lpstr>
      <vt:lpstr>Computing the Shortest Paths</vt:lpstr>
      <vt:lpstr>Extending the Shortest Path</vt:lpstr>
      <vt:lpstr>EXTEND(L, W, n)</vt:lpstr>
      <vt:lpstr>SLOW-ALL-PAIRS-SHORTEST-PATHS(W, n)</vt:lpstr>
      <vt:lpstr>Example</vt:lpstr>
      <vt:lpstr>Improving Running Time</vt:lpstr>
      <vt:lpstr>FASTER-APSP(W, n)</vt:lpstr>
      <vt:lpstr>The Floyd-Warshall Algorithm</vt:lpstr>
      <vt:lpstr>The Structure of a Shortest Path</vt:lpstr>
      <vt:lpstr>The Structure of a Shortest Path</vt:lpstr>
      <vt:lpstr>Example</vt:lpstr>
      <vt:lpstr>A Recursive Solution</vt:lpstr>
      <vt:lpstr>A Recursive Solution</vt:lpstr>
      <vt:lpstr>A Recursive Solution</vt:lpstr>
      <vt:lpstr>A Recursive Solution</vt:lpstr>
      <vt:lpstr>Computing the Shortest Path Weights</vt:lpstr>
      <vt:lpstr>FLOYD-WARSHALL(W)</vt:lpstr>
      <vt:lpstr>Example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725</cp:revision>
  <cp:lastPrinted>2020-04-28T19:35:25Z</cp:lastPrinted>
  <dcterms:created xsi:type="dcterms:W3CDTF">2011-01-18T17:28:39Z</dcterms:created>
  <dcterms:modified xsi:type="dcterms:W3CDTF">2020-04-28T21:52:38Z</dcterms:modified>
</cp:coreProperties>
</file>