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86" r:id="rId3"/>
    <p:sldId id="332" r:id="rId4"/>
    <p:sldId id="387" r:id="rId5"/>
    <p:sldId id="388" r:id="rId6"/>
    <p:sldId id="389" r:id="rId7"/>
    <p:sldId id="390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035" autoAdjust="0"/>
    <p:restoredTop sz="94873" autoAdjust="0"/>
  </p:normalViewPr>
  <p:slideViewPr>
    <p:cSldViewPr snapToGrid="0">
      <p:cViewPr varScale="1">
        <p:scale>
          <a:sx n="124" d="100"/>
          <a:sy n="124" d="100"/>
        </p:scale>
        <p:origin x="1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8C23B-20F0-4348-8EDE-14E2D08FD6D5}" type="slidenum">
              <a:rPr lang="en-US"/>
              <a:pPr/>
              <a:t>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4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629F8-9F6F-3644-B820-C954F2E8F871}" type="slidenum">
              <a:rPr lang="en-US"/>
              <a:pPr/>
              <a:t>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6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27FFA-E055-2B45-B3CF-58CB6AB231A2}" type="slidenum">
              <a:rPr lang="en-US"/>
              <a:pPr/>
              <a:t>4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90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CFCFB-92AE-814B-8065-44AAE6A46473}" type="slidenum">
              <a:rPr lang="en-US"/>
              <a:pPr/>
              <a:t>5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0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865DA-F4AF-964D-B3BB-9A45546C93FB}" type="slidenum">
              <a:rPr lang="en-US"/>
              <a:pPr/>
              <a:t>6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71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64DF5-8712-EC44-AF35-5068B72E3D42}" type="slidenum">
              <a:rPr lang="en-US"/>
              <a:pPr/>
              <a:t>7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01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8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5</a:t>
            </a:r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recursion-tree method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057400"/>
            <a:ext cx="6934200" cy="2743200"/>
          </a:xfrm>
          <a:noFill/>
          <a:ln w="38100">
            <a:solidFill>
              <a:schemeClr val="tx1"/>
            </a:solidFill>
          </a:ln>
        </p:spPr>
        <p:txBody>
          <a:bodyPr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sz="2400" dirty="0"/>
              <a:t>	Convert the recurrence into a tree: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 dirty="0"/>
              <a:t>Each node represents the cost incurred at that level of recursion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sz="2000" dirty="0"/>
              <a:t>Sum up the costs of all levels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2041525" y="5441950"/>
            <a:ext cx="5170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Used to “guess” a solution for the recurrence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BA671F-C692-2044-984F-B71C24F5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2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5</a:t>
            </a:r>
            <a:endParaRPr lang="en-US"/>
          </a:p>
        </p:txBody>
      </p:sp>
      <p:graphicFrame>
        <p:nvGraphicFramePr>
          <p:cNvPr id="185346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57400" y="1295400"/>
          <a:ext cx="6934200" cy="361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5" name="Paint Shop Pro Image" r:id="rId4" imgW="7619512" imgH="3970732" progId="">
                  <p:embed/>
                </p:oleObj>
              </mc:Choice>
              <mc:Fallback>
                <p:oleObj name="Paint Shop Pro Image" r:id="rId4" imgW="7619512" imgH="3970732" progId="">
                  <p:embed/>
                  <p:pic>
                    <p:nvPicPr>
                      <p:cNvPr id="1853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6934200" cy="361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38238"/>
            <a:ext cx="4602162" cy="461962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latin typeface="Comic Sans MS" charset="0"/>
              </a:rPr>
              <a:t>W(n) = 2W(n/2) + n</a:t>
            </a:r>
            <a:r>
              <a:rPr lang="en-US" sz="2400" baseline="30000">
                <a:latin typeface="Comic Sans MS" charset="0"/>
              </a:rPr>
              <a:t>2</a:t>
            </a:r>
            <a:endParaRPr lang="en-US" sz="2400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343400"/>
            <a:ext cx="8917172" cy="2514600"/>
          </a:xfrm>
        </p:spPr>
        <p:txBody>
          <a:bodyPr/>
          <a:lstStyle/>
          <a:p>
            <a:pPr marL="457200" indent="-457200"/>
            <a:r>
              <a:rPr lang="en-US" sz="2000" dirty="0" err="1"/>
              <a:t>Subproblem</a:t>
            </a:r>
            <a:r>
              <a:rPr lang="en-US" sz="2000" dirty="0"/>
              <a:t> size at level </a:t>
            </a:r>
            <a:r>
              <a:rPr lang="en-US" sz="2000" dirty="0" err="1"/>
              <a:t>i</a:t>
            </a:r>
            <a:r>
              <a:rPr lang="en-US" sz="2000" dirty="0"/>
              <a:t> is: </a:t>
            </a:r>
            <a:r>
              <a:rPr lang="en-US" sz="2000" dirty="0">
                <a:latin typeface="Comic Sans MS" charset="0"/>
              </a:rPr>
              <a:t>n/2</a:t>
            </a:r>
            <a:r>
              <a:rPr lang="en-US" sz="2000" baseline="30000" dirty="0">
                <a:latin typeface="Comic Sans MS" charset="0"/>
              </a:rPr>
              <a:t>i</a:t>
            </a:r>
          </a:p>
          <a:p>
            <a:pPr marL="457200" indent="-457200"/>
            <a:r>
              <a:rPr lang="en-US" sz="2000" dirty="0" err="1"/>
              <a:t>Subproblem</a:t>
            </a:r>
            <a:r>
              <a:rPr lang="en-US" sz="2000" dirty="0"/>
              <a:t> size hits 1 when 1 = </a:t>
            </a:r>
            <a:r>
              <a:rPr lang="en-US" sz="2000" dirty="0">
                <a:latin typeface="Comic Sans MS" charset="0"/>
              </a:rPr>
              <a:t>n/2</a:t>
            </a:r>
            <a:r>
              <a:rPr lang="en-US" sz="2000" baseline="30000" dirty="0">
                <a:latin typeface="Comic Sans MS" charset="0"/>
              </a:rPr>
              <a:t>i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</a:t>
            </a:r>
            <a:r>
              <a:rPr lang="en-US" sz="20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i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 = </a:t>
            </a:r>
            <a:r>
              <a:rPr lang="en-US" sz="20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lgn</a:t>
            </a:r>
            <a:endParaRPr lang="en-US" sz="2000" dirty="0">
              <a:latin typeface="Comic Sans MS" charset="0"/>
              <a:ea typeface="Arial" charset="0"/>
              <a:cs typeface="Arial" charset="0"/>
              <a:sym typeface="Symbol" charset="2"/>
            </a:endParaRPr>
          </a:p>
          <a:p>
            <a:pPr marL="457200" indent="-457200"/>
            <a:r>
              <a:rPr lang="en-US" sz="2000" dirty="0">
                <a:ea typeface="Arial" charset="0"/>
                <a:cs typeface="Arial" charset="0"/>
                <a:sym typeface="Symbol" charset="2"/>
              </a:rPr>
              <a:t>Cost of the problem at level </a:t>
            </a:r>
            <a:r>
              <a:rPr lang="en-US" sz="2000" dirty="0" err="1">
                <a:ea typeface="Arial" charset="0"/>
                <a:cs typeface="Arial" charset="0"/>
                <a:sym typeface="Symbol" charset="2"/>
              </a:rPr>
              <a:t>i</a:t>
            </a:r>
            <a:r>
              <a:rPr lang="en-US" sz="2000" dirty="0">
                <a:ea typeface="Arial" charset="0"/>
                <a:cs typeface="Arial" charset="0"/>
                <a:sym typeface="Symbol" charset="2"/>
              </a:rPr>
              <a:t> = (</a:t>
            </a:r>
            <a:r>
              <a:rPr lang="en-US" sz="2000" dirty="0">
                <a:latin typeface="Comic Sans MS" charset="0"/>
              </a:rPr>
              <a:t>n/2</a:t>
            </a:r>
            <a:r>
              <a:rPr lang="en-US" sz="2000" baseline="30000" dirty="0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)</a:t>
            </a:r>
            <a:r>
              <a:rPr lang="en-US" sz="2000" baseline="30000" dirty="0">
                <a:latin typeface="Comic Sans MS" charset="0"/>
              </a:rPr>
              <a:t>2</a:t>
            </a:r>
            <a:r>
              <a:rPr lang="en-US" sz="2000" dirty="0">
                <a:latin typeface="Comic Sans MS" charset="0"/>
              </a:rPr>
              <a:t>   </a:t>
            </a:r>
            <a:r>
              <a:rPr lang="en-US" sz="2000" dirty="0"/>
              <a:t>No. of nodes at level </a:t>
            </a:r>
            <a:r>
              <a:rPr lang="en-US" sz="2000" dirty="0" err="1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 = 2</a:t>
            </a:r>
            <a:r>
              <a:rPr lang="en-US" sz="2000" baseline="30000" dirty="0">
                <a:latin typeface="Comic Sans MS" charset="0"/>
              </a:rPr>
              <a:t>i</a:t>
            </a:r>
            <a:r>
              <a:rPr lang="en-US" sz="2000" dirty="0"/>
              <a:t> </a:t>
            </a:r>
            <a:endParaRPr lang="en-US" sz="2000" baseline="30000" dirty="0">
              <a:latin typeface="Comic Sans MS" charset="0"/>
            </a:endParaRPr>
          </a:p>
          <a:p>
            <a:pPr marL="457200" indent="-457200"/>
            <a:r>
              <a:rPr lang="en-US" sz="2000" dirty="0"/>
              <a:t>Total cost: </a:t>
            </a:r>
          </a:p>
          <a:p>
            <a:pPr marL="457200" indent="-457200"/>
            <a:endParaRPr lang="en-US" sz="2000" dirty="0"/>
          </a:p>
          <a:p>
            <a:pPr marL="457200" indent="-457200">
              <a:buFontTx/>
              <a:buNone/>
            </a:pPr>
            <a:r>
              <a:rPr lang="en-US" sz="2000" dirty="0">
                <a:latin typeface="Comic Sans MS" charset="0"/>
              </a:rPr>
              <a:t>	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⇒ </a:t>
            </a:r>
            <a:r>
              <a:rPr lang="en-US" sz="2000" dirty="0">
                <a:latin typeface="Comic Sans MS" charset="0"/>
              </a:rPr>
              <a:t>W(n) = O(n</a:t>
            </a:r>
            <a:r>
              <a:rPr lang="en-US" sz="2000" baseline="30000" dirty="0">
                <a:latin typeface="Comic Sans MS" charset="0"/>
              </a:rPr>
              <a:t>2</a:t>
            </a:r>
            <a:r>
              <a:rPr lang="en-US" sz="2000" dirty="0">
                <a:latin typeface="Comic Sans MS" charset="0"/>
              </a:rPr>
              <a:t>)</a:t>
            </a:r>
          </a:p>
        </p:txBody>
      </p:sp>
      <p:graphicFrame>
        <p:nvGraphicFramePr>
          <p:cNvPr id="185350" name="Object 6"/>
          <p:cNvGraphicFramePr>
            <a:graphicFrameLocks noChangeAspect="1"/>
          </p:cNvGraphicFramePr>
          <p:nvPr>
            <p:extLst/>
          </p:nvPr>
        </p:nvGraphicFramePr>
        <p:xfrm>
          <a:off x="2117540" y="5549900"/>
          <a:ext cx="69484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16" name="Equation" r:id="rId6" imgW="5219640" imgH="533160" progId="Equation.3">
                  <p:embed/>
                </p:oleObj>
              </mc:Choice>
              <mc:Fallback>
                <p:oleObj name="Equation" r:id="rId6" imgW="5219640" imgH="533160" progId="Equation.3">
                  <p:embed/>
                  <p:pic>
                    <p:nvPicPr>
                      <p:cNvPr id="185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540" y="5549900"/>
                        <a:ext cx="694848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B0D7F3-C394-9A47-BF44-2DED9789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build="p"/>
      <p:bldP spid="18534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5</a:t>
            </a:r>
            <a:endParaRPr lang="en-US"/>
          </a:p>
        </p:txBody>
      </p:sp>
      <p:pic>
        <p:nvPicPr>
          <p:cNvPr id="350210" name="Picture 2" descr="fig4_1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1241425"/>
            <a:ext cx="8763000" cy="2720975"/>
          </a:xfrm>
          <a:prstGeom prst="rect">
            <a:avLst/>
          </a:prstGeom>
          <a:noFill/>
        </p:spPr>
      </p:pic>
      <p:sp>
        <p:nvSpPr>
          <p:cNvPr id="350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335962" cy="614362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400">
                <a:solidFill>
                  <a:srgbClr val="DD0111"/>
                </a:solidFill>
                <a:latin typeface="Monotype Corsiva" charset="0"/>
              </a:rPr>
              <a:t>E.g.:</a:t>
            </a:r>
            <a:r>
              <a:rPr lang="en-US" sz="2400"/>
              <a:t> </a:t>
            </a:r>
            <a:r>
              <a:rPr lang="en-US" sz="2400">
                <a:latin typeface="Comic Sans MS" charset="0"/>
              </a:rPr>
              <a:t>T(n) = 3T(n/4) + cn</a:t>
            </a:r>
            <a:r>
              <a:rPr lang="en-US" sz="2400" baseline="30000">
                <a:latin typeface="Comic Sans MS" charset="0"/>
              </a:rPr>
              <a:t>2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304800" y="3886200"/>
            <a:ext cx="8610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Subproblem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size at level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is: n/4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Subproblem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size hits 1 when 1 = n/4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= log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4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n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Cost of a node at level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= c(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n/4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Number of nodes at level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= 3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⇒last level has 3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log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4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= n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log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4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3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nodes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Total cost: 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	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⇒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T(n) = O(n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graphicFrame>
        <p:nvGraphicFramePr>
          <p:cNvPr id="35021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838200" y="5727700"/>
          <a:ext cx="76200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5410080" imgH="634680" progId="Equation.3">
                  <p:embed/>
                </p:oleObj>
              </mc:Choice>
              <mc:Fallback>
                <p:oleObj name="Equation" r:id="rId5" imgW="5410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727700"/>
                        <a:ext cx="7620000" cy="8937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FFD5B0-B519-F447-A96E-D4644F3D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5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build="p"/>
      <p:bldP spid="3502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5</a:t>
            </a:r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2 - Substitution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65225"/>
            <a:ext cx="8229600" cy="52974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mic Sans MS" charset="0"/>
              </a:rPr>
              <a:t>				</a:t>
            </a:r>
            <a:r>
              <a:rPr lang="en-US" sz="1800" dirty="0" err="1">
                <a:latin typeface="Comic Sans MS" charset="0"/>
              </a:rPr>
              <a:t>T(n</a:t>
            </a:r>
            <a:r>
              <a:rPr lang="en-US" sz="1800" dirty="0">
                <a:latin typeface="Comic Sans MS" charset="0"/>
              </a:rPr>
              <a:t>) = 3T(n/4) + cn</a:t>
            </a:r>
            <a:r>
              <a:rPr lang="en-US" sz="1800" baseline="30000" dirty="0">
                <a:latin typeface="Comic Sans MS" charset="0"/>
              </a:rPr>
              <a:t>2</a:t>
            </a:r>
          </a:p>
          <a:p>
            <a:pPr>
              <a:lnSpc>
                <a:spcPct val="130000"/>
              </a:lnSpc>
            </a:pPr>
            <a:r>
              <a:rPr lang="en-US" sz="1800" dirty="0"/>
              <a:t>Guess: </a:t>
            </a:r>
            <a:r>
              <a:rPr lang="en-US" sz="1800" dirty="0" err="1">
                <a:latin typeface="Comic Sans MS" charset="0"/>
              </a:rPr>
              <a:t>T(n</a:t>
            </a:r>
            <a:r>
              <a:rPr lang="en-US" sz="1800" dirty="0">
                <a:latin typeface="Comic Sans MS" charset="0"/>
              </a:rPr>
              <a:t>) = O(n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sz="1600" dirty="0"/>
              <a:t>Induction goal: </a:t>
            </a:r>
            <a:r>
              <a:rPr lang="en-US" sz="1600" dirty="0" err="1">
                <a:latin typeface="Comic Sans MS" charset="0"/>
              </a:rPr>
              <a:t>T(n</a:t>
            </a:r>
            <a:r>
              <a:rPr lang="en-US" sz="1600" dirty="0">
                <a:latin typeface="Comic Sans MS" charset="0"/>
              </a:rPr>
              <a:t>) </a:t>
            </a:r>
            <a:r>
              <a:rPr lang="en-US" sz="1600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sz="1600" dirty="0">
                <a:latin typeface="Comic Sans MS" charset="0"/>
              </a:rPr>
              <a:t>dn</a:t>
            </a:r>
            <a:r>
              <a:rPr lang="en-US" sz="1600" baseline="30000" dirty="0">
                <a:latin typeface="Comic Sans MS" charset="0"/>
              </a:rPr>
              <a:t>2</a:t>
            </a:r>
            <a:r>
              <a:rPr lang="en-US" sz="1600" dirty="0"/>
              <a:t>, for some </a:t>
            </a:r>
            <a:r>
              <a:rPr lang="en-US" sz="1600" dirty="0" err="1">
                <a:latin typeface="Comic Sans MS" charset="0"/>
              </a:rPr>
              <a:t>d</a:t>
            </a:r>
            <a:r>
              <a:rPr lang="en-US" sz="1600" dirty="0"/>
              <a:t> and </a:t>
            </a:r>
            <a:r>
              <a:rPr lang="en-US" sz="1600" dirty="0" err="1">
                <a:latin typeface="Comic Sans MS" charset="0"/>
              </a:rPr>
              <a:t>n</a:t>
            </a:r>
            <a:r>
              <a:rPr lang="en-US" sz="1600" dirty="0">
                <a:latin typeface="Comic Sans MS" charset="0"/>
              </a:rPr>
              <a:t> </a:t>
            </a:r>
            <a:r>
              <a:rPr lang="en-US" sz="1600" dirty="0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sz="1600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endParaRPr lang="en-US" sz="1600" dirty="0"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130000"/>
              </a:lnSpc>
            </a:pPr>
            <a:r>
              <a:rPr lang="en-US" sz="1600" dirty="0">
                <a:ea typeface="Arial" charset="0"/>
                <a:cs typeface="Arial" charset="0"/>
              </a:rPr>
              <a:t>Induction</a:t>
            </a:r>
            <a:r>
              <a:rPr lang="en-US" sz="1600" dirty="0"/>
              <a:t> hypothesis: </a:t>
            </a:r>
            <a:r>
              <a:rPr lang="en-US" sz="1600" dirty="0">
                <a:latin typeface="Comic Sans MS" charset="0"/>
              </a:rPr>
              <a:t>T(n/4) </a:t>
            </a:r>
            <a:r>
              <a:rPr lang="en-US" sz="1600" dirty="0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 sz="1600" dirty="0" err="1">
                <a:latin typeface="Comic Sans MS" charset="0"/>
              </a:rPr>
              <a:t>d</a:t>
            </a:r>
            <a:r>
              <a:rPr lang="en-US" sz="1600" dirty="0">
                <a:latin typeface="Comic Sans MS" charset="0"/>
              </a:rPr>
              <a:t> (n/4)</a:t>
            </a:r>
            <a:r>
              <a:rPr lang="en-US" sz="1600" baseline="30000" dirty="0">
                <a:latin typeface="Comic Sans MS" charset="0"/>
              </a:rPr>
              <a:t>2</a:t>
            </a:r>
            <a:endParaRPr lang="en-US" sz="1600" dirty="0">
              <a:latin typeface="Comic Sans MS" charset="0"/>
            </a:endParaRPr>
          </a:p>
          <a:p>
            <a:pPr>
              <a:lnSpc>
                <a:spcPct val="130000"/>
              </a:lnSpc>
            </a:pPr>
            <a:r>
              <a:rPr lang="en-US" sz="1800" dirty="0"/>
              <a:t>Proof of induction goal: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/>
              <a:t>	</a:t>
            </a:r>
            <a:r>
              <a:rPr lang="en-US" sz="1800" dirty="0" err="1">
                <a:latin typeface="Comic Sans MS" charset="0"/>
              </a:rPr>
              <a:t>T(n</a:t>
            </a:r>
            <a:r>
              <a:rPr lang="en-US" sz="1800" dirty="0">
                <a:latin typeface="Comic Sans MS" charset="0"/>
              </a:rPr>
              <a:t>) = 3T(n/4) + 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		 ≤ 3d </a:t>
            </a:r>
            <a:r>
              <a:rPr lang="en-US" sz="1800" dirty="0">
                <a:latin typeface="Comic Sans MS" charset="0"/>
              </a:rPr>
              <a:t>(n/4)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+ 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</a:rPr>
              <a:t>		 = (3/16)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 </a:t>
            </a:r>
            <a:r>
              <a:rPr lang="en-US" sz="1800" dirty="0">
                <a:latin typeface="Comic Sans MS" charset="0"/>
              </a:rPr>
              <a:t>+ 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</a:rPr>
              <a:t>		 =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+ 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+ (3/16)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 </a:t>
            </a:r>
            <a:r>
              <a:rPr lang="en-US" sz="1800" dirty="0">
                <a:latin typeface="Comic Sans MS" charset="0"/>
              </a:rPr>
              <a:t>-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</a:rPr>
              <a:t>		 =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+ 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- (13/16)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		 ≤ </a:t>
            </a:r>
            <a:r>
              <a:rPr lang="en-US" sz="1800" dirty="0" err="1">
                <a:latin typeface="Comic Sans MS" charset="0"/>
                <a:ea typeface="Arial" charset="0"/>
                <a:cs typeface="Arial" charset="0"/>
              </a:rPr>
              <a:t>d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 n</a:t>
            </a:r>
            <a:r>
              <a:rPr lang="en-US" sz="1800" baseline="30000" dirty="0">
                <a:latin typeface="Comic Sans MS" charset="0"/>
                <a:ea typeface="Arial" charset="0"/>
                <a:cs typeface="Arial" charset="0"/>
              </a:rPr>
              <a:t>2 		 </a:t>
            </a:r>
            <a:r>
              <a:rPr lang="en-US" sz="1800" dirty="0">
                <a:ea typeface="Arial" charset="0"/>
                <a:cs typeface="Arial" charset="0"/>
              </a:rPr>
              <a:t>if: </a:t>
            </a:r>
            <a:r>
              <a:rPr lang="en-US" sz="1800" dirty="0">
                <a:latin typeface="Comic Sans MS" charset="0"/>
              </a:rPr>
              <a:t>cn</a:t>
            </a:r>
            <a:r>
              <a:rPr lang="en-US" sz="1800" baseline="30000" dirty="0">
                <a:latin typeface="Comic Sans MS" charset="0"/>
              </a:rPr>
              <a:t>2</a:t>
            </a:r>
            <a:r>
              <a:rPr lang="en-US" sz="1800" dirty="0">
                <a:latin typeface="Comic Sans MS" charset="0"/>
              </a:rPr>
              <a:t> - (13/16) </a:t>
            </a:r>
            <a:r>
              <a:rPr lang="en-US" sz="1800" dirty="0" err="1">
                <a:latin typeface="Comic Sans MS" charset="0"/>
              </a:rPr>
              <a:t>d</a:t>
            </a:r>
            <a:r>
              <a:rPr lang="en-US" sz="1800" dirty="0">
                <a:latin typeface="Comic Sans MS" charset="0"/>
              </a:rPr>
              <a:t> n</a:t>
            </a:r>
            <a:r>
              <a:rPr lang="en-US" sz="1800" baseline="30000" dirty="0">
                <a:latin typeface="Comic Sans MS" charset="0"/>
              </a:rPr>
              <a:t>2 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≤ 0</a:t>
            </a:r>
            <a:endParaRPr lang="en-US" sz="1800" dirty="0"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				    </a:t>
            </a:r>
            <a:r>
              <a:rPr lang="en-US" sz="1800" dirty="0" err="1">
                <a:latin typeface="Comic Sans MS" charset="0"/>
                <a:ea typeface="Arial" charset="0"/>
                <a:cs typeface="Arial" charset="0"/>
              </a:rPr>
              <a:t>d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 ≥ (16/13)c</a:t>
            </a:r>
            <a:endParaRPr lang="en-US" sz="1800" baseline="30000" dirty="0"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sz="1800" dirty="0">
                <a:ea typeface="Arial" charset="0"/>
                <a:cs typeface="Arial" charset="0"/>
                <a:sym typeface="Symbol" charset="2"/>
              </a:rPr>
              <a:t>Therefore: </a:t>
            </a:r>
            <a:r>
              <a:rPr lang="en-US" sz="1800" dirty="0" err="1">
                <a:latin typeface="Comic Sans MS" charset="0"/>
                <a:ea typeface="Arial" charset="0"/>
                <a:cs typeface="Arial" charset="0"/>
                <a:sym typeface="Symbol" charset="2"/>
              </a:rPr>
              <a:t>T(n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 = O(n</a:t>
            </a:r>
            <a:r>
              <a:rPr lang="en-US" sz="1800" baseline="300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2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D5B3E1-53C7-FC40-AD05-FCED8CE70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5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5</a:t>
            </a:r>
            <a:endParaRPr lang="en-US"/>
          </a:p>
        </p:txBody>
      </p:sp>
      <p:sp>
        <p:nvSpPr>
          <p:cNvPr id="354306" name="Rectangle 2"/>
          <p:cNvSpPr>
            <a:spLocks noChangeArrowheads="1"/>
          </p:cNvSpPr>
          <p:nvPr/>
        </p:nvSpPr>
        <p:spPr bwMode="auto">
          <a:xfrm>
            <a:off x="3200400" y="6400800"/>
            <a:ext cx="5105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4602162" cy="5076825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400">
                <a:latin typeface="Comic Sans MS" charset="0"/>
              </a:rPr>
              <a:t>W(n) = W(n/3) + W(2n/3) + n</a:t>
            </a:r>
          </a:p>
        </p:txBody>
      </p:sp>
      <p:graphicFrame>
        <p:nvGraphicFramePr>
          <p:cNvPr id="354309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76800" y="1219200"/>
          <a:ext cx="372427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80" name="Paint Shop Pro Image" r:id="rId4" imgW="5648780" imgH="6126829" progId="">
                  <p:embed/>
                </p:oleObj>
              </mc:Choice>
              <mc:Fallback>
                <p:oleObj name="Paint Shop Pro Image" r:id="rId4" imgW="5648780" imgH="61268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19200"/>
                        <a:ext cx="3724275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0" name="Rectangle 6"/>
          <p:cNvSpPr>
            <a:spLocks noChangeArrowheads="1"/>
          </p:cNvSpPr>
          <p:nvPr/>
        </p:nvSpPr>
        <p:spPr bwMode="auto">
          <a:xfrm>
            <a:off x="381000" y="1828800"/>
            <a:ext cx="480768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The longest path from the root to a leaf is:                  		            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→ (2/3)n →(2/3)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n →… →1</a:t>
            </a:r>
            <a:endParaRPr lang="en-US" sz="2000" baseline="30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charset="2"/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Subproblem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size hits 1 when         1 = (2/3)</a:t>
            </a:r>
            <a:r>
              <a:rPr lang="en-US" sz="20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⇔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=log</a:t>
            </a:r>
            <a:r>
              <a:rPr lang="en-US" sz="20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3/2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n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Cost of the problem at level 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 =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Total cost: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spcBef>
                <a:spcPct val="20000"/>
              </a:spcBef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entury Gothic" charset="0"/>
              <a:ea typeface="Century Gothic" charset="0"/>
              <a:cs typeface="Century Gothic" charset="0"/>
              <a:sym typeface="Symbol" charset="2"/>
            </a:endParaRPr>
          </a:p>
          <a:p>
            <a:pPr marL="457200" indent="-457200">
              <a:spcBef>
                <a:spcPct val="2000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	⇒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W(n) = O(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nlgn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graphicFrame>
        <p:nvGraphicFramePr>
          <p:cNvPr id="354311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65200" y="5246688"/>
          <a:ext cx="78692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81" name="Equation" r:id="rId6" imgW="4330440" imgH="444240" progId="Equation.3">
                  <p:embed/>
                </p:oleObj>
              </mc:Choice>
              <mc:Fallback>
                <p:oleObj name="Equation" r:id="rId6" imgW="43304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246688"/>
                        <a:ext cx="7869238" cy="80803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03375" y="5838825"/>
            <a:ext cx="1504950" cy="474663"/>
            <a:chOff x="1010" y="3678"/>
            <a:chExt cx="948" cy="299"/>
          </a:xfrm>
        </p:grpSpPr>
        <p:sp>
          <p:nvSpPr>
            <p:cNvPr id="354313" name="AutoShape 9"/>
            <p:cNvSpPr>
              <a:spLocks/>
            </p:cNvSpPr>
            <p:nvPr/>
          </p:nvSpPr>
          <p:spPr bwMode="auto">
            <a:xfrm rot="16200000" flipV="1">
              <a:off x="1463" y="3376"/>
              <a:ext cx="48" cy="651"/>
            </a:xfrm>
            <a:prstGeom prst="leftBrace">
              <a:avLst>
                <a:gd name="adj1" fmla="val 11302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4314" name="Text Box 10"/>
            <p:cNvSpPr txBox="1">
              <a:spLocks noChangeArrowheads="1"/>
            </p:cNvSpPr>
            <p:nvPr/>
          </p:nvSpPr>
          <p:spPr bwMode="auto">
            <a:xfrm>
              <a:off x="1010" y="3746"/>
              <a:ext cx="9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533400" indent="-533400" algn="ctr">
                <a:spcBef>
                  <a:spcPct val="20000"/>
                </a:spcBef>
              </a:pPr>
              <a:r>
                <a:rPr lang="en-US">
                  <a:latin typeface="Comic Sans MS" charset="0"/>
                </a:rPr>
                <a:t>for all levels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0D305-CB75-DC4F-9123-EA5A4DD4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C0E3-8C81-6E42-BDC5-759A6331DB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build="p"/>
      <p:bldP spid="3543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5</a:t>
            </a:r>
            <a:endParaRPr 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3 - Substitution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00675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>
                <a:latin typeface="Comic Sans MS" charset="0"/>
              </a:rPr>
              <a:t>			W(n) = W(n/3) + W(2n/3) + n</a:t>
            </a:r>
            <a:endParaRPr lang="en-US" baseline="30000">
              <a:latin typeface="Comic Sans MS" charset="0"/>
            </a:endParaRPr>
          </a:p>
          <a:p>
            <a:pPr>
              <a:lnSpc>
                <a:spcPct val="110000"/>
              </a:lnSpc>
            </a:pPr>
            <a:r>
              <a:rPr lang="en-US"/>
              <a:t>Guess: </a:t>
            </a:r>
            <a:r>
              <a:rPr lang="en-US">
                <a:latin typeface="Comic Sans MS" charset="0"/>
              </a:rPr>
              <a:t>W(n) = O(nlgn)</a:t>
            </a:r>
          </a:p>
          <a:p>
            <a:pPr lvl="1">
              <a:lnSpc>
                <a:spcPct val="110000"/>
              </a:lnSpc>
            </a:pPr>
            <a:r>
              <a:rPr lang="en-US"/>
              <a:t>Induction goal: </a:t>
            </a:r>
            <a:r>
              <a:rPr lang="en-US">
                <a:latin typeface="Comic Sans MS" charset="0"/>
              </a:rPr>
              <a:t>W(n)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>
                <a:latin typeface="Comic Sans MS" charset="0"/>
              </a:rPr>
              <a:t>dnlgn</a:t>
            </a:r>
            <a:r>
              <a:rPr lang="en-US"/>
              <a:t>, for some </a:t>
            </a:r>
            <a:r>
              <a:rPr lang="en-US">
                <a:latin typeface="Comic Sans MS" charset="0"/>
              </a:rPr>
              <a:t>d</a:t>
            </a:r>
            <a:r>
              <a:rPr lang="en-US"/>
              <a:t> and </a:t>
            </a:r>
            <a:r>
              <a:rPr lang="en-US">
                <a:latin typeface="Comic Sans MS" charset="0"/>
              </a:rPr>
              <a:t>n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≥ n</a:t>
            </a:r>
            <a:r>
              <a:rPr lang="en-US" baseline="-25000">
                <a:latin typeface="Comic Sans MS" charset="0"/>
                <a:ea typeface="Arial" charset="0"/>
                <a:cs typeface="Arial" charset="0"/>
              </a:rPr>
              <a:t>0</a:t>
            </a:r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>
                <a:ea typeface="Arial" charset="0"/>
                <a:cs typeface="Arial" charset="0"/>
              </a:rPr>
              <a:t>Induction</a:t>
            </a:r>
            <a:r>
              <a:rPr lang="en-US"/>
              <a:t> hypothesis: </a:t>
            </a:r>
            <a:r>
              <a:rPr lang="en-US">
                <a:latin typeface="Comic Sans MS" charset="0"/>
              </a:rPr>
              <a:t>W(k)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≤ </a:t>
            </a:r>
            <a:r>
              <a:rPr lang="en-US">
                <a:latin typeface="Comic Sans MS" charset="0"/>
              </a:rPr>
              <a:t>d klgk     </a:t>
            </a:r>
            <a:r>
              <a:rPr lang="en-US"/>
              <a:t>for any</a:t>
            </a:r>
            <a:r>
              <a:rPr lang="en-US">
                <a:latin typeface="Comic Sans MS" charset="0"/>
              </a:rPr>
              <a:t> k &lt; n (n/3, 2n/3)</a:t>
            </a:r>
          </a:p>
          <a:p>
            <a:pPr>
              <a:lnSpc>
                <a:spcPct val="110000"/>
              </a:lnSpc>
            </a:pPr>
            <a:r>
              <a:rPr lang="en-US"/>
              <a:t>Proof of induction goal: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/>
              <a:t>		</a:t>
            </a:r>
            <a:r>
              <a:rPr lang="en-US">
                <a:solidFill>
                  <a:srgbClr val="CC0000"/>
                </a:solidFill>
                <a:latin typeface="Comic Sans MS" charset="0"/>
              </a:rPr>
              <a:t>Try it out as an exercise!!</a:t>
            </a:r>
            <a:endParaRPr lang="en-US">
              <a:solidFill>
                <a:srgbClr val="CC0000"/>
              </a:solidFill>
              <a:latin typeface="Comic Sans MS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B64E15-0409-8640-84B7-6B82E2948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5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4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BCCCC2-4B15-C348-A787-85C93EA0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632</Words>
  <Application>Microsoft Macintosh PowerPoint</Application>
  <PresentationFormat>On-screen Show (4:3)</PresentationFormat>
  <Paragraphs>82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Paint Shop Pro Image</vt:lpstr>
      <vt:lpstr>Equation</vt:lpstr>
      <vt:lpstr>Analysis of Algorithms CS 477/677</vt:lpstr>
      <vt:lpstr>The recursion-tree method</vt:lpstr>
      <vt:lpstr>Example 1</vt:lpstr>
      <vt:lpstr>Example 2</vt:lpstr>
      <vt:lpstr>Example 2 - Substitution</vt:lpstr>
      <vt:lpstr>Example 3</vt:lpstr>
      <vt:lpstr>Example 3 - Substitution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625</cp:revision>
  <cp:lastPrinted>2020-02-04T17:49:02Z</cp:lastPrinted>
  <dcterms:created xsi:type="dcterms:W3CDTF">2011-01-18T17:28:39Z</dcterms:created>
  <dcterms:modified xsi:type="dcterms:W3CDTF">2020-02-06T20:47:38Z</dcterms:modified>
</cp:coreProperties>
</file>