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481" r:id="rId3"/>
    <p:sldId id="354" r:id="rId4"/>
    <p:sldId id="355" r:id="rId5"/>
    <p:sldId id="356" r:id="rId6"/>
    <p:sldId id="357" r:id="rId7"/>
    <p:sldId id="358" r:id="rId8"/>
    <p:sldId id="359" r:id="rId9"/>
    <p:sldId id="360" r:id="rId10"/>
    <p:sldId id="361" r:id="rId11"/>
    <p:sldId id="362" r:id="rId12"/>
    <p:sldId id="363" r:id="rId13"/>
    <p:sldId id="364" r:id="rId14"/>
    <p:sldId id="365" r:id="rId15"/>
    <p:sldId id="366" r:id="rId16"/>
    <p:sldId id="367" r:id="rId17"/>
    <p:sldId id="368" r:id="rId18"/>
    <p:sldId id="369" r:id="rId19"/>
    <p:sldId id="370" r:id="rId20"/>
    <p:sldId id="371" r:id="rId21"/>
    <p:sldId id="372" r:id="rId22"/>
    <p:sldId id="428" r:id="rId23"/>
    <p:sldId id="429" r:id="rId24"/>
    <p:sldId id="430" r:id="rId25"/>
    <p:sldId id="431" r:id="rId26"/>
    <p:sldId id="432" r:id="rId27"/>
    <p:sldId id="424" r:id="rId28"/>
    <p:sldId id="425" r:id="rId29"/>
    <p:sldId id="426" r:id="rId30"/>
    <p:sldId id="290" r:id="rId3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7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7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7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7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DD0111"/>
    <a:srgbClr val="008080"/>
    <a:srgbClr val="CC0000"/>
    <a:srgbClr val="006699"/>
    <a:srgbClr val="0000FF"/>
    <a:srgbClr val="0066FF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7" autoAdjust="0"/>
    <p:restoredTop sz="96405" autoAdjust="0"/>
  </p:normalViewPr>
  <p:slideViewPr>
    <p:cSldViewPr snapToGrid="0">
      <p:cViewPr varScale="1">
        <p:scale>
          <a:sx n="126" d="100"/>
          <a:sy n="126" d="100"/>
        </p:scale>
        <p:origin x="1992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23.wmf"/><Relationship Id="rId1" Type="http://schemas.openxmlformats.org/officeDocument/2006/relationships/image" Target="../media/image1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image" Target="../media/image10.png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image" Target="../media/image11.png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image" Target="../media/image1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191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58A944-DF1D-734F-9309-4AD4FEC440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31493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6710812-67AE-FE4D-9D9A-C73870DE50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5225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5CA0E7-94E2-C941-B143-F3AB1AB4DDC0}" type="slidenum">
              <a:rPr lang="en-US"/>
              <a:pPr/>
              <a:t>1</a:t>
            </a:fld>
            <a:endParaRPr lang="en-US"/>
          </a:p>
        </p:txBody>
      </p:sp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435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FE2466-E89A-6F43-B9B5-86BCE30E61B2}" type="slidenum">
              <a:rPr lang="en-US"/>
              <a:pPr/>
              <a:t>11</a:t>
            </a:fld>
            <a:endParaRPr lang="en-US"/>
          </a:p>
        </p:txBody>
      </p:sp>
      <p:sp>
        <p:nvSpPr>
          <p:cNvPr id="274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5718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1B1632-2195-6346-BA1B-B4217A07B270}" type="slidenum">
              <a:rPr lang="en-US"/>
              <a:pPr/>
              <a:t>12</a:t>
            </a:fld>
            <a:endParaRPr lang="en-US"/>
          </a:p>
        </p:txBody>
      </p:sp>
      <p:sp>
        <p:nvSpPr>
          <p:cNvPr id="275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9802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C727F5-1632-5346-95FD-C638A0B77E18}" type="slidenum">
              <a:rPr lang="en-US"/>
              <a:pPr/>
              <a:t>13</a:t>
            </a:fld>
            <a:endParaRPr lang="en-US"/>
          </a:p>
        </p:txBody>
      </p:sp>
      <p:sp>
        <p:nvSpPr>
          <p:cNvPr id="276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8673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D53D9C-1E7E-5248-B73A-EC5B10045701}" type="slidenum">
              <a:rPr lang="en-US"/>
              <a:pPr/>
              <a:t>14</a:t>
            </a:fld>
            <a:endParaRPr lang="en-US"/>
          </a:p>
        </p:txBody>
      </p:sp>
      <p:sp>
        <p:nvSpPr>
          <p:cNvPr id="409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6650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3230A5-A4A9-9E4E-8EEF-B44F1DC1B8B1}" type="slidenum">
              <a:rPr lang="en-US"/>
              <a:pPr/>
              <a:t>15</a:t>
            </a:fld>
            <a:endParaRPr lang="en-US"/>
          </a:p>
        </p:txBody>
      </p:sp>
      <p:sp>
        <p:nvSpPr>
          <p:cNvPr id="278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9245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C114E9-F572-874B-AEFB-8BBDCDD7EB17}" type="slidenum">
              <a:rPr lang="en-US"/>
              <a:pPr/>
              <a:t>16</a:t>
            </a:fld>
            <a:endParaRPr lang="en-US"/>
          </a:p>
        </p:txBody>
      </p:sp>
      <p:sp>
        <p:nvSpPr>
          <p:cNvPr id="279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10936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420EE5-1DAA-B349-A423-34F51099124D}" type="slidenum">
              <a:rPr lang="en-US"/>
              <a:pPr/>
              <a:t>17</a:t>
            </a:fld>
            <a:endParaRPr lang="en-US"/>
          </a:p>
        </p:txBody>
      </p:sp>
      <p:sp>
        <p:nvSpPr>
          <p:cNvPr id="280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5417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5C9283-770B-5741-A7B5-CCB380B11B13}" type="slidenum">
              <a:rPr lang="en-US"/>
              <a:pPr/>
              <a:t>18</a:t>
            </a:fld>
            <a:endParaRPr lang="en-US"/>
          </a:p>
        </p:txBody>
      </p:sp>
      <p:sp>
        <p:nvSpPr>
          <p:cNvPr id="28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73458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6461A0-3C3A-C540-8F1E-90D23CBBC571}" type="slidenum">
              <a:rPr lang="en-US"/>
              <a:pPr/>
              <a:t>19</a:t>
            </a:fld>
            <a:endParaRPr lang="en-US"/>
          </a:p>
        </p:txBody>
      </p:sp>
      <p:sp>
        <p:nvSpPr>
          <p:cNvPr id="28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05288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C7738E-C3D3-4F48-89D6-A38CBB451531}" type="slidenum">
              <a:rPr lang="en-US"/>
              <a:pPr/>
              <a:t>20</a:t>
            </a:fld>
            <a:endParaRPr lang="en-US"/>
          </a:p>
        </p:txBody>
      </p:sp>
      <p:sp>
        <p:nvSpPr>
          <p:cNvPr id="283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75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C56E0B-9914-2F4A-8C90-38182D943EA9}" type="slidenum">
              <a:rPr lang="en-US"/>
              <a:pPr/>
              <a:t>3</a:t>
            </a:fld>
            <a:endParaRPr lang="en-US"/>
          </a:p>
        </p:txBody>
      </p:sp>
      <p:sp>
        <p:nvSpPr>
          <p:cNvPr id="266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90762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DEC2A9-E509-1B4C-B2B6-05C6EA48C9D3}" type="slidenum">
              <a:rPr lang="en-US"/>
              <a:pPr/>
              <a:t>21</a:t>
            </a:fld>
            <a:endParaRPr lang="en-US"/>
          </a:p>
        </p:txBody>
      </p:sp>
      <p:sp>
        <p:nvSpPr>
          <p:cNvPr id="284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8487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6EFC28-D5A7-A849-996C-539D058A7142}" type="slidenum">
              <a:rPr lang="en-US"/>
              <a:pPr/>
              <a:t>22</a:t>
            </a:fld>
            <a:endParaRPr lang="en-US"/>
          </a:p>
        </p:txBody>
      </p:sp>
      <p:sp>
        <p:nvSpPr>
          <p:cNvPr id="211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-2500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51851320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177505-3842-9046-81A5-0AD4E7B728DC}" type="slidenum">
              <a:rPr lang="en-US"/>
              <a:pPr/>
              <a:t>23</a:t>
            </a:fld>
            <a:endParaRPr lang="en-US"/>
          </a:p>
        </p:txBody>
      </p:sp>
      <p:sp>
        <p:nvSpPr>
          <p:cNvPr id="289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39383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CEAD37-B7C4-DA40-9847-691CB475EB90}" type="slidenum">
              <a:rPr lang="en-US"/>
              <a:pPr/>
              <a:t>24</a:t>
            </a:fld>
            <a:endParaRPr lang="en-US"/>
          </a:p>
        </p:txBody>
      </p:sp>
      <p:sp>
        <p:nvSpPr>
          <p:cNvPr id="395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5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60387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F89BF5-D67A-7349-89F7-109F48F0FF5A}" type="slidenum">
              <a:rPr lang="en-US"/>
              <a:pPr/>
              <a:t>25</a:t>
            </a:fld>
            <a:endParaRPr lang="en-US"/>
          </a:p>
        </p:txBody>
      </p:sp>
      <p:sp>
        <p:nvSpPr>
          <p:cNvPr id="397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7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55767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22DAF5-669E-134E-9C44-A44251F46FD9}" type="slidenum">
              <a:rPr lang="en-US"/>
              <a:pPr/>
              <a:t>26</a:t>
            </a:fld>
            <a:endParaRPr lang="en-US"/>
          </a:p>
        </p:txBody>
      </p:sp>
      <p:sp>
        <p:nvSpPr>
          <p:cNvPr id="399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82161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E1CD81-6BC2-F044-86CE-70961E0F99CD}" type="slidenum">
              <a:rPr lang="en-US"/>
              <a:pPr/>
              <a:t>27</a:t>
            </a:fld>
            <a:endParaRPr lang="en-US"/>
          </a:p>
        </p:txBody>
      </p:sp>
      <p:sp>
        <p:nvSpPr>
          <p:cNvPr id="401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6392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A5CF39-5196-1F47-90F6-18D5BA294F80}" type="slidenum">
              <a:rPr lang="en-US"/>
              <a:pPr/>
              <a:t>28</a:t>
            </a:fld>
            <a:endParaRPr lang="en-US"/>
          </a:p>
        </p:txBody>
      </p:sp>
      <p:sp>
        <p:nvSpPr>
          <p:cNvPr id="403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3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47096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5F38A9-0D3D-744B-9F79-334DFFB65F61}" type="slidenum">
              <a:rPr lang="en-US"/>
              <a:pPr/>
              <a:t>29</a:t>
            </a:fld>
            <a:endParaRPr lang="en-US"/>
          </a:p>
        </p:txBody>
      </p:sp>
      <p:sp>
        <p:nvSpPr>
          <p:cNvPr id="405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5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18824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231650-2C0C-EB4F-9F71-55B41D998932}" type="slidenum">
              <a:rPr lang="en-US"/>
              <a:pPr/>
              <a:t>30</a:t>
            </a:fld>
            <a:endParaRPr lang="en-US"/>
          </a:p>
        </p:txBody>
      </p:sp>
      <p:sp>
        <p:nvSpPr>
          <p:cNvPr id="27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067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FB3AB9-60C4-A94C-B30B-5DDBC3EBF0D0}" type="slidenum">
              <a:rPr lang="en-US"/>
              <a:pPr/>
              <a:t>4</a:t>
            </a:fld>
            <a:endParaRPr lang="en-US"/>
          </a:p>
        </p:txBody>
      </p:sp>
      <p:sp>
        <p:nvSpPr>
          <p:cNvPr id="267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8485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5B29A1-957D-4A4A-89F9-EECF1C95130E}" type="slidenum">
              <a:rPr lang="en-US"/>
              <a:pPr/>
              <a:t>5</a:t>
            </a:fld>
            <a:endParaRPr lang="en-US"/>
          </a:p>
        </p:txBody>
      </p:sp>
      <p:sp>
        <p:nvSpPr>
          <p:cNvPr id="268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4970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0CEE23-22DE-E247-B573-7953C8746B03}" type="slidenum">
              <a:rPr lang="en-US"/>
              <a:pPr/>
              <a:t>6</a:t>
            </a:fld>
            <a:endParaRPr lang="en-US"/>
          </a:p>
        </p:txBody>
      </p:sp>
      <p:sp>
        <p:nvSpPr>
          <p:cNvPr id="2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3387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04DCCD-7B0D-0145-B2D3-BA9E29378E01}" type="slidenum">
              <a:rPr lang="en-US"/>
              <a:pPr/>
              <a:t>7</a:t>
            </a:fld>
            <a:endParaRPr lang="en-US"/>
          </a:p>
        </p:txBody>
      </p:sp>
      <p:sp>
        <p:nvSpPr>
          <p:cNvPr id="270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4856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207561-63C8-2C45-83E2-91B33C9F13FF}" type="slidenum">
              <a:rPr lang="en-US"/>
              <a:pPr/>
              <a:t>8</a:t>
            </a:fld>
            <a:endParaRPr lang="en-US"/>
          </a:p>
        </p:txBody>
      </p:sp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1300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BF4117-A594-2E43-BDEE-DDCDC0C17F5B}" type="slidenum">
              <a:rPr lang="en-US"/>
              <a:pPr/>
              <a:t>9</a:t>
            </a:fld>
            <a:endParaRPr lang="en-US"/>
          </a:p>
        </p:txBody>
      </p:sp>
      <p:sp>
        <p:nvSpPr>
          <p:cNvPr id="27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7592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70420B-7E1E-B747-81A1-F1AB86C28989}" type="slidenum">
              <a:rPr lang="en-US"/>
              <a:pPr/>
              <a:t>10</a:t>
            </a:fld>
            <a:endParaRPr lang="en-US"/>
          </a:p>
        </p:txBody>
      </p:sp>
      <p:sp>
        <p:nvSpPr>
          <p:cNvPr id="27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083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CS 477/677 - Lecture 6</a:t>
            </a:r>
            <a:endParaRPr lang="en-U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ECC251D-6C91-D145-A330-D4816856CDF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175" name="AutoShape 7"/>
          <p:cNvSpPr>
            <a:spLocks noChangeArrowheads="1"/>
          </p:cNvSpPr>
          <p:nvPr userDrawn="1"/>
        </p:nvSpPr>
        <p:spPr bwMode="auto">
          <a:xfrm>
            <a:off x="327025" y="3671888"/>
            <a:ext cx="8237538" cy="17621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50000">
                <a:schemeClr val="tx2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F4A3A4D-74B0-2047-A278-A312EE9C24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21450" y="100013"/>
            <a:ext cx="2058988" cy="61912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1313" y="100013"/>
            <a:ext cx="6027737" cy="61912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06D4460-01C1-F445-8BDA-1E58F2564B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313" y="100013"/>
            <a:ext cx="8229600" cy="9064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50838" y="1214438"/>
            <a:ext cx="4038600" cy="5076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41838" y="1214438"/>
            <a:ext cx="4038600" cy="5076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97625"/>
            <a:ext cx="2133600" cy="3238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97625"/>
            <a:ext cx="2895600" cy="32385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CS 477/677 - Lecture 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97625"/>
            <a:ext cx="2133600" cy="323850"/>
          </a:xfrm>
        </p:spPr>
        <p:txBody>
          <a:bodyPr/>
          <a:lstStyle>
            <a:lvl1pPr>
              <a:defRPr smtClean="0"/>
            </a:lvl1pPr>
          </a:lstStyle>
          <a:p>
            <a:fld id="{4BB3E6CA-E5DD-7148-9225-3475819DBB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313" y="100013"/>
            <a:ext cx="8229600" cy="9064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50838" y="1214438"/>
            <a:ext cx="4038600" cy="5076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41838" y="1214438"/>
            <a:ext cx="4038600" cy="24622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41838" y="3829050"/>
            <a:ext cx="4038600" cy="24622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397625"/>
            <a:ext cx="2133600" cy="3238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397625"/>
            <a:ext cx="2895600" cy="32385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CS 477/677 - Lecture 6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397625"/>
            <a:ext cx="2133600" cy="323850"/>
          </a:xfrm>
        </p:spPr>
        <p:txBody>
          <a:bodyPr/>
          <a:lstStyle>
            <a:lvl1pPr>
              <a:defRPr smtClean="0"/>
            </a:lvl1pPr>
          </a:lstStyle>
          <a:p>
            <a:fld id="{5DA3C0E3-8C81-6E42-BDC5-759A6331DB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313" y="100013"/>
            <a:ext cx="8229600" cy="9064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0838" y="1214438"/>
            <a:ext cx="4038600" cy="5076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41838" y="1214438"/>
            <a:ext cx="4038600" cy="5076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97625"/>
            <a:ext cx="2133600" cy="3238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97625"/>
            <a:ext cx="2895600" cy="32385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CS 477/677 - Lecture 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97625"/>
            <a:ext cx="2133600" cy="323850"/>
          </a:xfrm>
        </p:spPr>
        <p:txBody>
          <a:bodyPr/>
          <a:lstStyle>
            <a:lvl1pPr>
              <a:defRPr smtClean="0"/>
            </a:lvl1pPr>
          </a:lstStyle>
          <a:p>
            <a:fld id="{D50517B6-FD3D-BB47-B96C-8892EEFD82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341313" y="100013"/>
            <a:ext cx="8229600" cy="9064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0838" y="1214438"/>
            <a:ext cx="4038600" cy="24622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41838" y="1214438"/>
            <a:ext cx="4038600" cy="24622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50838" y="3829050"/>
            <a:ext cx="4038600" cy="24622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41838" y="3829050"/>
            <a:ext cx="4038600" cy="24622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97625"/>
            <a:ext cx="2133600" cy="3238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97625"/>
            <a:ext cx="2895600" cy="32385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CS 477/677 - Lecture 6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97625"/>
            <a:ext cx="2133600" cy="323850"/>
          </a:xfrm>
        </p:spPr>
        <p:txBody>
          <a:bodyPr/>
          <a:lstStyle>
            <a:lvl1pPr>
              <a:defRPr smtClean="0"/>
            </a:lvl1pPr>
          </a:lstStyle>
          <a:p>
            <a:fld id="{E110B36F-A941-9C44-BAAC-BCA208C386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733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121A9E4-027E-6D48-8F40-DD130E1183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7A9D5D2-7696-2A47-A353-23788D5026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0838" y="1214438"/>
            <a:ext cx="4038600" cy="5076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41838" y="1214438"/>
            <a:ext cx="4038600" cy="5076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BD375F5-9CC2-FF4E-9B44-8471E8A33A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6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C40951D-035B-9344-BD62-E38A4B12F7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1D9CFB2-F1F7-5740-87C1-98DB043817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06C7379-3436-2A43-A1F8-6BE016FBD9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C44E7E7-05F5-154F-A61D-3CDEE26CE6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C473937-2E1D-9045-9060-6EC7BAD54B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1313" y="100013"/>
            <a:ext cx="8229600" cy="90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0838" y="1214438"/>
            <a:ext cx="8229600" cy="507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9762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Century Gothic"/>
                <a:cs typeface="Century Gothic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97625"/>
            <a:ext cx="2895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Century Gothic"/>
                <a:cs typeface="Century Gothic"/>
              </a:defRPr>
            </a:lvl1pPr>
          </a:lstStyle>
          <a:p>
            <a:r>
              <a:rPr lang="fr-FR"/>
              <a:t>CS 477/677 - Lecture 6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9762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entury Gothic"/>
                <a:cs typeface="Century Gothic"/>
              </a:defRPr>
            </a:lvl1pPr>
          </a:lstStyle>
          <a:p>
            <a:fld id="{46255B92-0624-B447-8DAA-9B41FCEC64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35" name="AutoShape 11"/>
          <p:cNvSpPr>
            <a:spLocks noChangeArrowheads="1"/>
          </p:cNvSpPr>
          <p:nvPr userDrawn="1"/>
        </p:nvSpPr>
        <p:spPr bwMode="auto">
          <a:xfrm>
            <a:off x="327025" y="989013"/>
            <a:ext cx="8237538" cy="17621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50000">
                <a:schemeClr val="tx2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entury Gothic"/>
              <a:cs typeface="Century Gothic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8" r:id="rId15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000">
          <a:solidFill>
            <a:schemeClr val="tx1">
              <a:lumMod val="85000"/>
              <a:lumOff val="15000"/>
            </a:schemeClr>
          </a:solidFill>
          <a:latin typeface="Century Gothic"/>
          <a:ea typeface="+mj-ea"/>
          <a:cs typeface="Century Gothic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>
              <a:lumMod val="85000"/>
              <a:lumOff val="15000"/>
            </a:schemeClr>
          </a:solidFill>
          <a:latin typeface="Century Gothic"/>
          <a:ea typeface="+mn-ea"/>
          <a:cs typeface="Century Gothic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>
              <a:lumMod val="65000"/>
              <a:lumOff val="35000"/>
            </a:schemeClr>
          </a:solidFill>
          <a:latin typeface="Century Gothic"/>
          <a:ea typeface="ＭＳ Ｐゴシック" pitchFamily="-107" charset="-128"/>
          <a:cs typeface="Century Gothic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>
              <a:lumMod val="65000"/>
              <a:lumOff val="35000"/>
            </a:schemeClr>
          </a:solidFill>
          <a:latin typeface="Century Gothic"/>
          <a:ea typeface="ＭＳ Ｐゴシック" pitchFamily="-107" charset="-128"/>
          <a:cs typeface="Century Gothic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>
              <a:lumMod val="65000"/>
              <a:lumOff val="35000"/>
            </a:schemeClr>
          </a:solidFill>
          <a:latin typeface="Century Gothic"/>
          <a:ea typeface="ＭＳ Ｐゴシック" pitchFamily="-107" charset="-128"/>
          <a:cs typeface="Century Gothic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>
              <a:lumMod val="65000"/>
              <a:lumOff val="35000"/>
            </a:schemeClr>
          </a:solidFill>
          <a:latin typeface="Century Gothic"/>
          <a:ea typeface="ＭＳ Ｐゴシック" pitchFamily="-107" charset="-128"/>
          <a:cs typeface="Century Gothic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7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7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7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7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image" Target="../media/image14.png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11.png"/><Relationship Id="rId12" Type="http://schemas.openxmlformats.org/officeDocument/2006/relationships/oleObject" Target="../embeddings/oleObject14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13.png"/><Relationship Id="rId5" Type="http://schemas.openxmlformats.org/officeDocument/2006/relationships/image" Target="../media/image10.png"/><Relationship Id="rId15" Type="http://schemas.openxmlformats.org/officeDocument/2006/relationships/image" Target="../media/image15.png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2.png"/><Relationship Id="rId14" Type="http://schemas.openxmlformats.org/officeDocument/2006/relationships/oleObject" Target="../embeddings/oleObject15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3.png"/><Relationship Id="rId4" Type="http://schemas.openxmlformats.org/officeDocument/2006/relationships/oleObject" Target="../embeddings/oleObject16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0.png"/><Relationship Id="rId4" Type="http://schemas.openxmlformats.org/officeDocument/2006/relationships/oleObject" Target="../embeddings/oleObject17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11.png"/><Relationship Id="rId4" Type="http://schemas.openxmlformats.org/officeDocument/2006/relationships/oleObject" Target="../embeddings/oleObject18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1.bin"/><Relationship Id="rId5" Type="http://schemas.openxmlformats.org/officeDocument/2006/relationships/image" Target="../media/image14.png"/><Relationship Id="rId4" Type="http://schemas.openxmlformats.org/officeDocument/2006/relationships/oleObject" Target="../embeddings/oleObject20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notesSlide" Target="../notesSlides/notesSlide21.xml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3.bin"/><Relationship Id="rId5" Type="http://schemas.openxmlformats.org/officeDocument/2006/relationships/image" Target="../media/image16.wmf"/><Relationship Id="rId10" Type="http://schemas.openxmlformats.org/officeDocument/2006/relationships/image" Target="../media/image18.wmf"/><Relationship Id="rId4" Type="http://schemas.openxmlformats.org/officeDocument/2006/relationships/oleObject" Target="../embeddings/oleObject22.bin"/><Relationship Id="rId9" Type="http://schemas.openxmlformats.org/officeDocument/2006/relationships/oleObject" Target="../embeddings/oleObject25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9.wmf"/><Relationship Id="rId4" Type="http://schemas.openxmlformats.org/officeDocument/2006/relationships/oleObject" Target="../embeddings/oleObject26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notesSlide" Target="../notesSlides/notesSlide23.xml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8.bin"/><Relationship Id="rId5" Type="http://schemas.openxmlformats.org/officeDocument/2006/relationships/image" Target="../media/image20.wmf"/><Relationship Id="rId4" Type="http://schemas.openxmlformats.org/officeDocument/2006/relationships/oleObject" Target="../embeddings/oleObject27.bin"/><Relationship Id="rId9" Type="http://schemas.openxmlformats.org/officeDocument/2006/relationships/image" Target="../media/image22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3" Type="http://schemas.openxmlformats.org/officeDocument/2006/relationships/notesSlide" Target="../notesSlides/notesSlide24.xml"/><Relationship Id="rId7" Type="http://schemas.openxmlformats.org/officeDocument/2006/relationships/image" Target="../media/image2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31.bin"/><Relationship Id="rId5" Type="http://schemas.openxmlformats.org/officeDocument/2006/relationships/image" Target="../media/image16.wmf"/><Relationship Id="rId4" Type="http://schemas.openxmlformats.org/officeDocument/2006/relationships/oleObject" Target="../embeddings/oleObject30.bin"/><Relationship Id="rId9" Type="http://schemas.openxmlformats.org/officeDocument/2006/relationships/image" Target="../media/image17.wmf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image" Target="../media/image5.wmf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2.wmf"/><Relationship Id="rId12" Type="http://schemas.openxmlformats.org/officeDocument/2006/relationships/oleObject" Target="../embeddings/oleObject7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5" Type="http://schemas.openxmlformats.org/officeDocument/2006/relationships/image" Target="../media/image6.w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3.bin"/><Relationship Id="rId9" Type="http://schemas.openxmlformats.org/officeDocument/2006/relationships/image" Target="../media/image3.wmf"/><Relationship Id="rId14" Type="http://schemas.openxmlformats.org/officeDocument/2006/relationships/oleObject" Target="../embeddings/oleObject8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9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01725"/>
            <a:ext cx="7772400" cy="2228850"/>
          </a:xfrm>
        </p:spPr>
        <p:txBody>
          <a:bodyPr/>
          <a:lstStyle/>
          <a:p>
            <a:r>
              <a:rPr lang="en-US"/>
              <a:t>Analysis of Algorithms</a:t>
            </a:r>
            <a:br>
              <a:rPr lang="en-US"/>
            </a:br>
            <a:r>
              <a:rPr lang="en-US"/>
              <a:t>CS 477/677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59263"/>
            <a:ext cx="6400800" cy="1752600"/>
          </a:xfrm>
        </p:spPr>
        <p:txBody>
          <a:bodyPr/>
          <a:lstStyle/>
          <a:p>
            <a:r>
              <a:rPr lang="en-US" dirty="0"/>
              <a:t>Instructor: Monica </a:t>
            </a:r>
            <a:r>
              <a:rPr lang="en-US" dirty="0" err="1"/>
              <a:t>Nicolescu</a:t>
            </a:r>
            <a:endParaRPr lang="en-US" dirty="0"/>
          </a:p>
          <a:p>
            <a:r>
              <a:rPr lang="en-US" dirty="0"/>
              <a:t>Lecture 6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6</a:t>
            </a:r>
            <a:endParaRPr lang="en-US"/>
          </a:p>
        </p:txBody>
      </p:sp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Examples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119188"/>
            <a:ext cx="8456612" cy="4903787"/>
          </a:xfrm>
        </p:spPr>
        <p:txBody>
          <a:bodyPr/>
          <a:lstStyle/>
          <a:p>
            <a:pPr algn="ctr">
              <a:lnSpc>
                <a:spcPct val="150000"/>
              </a:lnSpc>
              <a:buFontTx/>
              <a:buNone/>
            </a:pPr>
            <a:r>
              <a:rPr lang="en-US" dirty="0">
                <a:latin typeface="Comic Sans MS" charset="0"/>
                <a:ea typeface="Arial" charset="0"/>
                <a:cs typeface="Arial" charset="0"/>
                <a:sym typeface="Symbol" charset="2"/>
              </a:rPr>
              <a:t>T(n) = 2T(n/2) + </a:t>
            </a:r>
            <a:r>
              <a:rPr lang="en-US" dirty="0" err="1">
                <a:latin typeface="Comic Sans MS" charset="0"/>
                <a:ea typeface="Arial" charset="0"/>
                <a:cs typeface="Arial" charset="0"/>
                <a:sym typeface="Symbol" charset="2"/>
              </a:rPr>
              <a:t>nlgn</a:t>
            </a:r>
            <a:r>
              <a:rPr lang="en-US" dirty="0">
                <a:latin typeface="Comic Sans MS" charset="0"/>
                <a:ea typeface="Arial" charset="0"/>
                <a:cs typeface="Arial" charset="0"/>
                <a:sym typeface="Symbol" charset="2"/>
              </a:rPr>
              <a:t>	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dirty="0">
                <a:latin typeface="Comic Sans MS" charset="0"/>
                <a:ea typeface="Arial" charset="0"/>
                <a:cs typeface="Arial" charset="0"/>
                <a:sym typeface="Symbol" charset="2"/>
              </a:rPr>
              <a:t>	</a:t>
            </a:r>
            <a:r>
              <a:rPr lang="en-US" dirty="0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  <a:sym typeface="Symbol" charset="2"/>
              </a:rPr>
              <a:t>a = 2, b = 2, log</a:t>
            </a:r>
            <a:r>
              <a:rPr lang="en-US" baseline="-25000" dirty="0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  <a:sym typeface="Symbol" charset="2"/>
              </a:rPr>
              <a:t>2</a:t>
            </a:r>
            <a:r>
              <a:rPr lang="en-US" dirty="0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  <a:sym typeface="Symbol" charset="2"/>
              </a:rPr>
              <a:t>2 = 1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Comic Sans MS" charset="0"/>
              </a:rPr>
              <a:t>Compare </a:t>
            </a:r>
            <a:r>
              <a:rPr lang="en-US" dirty="0">
                <a:solidFill>
                  <a:srgbClr val="003399"/>
                </a:solidFill>
                <a:latin typeface="Comic Sans MS" charset="0"/>
              </a:rPr>
              <a:t>n</a:t>
            </a:r>
            <a:r>
              <a:rPr lang="en-US" dirty="0">
                <a:solidFill>
                  <a:schemeClr val="tx1"/>
                </a:solidFill>
                <a:latin typeface="Comic Sans MS" charset="0"/>
              </a:rPr>
              <a:t> with </a:t>
            </a:r>
            <a:r>
              <a:rPr lang="en-US" dirty="0">
                <a:solidFill>
                  <a:srgbClr val="003399"/>
                </a:solidFill>
                <a:latin typeface="Comic Sans MS" charset="0"/>
              </a:rPr>
              <a:t>f(n) = </a:t>
            </a:r>
            <a:r>
              <a:rPr lang="en-US" dirty="0" err="1">
                <a:solidFill>
                  <a:srgbClr val="003399"/>
                </a:solidFill>
                <a:latin typeface="Comic Sans MS" charset="0"/>
              </a:rPr>
              <a:t>nlgn</a:t>
            </a:r>
            <a:r>
              <a:rPr lang="en-US" dirty="0">
                <a:solidFill>
                  <a:schemeClr val="tx1"/>
                </a:solidFill>
                <a:latin typeface="Comic Sans MS" charset="0"/>
              </a:rPr>
              <a:t> 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lnSpc>
                <a:spcPct val="150000"/>
              </a:lnSpc>
            </a:pPr>
            <a:r>
              <a:rPr lang="en-US" dirty="0"/>
              <a:t>seems like case 3 should apply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</a:rPr>
              <a:t>f(n) must be </a:t>
            </a:r>
            <a:r>
              <a:rPr lang="en-US" dirty="0" err="1">
                <a:solidFill>
                  <a:schemeClr val="tx1"/>
                </a:solidFill>
              </a:rPr>
              <a:t>polynomially</a:t>
            </a:r>
            <a:r>
              <a:rPr lang="en-US" dirty="0">
                <a:solidFill>
                  <a:schemeClr val="tx1"/>
                </a:solidFill>
              </a:rPr>
              <a:t> larger by a factor of </a:t>
            </a:r>
            <a:r>
              <a:rPr lang="en-US" dirty="0" err="1">
                <a:solidFill>
                  <a:schemeClr val="tx1"/>
                </a:solidFill>
              </a:rPr>
              <a:t>n</a:t>
            </a:r>
            <a:r>
              <a:rPr lang="en-US" baseline="30000" dirty="0" err="1">
                <a:latin typeface="Comic Sans MS" charset="0"/>
                <a:ea typeface="Arial" charset="0"/>
                <a:cs typeface="Arial" charset="0"/>
                <a:sym typeface="Symbol" charset="2"/>
              </a:rPr>
              <a:t>ℇ</a:t>
            </a:r>
            <a:endParaRPr lang="en-US" baseline="30000" dirty="0">
              <a:sym typeface="Symbol" charset="2"/>
            </a:endParaRP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sym typeface="Symbol" charset="2"/>
              </a:rPr>
              <a:t>In this case it is only larger by a factor of </a:t>
            </a:r>
            <a:r>
              <a:rPr lang="en-US" dirty="0" err="1">
                <a:solidFill>
                  <a:schemeClr val="tx1"/>
                </a:solidFill>
                <a:latin typeface="Comic Sans MS" charset="0"/>
                <a:sym typeface="Symbol" charset="2"/>
              </a:rPr>
              <a:t>lgn</a:t>
            </a:r>
            <a:endParaRPr lang="en-US" dirty="0">
              <a:solidFill>
                <a:schemeClr val="tx1"/>
              </a:solidFill>
              <a:latin typeface="Comic Sans MS" charset="0"/>
              <a:sym typeface="Symbol" charset="2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908B7B0-464E-0943-87E6-92B409853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998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5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6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8EA8B-BF6B-B743-AEFC-8DF23713C6AB}" type="slidenum">
              <a:rPr lang="en-US"/>
              <a:pPr/>
              <a:t>11</a:t>
            </a:fld>
            <a:endParaRPr lang="en-US"/>
          </a:p>
        </p:txBody>
      </p:sp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Sorting Problem</a:t>
            </a:r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b="1" dirty="0"/>
              <a:t>Input: </a:t>
            </a:r>
          </a:p>
          <a:p>
            <a:pPr lvl="1">
              <a:lnSpc>
                <a:spcPct val="200000"/>
              </a:lnSpc>
            </a:pPr>
            <a:r>
              <a:rPr lang="en-US" dirty="0"/>
              <a:t>A sequence of </a:t>
            </a:r>
            <a:r>
              <a:rPr lang="en-US" dirty="0" err="1">
                <a:latin typeface="Comic Sans MS" charset="0"/>
              </a:rPr>
              <a:t>n</a:t>
            </a:r>
            <a:r>
              <a:rPr lang="en-US" i="1" dirty="0"/>
              <a:t> </a:t>
            </a:r>
            <a:r>
              <a:rPr lang="en-US" dirty="0"/>
              <a:t>numbers </a:t>
            </a:r>
            <a:r>
              <a:rPr lang="en-US" dirty="0">
                <a:latin typeface="Comic Sans MS" charset="0"/>
              </a:rPr>
              <a:t>a</a:t>
            </a:r>
            <a:r>
              <a:rPr lang="en-US" baseline="-25000" dirty="0">
                <a:latin typeface="Comic Sans MS" charset="0"/>
              </a:rPr>
              <a:t>1</a:t>
            </a:r>
            <a:r>
              <a:rPr lang="en-US" dirty="0">
                <a:latin typeface="Comic Sans MS" charset="0"/>
              </a:rPr>
              <a:t>, a</a:t>
            </a:r>
            <a:r>
              <a:rPr lang="en-US" baseline="-25000" dirty="0">
                <a:latin typeface="Comic Sans MS" charset="0"/>
              </a:rPr>
              <a:t>2</a:t>
            </a:r>
            <a:r>
              <a:rPr lang="en-US" dirty="0">
                <a:latin typeface="Comic Sans MS" charset="0"/>
              </a:rPr>
              <a:t>, . . . , a</a:t>
            </a:r>
            <a:r>
              <a:rPr lang="en-US" baseline="-25000" dirty="0">
                <a:latin typeface="Comic Sans MS" charset="0"/>
              </a:rPr>
              <a:t>n</a:t>
            </a:r>
            <a:endParaRPr lang="en-US" dirty="0">
              <a:latin typeface="Comic Sans MS" charset="0"/>
            </a:endParaRPr>
          </a:p>
          <a:p>
            <a:pPr>
              <a:lnSpc>
                <a:spcPct val="200000"/>
              </a:lnSpc>
            </a:pPr>
            <a:r>
              <a:rPr lang="en-US" b="1" dirty="0"/>
              <a:t>Output: </a:t>
            </a:r>
          </a:p>
          <a:p>
            <a:pPr lvl="1">
              <a:lnSpc>
                <a:spcPct val="200000"/>
              </a:lnSpc>
            </a:pPr>
            <a:r>
              <a:rPr lang="en-US" dirty="0"/>
              <a:t>A permutation (reordering) </a:t>
            </a:r>
            <a:r>
              <a:rPr lang="en-US" dirty="0">
                <a:latin typeface="Comic Sans MS" charset="0"/>
              </a:rPr>
              <a:t>a</a:t>
            </a:r>
            <a:r>
              <a:rPr lang="en-US" baseline="-25000" dirty="0">
                <a:latin typeface="Comic Sans MS" charset="0"/>
              </a:rPr>
              <a:t>1</a:t>
            </a:r>
            <a:r>
              <a:rPr lang="en-US" dirty="0">
                <a:latin typeface="Comic Sans MS" charset="0"/>
              </a:rPr>
              <a:t>’, a</a:t>
            </a:r>
            <a:r>
              <a:rPr lang="en-US" baseline="-25000" dirty="0">
                <a:latin typeface="Comic Sans MS" charset="0"/>
              </a:rPr>
              <a:t>2</a:t>
            </a:r>
            <a:r>
              <a:rPr lang="en-US" dirty="0">
                <a:latin typeface="Comic Sans MS" charset="0"/>
              </a:rPr>
              <a:t>’, . . . , a</a:t>
            </a:r>
            <a:r>
              <a:rPr lang="en-US" baseline="-25000" dirty="0">
                <a:latin typeface="Comic Sans MS" charset="0"/>
              </a:rPr>
              <a:t>n</a:t>
            </a:r>
            <a:r>
              <a:rPr lang="en-US" dirty="0">
                <a:latin typeface="Comic Sans MS" charset="0"/>
              </a:rPr>
              <a:t>’</a:t>
            </a:r>
            <a:r>
              <a:rPr lang="en-US" dirty="0"/>
              <a:t> of the input sequence such that </a:t>
            </a:r>
            <a:r>
              <a:rPr lang="en-US" dirty="0">
                <a:latin typeface="Comic Sans MS" charset="0"/>
              </a:rPr>
              <a:t>a</a:t>
            </a:r>
            <a:r>
              <a:rPr lang="en-US" baseline="-25000" dirty="0">
                <a:latin typeface="Comic Sans MS" charset="0"/>
              </a:rPr>
              <a:t>1</a:t>
            </a:r>
            <a:r>
              <a:rPr lang="en-US" dirty="0">
                <a:latin typeface="Comic Sans MS" charset="0"/>
              </a:rPr>
              <a:t>’ ≤ a</a:t>
            </a:r>
            <a:r>
              <a:rPr lang="en-US" baseline="-25000" dirty="0">
                <a:latin typeface="Comic Sans MS" charset="0"/>
              </a:rPr>
              <a:t>2</a:t>
            </a:r>
            <a:r>
              <a:rPr lang="en-US" dirty="0">
                <a:latin typeface="Comic Sans MS" charset="0"/>
              </a:rPr>
              <a:t>’ ≤ · · · ≤ a</a:t>
            </a:r>
            <a:r>
              <a:rPr lang="en-US" baseline="-25000" dirty="0">
                <a:latin typeface="Comic Sans MS" charset="0"/>
              </a:rPr>
              <a:t>n</a:t>
            </a:r>
            <a:r>
              <a:rPr lang="en-US" dirty="0">
                <a:latin typeface="Comic Sans MS" charset="0"/>
              </a:rPr>
              <a:t>’</a:t>
            </a:r>
          </a:p>
        </p:txBody>
      </p:sp>
    </p:spTree>
    <p:extLst>
      <p:ext uri="{BB962C8B-B14F-4D97-AF65-F5344CB8AC3E}">
        <p14:creationId xmlns:p14="http://schemas.microsoft.com/office/powerpoint/2010/main" val="11283910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6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3696E-DF5F-5245-9DD8-CD9D33DE48BE}" type="slidenum">
              <a:rPr lang="en-US"/>
              <a:pPr/>
              <a:t>12</a:t>
            </a:fld>
            <a:endParaRPr lang="en-US"/>
          </a:p>
        </p:txBody>
      </p:sp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Study Sorting Algorithms?</a:t>
            </a:r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There are a variety of situations that we can encounter</a:t>
            </a:r>
          </a:p>
          <a:p>
            <a:pPr lvl="1"/>
            <a:r>
              <a:rPr lang="en-US" dirty="0"/>
              <a:t>Do we have randomly ordered keys?</a:t>
            </a:r>
          </a:p>
          <a:p>
            <a:pPr lvl="1"/>
            <a:r>
              <a:rPr lang="en-US" dirty="0"/>
              <a:t>Are all keys distinct?</a:t>
            </a:r>
          </a:p>
          <a:p>
            <a:pPr lvl="1"/>
            <a:r>
              <a:rPr lang="en-US" dirty="0"/>
              <a:t>How large is the set of keys to be ordered?</a:t>
            </a:r>
          </a:p>
          <a:p>
            <a:pPr lvl="1"/>
            <a:r>
              <a:rPr lang="en-US" dirty="0"/>
              <a:t>Need guaranteed performance?</a:t>
            </a:r>
          </a:p>
          <a:p>
            <a:pPr lvl="1"/>
            <a:r>
              <a:rPr lang="en-US" dirty="0"/>
              <a:t>Does the algorithm sort in place?</a:t>
            </a:r>
          </a:p>
          <a:p>
            <a:pPr lvl="1"/>
            <a:r>
              <a:rPr lang="en-US" dirty="0"/>
              <a:t>Is the algorithm stable?</a:t>
            </a:r>
          </a:p>
          <a:p>
            <a:pPr lvl="1"/>
            <a:endParaRPr lang="en-US" dirty="0"/>
          </a:p>
          <a:p>
            <a:r>
              <a:rPr lang="en-US" dirty="0"/>
              <a:t>Various algorithms are better suited to some of these situations</a:t>
            </a:r>
          </a:p>
        </p:txBody>
      </p:sp>
    </p:spTree>
    <p:extLst>
      <p:ext uri="{BB962C8B-B14F-4D97-AF65-F5344CB8AC3E}">
        <p14:creationId xmlns:p14="http://schemas.microsoft.com/office/powerpoint/2010/main" val="4185380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6</a:t>
            </a:r>
            <a:endParaRPr lang="en-US"/>
          </a:p>
        </p:txBody>
      </p:sp>
      <p:sp>
        <p:nvSpPr>
          <p:cNvPr id="10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3285F-CB4E-9842-BC09-C9BA6C1A5205}" type="slidenum">
              <a:rPr lang="en-US"/>
              <a:pPr/>
              <a:t>13</a:t>
            </a:fld>
            <a:endParaRPr lang="en-US"/>
          </a:p>
        </p:txBody>
      </p:sp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Stability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0838" y="1214438"/>
            <a:ext cx="8250237" cy="841375"/>
          </a:xfrm>
        </p:spPr>
        <p:txBody>
          <a:bodyPr/>
          <a:lstStyle/>
          <a:p>
            <a:r>
              <a:rPr lang="en-US" sz="2400"/>
              <a:t>A </a:t>
            </a:r>
            <a:r>
              <a:rPr lang="en-US" sz="2400">
                <a:solidFill>
                  <a:srgbClr val="DD0111"/>
                </a:solidFill>
              </a:rPr>
              <a:t>STABLE</a:t>
            </a:r>
            <a:r>
              <a:rPr lang="en-US" sz="2400"/>
              <a:t> sort  preserves relative order of records with equal keys</a:t>
            </a:r>
          </a:p>
        </p:txBody>
      </p:sp>
      <p:pic>
        <p:nvPicPr>
          <p:cNvPr id="201732" name="Picture 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425950" y="2012950"/>
            <a:ext cx="4151313" cy="1868488"/>
          </a:xfrm>
          <a:noFill/>
          <a:ln/>
        </p:spPr>
      </p:pic>
      <p:pic>
        <p:nvPicPr>
          <p:cNvPr id="201733" name="Picture 5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/>
          <a:srcRect/>
          <a:stretch>
            <a:fillRect/>
          </a:stretch>
        </p:blipFill>
        <p:spPr>
          <a:xfrm>
            <a:off x="4465638" y="3963988"/>
            <a:ext cx="4073525" cy="1782762"/>
          </a:xfrm>
          <a:noFill/>
          <a:ln/>
        </p:spPr>
      </p:pic>
      <p:sp>
        <p:nvSpPr>
          <p:cNvPr id="201734" name="Text Box 6"/>
          <p:cNvSpPr txBox="1">
            <a:spLocks noChangeArrowheads="1"/>
          </p:cNvSpPr>
          <p:nvPr/>
        </p:nvSpPr>
        <p:spPr bwMode="auto">
          <a:xfrm>
            <a:off x="1841500" y="2112963"/>
            <a:ext cx="22717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entury Gothic" charset="0"/>
                <a:ea typeface="Century Gothic" charset="0"/>
                <a:cs typeface="Century Gothic" charset="0"/>
              </a:rPr>
              <a:t>Sort file on first key:</a:t>
            </a:r>
          </a:p>
        </p:txBody>
      </p:sp>
      <p:sp>
        <p:nvSpPr>
          <p:cNvPr id="201735" name="Text Box 7"/>
          <p:cNvSpPr txBox="1">
            <a:spLocks noChangeArrowheads="1"/>
          </p:cNvSpPr>
          <p:nvPr/>
        </p:nvSpPr>
        <p:spPr bwMode="auto">
          <a:xfrm>
            <a:off x="1841500" y="4002088"/>
            <a:ext cx="275588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entury Gothic" charset="0"/>
                <a:ea typeface="Century Gothic" charset="0"/>
                <a:cs typeface="Century Gothic" charset="0"/>
              </a:rPr>
              <a:t>Sort file on second key:</a:t>
            </a:r>
          </a:p>
        </p:txBody>
      </p:sp>
      <p:sp>
        <p:nvSpPr>
          <p:cNvPr id="201736" name="Text Box 8"/>
          <p:cNvSpPr txBox="1">
            <a:spLocks noChangeArrowheads="1"/>
          </p:cNvSpPr>
          <p:nvPr/>
        </p:nvSpPr>
        <p:spPr bwMode="auto">
          <a:xfrm>
            <a:off x="1841500" y="4776788"/>
            <a:ext cx="2593975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DD0111"/>
                </a:solidFill>
                <a:latin typeface="Century Gothic" charset="0"/>
                <a:ea typeface="Century Gothic" charset="0"/>
                <a:cs typeface="Century Gothic" charset="0"/>
              </a:rPr>
              <a:t>Records with key value 3 are not in order on first key!!</a:t>
            </a:r>
          </a:p>
        </p:txBody>
      </p:sp>
    </p:spTree>
    <p:extLst>
      <p:ext uri="{BB962C8B-B14F-4D97-AF65-F5344CB8AC3E}">
        <p14:creationId xmlns:p14="http://schemas.microsoft.com/office/powerpoint/2010/main" val="4123542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34" grpId="0"/>
      <p:bldP spid="201735" grpId="0"/>
      <p:bldP spid="20173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6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C3148-BE3A-9F42-BA73-84E5658A9C21}" type="slidenum">
              <a:rPr lang="en-US"/>
              <a:pPr/>
              <a:t>14</a:t>
            </a:fld>
            <a:endParaRPr lang="en-US"/>
          </a:p>
        </p:txBody>
      </p:sp>
      <p:sp>
        <p:nvSpPr>
          <p:cNvPr id="408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Insertion Sort</a:t>
            </a:r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dirty="0"/>
              <a:t>Idea: like sorting a hand of playing cards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Start with an empty left hand and the cards facing down on the table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Remove one card at a time from the table, and insert it into the correct position in the left hand</a:t>
            </a:r>
          </a:p>
          <a:p>
            <a:pPr lvl="2">
              <a:lnSpc>
                <a:spcPct val="110000"/>
              </a:lnSpc>
            </a:pPr>
            <a:r>
              <a:rPr lang="en-US" dirty="0"/>
              <a:t>compare it with each of the cards already in the hand, from right to left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The cards held in the left hand are sorted</a:t>
            </a:r>
          </a:p>
          <a:p>
            <a:pPr lvl="2">
              <a:lnSpc>
                <a:spcPct val="110000"/>
              </a:lnSpc>
            </a:pPr>
            <a:r>
              <a:rPr lang="en-US" dirty="0"/>
              <a:t>these cards were originally the top cards of the pile on the table</a:t>
            </a:r>
          </a:p>
        </p:txBody>
      </p:sp>
    </p:spTree>
    <p:extLst>
      <p:ext uri="{BB962C8B-B14F-4D97-AF65-F5344CB8AC3E}">
        <p14:creationId xmlns:p14="http://schemas.microsoft.com/office/powerpoint/2010/main" val="2896399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857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6</a:t>
            </a: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2E0DD-4918-B446-A9EE-8CA38618AAD2}" type="slidenum">
              <a:rPr lang="en-US"/>
              <a:pPr/>
              <a:t>15</a:t>
            </a:fld>
            <a:endParaRPr lang="en-US"/>
          </a:p>
        </p:txBody>
      </p:sp>
      <p:sp>
        <p:nvSpPr>
          <p:cNvPr id="203778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graphicFrame>
        <p:nvGraphicFramePr>
          <p:cNvPr id="203779" name="Object 3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304800" y="1701800"/>
          <a:ext cx="2527300" cy="1395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1187" name="Paint Shop Pro Image" r:id="rId4" imgW="2526829" imgH="1395500" progId="">
                  <p:embed/>
                </p:oleObj>
              </mc:Choice>
              <mc:Fallback>
                <p:oleObj name="Paint Shop Pro Image" r:id="rId4" imgW="2526829" imgH="1395500" progId="">
                  <p:embed/>
                  <p:pic>
                    <p:nvPicPr>
                      <p:cNvPr id="20377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701800"/>
                        <a:ext cx="2527300" cy="1395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3780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2971800" y="1709738"/>
          <a:ext cx="2574925" cy="1385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1188" name="Paint Shop Pro Image" r:id="rId6" imgW="2575610" imgH="1385741" progId="">
                  <p:embed/>
                </p:oleObj>
              </mc:Choice>
              <mc:Fallback>
                <p:oleObj name="Paint Shop Pro Image" r:id="rId6" imgW="2575610" imgH="1385741" progId="">
                  <p:embed/>
                  <p:pic>
                    <p:nvPicPr>
                      <p:cNvPr id="20378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1709738"/>
                        <a:ext cx="2574925" cy="1385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3781" name="Object 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5638800" y="1693863"/>
          <a:ext cx="2527300" cy="1414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1189" name="Paint Shop Pro Image" r:id="rId8" imgW="2526829" imgH="1414634" progId="">
                  <p:embed/>
                </p:oleObj>
              </mc:Choice>
              <mc:Fallback>
                <p:oleObj name="Paint Shop Pro Image" r:id="rId8" imgW="2526829" imgH="1414634" progId="">
                  <p:embed/>
                  <p:pic>
                    <p:nvPicPr>
                      <p:cNvPr id="20378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1693863"/>
                        <a:ext cx="2527300" cy="1414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3782" name="Object 6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304800" y="3879850"/>
          <a:ext cx="2711450" cy="1454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1190" name="Paint Shop Pro Image" r:id="rId10" imgW="2712195" imgH="1453659" progId="">
                  <p:embed/>
                </p:oleObj>
              </mc:Choice>
              <mc:Fallback>
                <p:oleObj name="Paint Shop Pro Image" r:id="rId10" imgW="2712195" imgH="1453659" progId="">
                  <p:embed/>
                  <p:pic>
                    <p:nvPicPr>
                      <p:cNvPr id="20378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879850"/>
                        <a:ext cx="2711450" cy="1454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3783" name="Object 7"/>
          <p:cNvGraphicFramePr>
            <a:graphicFrameLocks noChangeAspect="1"/>
          </p:cNvGraphicFramePr>
          <p:nvPr/>
        </p:nvGraphicFramePr>
        <p:xfrm>
          <a:off x="2971800" y="3840163"/>
          <a:ext cx="2546350" cy="1423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1191" name="Paint Shop Pro Image" r:id="rId12" imgW="2546341" imgH="1424390" progId="">
                  <p:embed/>
                </p:oleObj>
              </mc:Choice>
              <mc:Fallback>
                <p:oleObj name="Paint Shop Pro Image" r:id="rId12" imgW="2546341" imgH="1424390" progId="">
                  <p:embed/>
                  <p:pic>
                    <p:nvPicPr>
                      <p:cNvPr id="20378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3840163"/>
                        <a:ext cx="2546350" cy="1423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3784" name="Object 8"/>
          <p:cNvGraphicFramePr>
            <a:graphicFrameLocks noChangeAspect="1"/>
          </p:cNvGraphicFramePr>
          <p:nvPr/>
        </p:nvGraphicFramePr>
        <p:xfrm>
          <a:off x="5638800" y="4100513"/>
          <a:ext cx="2643188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1192" name="Paint Shop Pro Image" r:id="rId14" imgW="2643902" imgH="946341" progId="">
                  <p:embed/>
                </p:oleObj>
              </mc:Choice>
              <mc:Fallback>
                <p:oleObj name="Paint Shop Pro Image" r:id="rId14" imgW="2643902" imgH="946341" progId="">
                  <p:embed/>
                  <p:pic>
                    <p:nvPicPr>
                      <p:cNvPr id="203784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4100513"/>
                        <a:ext cx="2643188" cy="946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12281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6</a:t>
            </a:r>
            <a:endParaRPr lang="en-US" dirty="0"/>
          </a:p>
        </p:txBody>
      </p:sp>
      <p:sp>
        <p:nvSpPr>
          <p:cNvPr id="3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A3082-710B-AE4E-8422-6DECD3DEFFE1}" type="slidenum">
              <a:rPr lang="en-US"/>
              <a:pPr/>
              <a:t>16</a:t>
            </a:fld>
            <a:endParaRPr lang="en-US"/>
          </a:p>
        </p:txBody>
      </p:sp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INSERTION-SORT</a:t>
            </a:r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9"/>
            <a:ext cx="8229600" cy="5227926"/>
          </a:xfrm>
        </p:spPr>
        <p:txBody>
          <a:bodyPr/>
          <a:lstStyle/>
          <a:p>
            <a:pPr>
              <a:buFontTx/>
              <a:buNone/>
            </a:pPr>
            <a:r>
              <a:rPr lang="en-US" dirty="0">
                <a:solidFill>
                  <a:srgbClr val="DD0111"/>
                </a:solidFill>
                <a:latin typeface="Monotype Corsiva" charset="0"/>
              </a:rPr>
              <a:t>Alg.:</a:t>
            </a:r>
            <a:r>
              <a:rPr lang="en-US" dirty="0"/>
              <a:t> </a:t>
            </a:r>
            <a:r>
              <a:rPr lang="en-US" dirty="0">
                <a:solidFill>
                  <a:schemeClr val="tx1"/>
                </a:solidFill>
              </a:rPr>
              <a:t>INSERTION-SORT</a:t>
            </a:r>
            <a:r>
              <a:rPr lang="en-US" i="1" dirty="0">
                <a:solidFill>
                  <a:schemeClr val="tx1"/>
                </a:solidFill>
              </a:rPr>
              <a:t>(A)</a:t>
            </a:r>
          </a:p>
          <a:p>
            <a:pPr>
              <a:buFontTx/>
              <a:buNone/>
            </a:pPr>
            <a:r>
              <a:rPr lang="en-US" b="1" dirty="0">
                <a:solidFill>
                  <a:schemeClr val="tx1"/>
                </a:solidFill>
              </a:rPr>
              <a:t>	for </a:t>
            </a:r>
            <a:r>
              <a:rPr lang="en-US" dirty="0" err="1">
                <a:solidFill>
                  <a:schemeClr val="tx1"/>
                </a:solidFill>
                <a:latin typeface="Comic Sans MS" charset="0"/>
              </a:rPr>
              <a:t>j</a:t>
            </a:r>
            <a:r>
              <a:rPr lang="en-US" dirty="0">
                <a:solidFill>
                  <a:schemeClr val="tx1"/>
                </a:solidFill>
                <a:latin typeface="Comic Sans MS" charset="0"/>
              </a:rPr>
              <a:t> ← 2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to </a:t>
            </a:r>
            <a:r>
              <a:rPr lang="en-US" dirty="0" err="1">
                <a:solidFill>
                  <a:schemeClr val="tx1"/>
                </a:solidFill>
              </a:rPr>
              <a:t>n</a:t>
            </a:r>
            <a:endParaRPr lang="en-US" dirty="0">
              <a:solidFill>
                <a:schemeClr val="tx1"/>
              </a:solidFill>
            </a:endParaRPr>
          </a:p>
          <a:p>
            <a:pPr>
              <a:buFontTx/>
              <a:buNone/>
            </a:pPr>
            <a:r>
              <a:rPr lang="en-US" b="1" dirty="0">
                <a:solidFill>
                  <a:schemeClr val="tx1"/>
                </a:solidFill>
              </a:rPr>
              <a:t>		do </a:t>
            </a:r>
            <a:r>
              <a:rPr lang="en-US" dirty="0">
                <a:solidFill>
                  <a:schemeClr val="tx1"/>
                </a:solidFill>
                <a:latin typeface="Comic Sans MS" charset="0"/>
              </a:rPr>
              <a:t>key</a:t>
            </a:r>
            <a:r>
              <a:rPr lang="en-US" dirty="0">
                <a:solidFill>
                  <a:schemeClr val="tx1"/>
                </a:solidFill>
              </a:rPr>
              <a:t> ← </a:t>
            </a:r>
            <a:r>
              <a:rPr lang="en-US" dirty="0">
                <a:solidFill>
                  <a:schemeClr val="tx1"/>
                </a:solidFill>
                <a:latin typeface="Comic Sans MS" charset="0"/>
              </a:rPr>
              <a:t>A[ </a:t>
            </a:r>
            <a:r>
              <a:rPr lang="en-US" dirty="0" err="1">
                <a:solidFill>
                  <a:schemeClr val="tx1"/>
                </a:solidFill>
                <a:latin typeface="Comic Sans MS" charset="0"/>
              </a:rPr>
              <a:t>j</a:t>
            </a:r>
            <a:r>
              <a:rPr lang="en-US" dirty="0">
                <a:solidFill>
                  <a:schemeClr val="tx1"/>
                </a:solidFill>
                <a:latin typeface="Comic Sans MS" charset="0"/>
              </a:rPr>
              <a:t> ]</a:t>
            </a:r>
          </a:p>
          <a:p>
            <a:pPr>
              <a:buFontTx/>
              <a:buNone/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sz="2000" dirty="0">
                <a:solidFill>
                  <a:schemeClr val="tx1"/>
                </a:solidFill>
              </a:rPr>
              <a:t>	      Insert </a:t>
            </a:r>
            <a:r>
              <a:rPr lang="en-US" sz="2000" dirty="0">
                <a:solidFill>
                  <a:schemeClr val="tx1"/>
                </a:solidFill>
                <a:latin typeface="Comic Sans MS" charset="0"/>
              </a:rPr>
              <a:t>A[ </a:t>
            </a:r>
            <a:r>
              <a:rPr lang="en-US" sz="2000" dirty="0" err="1">
                <a:solidFill>
                  <a:schemeClr val="tx1"/>
                </a:solidFill>
                <a:latin typeface="Comic Sans MS" charset="0"/>
              </a:rPr>
              <a:t>j</a:t>
            </a:r>
            <a:r>
              <a:rPr lang="en-US" sz="2000" dirty="0">
                <a:solidFill>
                  <a:schemeClr val="tx1"/>
                </a:solidFill>
                <a:latin typeface="Comic Sans MS" charset="0"/>
              </a:rPr>
              <a:t> ]</a:t>
            </a:r>
            <a:r>
              <a:rPr lang="en-US" sz="2000" dirty="0">
                <a:solidFill>
                  <a:schemeClr val="tx1"/>
                </a:solidFill>
              </a:rPr>
              <a:t> into the sorted sequence </a:t>
            </a:r>
            <a:r>
              <a:rPr lang="en-US" sz="2000" dirty="0">
                <a:solidFill>
                  <a:schemeClr val="tx1"/>
                </a:solidFill>
                <a:latin typeface="Comic Sans MS" charset="0"/>
              </a:rPr>
              <a:t>A[1 . . </a:t>
            </a:r>
            <a:r>
              <a:rPr lang="en-US" sz="2000" dirty="0" err="1">
                <a:solidFill>
                  <a:schemeClr val="tx1"/>
                </a:solidFill>
                <a:latin typeface="Comic Sans MS" charset="0"/>
              </a:rPr>
              <a:t>j</a:t>
            </a:r>
            <a:r>
              <a:rPr lang="en-US" sz="2000" dirty="0">
                <a:solidFill>
                  <a:schemeClr val="tx1"/>
                </a:solidFill>
                <a:latin typeface="Comic Sans MS" charset="0"/>
              </a:rPr>
              <a:t> -1]</a:t>
            </a:r>
            <a:endParaRPr lang="en-US" sz="2000" dirty="0">
              <a:solidFill>
                <a:schemeClr val="tx1"/>
              </a:solidFill>
            </a:endParaRPr>
          </a:p>
          <a:p>
            <a:pPr>
              <a:buFontTx/>
              <a:buNone/>
            </a:pPr>
            <a:r>
              <a:rPr lang="en-US" dirty="0">
                <a:solidFill>
                  <a:schemeClr val="tx1"/>
                </a:solidFill>
              </a:rPr>
              <a:t>		     </a:t>
            </a:r>
            <a:r>
              <a:rPr lang="en-US" dirty="0" err="1">
                <a:solidFill>
                  <a:schemeClr val="tx1"/>
                </a:solidFill>
                <a:latin typeface="Comic Sans MS" charset="0"/>
              </a:rPr>
              <a:t>i</a:t>
            </a:r>
            <a:r>
              <a:rPr lang="en-US" dirty="0">
                <a:solidFill>
                  <a:schemeClr val="tx1"/>
                </a:solidFill>
                <a:latin typeface="Comic Sans MS" charset="0"/>
              </a:rPr>
              <a:t> ← </a:t>
            </a:r>
            <a:r>
              <a:rPr lang="en-US" dirty="0" err="1">
                <a:solidFill>
                  <a:schemeClr val="tx1"/>
                </a:solidFill>
                <a:latin typeface="Comic Sans MS" charset="0"/>
              </a:rPr>
              <a:t>j</a:t>
            </a:r>
            <a:r>
              <a:rPr lang="en-US" dirty="0">
                <a:solidFill>
                  <a:schemeClr val="tx1"/>
                </a:solidFill>
                <a:latin typeface="Comic Sans MS" charset="0"/>
              </a:rPr>
              <a:t> - 1</a:t>
            </a:r>
          </a:p>
          <a:p>
            <a:pPr>
              <a:buFontTx/>
              <a:buNone/>
            </a:pPr>
            <a:r>
              <a:rPr lang="en-US" b="1" dirty="0">
                <a:solidFill>
                  <a:schemeClr val="tx1"/>
                </a:solidFill>
              </a:rPr>
              <a:t>		     while </a:t>
            </a:r>
            <a:r>
              <a:rPr lang="en-US" dirty="0" err="1">
                <a:solidFill>
                  <a:schemeClr val="tx1"/>
                </a:solidFill>
                <a:latin typeface="Comic Sans MS" charset="0"/>
              </a:rPr>
              <a:t>i</a:t>
            </a:r>
            <a:r>
              <a:rPr lang="en-US" dirty="0">
                <a:solidFill>
                  <a:schemeClr val="tx1"/>
                </a:solidFill>
                <a:latin typeface="Comic Sans MS" charset="0"/>
              </a:rPr>
              <a:t> &gt; 0</a:t>
            </a:r>
            <a:r>
              <a:rPr lang="en-US" dirty="0">
                <a:solidFill>
                  <a:schemeClr val="tx1"/>
                </a:solidFill>
              </a:rPr>
              <a:t> and </a:t>
            </a:r>
            <a:r>
              <a:rPr lang="en-US" dirty="0" err="1">
                <a:solidFill>
                  <a:schemeClr val="tx1"/>
                </a:solidFill>
                <a:latin typeface="Comic Sans MS" charset="0"/>
              </a:rPr>
              <a:t>A[i</a:t>
            </a:r>
            <a:r>
              <a:rPr lang="en-US" dirty="0">
                <a:solidFill>
                  <a:schemeClr val="tx1"/>
                </a:solidFill>
                <a:latin typeface="Comic Sans MS" charset="0"/>
              </a:rPr>
              <a:t>] &gt; key</a:t>
            </a:r>
          </a:p>
          <a:p>
            <a:pPr>
              <a:buFontTx/>
              <a:buNone/>
            </a:pPr>
            <a:r>
              <a:rPr lang="en-US" dirty="0">
                <a:solidFill>
                  <a:schemeClr val="tx1"/>
                </a:solidFill>
              </a:rPr>
              <a:t>			</a:t>
            </a:r>
            <a:r>
              <a:rPr lang="en-US" b="1" dirty="0">
                <a:solidFill>
                  <a:schemeClr val="tx1"/>
                </a:solidFill>
              </a:rPr>
              <a:t>do </a:t>
            </a:r>
            <a:r>
              <a:rPr lang="en-US" dirty="0" err="1">
                <a:solidFill>
                  <a:schemeClr val="tx1"/>
                </a:solidFill>
                <a:latin typeface="Comic Sans MS" charset="0"/>
              </a:rPr>
              <a:t>A[i</a:t>
            </a:r>
            <a:r>
              <a:rPr lang="en-US" dirty="0">
                <a:solidFill>
                  <a:schemeClr val="tx1"/>
                </a:solidFill>
                <a:latin typeface="Comic Sans MS" charset="0"/>
              </a:rPr>
              <a:t> + 1] ← </a:t>
            </a:r>
            <a:r>
              <a:rPr lang="en-US" dirty="0" err="1">
                <a:solidFill>
                  <a:schemeClr val="tx1"/>
                </a:solidFill>
                <a:latin typeface="Comic Sans MS" charset="0"/>
              </a:rPr>
              <a:t>A[i</a:t>
            </a:r>
            <a:r>
              <a:rPr lang="en-US" dirty="0">
                <a:solidFill>
                  <a:schemeClr val="tx1"/>
                </a:solidFill>
                <a:latin typeface="Comic Sans MS" charset="0"/>
              </a:rPr>
              <a:t>]</a:t>
            </a:r>
          </a:p>
          <a:p>
            <a:pPr>
              <a:buFontTx/>
              <a:buNone/>
            </a:pPr>
            <a:r>
              <a:rPr lang="en-US" dirty="0">
                <a:solidFill>
                  <a:schemeClr val="tx1"/>
                </a:solidFill>
              </a:rPr>
              <a:t>			      </a:t>
            </a:r>
            <a:r>
              <a:rPr lang="en-US" dirty="0" err="1">
                <a:solidFill>
                  <a:schemeClr val="tx1"/>
                </a:solidFill>
                <a:latin typeface="Comic Sans MS" charset="0"/>
              </a:rPr>
              <a:t>i</a:t>
            </a:r>
            <a:r>
              <a:rPr lang="en-US" dirty="0">
                <a:solidFill>
                  <a:schemeClr val="tx1"/>
                </a:solidFill>
                <a:latin typeface="Comic Sans MS" charset="0"/>
              </a:rPr>
              <a:t> ← </a:t>
            </a:r>
            <a:r>
              <a:rPr lang="en-US" dirty="0" err="1">
                <a:solidFill>
                  <a:schemeClr val="tx1"/>
                </a:solidFill>
                <a:latin typeface="Comic Sans MS" charset="0"/>
              </a:rPr>
              <a:t>i</a:t>
            </a:r>
            <a:r>
              <a:rPr lang="en-US" dirty="0">
                <a:solidFill>
                  <a:schemeClr val="tx1"/>
                </a:solidFill>
                <a:latin typeface="Comic Sans MS" charset="0"/>
              </a:rPr>
              <a:t> – 1</a:t>
            </a:r>
          </a:p>
          <a:p>
            <a:pPr>
              <a:buFontTx/>
              <a:buNone/>
            </a:pPr>
            <a:r>
              <a:rPr lang="en-US" dirty="0">
                <a:solidFill>
                  <a:schemeClr val="tx1"/>
                </a:solidFill>
              </a:rPr>
              <a:t>		     </a:t>
            </a:r>
            <a:r>
              <a:rPr lang="en-US" dirty="0" err="1">
                <a:solidFill>
                  <a:schemeClr val="tx1"/>
                </a:solidFill>
                <a:latin typeface="Comic Sans MS" charset="0"/>
              </a:rPr>
              <a:t>A[i</a:t>
            </a:r>
            <a:r>
              <a:rPr lang="en-US" dirty="0">
                <a:solidFill>
                  <a:schemeClr val="tx1"/>
                </a:solidFill>
                <a:latin typeface="Comic Sans MS" charset="0"/>
              </a:rPr>
              <a:t> + 1] ← key</a:t>
            </a:r>
          </a:p>
          <a:p>
            <a:r>
              <a:rPr lang="en-US" dirty="0">
                <a:solidFill>
                  <a:schemeClr val="tx1"/>
                </a:solidFill>
              </a:rPr>
              <a:t>Insertion sort – sorts the elements in place</a:t>
            </a:r>
            <a:endParaRPr lang="en-US" dirty="0">
              <a:solidFill>
                <a:schemeClr val="tx1"/>
              </a:solidFill>
              <a:latin typeface="Comic Sans MS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686300" y="1328738"/>
            <a:ext cx="4267200" cy="762000"/>
            <a:chOff x="528" y="1392"/>
            <a:chExt cx="2688" cy="480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528" y="1584"/>
              <a:ext cx="2688" cy="288"/>
              <a:chOff x="528" y="1440"/>
              <a:chExt cx="2688" cy="288"/>
            </a:xfrm>
          </p:grpSpPr>
          <p:sp>
            <p:nvSpPr>
              <p:cNvPr id="204806" name="Rectangle 6"/>
              <p:cNvSpPr>
                <a:spLocks noChangeArrowheads="1"/>
              </p:cNvSpPr>
              <p:nvPr/>
            </p:nvSpPr>
            <p:spPr bwMode="auto">
              <a:xfrm>
                <a:off x="2880" y="1440"/>
                <a:ext cx="33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 sz="2400">
                    <a:solidFill>
                      <a:schemeClr val="accent2"/>
                    </a:solidFill>
                  </a:rPr>
                  <a:t>a</a:t>
                </a:r>
                <a:r>
                  <a:rPr lang="en-US" sz="2400" baseline="-25000">
                    <a:solidFill>
                      <a:schemeClr val="accent2"/>
                    </a:solidFill>
                  </a:rPr>
                  <a:t>8</a:t>
                </a:r>
              </a:p>
            </p:txBody>
          </p:sp>
          <p:sp>
            <p:nvSpPr>
              <p:cNvPr id="204807" name="Rectangle 7"/>
              <p:cNvSpPr>
                <a:spLocks noChangeArrowheads="1"/>
              </p:cNvSpPr>
              <p:nvPr/>
            </p:nvSpPr>
            <p:spPr bwMode="auto">
              <a:xfrm>
                <a:off x="2544" y="1440"/>
                <a:ext cx="33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 sz="2400">
                    <a:solidFill>
                      <a:schemeClr val="accent2"/>
                    </a:solidFill>
                  </a:rPr>
                  <a:t>a</a:t>
                </a:r>
                <a:r>
                  <a:rPr lang="en-US" sz="2400" baseline="-25000">
                    <a:solidFill>
                      <a:schemeClr val="accent2"/>
                    </a:solidFill>
                  </a:rPr>
                  <a:t>7</a:t>
                </a:r>
              </a:p>
            </p:txBody>
          </p:sp>
          <p:sp>
            <p:nvSpPr>
              <p:cNvPr id="204808" name="Rectangle 8"/>
              <p:cNvSpPr>
                <a:spLocks noChangeArrowheads="1"/>
              </p:cNvSpPr>
              <p:nvPr/>
            </p:nvSpPr>
            <p:spPr bwMode="auto">
              <a:xfrm>
                <a:off x="2208" y="1440"/>
                <a:ext cx="33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 sz="2400">
                    <a:solidFill>
                      <a:schemeClr val="accent2"/>
                    </a:solidFill>
                  </a:rPr>
                  <a:t>a</a:t>
                </a:r>
                <a:r>
                  <a:rPr lang="en-US" sz="2400" baseline="-25000">
                    <a:solidFill>
                      <a:schemeClr val="accent2"/>
                    </a:solidFill>
                  </a:rPr>
                  <a:t>6</a:t>
                </a:r>
              </a:p>
            </p:txBody>
          </p:sp>
          <p:sp>
            <p:nvSpPr>
              <p:cNvPr id="204809" name="Rectangle 9"/>
              <p:cNvSpPr>
                <a:spLocks noChangeArrowheads="1"/>
              </p:cNvSpPr>
              <p:nvPr/>
            </p:nvSpPr>
            <p:spPr bwMode="auto">
              <a:xfrm>
                <a:off x="1872" y="1440"/>
                <a:ext cx="33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 sz="2400">
                    <a:solidFill>
                      <a:schemeClr val="accent2"/>
                    </a:solidFill>
                  </a:rPr>
                  <a:t>a</a:t>
                </a:r>
                <a:r>
                  <a:rPr lang="en-US" sz="2400" baseline="-25000">
                    <a:solidFill>
                      <a:schemeClr val="accent2"/>
                    </a:solidFill>
                  </a:rPr>
                  <a:t>5</a:t>
                </a:r>
              </a:p>
            </p:txBody>
          </p:sp>
          <p:sp>
            <p:nvSpPr>
              <p:cNvPr id="204810" name="Rectangle 10"/>
              <p:cNvSpPr>
                <a:spLocks noChangeArrowheads="1"/>
              </p:cNvSpPr>
              <p:nvPr/>
            </p:nvSpPr>
            <p:spPr bwMode="auto">
              <a:xfrm>
                <a:off x="1536" y="1440"/>
                <a:ext cx="33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 sz="2400">
                    <a:solidFill>
                      <a:schemeClr val="accent2"/>
                    </a:solidFill>
                  </a:rPr>
                  <a:t>a</a:t>
                </a:r>
                <a:r>
                  <a:rPr lang="en-US" sz="2400" baseline="-25000">
                    <a:solidFill>
                      <a:schemeClr val="accent2"/>
                    </a:solidFill>
                  </a:rPr>
                  <a:t>4</a:t>
                </a:r>
              </a:p>
            </p:txBody>
          </p:sp>
          <p:sp>
            <p:nvSpPr>
              <p:cNvPr id="204811" name="Rectangle 11"/>
              <p:cNvSpPr>
                <a:spLocks noChangeArrowheads="1"/>
              </p:cNvSpPr>
              <p:nvPr/>
            </p:nvSpPr>
            <p:spPr bwMode="auto">
              <a:xfrm>
                <a:off x="1200" y="1440"/>
                <a:ext cx="33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 sz="2400">
                    <a:solidFill>
                      <a:schemeClr val="accent2"/>
                    </a:solidFill>
                  </a:rPr>
                  <a:t>a</a:t>
                </a:r>
                <a:r>
                  <a:rPr lang="en-US" sz="2400" baseline="-25000">
                    <a:solidFill>
                      <a:schemeClr val="accent2"/>
                    </a:solidFill>
                  </a:rPr>
                  <a:t>3</a:t>
                </a:r>
              </a:p>
            </p:txBody>
          </p:sp>
          <p:sp>
            <p:nvSpPr>
              <p:cNvPr id="204812" name="Rectangle 12"/>
              <p:cNvSpPr>
                <a:spLocks noChangeArrowheads="1"/>
              </p:cNvSpPr>
              <p:nvPr/>
            </p:nvSpPr>
            <p:spPr bwMode="auto">
              <a:xfrm>
                <a:off x="864" y="1440"/>
                <a:ext cx="33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 sz="2400">
                    <a:solidFill>
                      <a:schemeClr val="accent2"/>
                    </a:solidFill>
                  </a:rPr>
                  <a:t>a</a:t>
                </a:r>
                <a:r>
                  <a:rPr lang="en-US" sz="2400" baseline="-25000">
                    <a:solidFill>
                      <a:schemeClr val="accent2"/>
                    </a:solidFill>
                  </a:rPr>
                  <a:t>2</a:t>
                </a:r>
              </a:p>
            </p:txBody>
          </p:sp>
          <p:sp>
            <p:nvSpPr>
              <p:cNvPr id="204813" name="Rectangle 13"/>
              <p:cNvSpPr>
                <a:spLocks noChangeArrowheads="1"/>
              </p:cNvSpPr>
              <p:nvPr/>
            </p:nvSpPr>
            <p:spPr bwMode="auto">
              <a:xfrm>
                <a:off x="528" y="1440"/>
                <a:ext cx="33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 sz="2400">
                    <a:solidFill>
                      <a:schemeClr val="accent2"/>
                    </a:solidFill>
                  </a:rPr>
                  <a:t>a</a:t>
                </a:r>
                <a:r>
                  <a:rPr lang="en-US" sz="2400" baseline="-25000">
                    <a:solidFill>
                      <a:schemeClr val="accent2"/>
                    </a:solidFill>
                  </a:rPr>
                  <a:t>1</a:t>
                </a:r>
              </a:p>
            </p:txBody>
          </p:sp>
          <p:sp>
            <p:nvSpPr>
              <p:cNvPr id="204814" name="Line 14"/>
              <p:cNvSpPr>
                <a:spLocks noChangeShapeType="1"/>
              </p:cNvSpPr>
              <p:nvPr/>
            </p:nvSpPr>
            <p:spPr bwMode="auto">
              <a:xfrm>
                <a:off x="528" y="1440"/>
                <a:ext cx="2688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4815" name="Line 15"/>
              <p:cNvSpPr>
                <a:spLocks noChangeShapeType="1"/>
              </p:cNvSpPr>
              <p:nvPr/>
            </p:nvSpPr>
            <p:spPr bwMode="auto">
              <a:xfrm>
                <a:off x="528" y="1728"/>
                <a:ext cx="2688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4816" name="Line 16"/>
              <p:cNvSpPr>
                <a:spLocks noChangeShapeType="1"/>
              </p:cNvSpPr>
              <p:nvPr/>
            </p:nvSpPr>
            <p:spPr bwMode="auto">
              <a:xfrm>
                <a:off x="528" y="1440"/>
                <a:ext cx="0" cy="28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4817" name="Line 17"/>
              <p:cNvSpPr>
                <a:spLocks noChangeShapeType="1"/>
              </p:cNvSpPr>
              <p:nvPr/>
            </p:nvSpPr>
            <p:spPr bwMode="auto">
              <a:xfrm>
                <a:off x="864" y="1440"/>
                <a:ext cx="0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4818" name="Line 18"/>
              <p:cNvSpPr>
                <a:spLocks noChangeShapeType="1"/>
              </p:cNvSpPr>
              <p:nvPr/>
            </p:nvSpPr>
            <p:spPr bwMode="auto">
              <a:xfrm>
                <a:off x="1200" y="1440"/>
                <a:ext cx="0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4819" name="Line 19"/>
              <p:cNvSpPr>
                <a:spLocks noChangeShapeType="1"/>
              </p:cNvSpPr>
              <p:nvPr/>
            </p:nvSpPr>
            <p:spPr bwMode="auto">
              <a:xfrm>
                <a:off x="1536" y="1440"/>
                <a:ext cx="0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4820" name="Line 20"/>
              <p:cNvSpPr>
                <a:spLocks noChangeShapeType="1"/>
              </p:cNvSpPr>
              <p:nvPr/>
            </p:nvSpPr>
            <p:spPr bwMode="auto">
              <a:xfrm>
                <a:off x="1872" y="1440"/>
                <a:ext cx="0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4821" name="Line 21"/>
              <p:cNvSpPr>
                <a:spLocks noChangeShapeType="1"/>
              </p:cNvSpPr>
              <p:nvPr/>
            </p:nvSpPr>
            <p:spPr bwMode="auto">
              <a:xfrm>
                <a:off x="2208" y="1440"/>
                <a:ext cx="0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4822" name="Line 22"/>
              <p:cNvSpPr>
                <a:spLocks noChangeShapeType="1"/>
              </p:cNvSpPr>
              <p:nvPr/>
            </p:nvSpPr>
            <p:spPr bwMode="auto">
              <a:xfrm>
                <a:off x="2544" y="1440"/>
                <a:ext cx="0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4823" name="Line 23"/>
              <p:cNvSpPr>
                <a:spLocks noChangeShapeType="1"/>
              </p:cNvSpPr>
              <p:nvPr/>
            </p:nvSpPr>
            <p:spPr bwMode="auto">
              <a:xfrm>
                <a:off x="2880" y="1440"/>
                <a:ext cx="0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4824" name="Line 24"/>
              <p:cNvSpPr>
                <a:spLocks noChangeShapeType="1"/>
              </p:cNvSpPr>
              <p:nvPr/>
            </p:nvSpPr>
            <p:spPr bwMode="auto">
              <a:xfrm>
                <a:off x="3216" y="1440"/>
                <a:ext cx="0" cy="28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04825" name="Text Box 25"/>
            <p:cNvSpPr txBox="1">
              <a:spLocks noChangeArrowheads="1"/>
            </p:cNvSpPr>
            <p:nvPr/>
          </p:nvSpPr>
          <p:spPr bwMode="auto">
            <a:xfrm>
              <a:off x="624" y="1392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000"/>
                <a:t>1</a:t>
              </a:r>
            </a:p>
          </p:txBody>
        </p:sp>
        <p:sp>
          <p:nvSpPr>
            <p:cNvPr id="204826" name="Text Box 26"/>
            <p:cNvSpPr txBox="1">
              <a:spLocks noChangeArrowheads="1"/>
            </p:cNvSpPr>
            <p:nvPr/>
          </p:nvSpPr>
          <p:spPr bwMode="auto">
            <a:xfrm>
              <a:off x="960" y="1392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000"/>
                <a:t>2</a:t>
              </a:r>
            </a:p>
          </p:txBody>
        </p:sp>
        <p:sp>
          <p:nvSpPr>
            <p:cNvPr id="204827" name="Text Box 27"/>
            <p:cNvSpPr txBox="1">
              <a:spLocks noChangeArrowheads="1"/>
            </p:cNvSpPr>
            <p:nvPr/>
          </p:nvSpPr>
          <p:spPr bwMode="auto">
            <a:xfrm>
              <a:off x="1296" y="1392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000"/>
                <a:t>3</a:t>
              </a:r>
            </a:p>
          </p:txBody>
        </p:sp>
        <p:sp>
          <p:nvSpPr>
            <p:cNvPr id="204828" name="Text Box 28"/>
            <p:cNvSpPr txBox="1">
              <a:spLocks noChangeArrowheads="1"/>
            </p:cNvSpPr>
            <p:nvPr/>
          </p:nvSpPr>
          <p:spPr bwMode="auto">
            <a:xfrm>
              <a:off x="1632" y="1392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000"/>
                <a:t>4</a:t>
              </a:r>
            </a:p>
          </p:txBody>
        </p:sp>
        <p:sp>
          <p:nvSpPr>
            <p:cNvPr id="204829" name="Text Box 29"/>
            <p:cNvSpPr txBox="1">
              <a:spLocks noChangeArrowheads="1"/>
            </p:cNvSpPr>
            <p:nvPr/>
          </p:nvSpPr>
          <p:spPr bwMode="auto">
            <a:xfrm>
              <a:off x="1968" y="1392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000"/>
                <a:t>5</a:t>
              </a:r>
            </a:p>
          </p:txBody>
        </p:sp>
        <p:sp>
          <p:nvSpPr>
            <p:cNvPr id="204830" name="Text Box 30"/>
            <p:cNvSpPr txBox="1">
              <a:spLocks noChangeArrowheads="1"/>
            </p:cNvSpPr>
            <p:nvPr/>
          </p:nvSpPr>
          <p:spPr bwMode="auto">
            <a:xfrm>
              <a:off x="2304" y="1392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000"/>
                <a:t>6</a:t>
              </a:r>
            </a:p>
          </p:txBody>
        </p:sp>
        <p:sp>
          <p:nvSpPr>
            <p:cNvPr id="204831" name="Text Box 31"/>
            <p:cNvSpPr txBox="1">
              <a:spLocks noChangeArrowheads="1"/>
            </p:cNvSpPr>
            <p:nvPr/>
          </p:nvSpPr>
          <p:spPr bwMode="auto">
            <a:xfrm>
              <a:off x="2640" y="1392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000"/>
                <a:t>7</a:t>
              </a:r>
            </a:p>
          </p:txBody>
        </p:sp>
        <p:sp>
          <p:nvSpPr>
            <p:cNvPr id="204832" name="Text Box 32"/>
            <p:cNvSpPr txBox="1">
              <a:spLocks noChangeArrowheads="1"/>
            </p:cNvSpPr>
            <p:nvPr/>
          </p:nvSpPr>
          <p:spPr bwMode="auto">
            <a:xfrm>
              <a:off x="2976" y="1392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000"/>
                <a:t>8</a:t>
              </a:r>
            </a:p>
          </p:txBody>
        </p:sp>
      </p:grpSp>
      <p:grpSp>
        <p:nvGrpSpPr>
          <p:cNvPr id="4" name="Group 33"/>
          <p:cNvGrpSpPr>
            <a:grpSpLocks/>
          </p:cNvGrpSpPr>
          <p:nvPr/>
        </p:nvGrpSpPr>
        <p:grpSpPr bwMode="auto">
          <a:xfrm>
            <a:off x="5476875" y="2243138"/>
            <a:ext cx="1022350" cy="595312"/>
            <a:chOff x="3936" y="2448"/>
            <a:chExt cx="644" cy="375"/>
          </a:xfrm>
        </p:grpSpPr>
        <p:sp>
          <p:nvSpPr>
            <p:cNvPr id="204834" name="Text Box 34"/>
            <p:cNvSpPr txBox="1">
              <a:spLocks noChangeArrowheads="1"/>
            </p:cNvSpPr>
            <p:nvPr/>
          </p:nvSpPr>
          <p:spPr bwMode="auto">
            <a:xfrm>
              <a:off x="4224" y="2592"/>
              <a:ext cx="35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b="1"/>
                <a:t>key</a:t>
              </a:r>
            </a:p>
          </p:txBody>
        </p:sp>
        <p:sp>
          <p:nvSpPr>
            <p:cNvPr id="204835" name="Line 35"/>
            <p:cNvSpPr>
              <a:spLocks noChangeShapeType="1"/>
            </p:cNvSpPr>
            <p:nvPr/>
          </p:nvSpPr>
          <p:spPr bwMode="auto">
            <a:xfrm flipH="1">
              <a:off x="3936" y="2736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836" name="Line 36"/>
            <p:cNvSpPr>
              <a:spLocks noChangeShapeType="1"/>
            </p:cNvSpPr>
            <p:nvPr/>
          </p:nvSpPr>
          <p:spPr bwMode="auto">
            <a:xfrm flipV="1">
              <a:off x="3936" y="2448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04837" name="AutoShape 37"/>
          <p:cNvSpPr>
            <a:spLocks noChangeArrowheads="1"/>
          </p:cNvSpPr>
          <p:nvPr/>
        </p:nvSpPr>
        <p:spPr bwMode="auto">
          <a:xfrm rot="-8014074">
            <a:off x="1583531" y="2988469"/>
            <a:ext cx="131763" cy="123825"/>
          </a:xfrm>
          <a:prstGeom prst="rtTriangle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534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03" grpId="0" build="p"/>
      <p:bldP spid="20483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6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FA23-6327-8242-A51B-020BF525AF0C}" type="slidenum">
              <a:rPr lang="en-US"/>
              <a:pPr/>
              <a:t>17</a:t>
            </a:fld>
            <a:endParaRPr lang="en-US"/>
          </a:p>
        </p:txBody>
      </p:sp>
      <p:sp>
        <p:nvSpPr>
          <p:cNvPr id="205826" name="AutoShape 2"/>
          <p:cNvSpPr>
            <a:spLocks noChangeArrowheads="1"/>
          </p:cNvSpPr>
          <p:nvPr/>
        </p:nvSpPr>
        <p:spPr bwMode="auto">
          <a:xfrm>
            <a:off x="508000" y="1892300"/>
            <a:ext cx="2484438" cy="47148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 Invariant for Insertion Sort</a:t>
            </a:r>
          </a:p>
        </p:txBody>
      </p:sp>
      <p:sp>
        <p:nvSpPr>
          <p:cNvPr id="20582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50838" y="1066801"/>
            <a:ext cx="8229600" cy="5344776"/>
          </a:xfrm>
        </p:spPr>
        <p:txBody>
          <a:bodyPr/>
          <a:lstStyle/>
          <a:p>
            <a:endParaRPr lang="en-US" sz="2000" dirty="0">
              <a:solidFill>
                <a:schemeClr val="tx1"/>
              </a:solidFill>
            </a:endParaRPr>
          </a:p>
          <a:p>
            <a:pPr>
              <a:buFontTx/>
              <a:buNone/>
            </a:pPr>
            <a:r>
              <a:rPr lang="en-US" sz="2400" dirty="0">
                <a:solidFill>
                  <a:srgbClr val="DD0111"/>
                </a:solidFill>
                <a:latin typeface="Monotype Corsiva" charset="0"/>
              </a:rPr>
              <a:t>Alg.: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tx1"/>
                </a:solidFill>
              </a:rPr>
              <a:t>INSERTION-SORT</a:t>
            </a:r>
            <a:r>
              <a:rPr lang="en-US" sz="2400" i="1" dirty="0">
                <a:solidFill>
                  <a:schemeClr val="tx1"/>
                </a:solidFill>
              </a:rPr>
              <a:t>(A)</a:t>
            </a:r>
          </a:p>
          <a:p>
            <a:pPr>
              <a:buFontTx/>
              <a:buNone/>
            </a:pPr>
            <a:r>
              <a:rPr lang="en-US" sz="2400" b="1" dirty="0">
                <a:solidFill>
                  <a:schemeClr val="tx1"/>
                </a:solidFill>
              </a:rPr>
              <a:t>	for </a:t>
            </a:r>
            <a:r>
              <a:rPr lang="en-US" sz="2400" dirty="0">
                <a:solidFill>
                  <a:schemeClr val="tx1"/>
                </a:solidFill>
                <a:latin typeface="Comic Sans MS" charset="0"/>
              </a:rPr>
              <a:t>j ← 2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b="1" dirty="0">
                <a:solidFill>
                  <a:schemeClr val="tx1"/>
                </a:solidFill>
              </a:rPr>
              <a:t>to </a:t>
            </a:r>
            <a:r>
              <a:rPr lang="en-US" sz="2400" dirty="0">
                <a:solidFill>
                  <a:schemeClr val="tx1"/>
                </a:solidFill>
              </a:rPr>
              <a:t>n</a:t>
            </a:r>
          </a:p>
          <a:p>
            <a:pPr>
              <a:buFontTx/>
              <a:buNone/>
            </a:pPr>
            <a:r>
              <a:rPr lang="en-US" sz="2400" b="1" dirty="0">
                <a:solidFill>
                  <a:schemeClr val="tx1"/>
                </a:solidFill>
              </a:rPr>
              <a:t>		do </a:t>
            </a:r>
            <a:r>
              <a:rPr lang="en-US" sz="2400" dirty="0">
                <a:solidFill>
                  <a:schemeClr val="tx1"/>
                </a:solidFill>
                <a:latin typeface="Comic Sans MS" charset="0"/>
              </a:rPr>
              <a:t>key</a:t>
            </a:r>
            <a:r>
              <a:rPr lang="en-US" sz="2400" dirty="0">
                <a:solidFill>
                  <a:schemeClr val="tx1"/>
                </a:solidFill>
              </a:rPr>
              <a:t> ← </a:t>
            </a:r>
            <a:r>
              <a:rPr lang="en-US" sz="2400" dirty="0">
                <a:solidFill>
                  <a:schemeClr val="tx1"/>
                </a:solidFill>
                <a:latin typeface="Comic Sans MS" charset="0"/>
              </a:rPr>
              <a:t>A[ j ]</a:t>
            </a:r>
          </a:p>
          <a:p>
            <a:pPr>
              <a:buFontTx/>
              <a:buNone/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sz="2000" dirty="0">
                <a:solidFill>
                  <a:schemeClr val="tx1"/>
                </a:solidFill>
              </a:rPr>
              <a:t>	      Insert </a:t>
            </a:r>
            <a:r>
              <a:rPr lang="en-US" sz="2000" dirty="0">
                <a:solidFill>
                  <a:schemeClr val="tx1"/>
                </a:solidFill>
                <a:latin typeface="Comic Sans MS" charset="0"/>
              </a:rPr>
              <a:t>A[ j ]</a:t>
            </a:r>
            <a:r>
              <a:rPr lang="en-US" sz="2000" dirty="0">
                <a:solidFill>
                  <a:schemeClr val="tx1"/>
                </a:solidFill>
              </a:rPr>
              <a:t> into the sorted sequence </a:t>
            </a:r>
            <a:r>
              <a:rPr lang="en-US" sz="2000" dirty="0">
                <a:solidFill>
                  <a:schemeClr val="tx1"/>
                </a:solidFill>
                <a:latin typeface="Comic Sans MS" charset="0"/>
              </a:rPr>
              <a:t>A[1 . . j -1]</a:t>
            </a:r>
            <a:endParaRPr lang="en-US" sz="2000" dirty="0">
              <a:solidFill>
                <a:schemeClr val="tx1"/>
              </a:solidFill>
            </a:endParaRPr>
          </a:p>
          <a:p>
            <a:pPr>
              <a:buFontTx/>
              <a:buNone/>
            </a:pPr>
            <a:r>
              <a:rPr lang="en-US" dirty="0">
                <a:solidFill>
                  <a:schemeClr val="tx1"/>
                </a:solidFill>
              </a:rPr>
              <a:t>		     </a:t>
            </a:r>
            <a:r>
              <a:rPr lang="en-US" sz="2400" dirty="0" err="1">
                <a:solidFill>
                  <a:schemeClr val="tx1"/>
                </a:solidFill>
                <a:latin typeface="Comic Sans MS" charset="0"/>
              </a:rPr>
              <a:t>i</a:t>
            </a:r>
            <a:r>
              <a:rPr lang="en-US" sz="2400" dirty="0">
                <a:solidFill>
                  <a:schemeClr val="tx1"/>
                </a:solidFill>
                <a:latin typeface="Comic Sans MS" charset="0"/>
              </a:rPr>
              <a:t> ← j - 1</a:t>
            </a:r>
          </a:p>
          <a:p>
            <a:pPr>
              <a:buFontTx/>
              <a:buNone/>
            </a:pPr>
            <a:r>
              <a:rPr lang="en-US" sz="2400" b="1" dirty="0">
                <a:solidFill>
                  <a:schemeClr val="tx1"/>
                </a:solidFill>
              </a:rPr>
              <a:t>		     while </a:t>
            </a:r>
            <a:r>
              <a:rPr lang="en-US" sz="2400" dirty="0" err="1">
                <a:solidFill>
                  <a:schemeClr val="tx1"/>
                </a:solidFill>
                <a:latin typeface="Comic Sans MS" charset="0"/>
              </a:rPr>
              <a:t>i</a:t>
            </a:r>
            <a:r>
              <a:rPr lang="en-US" sz="2400" dirty="0">
                <a:solidFill>
                  <a:schemeClr val="tx1"/>
                </a:solidFill>
                <a:latin typeface="Comic Sans MS" charset="0"/>
              </a:rPr>
              <a:t> &gt; 0</a:t>
            </a:r>
            <a:r>
              <a:rPr lang="en-US" sz="2400" dirty="0">
                <a:solidFill>
                  <a:schemeClr val="tx1"/>
                </a:solidFill>
              </a:rPr>
              <a:t> and </a:t>
            </a:r>
            <a:r>
              <a:rPr lang="en-US" sz="2400" dirty="0">
                <a:solidFill>
                  <a:schemeClr val="tx1"/>
                </a:solidFill>
                <a:latin typeface="Comic Sans MS" charset="0"/>
              </a:rPr>
              <a:t>A[</a:t>
            </a:r>
            <a:r>
              <a:rPr lang="en-US" sz="2400" dirty="0" err="1">
                <a:solidFill>
                  <a:schemeClr val="tx1"/>
                </a:solidFill>
                <a:latin typeface="Comic Sans MS" charset="0"/>
              </a:rPr>
              <a:t>i</a:t>
            </a:r>
            <a:r>
              <a:rPr lang="en-US" sz="2400" dirty="0">
                <a:solidFill>
                  <a:schemeClr val="tx1"/>
                </a:solidFill>
                <a:latin typeface="Comic Sans MS" charset="0"/>
              </a:rPr>
              <a:t>] &gt; key</a:t>
            </a:r>
          </a:p>
          <a:p>
            <a:pPr>
              <a:buFontTx/>
              <a:buNone/>
            </a:pPr>
            <a:r>
              <a:rPr lang="en-US" sz="2400" dirty="0">
                <a:solidFill>
                  <a:schemeClr val="tx1"/>
                </a:solidFill>
              </a:rPr>
              <a:t>			</a:t>
            </a:r>
            <a:r>
              <a:rPr lang="en-US" sz="2400" b="1" dirty="0">
                <a:solidFill>
                  <a:schemeClr val="tx1"/>
                </a:solidFill>
              </a:rPr>
              <a:t>do </a:t>
            </a:r>
            <a:r>
              <a:rPr lang="en-US" sz="2400" dirty="0">
                <a:solidFill>
                  <a:schemeClr val="tx1"/>
                </a:solidFill>
                <a:latin typeface="Comic Sans MS" charset="0"/>
              </a:rPr>
              <a:t>A[</a:t>
            </a:r>
            <a:r>
              <a:rPr lang="en-US" sz="2400" dirty="0" err="1">
                <a:solidFill>
                  <a:schemeClr val="tx1"/>
                </a:solidFill>
                <a:latin typeface="Comic Sans MS" charset="0"/>
              </a:rPr>
              <a:t>i</a:t>
            </a:r>
            <a:r>
              <a:rPr lang="en-US" sz="2400" dirty="0">
                <a:solidFill>
                  <a:schemeClr val="tx1"/>
                </a:solidFill>
                <a:latin typeface="Comic Sans MS" charset="0"/>
              </a:rPr>
              <a:t> + 1] ← A[</a:t>
            </a:r>
            <a:r>
              <a:rPr lang="en-US" sz="2400" dirty="0" err="1">
                <a:solidFill>
                  <a:schemeClr val="tx1"/>
                </a:solidFill>
                <a:latin typeface="Comic Sans MS" charset="0"/>
              </a:rPr>
              <a:t>i</a:t>
            </a:r>
            <a:r>
              <a:rPr lang="en-US" sz="2400" dirty="0">
                <a:solidFill>
                  <a:schemeClr val="tx1"/>
                </a:solidFill>
                <a:latin typeface="Comic Sans MS" charset="0"/>
              </a:rPr>
              <a:t>]</a:t>
            </a:r>
          </a:p>
          <a:p>
            <a:pPr>
              <a:buFontTx/>
              <a:buNone/>
            </a:pPr>
            <a:r>
              <a:rPr lang="en-US" sz="2400" dirty="0">
                <a:solidFill>
                  <a:schemeClr val="tx1"/>
                </a:solidFill>
              </a:rPr>
              <a:t>			      </a:t>
            </a:r>
            <a:r>
              <a:rPr lang="en-US" sz="2400" dirty="0" err="1">
                <a:solidFill>
                  <a:schemeClr val="tx1"/>
                </a:solidFill>
                <a:latin typeface="Comic Sans MS" charset="0"/>
              </a:rPr>
              <a:t>i</a:t>
            </a:r>
            <a:r>
              <a:rPr lang="en-US" sz="2400" dirty="0">
                <a:solidFill>
                  <a:schemeClr val="tx1"/>
                </a:solidFill>
                <a:latin typeface="Comic Sans MS" charset="0"/>
              </a:rPr>
              <a:t> ← </a:t>
            </a:r>
            <a:r>
              <a:rPr lang="en-US" sz="2400" dirty="0" err="1">
                <a:solidFill>
                  <a:schemeClr val="tx1"/>
                </a:solidFill>
                <a:latin typeface="Comic Sans MS" charset="0"/>
              </a:rPr>
              <a:t>i</a:t>
            </a:r>
            <a:r>
              <a:rPr lang="en-US" sz="2400" dirty="0">
                <a:solidFill>
                  <a:schemeClr val="tx1"/>
                </a:solidFill>
                <a:latin typeface="Comic Sans MS" charset="0"/>
              </a:rPr>
              <a:t> – 1</a:t>
            </a:r>
          </a:p>
          <a:p>
            <a:pPr>
              <a:buFontTx/>
              <a:buNone/>
            </a:pPr>
            <a:r>
              <a:rPr lang="en-US" sz="2400" dirty="0">
                <a:solidFill>
                  <a:schemeClr val="tx1"/>
                </a:solidFill>
              </a:rPr>
              <a:t>		     </a:t>
            </a:r>
            <a:r>
              <a:rPr lang="en-US" sz="2400" dirty="0">
                <a:solidFill>
                  <a:schemeClr val="tx1"/>
                </a:solidFill>
                <a:latin typeface="Comic Sans MS" charset="0"/>
              </a:rPr>
              <a:t>A[</a:t>
            </a:r>
            <a:r>
              <a:rPr lang="en-US" sz="2400" dirty="0" err="1">
                <a:solidFill>
                  <a:schemeClr val="tx1"/>
                </a:solidFill>
                <a:latin typeface="Comic Sans MS" charset="0"/>
              </a:rPr>
              <a:t>i</a:t>
            </a:r>
            <a:r>
              <a:rPr lang="en-US" sz="2400" dirty="0">
                <a:solidFill>
                  <a:schemeClr val="tx1"/>
                </a:solidFill>
                <a:latin typeface="Comic Sans MS" charset="0"/>
              </a:rPr>
              <a:t> + 1] ← key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05829" name="Rectangle 5"/>
          <p:cNvSpPr>
            <a:spLocks noChangeArrowheads="1"/>
          </p:cNvSpPr>
          <p:nvPr/>
        </p:nvSpPr>
        <p:spPr bwMode="auto">
          <a:xfrm>
            <a:off x="573088" y="5773738"/>
            <a:ext cx="75755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>
                <a:latin typeface="Century Gothic" charset="0"/>
                <a:ea typeface="Century Gothic" charset="0"/>
                <a:cs typeface="Century Gothic" charset="0"/>
              </a:rPr>
              <a:t>Invariant: at the start of each iteration of the for loop, the elements in A[1 . . </a:t>
            </a:r>
            <a:r>
              <a:rPr lang="en-US" sz="2000" dirty="0">
                <a:latin typeface="Century Gothic" charset="0"/>
                <a:ea typeface="Century Gothic" charset="0"/>
                <a:cs typeface="Century Gothic" charset="0"/>
              </a:rPr>
              <a:t>j-1] are in sorted order</a:t>
            </a:r>
          </a:p>
        </p:txBody>
      </p:sp>
      <p:graphicFrame>
        <p:nvGraphicFramePr>
          <p:cNvPr id="205830" name="Object 6"/>
          <p:cNvGraphicFramePr>
            <a:graphicFrameLocks noChangeAspect="1"/>
          </p:cNvGraphicFramePr>
          <p:nvPr/>
        </p:nvGraphicFramePr>
        <p:xfrm>
          <a:off x="5683250" y="1258888"/>
          <a:ext cx="2711450" cy="1454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2156" name="Paint Shop Pro Image" r:id="rId4" imgW="2712195" imgH="1453659" progId="">
                  <p:embed/>
                </p:oleObj>
              </mc:Choice>
              <mc:Fallback>
                <p:oleObj name="Paint Shop Pro Image" r:id="rId4" imgW="2712195" imgH="1453659" progId="">
                  <p:embed/>
                  <p:pic>
                    <p:nvPicPr>
                      <p:cNvPr id="20583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3250" y="1258888"/>
                        <a:ext cx="2711450" cy="1454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42143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2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6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84570-E77C-7F49-A136-813E4E257E3C}" type="slidenum">
              <a:rPr lang="en-US"/>
              <a:pPr/>
              <a:t>18</a:t>
            </a:fld>
            <a:endParaRPr lang="en-US" dirty="0"/>
          </a:p>
        </p:txBody>
      </p:sp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Proving Loop Invariants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229600" cy="5129212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2400"/>
              <a:t>Proving loop invariants works like induction</a:t>
            </a:r>
          </a:p>
          <a:p>
            <a:pPr>
              <a:lnSpc>
                <a:spcPct val="120000"/>
              </a:lnSpc>
            </a:pPr>
            <a:r>
              <a:rPr lang="en-US" sz="2400" b="1"/>
              <a:t>Initialization (base case): </a:t>
            </a:r>
          </a:p>
          <a:p>
            <a:pPr lvl="1">
              <a:lnSpc>
                <a:spcPct val="120000"/>
              </a:lnSpc>
            </a:pPr>
            <a:r>
              <a:rPr lang="en-US" sz="2000"/>
              <a:t>It is true prior to the first iteration of the loop</a:t>
            </a:r>
          </a:p>
          <a:p>
            <a:pPr>
              <a:lnSpc>
                <a:spcPct val="120000"/>
              </a:lnSpc>
            </a:pPr>
            <a:r>
              <a:rPr lang="en-US" sz="2400" b="1"/>
              <a:t>Maintenance (inductive step): </a:t>
            </a:r>
          </a:p>
          <a:p>
            <a:pPr lvl="1">
              <a:lnSpc>
                <a:spcPct val="120000"/>
              </a:lnSpc>
            </a:pPr>
            <a:r>
              <a:rPr lang="en-US" sz="2000"/>
              <a:t>If it is true before an iteration of the loop, it remains true before the next iteration</a:t>
            </a:r>
          </a:p>
          <a:p>
            <a:pPr>
              <a:lnSpc>
                <a:spcPct val="120000"/>
              </a:lnSpc>
            </a:pPr>
            <a:r>
              <a:rPr lang="en-US" sz="2400" b="1"/>
              <a:t>Termination: </a:t>
            </a:r>
          </a:p>
          <a:p>
            <a:pPr lvl="1">
              <a:lnSpc>
                <a:spcPct val="120000"/>
              </a:lnSpc>
            </a:pPr>
            <a:r>
              <a:rPr lang="en-US" sz="2000"/>
              <a:t>When the loop terminates, the invariant gives us a useful property that helps show that the algorithm is correct</a:t>
            </a:r>
          </a:p>
        </p:txBody>
      </p:sp>
    </p:spTree>
    <p:extLst>
      <p:ext uri="{BB962C8B-B14F-4D97-AF65-F5344CB8AC3E}">
        <p14:creationId xmlns:p14="http://schemas.microsoft.com/office/powerpoint/2010/main" val="698408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51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67E36-4FE2-F448-92FC-C35C3E424430}" type="slidenum">
              <a:rPr lang="en-US"/>
              <a:pPr/>
              <a:t>19</a:t>
            </a:fld>
            <a:endParaRPr lang="en-US"/>
          </a:p>
        </p:txBody>
      </p:sp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 Invariant for Insertion Sort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7" y="1143000"/>
            <a:ext cx="5904047" cy="4833938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 b="1"/>
              <a:t>Initialization: </a:t>
            </a:r>
          </a:p>
          <a:p>
            <a:pPr lvl="1">
              <a:lnSpc>
                <a:spcPct val="130000"/>
              </a:lnSpc>
            </a:pPr>
            <a:r>
              <a:rPr lang="en-US" dirty="0"/>
              <a:t>Just before the first iteration, </a:t>
            </a:r>
            <a:r>
              <a:rPr lang="en-US" dirty="0">
                <a:latin typeface="Comic Sans MS" charset="0"/>
              </a:rPr>
              <a:t>j = 2</a:t>
            </a:r>
            <a:r>
              <a:rPr lang="en-US" dirty="0"/>
              <a:t>:</a:t>
            </a:r>
          </a:p>
          <a:p>
            <a:pPr lvl="1">
              <a:lnSpc>
                <a:spcPct val="130000"/>
              </a:lnSpc>
              <a:buFontTx/>
              <a:buNone/>
            </a:pPr>
            <a:r>
              <a:rPr lang="en-US" dirty="0">
                <a:solidFill>
                  <a:schemeClr val="accent2"/>
                </a:solidFill>
              </a:rPr>
              <a:t>	</a:t>
            </a:r>
            <a:r>
              <a:rPr lang="en-US" dirty="0"/>
              <a:t>the </a:t>
            </a:r>
            <a:r>
              <a:rPr lang="en-US" dirty="0" err="1"/>
              <a:t>subarray</a:t>
            </a:r>
            <a:r>
              <a:rPr lang="en-US" dirty="0"/>
              <a:t> </a:t>
            </a:r>
            <a:r>
              <a:rPr lang="en-US" dirty="0">
                <a:latin typeface="Comic Sans MS" charset="0"/>
              </a:rPr>
              <a:t>A[1 . . j-1]</a:t>
            </a:r>
            <a:r>
              <a:rPr lang="en-US" dirty="0"/>
              <a:t>  = </a:t>
            </a:r>
            <a:r>
              <a:rPr lang="en-US" dirty="0">
                <a:latin typeface="Comic Sans MS" charset="0"/>
              </a:rPr>
              <a:t>A[1],</a:t>
            </a:r>
            <a:r>
              <a:rPr lang="en-US" dirty="0"/>
              <a:t> (the element originally in </a:t>
            </a:r>
            <a:r>
              <a:rPr lang="en-US" dirty="0">
                <a:latin typeface="Comic Sans MS" charset="0"/>
              </a:rPr>
              <a:t>A[1]</a:t>
            </a:r>
            <a:r>
              <a:rPr lang="en-US" dirty="0"/>
              <a:t>) – is sorted</a:t>
            </a:r>
          </a:p>
        </p:txBody>
      </p:sp>
      <p:graphicFrame>
        <p:nvGraphicFramePr>
          <p:cNvPr id="207876" name="Object 4"/>
          <p:cNvGraphicFramePr>
            <a:graphicFrameLocks noChangeAspect="1"/>
          </p:cNvGraphicFramePr>
          <p:nvPr>
            <p:extLst/>
          </p:nvPr>
        </p:nvGraphicFramePr>
        <p:xfrm>
          <a:off x="6254884" y="1351166"/>
          <a:ext cx="2527300" cy="1395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180" name="Paint Shop Pro Image" r:id="rId4" imgW="2526829" imgH="1395500" progId="">
                  <p:embed/>
                </p:oleObj>
              </mc:Choice>
              <mc:Fallback>
                <p:oleObj name="Paint Shop Pro Image" r:id="rId4" imgW="2526829" imgH="1395500" progId="">
                  <p:embed/>
                  <p:pic>
                    <p:nvPicPr>
                      <p:cNvPr id="20787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4884" y="1351166"/>
                        <a:ext cx="2527300" cy="1395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BBE0E3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28833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EF5B3-BF45-DD46-BFF6-7023E07B84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Administrative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5322A8-497F-5A45-ABA0-949CE809B5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Note taking</a:t>
            </a:r>
          </a:p>
          <a:p>
            <a:pPr lvl="1"/>
            <a:r>
              <a:rPr lang="en-US" dirty="0"/>
              <a:t>Assistance needed with note taking for a student in our class</a:t>
            </a:r>
          </a:p>
          <a:p>
            <a:pPr lvl="1"/>
            <a:r>
              <a:rPr lang="en-US" dirty="0"/>
              <a:t>Let me know either now or at the end of the class</a:t>
            </a:r>
          </a:p>
          <a:p>
            <a:r>
              <a:rPr lang="en-US" dirty="0"/>
              <a:t>Updates</a:t>
            </a:r>
          </a:p>
          <a:p>
            <a:pPr lvl="1"/>
            <a:r>
              <a:rPr lang="en-US" dirty="0"/>
              <a:t>Mid-term new date: March 10</a:t>
            </a:r>
          </a:p>
          <a:p>
            <a:pPr lvl="1"/>
            <a:r>
              <a:rPr lang="en-US" dirty="0"/>
              <a:t>TA office hours updated on website and syllabus:</a:t>
            </a:r>
          </a:p>
          <a:p>
            <a:pPr lvl="2"/>
            <a:r>
              <a:rPr lang="en-US" dirty="0"/>
              <a:t>Office:	Lab C in ECC, SEM</a:t>
            </a:r>
          </a:p>
          <a:p>
            <a:pPr lvl="2"/>
            <a:r>
              <a:rPr lang="en-US" dirty="0"/>
              <a:t>Office hours:	Friday: 10am-noon</a:t>
            </a:r>
          </a:p>
          <a:p>
            <a:pPr lvl="1"/>
            <a:r>
              <a:rPr lang="en-US" dirty="0"/>
              <a:t>Course website (on CSE server) updated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592758-0045-DA4E-86BD-9E8CF726C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6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327FB3-35A7-FE44-96E7-C7F1F5D80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1301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6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43DA3-2DE3-E841-8366-9E108856142C}" type="slidenum">
              <a:rPr lang="en-US"/>
              <a:pPr/>
              <a:t>20</a:t>
            </a:fld>
            <a:endParaRPr lang="en-US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 Invariant for Insertion Sort</a:t>
            </a:r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143000"/>
            <a:ext cx="8378825" cy="5562600"/>
          </a:xfrm>
        </p:spPr>
        <p:txBody>
          <a:bodyPr/>
          <a:lstStyle/>
          <a:p>
            <a:r>
              <a:rPr lang="en-US" b="1"/>
              <a:t>Maintenance: </a:t>
            </a:r>
          </a:p>
          <a:p>
            <a:pPr lvl="1"/>
            <a:r>
              <a:rPr lang="en-US"/>
              <a:t>the </a:t>
            </a:r>
            <a:r>
              <a:rPr lang="en-US" b="1"/>
              <a:t>while </a:t>
            </a:r>
            <a:r>
              <a:rPr lang="en-US"/>
              <a:t>inner loop moves </a:t>
            </a:r>
            <a:r>
              <a:rPr lang="en-US">
                <a:latin typeface="Comic Sans MS" charset="0"/>
              </a:rPr>
              <a:t>A[j -1], A[j -2], A[j -3],</a:t>
            </a:r>
            <a:r>
              <a:rPr lang="en-US"/>
              <a:t> and so on, by one position to the right until the proper position for </a:t>
            </a:r>
            <a:r>
              <a:rPr lang="en-US">
                <a:latin typeface="Comic Sans MS" charset="0"/>
              </a:rPr>
              <a:t>key</a:t>
            </a:r>
            <a:r>
              <a:rPr lang="en-US" i="1"/>
              <a:t> </a:t>
            </a:r>
            <a:r>
              <a:rPr lang="en-US"/>
              <a:t>(which has the value that started out in </a:t>
            </a:r>
            <a:r>
              <a:rPr lang="en-US">
                <a:latin typeface="Comic Sans MS" charset="0"/>
              </a:rPr>
              <a:t>A[j]</a:t>
            </a:r>
            <a:r>
              <a:rPr lang="en-US"/>
              <a:t>) is found  </a:t>
            </a:r>
          </a:p>
          <a:p>
            <a:pPr lvl="1"/>
            <a:r>
              <a:rPr lang="en-US"/>
              <a:t>At that point, the value of </a:t>
            </a:r>
            <a:r>
              <a:rPr lang="en-US">
                <a:latin typeface="Comic Sans MS" charset="0"/>
              </a:rPr>
              <a:t>key</a:t>
            </a:r>
            <a:r>
              <a:rPr lang="en-US" i="1"/>
              <a:t> </a:t>
            </a:r>
            <a:r>
              <a:rPr lang="en-US"/>
              <a:t>is placed into this position.</a:t>
            </a:r>
          </a:p>
        </p:txBody>
      </p:sp>
      <p:graphicFrame>
        <p:nvGraphicFramePr>
          <p:cNvPr id="208900" name="Object 4"/>
          <p:cNvGraphicFramePr>
            <a:graphicFrameLocks noChangeAspect="1"/>
          </p:cNvGraphicFramePr>
          <p:nvPr/>
        </p:nvGraphicFramePr>
        <p:xfrm>
          <a:off x="2398713" y="4014788"/>
          <a:ext cx="2574925" cy="1385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4215" name="Paint Shop Pro Image" r:id="rId4" imgW="2575610" imgH="1385741" progId="">
                  <p:embed/>
                </p:oleObj>
              </mc:Choice>
              <mc:Fallback>
                <p:oleObj name="Paint Shop Pro Image" r:id="rId4" imgW="2575610" imgH="1385741" progId="">
                  <p:embed/>
                  <p:pic>
                    <p:nvPicPr>
                      <p:cNvPr id="20890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8713" y="4014788"/>
                        <a:ext cx="2574925" cy="1385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8901" name="Object 5"/>
          <p:cNvGraphicFramePr>
            <a:graphicFrameLocks noChangeAspect="1"/>
          </p:cNvGraphicFramePr>
          <p:nvPr/>
        </p:nvGraphicFramePr>
        <p:xfrm>
          <a:off x="5065713" y="3998913"/>
          <a:ext cx="2527300" cy="1414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4216" name="Paint Shop Pro Image" r:id="rId6" imgW="2526829" imgH="1414634" progId="">
                  <p:embed/>
                </p:oleObj>
              </mc:Choice>
              <mc:Fallback>
                <p:oleObj name="Paint Shop Pro Image" r:id="rId6" imgW="2526829" imgH="1414634" progId="">
                  <p:embed/>
                  <p:pic>
                    <p:nvPicPr>
                      <p:cNvPr id="20890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5713" y="3998913"/>
                        <a:ext cx="2527300" cy="1414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41952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6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661CB-06E2-E941-89C2-B7F0B69DA414}" type="slidenum">
              <a:rPr lang="en-US"/>
              <a:pPr/>
              <a:t>21</a:t>
            </a:fld>
            <a:endParaRPr lang="en-US"/>
          </a:p>
        </p:txBody>
      </p:sp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 Invariant for Insertion Sort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143000"/>
            <a:ext cx="8378825" cy="5562600"/>
          </a:xfrm>
        </p:spPr>
        <p:txBody>
          <a:bodyPr/>
          <a:lstStyle/>
          <a:p>
            <a:r>
              <a:rPr lang="en-US" b="1" dirty="0"/>
              <a:t>Termination: </a:t>
            </a:r>
          </a:p>
          <a:p>
            <a:pPr lvl="1"/>
            <a:r>
              <a:rPr lang="en-US" dirty="0"/>
              <a:t>The outer </a:t>
            </a:r>
            <a:r>
              <a:rPr lang="en-US" b="1" dirty="0"/>
              <a:t>for </a:t>
            </a:r>
            <a:r>
              <a:rPr lang="en-US" dirty="0"/>
              <a:t>loop ends when </a:t>
            </a:r>
            <a:r>
              <a:rPr lang="en-US" dirty="0">
                <a:latin typeface="Comic Sans MS" charset="0"/>
              </a:rPr>
              <a:t>j = n + 1</a:t>
            </a:r>
            <a:r>
              <a:rPr lang="en-US" dirty="0">
                <a:sym typeface="Symbol" charset="2"/>
              </a:rPr>
              <a:t> </a:t>
            </a:r>
            <a:r>
              <a:rPr lang="en-US" dirty="0">
                <a:latin typeface="Century Gothic" charset="0"/>
                <a:ea typeface="Century Gothic" charset="0"/>
                <a:cs typeface="Century Gothic" charset="0"/>
                <a:sym typeface="Symbol" charset="2"/>
              </a:rPr>
              <a:t>⇒</a:t>
            </a:r>
            <a:r>
              <a:rPr lang="en-US" dirty="0">
                <a:sym typeface="Symbol" charset="2"/>
              </a:rPr>
              <a:t> </a:t>
            </a:r>
            <a:r>
              <a:rPr lang="en-US" dirty="0">
                <a:latin typeface="Comic Sans MS" charset="0"/>
              </a:rPr>
              <a:t>j-1 = n</a:t>
            </a:r>
            <a:endParaRPr lang="en-US" dirty="0">
              <a:latin typeface="Comic Sans MS" charset="0"/>
              <a:sym typeface="Symbol" charset="2"/>
            </a:endParaRPr>
          </a:p>
          <a:p>
            <a:pPr lvl="1"/>
            <a:r>
              <a:rPr lang="en-US" dirty="0"/>
              <a:t>Replace </a:t>
            </a:r>
            <a:r>
              <a:rPr lang="en-US" dirty="0">
                <a:latin typeface="Comic Sans MS" charset="0"/>
              </a:rPr>
              <a:t>n</a:t>
            </a:r>
            <a:r>
              <a:rPr lang="en-US" i="1" dirty="0"/>
              <a:t> </a:t>
            </a:r>
            <a:r>
              <a:rPr lang="en-US" dirty="0"/>
              <a:t>with </a:t>
            </a:r>
            <a:r>
              <a:rPr lang="en-US" dirty="0">
                <a:latin typeface="Comic Sans MS" charset="0"/>
              </a:rPr>
              <a:t>j-1</a:t>
            </a:r>
            <a:r>
              <a:rPr lang="en-US" dirty="0"/>
              <a:t> in the loop invariant: </a:t>
            </a:r>
          </a:p>
          <a:p>
            <a:pPr lvl="2"/>
            <a:r>
              <a:rPr lang="en-US" dirty="0"/>
              <a:t>the </a:t>
            </a:r>
            <a:r>
              <a:rPr lang="en-US" dirty="0" err="1"/>
              <a:t>subarray</a:t>
            </a:r>
            <a:r>
              <a:rPr lang="en-US" dirty="0"/>
              <a:t> </a:t>
            </a:r>
            <a:r>
              <a:rPr lang="en-US" dirty="0">
                <a:latin typeface="Comic Sans MS" charset="0"/>
              </a:rPr>
              <a:t>A[1 . . n]</a:t>
            </a:r>
            <a:r>
              <a:rPr lang="en-US" dirty="0"/>
              <a:t> consists of the elements originally in </a:t>
            </a:r>
            <a:r>
              <a:rPr lang="en-US" dirty="0">
                <a:latin typeface="Comic Sans MS" charset="0"/>
              </a:rPr>
              <a:t>A[1 . . n],</a:t>
            </a:r>
            <a:r>
              <a:rPr lang="en-US" dirty="0"/>
              <a:t> but in sorted order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entire array is sorted!	</a:t>
            </a:r>
          </a:p>
        </p:txBody>
      </p:sp>
      <p:graphicFrame>
        <p:nvGraphicFramePr>
          <p:cNvPr id="209924" name="Object 4"/>
          <p:cNvGraphicFramePr>
            <a:graphicFrameLocks noChangeAspect="1"/>
          </p:cNvGraphicFramePr>
          <p:nvPr/>
        </p:nvGraphicFramePr>
        <p:xfrm>
          <a:off x="1824038" y="3246438"/>
          <a:ext cx="2546350" cy="1423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239" name="Paint Shop Pro Image" r:id="rId4" imgW="2546341" imgH="1424390" progId="">
                  <p:embed/>
                </p:oleObj>
              </mc:Choice>
              <mc:Fallback>
                <p:oleObj name="Paint Shop Pro Image" r:id="rId4" imgW="2546341" imgH="1424390" progId="">
                  <p:embed/>
                  <p:pic>
                    <p:nvPicPr>
                      <p:cNvPr id="20992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4038" y="3246438"/>
                        <a:ext cx="2546350" cy="1423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9925" name="Object 5"/>
          <p:cNvGraphicFramePr>
            <a:graphicFrameLocks noChangeAspect="1"/>
          </p:cNvGraphicFramePr>
          <p:nvPr/>
        </p:nvGraphicFramePr>
        <p:xfrm>
          <a:off x="4491038" y="3506788"/>
          <a:ext cx="2643187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240" name="Paint Shop Pro Image" r:id="rId6" imgW="2643902" imgH="946341" progId="">
                  <p:embed/>
                </p:oleObj>
              </mc:Choice>
              <mc:Fallback>
                <p:oleObj name="Paint Shop Pro Image" r:id="rId6" imgW="2643902" imgH="946341" progId="">
                  <p:embed/>
                  <p:pic>
                    <p:nvPicPr>
                      <p:cNvPr id="20992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1038" y="3506788"/>
                        <a:ext cx="2643187" cy="946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9926" name="Text Box 6"/>
          <p:cNvSpPr txBox="1">
            <a:spLocks noChangeArrowheads="1"/>
          </p:cNvSpPr>
          <p:nvPr/>
        </p:nvSpPr>
        <p:spPr bwMode="auto">
          <a:xfrm>
            <a:off x="7173913" y="3257550"/>
            <a:ext cx="234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i="1">
                <a:latin typeface="Century Gothic" charset="0"/>
                <a:ea typeface="Century Gothic" charset="0"/>
                <a:cs typeface="Century Gothic" charset="0"/>
              </a:rPr>
              <a:t>j</a:t>
            </a:r>
          </a:p>
        </p:txBody>
      </p:sp>
      <p:sp>
        <p:nvSpPr>
          <p:cNvPr id="209927" name="Text Box 7"/>
          <p:cNvSpPr txBox="1">
            <a:spLocks noChangeArrowheads="1"/>
          </p:cNvSpPr>
          <p:nvPr/>
        </p:nvSpPr>
        <p:spPr bwMode="auto">
          <a:xfrm>
            <a:off x="6546850" y="3257550"/>
            <a:ext cx="565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i="1" dirty="0">
                <a:latin typeface="Century Gothic" charset="0"/>
                <a:ea typeface="Century Gothic" charset="0"/>
                <a:cs typeface="Century Gothic" charset="0"/>
              </a:rPr>
              <a:t>j - 1</a:t>
            </a:r>
          </a:p>
        </p:txBody>
      </p:sp>
    </p:spTree>
    <p:extLst>
      <p:ext uri="{BB962C8B-B14F-4D97-AF65-F5344CB8AC3E}">
        <p14:creationId xmlns:p14="http://schemas.microsoft.com/office/powerpoint/2010/main" val="3472210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6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4015F-6CEF-7D47-8CFD-565A5821D00C}" type="slidenum">
              <a:rPr lang="en-US"/>
              <a:pPr/>
              <a:t>22</a:t>
            </a:fld>
            <a:endParaRPr lang="en-US"/>
          </a:p>
        </p:txBody>
      </p:sp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Analysis of Insertion Sort</a:t>
            </a:r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596063" y="1184275"/>
            <a:ext cx="2133600" cy="5076825"/>
          </a:xfrm>
        </p:spPr>
        <p:txBody>
          <a:bodyPr/>
          <a:lstStyle/>
          <a:p>
            <a:pPr>
              <a:buFontTx/>
              <a:buNone/>
            </a:pPr>
            <a:r>
              <a:rPr lang="en-US" dirty="0">
                <a:solidFill>
                  <a:schemeClr val="tx1"/>
                </a:solidFill>
              </a:rPr>
              <a:t>cost	 times</a:t>
            </a:r>
          </a:p>
          <a:p>
            <a:pPr>
              <a:buFontTx/>
              <a:buNone/>
            </a:pP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mic Sans MS" charset="0"/>
              </a:rPr>
              <a:t> c</a:t>
            </a:r>
            <a:r>
              <a:rPr lang="en-US" sz="2400" baseline="-25000" dirty="0">
                <a:solidFill>
                  <a:schemeClr val="tx1"/>
                </a:solidFill>
                <a:latin typeface="Comic Sans MS" charset="0"/>
              </a:rPr>
              <a:t>1</a:t>
            </a:r>
            <a:r>
              <a:rPr lang="en-US" sz="2400" dirty="0">
                <a:solidFill>
                  <a:schemeClr val="tx1"/>
                </a:solidFill>
                <a:latin typeface="Comic Sans MS" charset="0"/>
              </a:rPr>
              <a:t>          n</a:t>
            </a:r>
          </a:p>
          <a:p>
            <a:pPr>
              <a:buFontTx/>
              <a:buNone/>
            </a:pPr>
            <a:r>
              <a:rPr lang="en-US" sz="2400" dirty="0">
                <a:solidFill>
                  <a:schemeClr val="tx1"/>
                </a:solidFill>
                <a:latin typeface="Comic Sans MS" charset="0"/>
              </a:rPr>
              <a:t>  c</a:t>
            </a:r>
            <a:r>
              <a:rPr lang="en-US" sz="2400" baseline="-25000" dirty="0">
                <a:solidFill>
                  <a:schemeClr val="tx1"/>
                </a:solidFill>
                <a:latin typeface="Comic Sans MS" charset="0"/>
              </a:rPr>
              <a:t>2</a:t>
            </a:r>
            <a:r>
              <a:rPr lang="en-US" sz="2400" dirty="0">
                <a:solidFill>
                  <a:schemeClr val="tx1"/>
                </a:solidFill>
                <a:latin typeface="Comic Sans MS" charset="0"/>
              </a:rPr>
              <a:t> 	   n-1</a:t>
            </a:r>
          </a:p>
          <a:p>
            <a:pPr>
              <a:buFontTx/>
              <a:buNone/>
            </a:pPr>
            <a:r>
              <a:rPr lang="en-US" sz="2400" dirty="0">
                <a:solidFill>
                  <a:schemeClr val="tx1"/>
                </a:solidFill>
                <a:latin typeface="Comic Sans MS" charset="0"/>
              </a:rPr>
              <a:t>  0	   n-1</a:t>
            </a:r>
          </a:p>
          <a:p>
            <a:pPr>
              <a:buFontTx/>
              <a:buNone/>
            </a:pPr>
            <a:r>
              <a:rPr lang="en-US" sz="2400" dirty="0">
                <a:solidFill>
                  <a:schemeClr val="tx1"/>
                </a:solidFill>
                <a:latin typeface="Comic Sans MS" charset="0"/>
              </a:rPr>
              <a:t>  c</a:t>
            </a:r>
            <a:r>
              <a:rPr lang="en-US" sz="2400" baseline="-25000" dirty="0">
                <a:solidFill>
                  <a:schemeClr val="tx1"/>
                </a:solidFill>
                <a:latin typeface="Comic Sans MS" charset="0"/>
              </a:rPr>
              <a:t>4</a:t>
            </a:r>
            <a:r>
              <a:rPr lang="en-US" sz="2400" dirty="0">
                <a:solidFill>
                  <a:schemeClr val="tx1"/>
                </a:solidFill>
                <a:latin typeface="Comic Sans MS" charset="0"/>
              </a:rPr>
              <a:t>	   n-1</a:t>
            </a:r>
          </a:p>
          <a:p>
            <a:pPr>
              <a:buFontTx/>
              <a:buNone/>
            </a:pPr>
            <a:r>
              <a:rPr lang="en-US" sz="2400" dirty="0">
                <a:solidFill>
                  <a:schemeClr val="tx1"/>
                </a:solidFill>
                <a:latin typeface="Comic Sans MS" charset="0"/>
              </a:rPr>
              <a:t>  c</a:t>
            </a:r>
            <a:r>
              <a:rPr lang="en-US" sz="2400" baseline="-25000" dirty="0">
                <a:solidFill>
                  <a:schemeClr val="tx1"/>
                </a:solidFill>
                <a:latin typeface="Comic Sans MS" charset="0"/>
              </a:rPr>
              <a:t>5</a:t>
            </a:r>
            <a:r>
              <a:rPr lang="en-US" sz="2400" dirty="0">
                <a:solidFill>
                  <a:schemeClr val="tx1"/>
                </a:solidFill>
                <a:latin typeface="Comic Sans MS" charset="0"/>
              </a:rPr>
              <a:t>	</a:t>
            </a:r>
          </a:p>
          <a:p>
            <a:pPr>
              <a:buFontTx/>
              <a:buNone/>
            </a:pPr>
            <a:r>
              <a:rPr lang="en-US" sz="2400" dirty="0">
                <a:solidFill>
                  <a:schemeClr val="tx1"/>
                </a:solidFill>
                <a:latin typeface="Comic Sans MS" charset="0"/>
              </a:rPr>
              <a:t>  c</a:t>
            </a:r>
            <a:r>
              <a:rPr lang="en-US" sz="2400" baseline="-25000" dirty="0">
                <a:solidFill>
                  <a:schemeClr val="tx1"/>
                </a:solidFill>
                <a:latin typeface="Comic Sans MS" charset="0"/>
              </a:rPr>
              <a:t>6</a:t>
            </a:r>
            <a:r>
              <a:rPr lang="en-US" sz="2400" dirty="0">
                <a:solidFill>
                  <a:schemeClr val="tx1"/>
                </a:solidFill>
                <a:latin typeface="Comic Sans MS" charset="0"/>
              </a:rPr>
              <a:t> </a:t>
            </a:r>
          </a:p>
          <a:p>
            <a:pPr>
              <a:buFontTx/>
              <a:buNone/>
            </a:pPr>
            <a:r>
              <a:rPr lang="en-US" sz="2400" dirty="0">
                <a:solidFill>
                  <a:schemeClr val="tx1"/>
                </a:solidFill>
                <a:latin typeface="Comic Sans MS" charset="0"/>
              </a:rPr>
              <a:t>  c</a:t>
            </a:r>
            <a:r>
              <a:rPr lang="en-US" sz="2400" baseline="-25000" dirty="0">
                <a:solidFill>
                  <a:schemeClr val="tx1"/>
                </a:solidFill>
                <a:latin typeface="Comic Sans MS" charset="0"/>
              </a:rPr>
              <a:t>7 </a:t>
            </a:r>
            <a:endParaRPr lang="en-US" sz="2400" dirty="0">
              <a:solidFill>
                <a:schemeClr val="tx1"/>
              </a:solidFill>
              <a:latin typeface="Comic Sans MS" charset="0"/>
            </a:endParaRPr>
          </a:p>
          <a:p>
            <a:pPr>
              <a:buFontTx/>
              <a:buNone/>
            </a:pPr>
            <a:r>
              <a:rPr lang="en-US" sz="2400" dirty="0">
                <a:solidFill>
                  <a:schemeClr val="tx1"/>
                </a:solidFill>
                <a:latin typeface="Comic Sans MS" charset="0"/>
              </a:rPr>
              <a:t>  c</a:t>
            </a:r>
            <a:r>
              <a:rPr lang="en-US" sz="2400" baseline="-25000" dirty="0">
                <a:solidFill>
                  <a:schemeClr val="tx1"/>
                </a:solidFill>
                <a:latin typeface="Comic Sans MS" charset="0"/>
              </a:rPr>
              <a:t>8</a:t>
            </a:r>
            <a:r>
              <a:rPr lang="en-US" sz="2400" dirty="0">
                <a:solidFill>
                  <a:schemeClr val="tx1"/>
                </a:solidFill>
                <a:latin typeface="Comic Sans MS" charset="0"/>
              </a:rPr>
              <a:t>	    n-1	</a:t>
            </a:r>
            <a:r>
              <a:rPr lang="en-US" sz="2400" dirty="0">
                <a:solidFill>
                  <a:schemeClr val="tx1"/>
                </a:solidFill>
              </a:rPr>
              <a:t>   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graphicFrame>
        <p:nvGraphicFramePr>
          <p:cNvPr id="210948" name="Object 4"/>
          <p:cNvGraphicFramePr>
            <a:graphicFrameLocks noChangeAspect="1"/>
          </p:cNvGraphicFramePr>
          <p:nvPr/>
        </p:nvGraphicFramePr>
        <p:xfrm>
          <a:off x="7789863" y="3367088"/>
          <a:ext cx="833437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85" name="Equation" r:id="rId4" imgW="469800" imgH="304560" progId="Equation.3">
                  <p:embed/>
                </p:oleObj>
              </mc:Choice>
              <mc:Fallback>
                <p:oleObj name="Equation" r:id="rId4" imgW="469800" imgH="304560" progId="Equation.3">
                  <p:embed/>
                  <p:pic>
                    <p:nvPicPr>
                      <p:cNvPr id="21094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89863" y="3367088"/>
                        <a:ext cx="833437" cy="539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0949" name="Object 5"/>
          <p:cNvGraphicFramePr>
            <a:graphicFrameLocks noChangeAspect="1"/>
          </p:cNvGraphicFramePr>
          <p:nvPr/>
        </p:nvGraphicFramePr>
        <p:xfrm>
          <a:off x="7789863" y="3827463"/>
          <a:ext cx="1354137" cy="53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86" name="Equation" r:id="rId6" imgW="774360" imgH="304560" progId="Equation.3">
                  <p:embed/>
                </p:oleObj>
              </mc:Choice>
              <mc:Fallback>
                <p:oleObj name="Equation" r:id="rId6" imgW="774360" imgH="304560" progId="Equation.3">
                  <p:embed/>
                  <p:pic>
                    <p:nvPicPr>
                      <p:cNvPr id="21094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89863" y="3827463"/>
                        <a:ext cx="1354137" cy="531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0950" name="Object 6"/>
          <p:cNvGraphicFramePr>
            <a:graphicFrameLocks noChangeAspect="1"/>
          </p:cNvGraphicFramePr>
          <p:nvPr/>
        </p:nvGraphicFramePr>
        <p:xfrm>
          <a:off x="7789863" y="4281488"/>
          <a:ext cx="1354137" cy="53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87" name="Equation" r:id="rId8" imgW="774360" imgH="304560" progId="Equation.3">
                  <p:embed/>
                </p:oleObj>
              </mc:Choice>
              <mc:Fallback>
                <p:oleObj name="Equation" r:id="rId8" imgW="774360" imgH="304560" progId="Equation.3">
                  <p:embed/>
                  <p:pic>
                    <p:nvPicPr>
                      <p:cNvPr id="21095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89863" y="4281488"/>
                        <a:ext cx="1354137" cy="531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0951" name="Object 7"/>
          <p:cNvGraphicFramePr>
            <a:graphicFrameLocks noChangeAspect="1"/>
          </p:cNvGraphicFramePr>
          <p:nvPr/>
        </p:nvGraphicFramePr>
        <p:xfrm>
          <a:off x="246063" y="5572125"/>
          <a:ext cx="8707437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88" name="Equation" r:id="rId9" imgW="4724280" imgH="444240" progId="Equation.3">
                  <p:embed/>
                </p:oleObj>
              </mc:Choice>
              <mc:Fallback>
                <p:oleObj name="Equation" r:id="rId9" imgW="4724280" imgH="444240" progId="Equation.3">
                  <p:embed/>
                  <p:pic>
                    <p:nvPicPr>
                      <p:cNvPr id="21095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063" y="5572125"/>
                        <a:ext cx="8707437" cy="819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095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253796" y="1155700"/>
            <a:ext cx="8229600" cy="5076825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dirty="0">
                <a:solidFill>
                  <a:schemeClr val="tx1"/>
                </a:solidFill>
              </a:rPr>
              <a:t>INSERTION-SORT</a:t>
            </a:r>
            <a:r>
              <a:rPr lang="en-US" i="1" dirty="0">
                <a:solidFill>
                  <a:schemeClr val="tx1"/>
                </a:solidFill>
              </a:rPr>
              <a:t>(A)</a:t>
            </a:r>
          </a:p>
          <a:p>
            <a:pPr>
              <a:buFontTx/>
              <a:buNone/>
            </a:pPr>
            <a:r>
              <a:rPr lang="en-US" b="1" dirty="0">
                <a:solidFill>
                  <a:schemeClr val="tx1"/>
                </a:solidFill>
              </a:rPr>
              <a:t>	</a:t>
            </a:r>
            <a:r>
              <a:rPr lang="en-US" sz="2400" b="1" dirty="0">
                <a:solidFill>
                  <a:schemeClr val="tx1"/>
                </a:solidFill>
              </a:rPr>
              <a:t>for </a:t>
            </a:r>
            <a:r>
              <a:rPr lang="en-US" sz="2400" dirty="0">
                <a:solidFill>
                  <a:schemeClr val="tx1"/>
                </a:solidFill>
              </a:rPr>
              <a:t>j ← 2 </a:t>
            </a:r>
            <a:r>
              <a:rPr lang="en-US" sz="2400" b="1" dirty="0">
                <a:solidFill>
                  <a:schemeClr val="tx1"/>
                </a:solidFill>
              </a:rPr>
              <a:t>to </a:t>
            </a:r>
            <a:r>
              <a:rPr lang="en-US" sz="2400" dirty="0">
                <a:solidFill>
                  <a:schemeClr val="tx1"/>
                </a:solidFill>
              </a:rPr>
              <a:t>n</a:t>
            </a:r>
          </a:p>
          <a:p>
            <a:pPr>
              <a:buFontTx/>
              <a:buNone/>
            </a:pPr>
            <a:r>
              <a:rPr lang="en-US" sz="2400" b="1" dirty="0">
                <a:solidFill>
                  <a:schemeClr val="tx1"/>
                </a:solidFill>
              </a:rPr>
              <a:t>		do </a:t>
            </a:r>
            <a:r>
              <a:rPr lang="en-US" sz="2400" dirty="0">
                <a:solidFill>
                  <a:schemeClr val="tx1"/>
                </a:solidFill>
              </a:rPr>
              <a:t>key ← A[ j ]</a:t>
            </a:r>
          </a:p>
          <a:p>
            <a:pPr>
              <a:buFontTx/>
              <a:buNone/>
            </a:pPr>
            <a:r>
              <a:rPr lang="en-US" sz="2000" dirty="0">
                <a:solidFill>
                  <a:schemeClr val="tx1"/>
                </a:solidFill>
              </a:rPr>
              <a:t>		  Insert A[ j ] into the sorted seq. A[1 . . j -1]</a:t>
            </a:r>
          </a:p>
          <a:p>
            <a:pPr>
              <a:buFontTx/>
              <a:buNone/>
            </a:pPr>
            <a:r>
              <a:rPr lang="en-US" dirty="0">
                <a:solidFill>
                  <a:schemeClr val="tx1"/>
                </a:solidFill>
              </a:rPr>
              <a:t>		     </a:t>
            </a:r>
            <a:r>
              <a:rPr lang="en-US" sz="2400" dirty="0" err="1">
                <a:solidFill>
                  <a:schemeClr val="tx1"/>
                </a:solidFill>
              </a:rPr>
              <a:t>i</a:t>
            </a:r>
            <a:r>
              <a:rPr lang="en-US" sz="2400" dirty="0">
                <a:solidFill>
                  <a:schemeClr val="tx1"/>
                </a:solidFill>
              </a:rPr>
              <a:t> ← j - 1</a:t>
            </a:r>
          </a:p>
          <a:p>
            <a:pPr>
              <a:buFontTx/>
              <a:buNone/>
            </a:pPr>
            <a:r>
              <a:rPr lang="en-US" sz="2400" b="1" dirty="0">
                <a:solidFill>
                  <a:schemeClr val="tx1"/>
                </a:solidFill>
              </a:rPr>
              <a:t>		     while </a:t>
            </a:r>
            <a:r>
              <a:rPr lang="en-US" sz="2400" dirty="0" err="1">
                <a:solidFill>
                  <a:schemeClr val="tx1"/>
                </a:solidFill>
              </a:rPr>
              <a:t>i</a:t>
            </a:r>
            <a:r>
              <a:rPr lang="en-US" sz="2400" dirty="0">
                <a:solidFill>
                  <a:schemeClr val="tx1"/>
                </a:solidFill>
              </a:rPr>
              <a:t> &gt; 0 and A[</a:t>
            </a:r>
            <a:r>
              <a:rPr lang="en-US" sz="2400" dirty="0" err="1">
                <a:solidFill>
                  <a:schemeClr val="tx1"/>
                </a:solidFill>
              </a:rPr>
              <a:t>i</a:t>
            </a:r>
            <a:r>
              <a:rPr lang="en-US" sz="2400" dirty="0">
                <a:solidFill>
                  <a:schemeClr val="tx1"/>
                </a:solidFill>
              </a:rPr>
              <a:t>] &gt; key</a:t>
            </a:r>
          </a:p>
          <a:p>
            <a:pPr>
              <a:buFontTx/>
              <a:buNone/>
            </a:pPr>
            <a:r>
              <a:rPr lang="en-US" sz="2400" dirty="0">
                <a:solidFill>
                  <a:schemeClr val="tx1"/>
                </a:solidFill>
              </a:rPr>
              <a:t>			</a:t>
            </a:r>
            <a:r>
              <a:rPr lang="en-US" sz="2400" b="1" dirty="0">
                <a:solidFill>
                  <a:schemeClr val="tx1"/>
                </a:solidFill>
              </a:rPr>
              <a:t>do </a:t>
            </a:r>
            <a:r>
              <a:rPr lang="en-US" sz="2400" dirty="0">
                <a:solidFill>
                  <a:schemeClr val="tx1"/>
                </a:solidFill>
              </a:rPr>
              <a:t>A[</a:t>
            </a:r>
            <a:r>
              <a:rPr lang="en-US" sz="2400" dirty="0" err="1">
                <a:solidFill>
                  <a:schemeClr val="tx1"/>
                </a:solidFill>
              </a:rPr>
              <a:t>i</a:t>
            </a:r>
            <a:r>
              <a:rPr lang="en-US" sz="2400" dirty="0">
                <a:solidFill>
                  <a:schemeClr val="tx1"/>
                </a:solidFill>
              </a:rPr>
              <a:t> + 1] ← A[</a:t>
            </a:r>
            <a:r>
              <a:rPr lang="en-US" sz="2400" dirty="0" err="1">
                <a:solidFill>
                  <a:schemeClr val="tx1"/>
                </a:solidFill>
              </a:rPr>
              <a:t>i</a:t>
            </a:r>
            <a:r>
              <a:rPr lang="en-US" sz="2400" dirty="0">
                <a:solidFill>
                  <a:schemeClr val="tx1"/>
                </a:solidFill>
              </a:rPr>
              <a:t>]</a:t>
            </a:r>
          </a:p>
          <a:p>
            <a:pPr>
              <a:buFontTx/>
              <a:buNone/>
            </a:pPr>
            <a:r>
              <a:rPr lang="en-US" sz="2400" dirty="0">
                <a:solidFill>
                  <a:schemeClr val="tx1"/>
                </a:solidFill>
              </a:rPr>
              <a:t>			      </a:t>
            </a:r>
            <a:r>
              <a:rPr lang="en-US" sz="2400" dirty="0" err="1">
                <a:solidFill>
                  <a:schemeClr val="tx1"/>
                </a:solidFill>
              </a:rPr>
              <a:t>i</a:t>
            </a:r>
            <a:r>
              <a:rPr lang="en-US" sz="2400" dirty="0">
                <a:solidFill>
                  <a:schemeClr val="tx1"/>
                </a:solidFill>
              </a:rPr>
              <a:t> ← </a:t>
            </a:r>
            <a:r>
              <a:rPr lang="en-US" sz="2400" dirty="0" err="1">
                <a:solidFill>
                  <a:schemeClr val="tx1"/>
                </a:solidFill>
              </a:rPr>
              <a:t>i</a:t>
            </a:r>
            <a:r>
              <a:rPr lang="en-US" sz="2400" dirty="0">
                <a:solidFill>
                  <a:schemeClr val="tx1"/>
                </a:solidFill>
              </a:rPr>
              <a:t> – 1</a:t>
            </a:r>
          </a:p>
          <a:p>
            <a:pPr>
              <a:buFontTx/>
              <a:buNone/>
            </a:pPr>
            <a:r>
              <a:rPr lang="en-US" sz="2400" dirty="0">
                <a:solidFill>
                  <a:schemeClr val="tx1"/>
                </a:solidFill>
              </a:rPr>
              <a:t>		     A[</a:t>
            </a:r>
            <a:r>
              <a:rPr lang="en-US" sz="2400" dirty="0" err="1">
                <a:solidFill>
                  <a:schemeClr val="tx1"/>
                </a:solidFill>
              </a:rPr>
              <a:t>i</a:t>
            </a:r>
            <a:r>
              <a:rPr lang="en-US" sz="2400" dirty="0">
                <a:solidFill>
                  <a:schemeClr val="tx1"/>
                </a:solidFill>
              </a:rPr>
              <a:t> + 1] ← key</a:t>
            </a:r>
          </a:p>
        </p:txBody>
      </p:sp>
      <p:sp>
        <p:nvSpPr>
          <p:cNvPr id="210953" name="AutoShape 9"/>
          <p:cNvSpPr>
            <a:spLocks noChangeArrowheads="1"/>
          </p:cNvSpPr>
          <p:nvPr/>
        </p:nvSpPr>
        <p:spPr bwMode="auto">
          <a:xfrm rot="-8014074">
            <a:off x="1223170" y="2736462"/>
            <a:ext cx="131762" cy="123825"/>
          </a:xfrm>
          <a:prstGeom prst="rtTriangle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196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6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9B5C5-5CC4-DD43-8B46-15D8F2D7B1EE}" type="slidenum">
              <a:rPr lang="en-US"/>
              <a:pPr/>
              <a:t>23</a:t>
            </a:fld>
            <a:endParaRPr lang="en-US"/>
          </a:p>
        </p:txBody>
      </p:sp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Best Case Analysis</a:t>
            </a:r>
          </a:p>
        </p:txBody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7276" y="1062038"/>
            <a:ext cx="8478837" cy="564356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The array is already sorted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latin typeface="Comic Sans MS" charset="0"/>
              </a:rPr>
              <a:t>A[</a:t>
            </a:r>
            <a:r>
              <a:rPr lang="en-US" dirty="0" err="1">
                <a:latin typeface="Comic Sans MS" charset="0"/>
              </a:rPr>
              <a:t>i</a:t>
            </a:r>
            <a:r>
              <a:rPr lang="en-US" dirty="0">
                <a:latin typeface="Comic Sans MS" charset="0"/>
              </a:rPr>
              <a:t>] ≤ key </a:t>
            </a:r>
            <a:r>
              <a:rPr lang="en-US" dirty="0"/>
              <a:t>upon the first time the </a:t>
            </a:r>
            <a:r>
              <a:rPr lang="en-US" b="1" dirty="0"/>
              <a:t>while </a:t>
            </a:r>
            <a:r>
              <a:rPr lang="en-US" dirty="0"/>
              <a:t>loop test is run (when 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dirty="0"/>
              <a:t>= </a:t>
            </a:r>
            <a:r>
              <a:rPr lang="en-US" i="1" dirty="0"/>
              <a:t>j </a:t>
            </a:r>
            <a:r>
              <a:rPr lang="en-US" dirty="0"/>
              <a:t>-1)</a:t>
            </a:r>
          </a:p>
          <a:p>
            <a:pPr lvl="1">
              <a:lnSpc>
                <a:spcPct val="150000"/>
              </a:lnSpc>
            </a:pPr>
            <a:r>
              <a:rPr lang="en-US" dirty="0" err="1"/>
              <a:t>t</a:t>
            </a:r>
            <a:r>
              <a:rPr lang="en-US" baseline="-25000" dirty="0" err="1">
                <a:latin typeface="Comic Sans MS" charset="0"/>
              </a:rPr>
              <a:t>j</a:t>
            </a:r>
            <a:r>
              <a:rPr lang="en-US" i="1" dirty="0"/>
              <a:t> </a:t>
            </a:r>
            <a:r>
              <a:rPr lang="en-US" dirty="0"/>
              <a:t>= 1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Comic Sans MS" charset="0"/>
              </a:rPr>
              <a:t>T(n) = c</a:t>
            </a:r>
            <a:r>
              <a:rPr lang="en-US" baseline="-25000" dirty="0">
                <a:latin typeface="Comic Sans MS" charset="0"/>
              </a:rPr>
              <a:t>1</a:t>
            </a:r>
            <a:r>
              <a:rPr lang="en-US" dirty="0">
                <a:latin typeface="Comic Sans MS" charset="0"/>
              </a:rPr>
              <a:t>n + c</a:t>
            </a:r>
            <a:r>
              <a:rPr lang="en-US" baseline="-25000" dirty="0">
                <a:latin typeface="Comic Sans MS" charset="0"/>
              </a:rPr>
              <a:t>2</a:t>
            </a:r>
            <a:r>
              <a:rPr lang="en-US" dirty="0">
                <a:latin typeface="Comic Sans MS" charset="0"/>
              </a:rPr>
              <a:t>(n -1) + c</a:t>
            </a:r>
            <a:r>
              <a:rPr lang="en-US" baseline="-25000" dirty="0">
                <a:latin typeface="Comic Sans MS" charset="0"/>
              </a:rPr>
              <a:t>4</a:t>
            </a:r>
            <a:r>
              <a:rPr lang="en-US" dirty="0">
                <a:latin typeface="Comic Sans MS" charset="0"/>
              </a:rPr>
              <a:t>(n -1) + c</a:t>
            </a:r>
            <a:r>
              <a:rPr lang="en-US" baseline="-25000" dirty="0">
                <a:latin typeface="Comic Sans MS" charset="0"/>
              </a:rPr>
              <a:t>5</a:t>
            </a:r>
            <a:r>
              <a:rPr lang="en-US" dirty="0">
                <a:latin typeface="Comic Sans MS" charset="0"/>
              </a:rPr>
              <a:t>(n -1) + c</a:t>
            </a:r>
            <a:r>
              <a:rPr lang="en-US" baseline="-25000" dirty="0">
                <a:latin typeface="Comic Sans MS" charset="0"/>
              </a:rPr>
              <a:t>8</a:t>
            </a:r>
            <a:r>
              <a:rPr lang="en-US" dirty="0">
                <a:latin typeface="Comic Sans MS" charset="0"/>
              </a:rPr>
              <a:t>(n-1) = (c</a:t>
            </a:r>
            <a:r>
              <a:rPr lang="en-US" baseline="-25000" dirty="0">
                <a:latin typeface="Comic Sans MS" charset="0"/>
              </a:rPr>
              <a:t>1</a:t>
            </a:r>
            <a:r>
              <a:rPr lang="en-US" dirty="0">
                <a:latin typeface="Comic Sans MS" charset="0"/>
              </a:rPr>
              <a:t> + c</a:t>
            </a:r>
            <a:r>
              <a:rPr lang="en-US" baseline="-25000" dirty="0">
                <a:latin typeface="Comic Sans MS" charset="0"/>
              </a:rPr>
              <a:t>2</a:t>
            </a:r>
            <a:r>
              <a:rPr lang="en-US" dirty="0">
                <a:latin typeface="Comic Sans MS" charset="0"/>
              </a:rPr>
              <a:t> + c</a:t>
            </a:r>
            <a:r>
              <a:rPr lang="en-US" baseline="-25000" dirty="0">
                <a:latin typeface="Comic Sans MS" charset="0"/>
              </a:rPr>
              <a:t>4</a:t>
            </a:r>
            <a:r>
              <a:rPr lang="en-US" dirty="0">
                <a:latin typeface="Comic Sans MS" charset="0"/>
              </a:rPr>
              <a:t> + c</a:t>
            </a:r>
            <a:r>
              <a:rPr lang="en-US" baseline="-25000" dirty="0">
                <a:latin typeface="Comic Sans MS" charset="0"/>
              </a:rPr>
              <a:t>5</a:t>
            </a:r>
            <a:r>
              <a:rPr lang="en-US" dirty="0">
                <a:latin typeface="Comic Sans MS" charset="0"/>
              </a:rPr>
              <a:t> + c</a:t>
            </a:r>
            <a:r>
              <a:rPr lang="en-US" baseline="-25000" dirty="0">
                <a:latin typeface="Comic Sans MS" charset="0"/>
              </a:rPr>
              <a:t>8</a:t>
            </a:r>
            <a:r>
              <a:rPr lang="en-US" dirty="0">
                <a:latin typeface="Comic Sans MS" charset="0"/>
              </a:rPr>
              <a:t>)n - (c</a:t>
            </a:r>
            <a:r>
              <a:rPr lang="en-US" baseline="-25000" dirty="0">
                <a:latin typeface="Comic Sans MS" charset="0"/>
              </a:rPr>
              <a:t>2</a:t>
            </a:r>
            <a:r>
              <a:rPr lang="en-US" dirty="0">
                <a:latin typeface="Comic Sans MS" charset="0"/>
              </a:rPr>
              <a:t> + c</a:t>
            </a:r>
            <a:r>
              <a:rPr lang="en-US" baseline="-25000" dirty="0">
                <a:latin typeface="Comic Sans MS" charset="0"/>
              </a:rPr>
              <a:t>4</a:t>
            </a:r>
            <a:r>
              <a:rPr lang="en-US" dirty="0">
                <a:latin typeface="Comic Sans MS" charset="0"/>
              </a:rPr>
              <a:t> + c</a:t>
            </a:r>
            <a:r>
              <a:rPr lang="en-US" baseline="-25000" dirty="0">
                <a:latin typeface="Comic Sans MS" charset="0"/>
              </a:rPr>
              <a:t>5</a:t>
            </a:r>
            <a:r>
              <a:rPr lang="en-US" dirty="0">
                <a:latin typeface="Comic Sans MS" charset="0"/>
              </a:rPr>
              <a:t> + c</a:t>
            </a:r>
            <a:r>
              <a:rPr lang="en-US" baseline="-25000" dirty="0">
                <a:latin typeface="Comic Sans MS" charset="0"/>
              </a:rPr>
              <a:t>8</a:t>
            </a:r>
            <a:r>
              <a:rPr lang="en-US" dirty="0">
                <a:latin typeface="Comic Sans MS" charset="0"/>
              </a:rPr>
              <a:t>)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dirty="0"/>
              <a:t>	</a:t>
            </a:r>
            <a:r>
              <a:rPr lang="en-US" dirty="0">
                <a:latin typeface="Comic Sans MS" charset="0"/>
              </a:rPr>
              <a:t>= an + b = </a:t>
            </a:r>
            <a:r>
              <a:rPr lang="en-US" dirty="0" err="1">
                <a:latin typeface="Comic Sans MS" charset="0"/>
                <a:sym typeface="Symbol" charset="2"/>
              </a:rPr>
              <a:t>Θ</a:t>
            </a:r>
            <a:r>
              <a:rPr lang="en-US" dirty="0">
                <a:latin typeface="Comic Sans MS" charset="0"/>
              </a:rPr>
              <a:t>(n)	</a:t>
            </a:r>
            <a:endParaRPr lang="en-US" baseline="30000" dirty="0">
              <a:latin typeface="Comic Sans MS" charset="0"/>
            </a:endParaRPr>
          </a:p>
        </p:txBody>
      </p:sp>
      <p:sp>
        <p:nvSpPr>
          <p:cNvPr id="288772" name="Rectangle 4"/>
          <p:cNvSpPr>
            <a:spLocks noChangeArrowheads="1"/>
          </p:cNvSpPr>
          <p:nvPr/>
        </p:nvSpPr>
        <p:spPr bwMode="auto">
          <a:xfrm>
            <a:off x="5190232" y="1222947"/>
            <a:ext cx="41284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 b="1">
                <a:solidFill>
                  <a:srgbClr val="DD0111"/>
                </a:solidFill>
                <a:latin typeface="Century Gothic" charset="0"/>
                <a:ea typeface="Century Gothic" charset="0"/>
                <a:cs typeface="Century Gothic" charset="0"/>
              </a:rPr>
              <a:t>“while </a:t>
            </a:r>
            <a:r>
              <a:rPr lang="en-US" sz="2400" dirty="0" err="1">
                <a:solidFill>
                  <a:srgbClr val="DD0111"/>
                </a:solidFill>
                <a:latin typeface="Century Gothic" charset="0"/>
                <a:ea typeface="Century Gothic" charset="0"/>
                <a:cs typeface="Century Gothic" charset="0"/>
              </a:rPr>
              <a:t>i</a:t>
            </a:r>
            <a:r>
              <a:rPr lang="en-US" sz="2400" dirty="0">
                <a:solidFill>
                  <a:srgbClr val="DD0111"/>
                </a:solidFill>
                <a:latin typeface="Century Gothic" charset="0"/>
                <a:ea typeface="Century Gothic" charset="0"/>
                <a:cs typeface="Century Gothic" charset="0"/>
              </a:rPr>
              <a:t> &gt; 0 and A[</a:t>
            </a:r>
            <a:r>
              <a:rPr lang="en-US" sz="2400" dirty="0" err="1">
                <a:solidFill>
                  <a:srgbClr val="DD0111"/>
                </a:solidFill>
                <a:latin typeface="Century Gothic" charset="0"/>
                <a:ea typeface="Century Gothic" charset="0"/>
                <a:cs typeface="Century Gothic" charset="0"/>
              </a:rPr>
              <a:t>i</a:t>
            </a:r>
            <a:r>
              <a:rPr lang="en-US" sz="2400" dirty="0">
                <a:solidFill>
                  <a:srgbClr val="DD0111"/>
                </a:solidFill>
                <a:latin typeface="Century Gothic" charset="0"/>
                <a:ea typeface="Century Gothic" charset="0"/>
                <a:cs typeface="Century Gothic" charset="0"/>
              </a:rPr>
              <a:t>] &gt; key”</a:t>
            </a:r>
          </a:p>
        </p:txBody>
      </p:sp>
      <p:graphicFrame>
        <p:nvGraphicFramePr>
          <p:cNvPr id="288773" name="Object 5"/>
          <p:cNvGraphicFramePr>
            <a:graphicFrameLocks noChangeAspect="1"/>
          </p:cNvGraphicFramePr>
          <p:nvPr/>
        </p:nvGraphicFramePr>
        <p:xfrm>
          <a:off x="317500" y="5675313"/>
          <a:ext cx="8707438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276" name="Equation" r:id="rId4" imgW="4724280" imgH="444240" progId="Equation.3">
                  <p:embed/>
                </p:oleObj>
              </mc:Choice>
              <mc:Fallback>
                <p:oleObj name="Equation" r:id="rId4" imgW="4724280" imgH="444240" progId="Equation.3">
                  <p:embed/>
                  <p:pic>
                    <p:nvPicPr>
                      <p:cNvPr id="28877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500" y="5675313"/>
                        <a:ext cx="8707438" cy="819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69768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6</a:t>
            </a:r>
          </a:p>
        </p:txBody>
      </p:sp>
      <p:sp>
        <p:nvSpPr>
          <p:cNvPr id="9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ECD9B-57AA-C648-A56C-678D2FF86CF2}" type="slidenum">
              <a:rPr lang="en-US"/>
              <a:pPr/>
              <a:t>24</a:t>
            </a:fld>
            <a:endParaRPr lang="en-US"/>
          </a:p>
        </p:txBody>
      </p:sp>
      <p:sp>
        <p:nvSpPr>
          <p:cNvPr id="394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Worst Case Analysis</a:t>
            </a:r>
          </a:p>
        </p:txBody>
      </p:sp>
      <p:sp>
        <p:nvSpPr>
          <p:cNvPr id="394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8463" y="1214438"/>
            <a:ext cx="8492450" cy="5643562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2400" dirty="0"/>
              <a:t>The array is reversely sorted</a:t>
            </a:r>
          </a:p>
          <a:p>
            <a:pPr lvl="1">
              <a:lnSpc>
                <a:spcPct val="120000"/>
              </a:lnSpc>
            </a:pPr>
            <a:r>
              <a:rPr lang="en-US" sz="2000" dirty="0"/>
              <a:t>Always </a:t>
            </a:r>
            <a:r>
              <a:rPr lang="en-US" sz="2000" dirty="0">
                <a:latin typeface="Comic Sans MS" pitchFamily="-107" charset="0"/>
              </a:rPr>
              <a:t>A[</a:t>
            </a:r>
            <a:r>
              <a:rPr lang="en-US" sz="2000" dirty="0" err="1">
                <a:latin typeface="Comic Sans MS" pitchFamily="-107" charset="0"/>
              </a:rPr>
              <a:t>i</a:t>
            </a:r>
            <a:r>
              <a:rPr lang="en-US" sz="2000" dirty="0">
                <a:latin typeface="Comic Sans MS" pitchFamily="-107" charset="0"/>
              </a:rPr>
              <a:t>] &gt; key</a:t>
            </a:r>
            <a:r>
              <a:rPr lang="en-US" sz="2000" dirty="0"/>
              <a:t> in </a:t>
            </a:r>
            <a:r>
              <a:rPr lang="en-US" sz="2000" b="1" dirty="0"/>
              <a:t>while</a:t>
            </a:r>
            <a:r>
              <a:rPr lang="en-US" sz="2000" dirty="0"/>
              <a:t> loop test</a:t>
            </a:r>
          </a:p>
          <a:p>
            <a:pPr lvl="1">
              <a:lnSpc>
                <a:spcPct val="120000"/>
              </a:lnSpc>
            </a:pPr>
            <a:r>
              <a:rPr lang="en-US" sz="2000" dirty="0"/>
              <a:t>Have to compare </a:t>
            </a:r>
            <a:r>
              <a:rPr lang="en-US" sz="2000" dirty="0">
                <a:latin typeface="Comic Sans MS" pitchFamily="-107" charset="0"/>
              </a:rPr>
              <a:t>key</a:t>
            </a:r>
            <a:r>
              <a:rPr lang="en-US" sz="2000" i="1" dirty="0"/>
              <a:t> </a:t>
            </a:r>
            <a:r>
              <a:rPr lang="en-US" sz="2000" dirty="0"/>
              <a:t>with all elements to the left of the </a:t>
            </a:r>
            <a:r>
              <a:rPr lang="en-US" sz="2000" dirty="0">
                <a:latin typeface="Comic Sans MS" pitchFamily="-107" charset="0"/>
              </a:rPr>
              <a:t>j</a:t>
            </a:r>
            <a:r>
              <a:rPr lang="en-US" sz="2000" i="1" dirty="0"/>
              <a:t>-</a:t>
            </a:r>
            <a:r>
              <a:rPr lang="en-US" sz="2000" dirty="0" err="1"/>
              <a:t>th</a:t>
            </a:r>
            <a:r>
              <a:rPr lang="en-US" sz="2000" dirty="0"/>
              <a:t> position </a:t>
            </a:r>
            <a:r>
              <a:rPr lang="en-US" sz="2000" dirty="0">
                <a:sym typeface="Symbol" pitchFamily="-107" charset="2"/>
              </a:rPr>
              <a:t>⇒ </a:t>
            </a:r>
            <a:r>
              <a:rPr lang="en-US" sz="2000" dirty="0"/>
              <a:t>compare with</a:t>
            </a:r>
            <a:r>
              <a:rPr lang="en-US" sz="2000" dirty="0">
                <a:latin typeface="Comic Sans MS" pitchFamily="-107" charset="0"/>
              </a:rPr>
              <a:t> j-1</a:t>
            </a:r>
            <a:r>
              <a:rPr lang="en-US" sz="2000" dirty="0"/>
              <a:t> elements </a:t>
            </a:r>
            <a:r>
              <a:rPr lang="en-US" sz="2000" dirty="0">
                <a:sym typeface="Symbol" pitchFamily="-107" charset="2"/>
              </a:rPr>
              <a:t>⇒ </a:t>
            </a:r>
            <a:r>
              <a:rPr lang="en-US" sz="2000" dirty="0" err="1"/>
              <a:t>t</a:t>
            </a:r>
            <a:r>
              <a:rPr lang="en-US" sz="2000" baseline="-25000" dirty="0" err="1">
                <a:latin typeface="Comic Sans MS" pitchFamily="-107" charset="0"/>
              </a:rPr>
              <a:t>j</a:t>
            </a:r>
            <a:r>
              <a:rPr lang="en-US" sz="2000" dirty="0">
                <a:latin typeface="Comic Sans MS" pitchFamily="-107" charset="0"/>
              </a:rPr>
              <a:t> = j</a:t>
            </a:r>
            <a:r>
              <a:rPr lang="en-US" sz="2000" i="1" dirty="0"/>
              <a:t> </a:t>
            </a:r>
            <a:endParaRPr lang="en-US" sz="2000" dirty="0"/>
          </a:p>
          <a:p>
            <a:endParaRPr lang="en-US" sz="3200" dirty="0"/>
          </a:p>
          <a:p>
            <a:endParaRPr lang="en-US" sz="2400" dirty="0"/>
          </a:p>
          <a:p>
            <a:endParaRPr lang="en-US" sz="2400" dirty="0"/>
          </a:p>
          <a:p>
            <a:pPr lvl="1">
              <a:buFontTx/>
              <a:buNone/>
            </a:pPr>
            <a:r>
              <a:rPr lang="en-US" sz="2000" dirty="0">
                <a:latin typeface="Comic Sans MS" pitchFamily="-107" charset="0"/>
              </a:rPr>
              <a:t> 				</a:t>
            </a:r>
          </a:p>
          <a:p>
            <a:pPr lvl="1">
              <a:buFontTx/>
              <a:buNone/>
            </a:pPr>
            <a:r>
              <a:rPr lang="en-US" sz="2000" dirty="0">
                <a:latin typeface="Comic Sans MS" pitchFamily="-107" charset="0"/>
              </a:rPr>
              <a:t>					</a:t>
            </a:r>
            <a:r>
              <a:rPr lang="en-US" sz="2000" dirty="0"/>
              <a:t>a quadratic function of n</a:t>
            </a:r>
          </a:p>
          <a:p>
            <a:endParaRPr lang="en-US" sz="1600" dirty="0">
              <a:latin typeface="Comic Sans MS" pitchFamily="-107" charset="0"/>
            </a:endParaRPr>
          </a:p>
          <a:p>
            <a:r>
              <a:rPr lang="en-US" sz="2400" dirty="0">
                <a:latin typeface="Comic Sans MS" pitchFamily="-107" charset="0"/>
              </a:rPr>
              <a:t>T(n) = </a:t>
            </a:r>
            <a:r>
              <a:rPr lang="en-US" sz="2400" dirty="0" err="1">
                <a:latin typeface="Comic Sans MS" pitchFamily="-107" charset="0"/>
                <a:sym typeface="Symbol" pitchFamily="-107" charset="2"/>
              </a:rPr>
              <a:t>Θ</a:t>
            </a:r>
            <a:r>
              <a:rPr lang="en-US" sz="2400" dirty="0">
                <a:latin typeface="Comic Sans MS" pitchFamily="-107" charset="0"/>
              </a:rPr>
              <a:t>(n</a:t>
            </a:r>
            <a:r>
              <a:rPr lang="en-US" sz="2400" baseline="30000" dirty="0">
                <a:latin typeface="Comic Sans MS" pitchFamily="-107" charset="0"/>
              </a:rPr>
              <a:t>2</a:t>
            </a:r>
            <a:r>
              <a:rPr lang="en-US" sz="2400" dirty="0">
                <a:latin typeface="Comic Sans MS" pitchFamily="-107" charset="0"/>
              </a:rPr>
              <a:t>)</a:t>
            </a:r>
            <a:r>
              <a:rPr lang="en-US" sz="2400" dirty="0"/>
              <a:t>  		order of growth in </a:t>
            </a:r>
            <a:r>
              <a:rPr lang="en-US" sz="2400" dirty="0">
                <a:latin typeface="Comic Sans MS" pitchFamily="-107" charset="0"/>
              </a:rPr>
              <a:t>n</a:t>
            </a:r>
            <a:r>
              <a:rPr lang="en-US" sz="2400" baseline="30000" dirty="0">
                <a:latin typeface="Comic Sans MS" pitchFamily="-107" charset="0"/>
              </a:rPr>
              <a:t>2</a:t>
            </a:r>
            <a:endParaRPr lang="en-US" sz="2400" dirty="0">
              <a:latin typeface="Comic Sans MS" pitchFamily="-107" charset="0"/>
            </a:endParaRPr>
          </a:p>
        </p:txBody>
      </p:sp>
      <p:graphicFrame>
        <p:nvGraphicFramePr>
          <p:cNvPr id="394244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50875" y="3181350"/>
          <a:ext cx="4549775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322" name="Equation" r:id="rId4" imgW="2869920" imgH="444240" progId="Equation.3">
                  <p:embed/>
                </p:oleObj>
              </mc:Choice>
              <mc:Fallback>
                <p:oleObj name="Equation" r:id="rId4" imgW="2869920" imgH="444240" progId="Equation.3">
                  <p:embed/>
                  <p:pic>
                    <p:nvPicPr>
                      <p:cNvPr id="39424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875" y="3181350"/>
                        <a:ext cx="4549775" cy="70485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4245" name="Object 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601663" y="3886200"/>
          <a:ext cx="7986712" cy="65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323" name="Equation" r:id="rId6" imgW="5232240" imgH="431640" progId="Equation.3">
                  <p:embed/>
                </p:oleObj>
              </mc:Choice>
              <mc:Fallback>
                <p:oleObj name="Equation" r:id="rId6" imgW="5232240" imgH="431640" progId="Equation.3">
                  <p:embed/>
                  <p:pic>
                    <p:nvPicPr>
                      <p:cNvPr id="39424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663" y="3886200"/>
                        <a:ext cx="7986712" cy="658813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4246" name="Object 6"/>
          <p:cNvGraphicFramePr>
            <a:graphicFrameLocks noChangeAspect="1"/>
          </p:cNvGraphicFramePr>
          <p:nvPr/>
        </p:nvGraphicFramePr>
        <p:xfrm>
          <a:off x="1139825" y="4702175"/>
          <a:ext cx="1897063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324" name="Equation" r:id="rId8" imgW="901440" imgH="203040" progId="Equation.3">
                  <p:embed/>
                </p:oleObj>
              </mc:Choice>
              <mc:Fallback>
                <p:oleObj name="Equation" r:id="rId8" imgW="901440" imgH="203040" progId="Equation.3">
                  <p:embed/>
                  <p:pic>
                    <p:nvPicPr>
                      <p:cNvPr id="39424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9825" y="4702175"/>
                        <a:ext cx="1897063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4247" name="Rectangle 7"/>
          <p:cNvSpPr>
            <a:spLocks noChangeArrowheads="1"/>
          </p:cNvSpPr>
          <p:nvPr/>
        </p:nvSpPr>
        <p:spPr bwMode="auto">
          <a:xfrm>
            <a:off x="4934728" y="1240283"/>
            <a:ext cx="42092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 dirty="0">
                <a:solidFill>
                  <a:srgbClr val="DD0111"/>
                </a:solidFill>
                <a:latin typeface="Century Gothic" charset="0"/>
                <a:ea typeface="Century Gothic" charset="0"/>
                <a:cs typeface="Century Gothic" charset="0"/>
              </a:rPr>
              <a:t>“while </a:t>
            </a:r>
            <a:r>
              <a:rPr lang="en-US" sz="2400" dirty="0" err="1">
                <a:solidFill>
                  <a:srgbClr val="DD0111"/>
                </a:solidFill>
                <a:latin typeface="Century Gothic" charset="0"/>
                <a:ea typeface="Century Gothic" charset="0"/>
                <a:cs typeface="Century Gothic" charset="0"/>
              </a:rPr>
              <a:t>i</a:t>
            </a:r>
            <a:r>
              <a:rPr lang="en-US" sz="2400" dirty="0">
                <a:solidFill>
                  <a:srgbClr val="DD0111"/>
                </a:solidFill>
                <a:latin typeface="Century Gothic" charset="0"/>
                <a:ea typeface="Century Gothic" charset="0"/>
                <a:cs typeface="Century Gothic" charset="0"/>
              </a:rPr>
              <a:t> &gt; 0 and A[</a:t>
            </a:r>
            <a:r>
              <a:rPr lang="en-US" sz="2400" dirty="0" err="1">
                <a:solidFill>
                  <a:srgbClr val="DD0111"/>
                </a:solidFill>
                <a:latin typeface="Century Gothic" charset="0"/>
                <a:ea typeface="Century Gothic" charset="0"/>
                <a:cs typeface="Century Gothic" charset="0"/>
              </a:rPr>
              <a:t>i</a:t>
            </a:r>
            <a:r>
              <a:rPr lang="en-US" sz="2400" dirty="0">
                <a:solidFill>
                  <a:srgbClr val="DD0111"/>
                </a:solidFill>
                <a:latin typeface="Century Gothic" charset="0"/>
                <a:ea typeface="Century Gothic" charset="0"/>
                <a:cs typeface="Century Gothic" charset="0"/>
              </a:rPr>
              <a:t>] &gt; key”</a:t>
            </a:r>
          </a:p>
        </p:txBody>
      </p:sp>
    </p:spTree>
    <p:extLst>
      <p:ext uri="{BB962C8B-B14F-4D97-AF65-F5344CB8AC3E}">
        <p14:creationId xmlns:p14="http://schemas.microsoft.com/office/powerpoint/2010/main" val="1877140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424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6</a:t>
            </a: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38DC0-6DD5-0D46-B143-BA78B817BADD}" type="slidenum">
              <a:rPr lang="en-US"/>
              <a:pPr/>
              <a:t>25</a:t>
            </a:fld>
            <a:endParaRPr lang="en-US"/>
          </a:p>
        </p:txBody>
      </p:sp>
      <p:sp>
        <p:nvSpPr>
          <p:cNvPr id="396290" name="AutoShape 2"/>
          <p:cNvSpPr>
            <a:spLocks noChangeArrowheads="1"/>
          </p:cNvSpPr>
          <p:nvPr/>
        </p:nvSpPr>
        <p:spPr bwMode="auto">
          <a:xfrm>
            <a:off x="1422400" y="4729163"/>
            <a:ext cx="7597775" cy="488950"/>
          </a:xfrm>
          <a:prstGeom prst="roundRect">
            <a:avLst>
              <a:gd name="adj" fmla="val 16667"/>
            </a:avLst>
          </a:prstGeom>
          <a:solidFill>
            <a:srgbClr val="CC0000">
              <a:alpha val="31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6291" name="AutoShape 3"/>
          <p:cNvSpPr>
            <a:spLocks noChangeArrowheads="1"/>
          </p:cNvSpPr>
          <p:nvPr/>
        </p:nvSpPr>
        <p:spPr bwMode="auto">
          <a:xfrm>
            <a:off x="1377950" y="4143375"/>
            <a:ext cx="7597775" cy="504825"/>
          </a:xfrm>
          <a:prstGeom prst="roundRect">
            <a:avLst>
              <a:gd name="adj" fmla="val 16667"/>
            </a:avLst>
          </a:prstGeom>
          <a:solidFill>
            <a:schemeClr val="accent1">
              <a:alpha val="53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6292" name="Rectangle 4"/>
          <p:cNvSpPr>
            <a:spLocks noGrp="1" noChangeArrowheads="1"/>
          </p:cNvSpPr>
          <p:nvPr>
            <p:ph type="title"/>
          </p:nvPr>
        </p:nvSpPr>
        <p:spPr>
          <a:xfrm>
            <a:off x="341313" y="71438"/>
            <a:ext cx="8229600" cy="906462"/>
          </a:xfrm>
        </p:spPr>
        <p:txBody>
          <a:bodyPr/>
          <a:lstStyle/>
          <a:p>
            <a:r>
              <a:rPr lang="en-US" sz="3600"/>
              <a:t>Comparisons and Exchanges in Insertion Sort</a:t>
            </a:r>
          </a:p>
        </p:txBody>
      </p:sp>
      <p:sp>
        <p:nvSpPr>
          <p:cNvPr id="39629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98438" y="1214438"/>
            <a:ext cx="7043738" cy="5418137"/>
          </a:xfrm>
        </p:spPr>
        <p:txBody>
          <a:bodyPr/>
          <a:lstStyle/>
          <a:p>
            <a:pPr>
              <a:lnSpc>
                <a:spcPct val="130000"/>
              </a:lnSpc>
              <a:buFontTx/>
              <a:buNone/>
            </a:pPr>
            <a:r>
              <a:rPr lang="en-US" dirty="0">
                <a:solidFill>
                  <a:schemeClr val="tx1"/>
                </a:solidFill>
              </a:rPr>
              <a:t>INSERTION-SORT</a:t>
            </a:r>
            <a:r>
              <a:rPr lang="en-US" i="1" dirty="0">
                <a:solidFill>
                  <a:schemeClr val="tx1"/>
                </a:solidFill>
              </a:rPr>
              <a:t>(A)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b="1" dirty="0">
                <a:solidFill>
                  <a:schemeClr val="tx1"/>
                </a:solidFill>
              </a:rPr>
              <a:t>	</a:t>
            </a:r>
            <a:r>
              <a:rPr lang="en-US" sz="2400" b="1" dirty="0">
                <a:solidFill>
                  <a:schemeClr val="tx1"/>
                </a:solidFill>
              </a:rPr>
              <a:t>for </a:t>
            </a:r>
            <a:r>
              <a:rPr lang="en-US" sz="2400" dirty="0">
                <a:solidFill>
                  <a:schemeClr val="tx1"/>
                </a:solidFill>
              </a:rPr>
              <a:t>j ← 2 </a:t>
            </a:r>
            <a:r>
              <a:rPr lang="en-US" sz="2400" b="1" dirty="0">
                <a:solidFill>
                  <a:schemeClr val="tx1"/>
                </a:solidFill>
              </a:rPr>
              <a:t>to </a:t>
            </a:r>
            <a:r>
              <a:rPr lang="en-US" sz="2400" dirty="0">
                <a:solidFill>
                  <a:schemeClr val="tx1"/>
                </a:solidFill>
              </a:rPr>
              <a:t>n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sz="2400" b="1" dirty="0">
                <a:solidFill>
                  <a:schemeClr val="tx1"/>
                </a:solidFill>
              </a:rPr>
              <a:t>		do </a:t>
            </a:r>
            <a:r>
              <a:rPr lang="en-US" sz="2400" dirty="0">
                <a:solidFill>
                  <a:schemeClr val="tx1"/>
                </a:solidFill>
              </a:rPr>
              <a:t>key ← A[ j ]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sz="2000" dirty="0">
                <a:solidFill>
                  <a:schemeClr val="tx1"/>
                </a:solidFill>
              </a:rPr>
              <a:t>		     </a:t>
            </a:r>
            <a:r>
              <a:rPr lang="en-US" sz="1800" dirty="0">
                <a:solidFill>
                  <a:schemeClr val="tx1"/>
                </a:solidFill>
              </a:rPr>
              <a:t>Insert A[ j ] into the sorted sequence A[1 . . j -1]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dirty="0">
                <a:solidFill>
                  <a:schemeClr val="tx1"/>
                </a:solidFill>
              </a:rPr>
              <a:t>		     </a:t>
            </a:r>
            <a:r>
              <a:rPr lang="en-US" sz="2400" dirty="0" err="1">
                <a:solidFill>
                  <a:schemeClr val="tx1"/>
                </a:solidFill>
              </a:rPr>
              <a:t>i</a:t>
            </a:r>
            <a:r>
              <a:rPr lang="en-US" sz="2400" dirty="0">
                <a:solidFill>
                  <a:schemeClr val="tx1"/>
                </a:solidFill>
              </a:rPr>
              <a:t> ← j - 1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sz="2400" b="1" dirty="0">
                <a:solidFill>
                  <a:schemeClr val="tx1"/>
                </a:solidFill>
              </a:rPr>
              <a:t>		     while </a:t>
            </a:r>
            <a:r>
              <a:rPr lang="en-US" sz="2400" dirty="0" err="1">
                <a:solidFill>
                  <a:schemeClr val="tx1"/>
                </a:solidFill>
              </a:rPr>
              <a:t>i</a:t>
            </a:r>
            <a:r>
              <a:rPr lang="en-US" sz="2400" dirty="0">
                <a:solidFill>
                  <a:schemeClr val="tx1"/>
                </a:solidFill>
              </a:rPr>
              <a:t> &gt; 0 and A[</a:t>
            </a:r>
            <a:r>
              <a:rPr lang="en-US" sz="2400" dirty="0" err="1">
                <a:solidFill>
                  <a:schemeClr val="tx1"/>
                </a:solidFill>
              </a:rPr>
              <a:t>i</a:t>
            </a:r>
            <a:r>
              <a:rPr lang="en-US" sz="2400" dirty="0">
                <a:solidFill>
                  <a:schemeClr val="tx1"/>
                </a:solidFill>
              </a:rPr>
              <a:t>] &gt; key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sz="2400" dirty="0">
                <a:solidFill>
                  <a:schemeClr val="tx1"/>
                </a:solidFill>
              </a:rPr>
              <a:t>			</a:t>
            </a:r>
            <a:r>
              <a:rPr lang="en-US" sz="2400" b="1" dirty="0">
                <a:solidFill>
                  <a:schemeClr val="tx1"/>
                </a:solidFill>
              </a:rPr>
              <a:t>do </a:t>
            </a:r>
            <a:r>
              <a:rPr lang="en-US" sz="2400" dirty="0">
                <a:solidFill>
                  <a:schemeClr val="tx1"/>
                </a:solidFill>
              </a:rPr>
              <a:t>A[</a:t>
            </a:r>
            <a:r>
              <a:rPr lang="en-US" sz="2400" dirty="0" err="1">
                <a:solidFill>
                  <a:schemeClr val="tx1"/>
                </a:solidFill>
              </a:rPr>
              <a:t>i</a:t>
            </a:r>
            <a:r>
              <a:rPr lang="en-US" sz="2400" dirty="0">
                <a:solidFill>
                  <a:schemeClr val="tx1"/>
                </a:solidFill>
              </a:rPr>
              <a:t> + 1] ← A[</a:t>
            </a:r>
            <a:r>
              <a:rPr lang="en-US" sz="2400" dirty="0" err="1">
                <a:solidFill>
                  <a:schemeClr val="tx1"/>
                </a:solidFill>
              </a:rPr>
              <a:t>i</a:t>
            </a:r>
            <a:r>
              <a:rPr lang="en-US" sz="2400" dirty="0">
                <a:solidFill>
                  <a:schemeClr val="tx1"/>
                </a:solidFill>
              </a:rPr>
              <a:t>]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sz="2400" dirty="0">
                <a:solidFill>
                  <a:schemeClr val="tx1"/>
                </a:solidFill>
              </a:rPr>
              <a:t>			      </a:t>
            </a:r>
            <a:r>
              <a:rPr lang="en-US" sz="2400" dirty="0" err="1">
                <a:solidFill>
                  <a:schemeClr val="tx1"/>
                </a:solidFill>
              </a:rPr>
              <a:t>i</a:t>
            </a:r>
            <a:r>
              <a:rPr lang="en-US" sz="2400" dirty="0">
                <a:solidFill>
                  <a:schemeClr val="tx1"/>
                </a:solidFill>
              </a:rPr>
              <a:t> ← </a:t>
            </a:r>
            <a:r>
              <a:rPr lang="en-US" sz="2400" dirty="0" err="1">
                <a:solidFill>
                  <a:schemeClr val="tx1"/>
                </a:solidFill>
              </a:rPr>
              <a:t>i</a:t>
            </a:r>
            <a:r>
              <a:rPr lang="en-US" sz="2400" dirty="0">
                <a:solidFill>
                  <a:schemeClr val="tx1"/>
                </a:solidFill>
              </a:rPr>
              <a:t> – 1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sz="2400" dirty="0">
                <a:solidFill>
                  <a:schemeClr val="tx1"/>
                </a:solidFill>
              </a:rPr>
              <a:t>		     A[</a:t>
            </a:r>
            <a:r>
              <a:rPr lang="en-US" sz="2400" dirty="0" err="1">
                <a:solidFill>
                  <a:schemeClr val="tx1"/>
                </a:solidFill>
              </a:rPr>
              <a:t>i</a:t>
            </a:r>
            <a:r>
              <a:rPr lang="en-US" sz="2400" dirty="0">
                <a:solidFill>
                  <a:schemeClr val="tx1"/>
                </a:solidFill>
              </a:rPr>
              <a:t> + 1] ← key</a:t>
            </a:r>
            <a:endParaRPr lang="en-US" sz="2400" dirty="0"/>
          </a:p>
        </p:txBody>
      </p:sp>
      <p:sp>
        <p:nvSpPr>
          <p:cNvPr id="396294" name="Rectangle 6"/>
          <p:cNvSpPr>
            <a:spLocks noChangeArrowheads="1"/>
          </p:cNvSpPr>
          <p:nvPr/>
        </p:nvSpPr>
        <p:spPr bwMode="auto">
          <a:xfrm>
            <a:off x="6462713" y="1250950"/>
            <a:ext cx="2133600" cy="507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130000"/>
              </a:lnSpc>
              <a:spcBef>
                <a:spcPct val="20000"/>
              </a:spcBef>
            </a:pPr>
            <a:r>
              <a:rPr lang="en-US" sz="2800" dirty="0">
                <a:latin typeface="Century Gothic" charset="0"/>
                <a:ea typeface="Century Gothic" charset="0"/>
                <a:cs typeface="Century Gothic" charset="0"/>
              </a:rPr>
              <a:t>cost	 times</a:t>
            </a:r>
          </a:p>
          <a:p>
            <a:pPr marL="342900" indent="-342900">
              <a:lnSpc>
                <a:spcPct val="130000"/>
              </a:lnSpc>
              <a:spcBef>
                <a:spcPct val="20000"/>
              </a:spcBef>
            </a:pPr>
            <a:r>
              <a:rPr lang="en-US" sz="2400" dirty="0"/>
              <a:t> </a:t>
            </a:r>
            <a:r>
              <a:rPr lang="en-US" sz="2400" dirty="0">
                <a:latin typeface="Comic Sans MS" pitchFamily="-107" charset="0"/>
              </a:rPr>
              <a:t> c</a:t>
            </a:r>
            <a:r>
              <a:rPr lang="en-US" sz="2400" baseline="-25000" dirty="0">
                <a:latin typeface="Comic Sans MS" pitchFamily="-107" charset="0"/>
              </a:rPr>
              <a:t>1</a:t>
            </a:r>
            <a:r>
              <a:rPr lang="en-US" sz="2400" dirty="0">
                <a:latin typeface="Comic Sans MS" pitchFamily="-107" charset="0"/>
              </a:rPr>
              <a:t>          n</a:t>
            </a:r>
          </a:p>
          <a:p>
            <a:pPr marL="342900" indent="-342900">
              <a:lnSpc>
                <a:spcPct val="130000"/>
              </a:lnSpc>
              <a:spcBef>
                <a:spcPct val="20000"/>
              </a:spcBef>
            </a:pPr>
            <a:r>
              <a:rPr lang="en-US" sz="2400" dirty="0">
                <a:latin typeface="Comic Sans MS" pitchFamily="-107" charset="0"/>
              </a:rPr>
              <a:t>  c</a:t>
            </a:r>
            <a:r>
              <a:rPr lang="en-US" sz="2400" baseline="-25000" dirty="0">
                <a:latin typeface="Comic Sans MS" pitchFamily="-107" charset="0"/>
              </a:rPr>
              <a:t>2</a:t>
            </a:r>
            <a:r>
              <a:rPr lang="en-US" sz="2400" dirty="0">
                <a:latin typeface="Comic Sans MS" pitchFamily="-107" charset="0"/>
              </a:rPr>
              <a:t> 	   n-1</a:t>
            </a:r>
          </a:p>
          <a:p>
            <a:pPr marL="342900" indent="-342900">
              <a:lnSpc>
                <a:spcPct val="130000"/>
              </a:lnSpc>
              <a:spcBef>
                <a:spcPct val="20000"/>
              </a:spcBef>
            </a:pPr>
            <a:r>
              <a:rPr lang="en-US" sz="2400" dirty="0">
                <a:latin typeface="Comic Sans MS" pitchFamily="-107" charset="0"/>
              </a:rPr>
              <a:t>  0	   n-1</a:t>
            </a:r>
          </a:p>
          <a:p>
            <a:pPr marL="342900" indent="-342900">
              <a:lnSpc>
                <a:spcPct val="130000"/>
              </a:lnSpc>
              <a:spcBef>
                <a:spcPct val="20000"/>
              </a:spcBef>
            </a:pPr>
            <a:r>
              <a:rPr lang="en-US" sz="2400" dirty="0">
                <a:latin typeface="Comic Sans MS" pitchFamily="-107" charset="0"/>
              </a:rPr>
              <a:t>  c</a:t>
            </a:r>
            <a:r>
              <a:rPr lang="en-US" sz="2400" baseline="-25000" dirty="0">
                <a:latin typeface="Comic Sans MS" pitchFamily="-107" charset="0"/>
              </a:rPr>
              <a:t>4</a:t>
            </a:r>
            <a:r>
              <a:rPr lang="en-US" sz="2400" dirty="0">
                <a:latin typeface="Comic Sans MS" pitchFamily="-107" charset="0"/>
              </a:rPr>
              <a:t>	   n-1</a:t>
            </a:r>
          </a:p>
          <a:p>
            <a:pPr marL="342900" indent="-342900">
              <a:lnSpc>
                <a:spcPct val="130000"/>
              </a:lnSpc>
              <a:spcBef>
                <a:spcPct val="20000"/>
              </a:spcBef>
            </a:pPr>
            <a:r>
              <a:rPr lang="en-US" sz="2400" dirty="0">
                <a:latin typeface="Comic Sans MS" pitchFamily="-107" charset="0"/>
              </a:rPr>
              <a:t>  c</a:t>
            </a:r>
            <a:r>
              <a:rPr lang="en-US" sz="2400" baseline="-25000" dirty="0">
                <a:latin typeface="Comic Sans MS" pitchFamily="-107" charset="0"/>
              </a:rPr>
              <a:t>5</a:t>
            </a:r>
            <a:r>
              <a:rPr lang="en-US" sz="2400" dirty="0">
                <a:latin typeface="Comic Sans MS" pitchFamily="-107" charset="0"/>
              </a:rPr>
              <a:t>	</a:t>
            </a:r>
          </a:p>
          <a:p>
            <a:pPr marL="342900" indent="-342900">
              <a:lnSpc>
                <a:spcPct val="130000"/>
              </a:lnSpc>
              <a:spcBef>
                <a:spcPct val="20000"/>
              </a:spcBef>
            </a:pPr>
            <a:r>
              <a:rPr lang="en-US" sz="2400" dirty="0">
                <a:latin typeface="Comic Sans MS" pitchFamily="-107" charset="0"/>
              </a:rPr>
              <a:t>  c</a:t>
            </a:r>
            <a:r>
              <a:rPr lang="en-US" sz="2400" baseline="-25000" dirty="0">
                <a:latin typeface="Comic Sans MS" pitchFamily="-107" charset="0"/>
              </a:rPr>
              <a:t>6</a:t>
            </a:r>
            <a:r>
              <a:rPr lang="en-US" sz="2400" dirty="0">
                <a:latin typeface="Comic Sans MS" pitchFamily="-107" charset="0"/>
              </a:rPr>
              <a:t> </a:t>
            </a:r>
          </a:p>
          <a:p>
            <a:pPr marL="342900" indent="-342900">
              <a:lnSpc>
                <a:spcPct val="130000"/>
              </a:lnSpc>
              <a:spcBef>
                <a:spcPct val="20000"/>
              </a:spcBef>
            </a:pPr>
            <a:r>
              <a:rPr lang="en-US" sz="2400" dirty="0">
                <a:latin typeface="Comic Sans MS" pitchFamily="-107" charset="0"/>
              </a:rPr>
              <a:t>  c</a:t>
            </a:r>
            <a:r>
              <a:rPr lang="en-US" sz="2400" baseline="-25000" dirty="0">
                <a:latin typeface="Comic Sans MS" pitchFamily="-107" charset="0"/>
              </a:rPr>
              <a:t>7 </a:t>
            </a:r>
            <a:endParaRPr lang="en-US" sz="2400" dirty="0">
              <a:latin typeface="Comic Sans MS" pitchFamily="-107" charset="0"/>
            </a:endParaRPr>
          </a:p>
          <a:p>
            <a:pPr marL="342900" indent="-342900">
              <a:lnSpc>
                <a:spcPct val="130000"/>
              </a:lnSpc>
              <a:spcBef>
                <a:spcPct val="20000"/>
              </a:spcBef>
            </a:pPr>
            <a:r>
              <a:rPr lang="en-US" sz="2400" dirty="0">
                <a:latin typeface="Comic Sans MS" pitchFamily="-107" charset="0"/>
              </a:rPr>
              <a:t>  c</a:t>
            </a:r>
            <a:r>
              <a:rPr lang="en-US" sz="2400" baseline="-25000" dirty="0">
                <a:latin typeface="Comic Sans MS" pitchFamily="-107" charset="0"/>
              </a:rPr>
              <a:t>8</a:t>
            </a:r>
            <a:r>
              <a:rPr lang="en-US" sz="2400" dirty="0">
                <a:latin typeface="Comic Sans MS" pitchFamily="-107" charset="0"/>
              </a:rPr>
              <a:t>	    n-1	</a:t>
            </a:r>
            <a:r>
              <a:rPr lang="en-US" sz="2400" dirty="0"/>
              <a:t>   </a:t>
            </a:r>
            <a:endParaRPr lang="en-US" sz="2400" baseline="-25000" dirty="0"/>
          </a:p>
        </p:txBody>
      </p:sp>
      <p:graphicFrame>
        <p:nvGraphicFramePr>
          <p:cNvPr id="396295" name="Object 7"/>
          <p:cNvGraphicFramePr>
            <a:graphicFrameLocks noChangeAspect="1"/>
          </p:cNvGraphicFramePr>
          <p:nvPr/>
        </p:nvGraphicFramePr>
        <p:xfrm>
          <a:off x="7694613" y="4084638"/>
          <a:ext cx="833437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346" name="Equation" r:id="rId4" imgW="469800" imgH="304560" progId="Equation.3">
                  <p:embed/>
                </p:oleObj>
              </mc:Choice>
              <mc:Fallback>
                <p:oleObj name="Equation" r:id="rId4" imgW="469800" imgH="304560" progId="Equation.3">
                  <p:embed/>
                  <p:pic>
                    <p:nvPicPr>
                      <p:cNvPr id="39629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4613" y="4084638"/>
                        <a:ext cx="833437" cy="539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6296" name="Object 8"/>
          <p:cNvGraphicFramePr>
            <a:graphicFrameLocks noChangeAspect="1"/>
          </p:cNvGraphicFramePr>
          <p:nvPr/>
        </p:nvGraphicFramePr>
        <p:xfrm>
          <a:off x="7694613" y="4667250"/>
          <a:ext cx="1354137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347" name="Equation" r:id="rId6" imgW="774360" imgH="304560" progId="Equation.3">
                  <p:embed/>
                </p:oleObj>
              </mc:Choice>
              <mc:Fallback>
                <p:oleObj name="Equation" r:id="rId6" imgW="774360" imgH="304560" progId="Equation.3">
                  <p:embed/>
                  <p:pic>
                    <p:nvPicPr>
                      <p:cNvPr id="396296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4613" y="4667250"/>
                        <a:ext cx="1354137" cy="531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6297" name="Object 9"/>
          <p:cNvGraphicFramePr>
            <a:graphicFrameLocks noChangeAspect="1"/>
          </p:cNvGraphicFramePr>
          <p:nvPr/>
        </p:nvGraphicFramePr>
        <p:xfrm>
          <a:off x="7694613" y="5243513"/>
          <a:ext cx="1354137" cy="53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348" name="Equation" r:id="rId8" imgW="774360" imgH="304560" progId="Equation.3">
                  <p:embed/>
                </p:oleObj>
              </mc:Choice>
              <mc:Fallback>
                <p:oleObj name="Equation" r:id="rId8" imgW="774360" imgH="304560" progId="Equation.3">
                  <p:embed/>
                  <p:pic>
                    <p:nvPicPr>
                      <p:cNvPr id="396297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4613" y="5243513"/>
                        <a:ext cx="1354137" cy="531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96298" name="Group 10"/>
          <p:cNvGrpSpPr>
            <a:grpSpLocks/>
          </p:cNvGrpSpPr>
          <p:nvPr/>
        </p:nvGrpSpPr>
        <p:grpSpPr bwMode="auto">
          <a:xfrm>
            <a:off x="3633788" y="3565525"/>
            <a:ext cx="2933700" cy="831850"/>
            <a:chOff x="2289" y="2246"/>
            <a:chExt cx="1848" cy="524"/>
          </a:xfrm>
        </p:grpSpPr>
        <p:sp>
          <p:nvSpPr>
            <p:cNvPr id="396299" name="Text Box 11"/>
            <p:cNvSpPr txBox="1">
              <a:spLocks noChangeArrowheads="1"/>
            </p:cNvSpPr>
            <p:nvPr/>
          </p:nvSpPr>
          <p:spPr bwMode="auto">
            <a:xfrm>
              <a:off x="2289" y="2246"/>
              <a:ext cx="184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olidFill>
                    <a:srgbClr val="CC0000"/>
                  </a:solidFill>
                  <a:sym typeface="Symbol" pitchFamily="-107" charset="2"/>
                </a:rPr>
                <a:t>≈</a:t>
              </a:r>
              <a:r>
                <a:rPr lang="en-US" sz="2800" dirty="0">
                  <a:solidFill>
                    <a:srgbClr val="CC0000"/>
                  </a:solidFill>
                  <a:latin typeface="Comic Sans MS" pitchFamily="-107" charset="0"/>
                  <a:sym typeface="Symbol" pitchFamily="-107" charset="2"/>
                </a:rPr>
                <a:t>n</a:t>
              </a:r>
              <a:r>
                <a:rPr lang="en-US" sz="2800" baseline="30000" dirty="0">
                  <a:solidFill>
                    <a:srgbClr val="CC0000"/>
                  </a:solidFill>
                  <a:latin typeface="Comic Sans MS" pitchFamily="-107" charset="0"/>
                  <a:sym typeface="Symbol" pitchFamily="-107" charset="2"/>
                </a:rPr>
                <a:t>2</a:t>
              </a:r>
              <a:r>
                <a:rPr lang="en-US" sz="2800" dirty="0">
                  <a:solidFill>
                    <a:srgbClr val="CC0000"/>
                  </a:solidFill>
                  <a:latin typeface="Comic Sans MS" pitchFamily="-107" charset="0"/>
                  <a:sym typeface="Symbol" pitchFamily="-107" charset="2"/>
                </a:rPr>
                <a:t>/2 </a:t>
              </a:r>
              <a:r>
                <a:rPr lang="en-US" sz="2400" dirty="0">
                  <a:solidFill>
                    <a:srgbClr val="CC0000"/>
                  </a:solidFill>
                  <a:latin typeface="Comic Sans MS" pitchFamily="-107" charset="0"/>
                  <a:sym typeface="Symbol" pitchFamily="-107" charset="2"/>
                </a:rPr>
                <a:t>comparisons</a:t>
              </a:r>
            </a:p>
          </p:txBody>
        </p:sp>
        <p:sp>
          <p:nvSpPr>
            <p:cNvPr id="396300" name="Freeform 12"/>
            <p:cNvSpPr>
              <a:spLocks/>
            </p:cNvSpPr>
            <p:nvPr/>
          </p:nvSpPr>
          <p:spPr bwMode="auto">
            <a:xfrm>
              <a:off x="3536" y="2500"/>
              <a:ext cx="208" cy="2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1" y="110"/>
                </a:cxn>
                <a:cxn ang="0">
                  <a:pos x="208" y="270"/>
                </a:cxn>
              </a:cxnLst>
              <a:rect l="0" t="0" r="r" b="b"/>
              <a:pathLst>
                <a:path w="208" h="270">
                  <a:moveTo>
                    <a:pt x="0" y="0"/>
                  </a:moveTo>
                  <a:cubicBezTo>
                    <a:pt x="68" y="32"/>
                    <a:pt x="136" y="65"/>
                    <a:pt x="171" y="110"/>
                  </a:cubicBezTo>
                  <a:cubicBezTo>
                    <a:pt x="206" y="155"/>
                    <a:pt x="207" y="212"/>
                    <a:pt x="208" y="27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96301" name="Group 13"/>
          <p:cNvGrpSpPr>
            <a:grpSpLocks/>
          </p:cNvGrpSpPr>
          <p:nvPr/>
        </p:nvGrpSpPr>
        <p:grpSpPr bwMode="auto">
          <a:xfrm>
            <a:off x="3913188" y="5016500"/>
            <a:ext cx="2684462" cy="777875"/>
            <a:chOff x="2465" y="3160"/>
            <a:chExt cx="1691" cy="490"/>
          </a:xfrm>
        </p:grpSpPr>
        <p:sp>
          <p:nvSpPr>
            <p:cNvPr id="396302" name="Text Box 14"/>
            <p:cNvSpPr txBox="1">
              <a:spLocks noChangeArrowheads="1"/>
            </p:cNvSpPr>
            <p:nvPr/>
          </p:nvSpPr>
          <p:spPr bwMode="auto">
            <a:xfrm>
              <a:off x="2465" y="3323"/>
              <a:ext cx="169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olidFill>
                    <a:srgbClr val="CC0000"/>
                  </a:solidFill>
                  <a:sym typeface="Symbol" pitchFamily="-107" charset="2"/>
                </a:rPr>
                <a:t>≈</a:t>
              </a:r>
              <a:r>
                <a:rPr lang="en-US" sz="2800" dirty="0">
                  <a:solidFill>
                    <a:srgbClr val="CC0000"/>
                  </a:solidFill>
                  <a:latin typeface="Comic Sans MS" pitchFamily="-107" charset="0"/>
                  <a:sym typeface="Symbol" pitchFamily="-107" charset="2"/>
                </a:rPr>
                <a:t>n</a:t>
              </a:r>
              <a:r>
                <a:rPr lang="en-US" sz="2800" baseline="30000" dirty="0">
                  <a:solidFill>
                    <a:srgbClr val="CC0000"/>
                  </a:solidFill>
                  <a:latin typeface="Comic Sans MS" pitchFamily="-107" charset="0"/>
                  <a:sym typeface="Symbol" pitchFamily="-107" charset="2"/>
                </a:rPr>
                <a:t>2</a:t>
              </a:r>
              <a:r>
                <a:rPr lang="en-US" sz="2800" dirty="0">
                  <a:solidFill>
                    <a:srgbClr val="CC0000"/>
                  </a:solidFill>
                  <a:latin typeface="Comic Sans MS" pitchFamily="-107" charset="0"/>
                  <a:sym typeface="Symbol" pitchFamily="-107" charset="2"/>
                </a:rPr>
                <a:t>/2 </a:t>
              </a:r>
              <a:r>
                <a:rPr lang="en-US" sz="2400" dirty="0">
                  <a:solidFill>
                    <a:srgbClr val="CC0000"/>
                  </a:solidFill>
                  <a:latin typeface="Comic Sans MS" pitchFamily="-107" charset="0"/>
                  <a:sym typeface="Symbol" pitchFamily="-107" charset="2"/>
                </a:rPr>
                <a:t>exchanges</a:t>
              </a:r>
            </a:p>
          </p:txBody>
        </p:sp>
        <p:sp>
          <p:nvSpPr>
            <p:cNvPr id="396303" name="Freeform 15"/>
            <p:cNvSpPr>
              <a:spLocks/>
            </p:cNvSpPr>
            <p:nvPr/>
          </p:nvSpPr>
          <p:spPr bwMode="auto">
            <a:xfrm rot="7371790" flipH="1">
              <a:off x="3755" y="3129"/>
              <a:ext cx="208" cy="2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1" y="110"/>
                </a:cxn>
                <a:cxn ang="0">
                  <a:pos x="208" y="270"/>
                </a:cxn>
              </a:cxnLst>
              <a:rect l="0" t="0" r="r" b="b"/>
              <a:pathLst>
                <a:path w="208" h="270">
                  <a:moveTo>
                    <a:pt x="0" y="0"/>
                  </a:moveTo>
                  <a:cubicBezTo>
                    <a:pt x="68" y="32"/>
                    <a:pt x="136" y="65"/>
                    <a:pt x="171" y="110"/>
                  </a:cubicBezTo>
                  <a:cubicBezTo>
                    <a:pt x="206" y="155"/>
                    <a:pt x="207" y="212"/>
                    <a:pt x="208" y="27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8" name="AutoShape 9"/>
          <p:cNvSpPr>
            <a:spLocks noChangeArrowheads="1"/>
          </p:cNvSpPr>
          <p:nvPr/>
        </p:nvSpPr>
        <p:spPr bwMode="auto">
          <a:xfrm rot="13585926">
            <a:off x="1356519" y="3232163"/>
            <a:ext cx="131762" cy="123825"/>
          </a:xfrm>
          <a:prstGeom prst="rtTriangle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815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6290" grpId="0" animBg="1"/>
      <p:bldP spid="39629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6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9F570-2E7E-FA4D-938B-4ADB88F35EC0}" type="slidenum">
              <a:rPr lang="en-US"/>
              <a:pPr/>
              <a:t>26</a:t>
            </a:fld>
            <a:endParaRPr lang="en-US"/>
          </a:p>
        </p:txBody>
      </p:sp>
      <p:sp>
        <p:nvSpPr>
          <p:cNvPr id="398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Insertion Sort - Summary</a:t>
            </a:r>
          </a:p>
        </p:txBody>
      </p:sp>
      <p:sp>
        <p:nvSpPr>
          <p:cNvPr id="398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dirty="0"/>
              <a:t>Idea: like sorting a hand of playing cards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Start with an empty left hand and the cards facing down on the table.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Remove one card at a time from the table, and insert it into the correct position in the left hand</a:t>
            </a:r>
          </a:p>
          <a:p>
            <a:r>
              <a:rPr lang="en-US" dirty="0"/>
              <a:t>Advantages</a:t>
            </a:r>
          </a:p>
          <a:p>
            <a:pPr lvl="1"/>
            <a:r>
              <a:rPr lang="en-US" dirty="0"/>
              <a:t>Good running time for “almost sorted” arrays </a:t>
            </a:r>
            <a:r>
              <a:rPr lang="en-US" dirty="0" err="1">
                <a:sym typeface="Symbol" pitchFamily="-107" charset="2"/>
              </a:rPr>
              <a:t>Θ</a:t>
            </a:r>
            <a:r>
              <a:rPr lang="en-US" dirty="0">
                <a:sym typeface="Symbol" pitchFamily="-107" charset="2"/>
              </a:rPr>
              <a:t>(n)</a:t>
            </a:r>
          </a:p>
          <a:p>
            <a:r>
              <a:rPr lang="en-US" dirty="0">
                <a:sym typeface="Symbol" pitchFamily="-107" charset="2"/>
              </a:rPr>
              <a:t>Disadvantages</a:t>
            </a:r>
          </a:p>
          <a:p>
            <a:pPr lvl="1"/>
            <a:r>
              <a:rPr lang="en-US" dirty="0" err="1">
                <a:solidFill>
                  <a:srgbClr val="CC0000"/>
                </a:solidFill>
                <a:latin typeface="Comic Sans MS" pitchFamily="-107" charset="0"/>
                <a:sym typeface="Symbol" pitchFamily="-107" charset="2"/>
              </a:rPr>
              <a:t>Θ</a:t>
            </a:r>
            <a:r>
              <a:rPr lang="en-US" dirty="0">
                <a:solidFill>
                  <a:srgbClr val="CC0000"/>
                </a:solidFill>
                <a:latin typeface="Comic Sans MS" pitchFamily="-107" charset="0"/>
                <a:sym typeface="Symbol" pitchFamily="-107" charset="2"/>
              </a:rPr>
              <a:t>(n</a:t>
            </a:r>
            <a:r>
              <a:rPr lang="en-US" baseline="30000" dirty="0">
                <a:solidFill>
                  <a:srgbClr val="CC0000"/>
                </a:solidFill>
                <a:latin typeface="Comic Sans MS" pitchFamily="-107" charset="0"/>
                <a:sym typeface="Symbol" pitchFamily="-107" charset="2"/>
              </a:rPr>
              <a:t>2</a:t>
            </a:r>
            <a:r>
              <a:rPr lang="en-US" dirty="0">
                <a:solidFill>
                  <a:srgbClr val="CC0000"/>
                </a:solidFill>
                <a:latin typeface="Comic Sans MS" pitchFamily="-107" charset="0"/>
                <a:sym typeface="Symbol" pitchFamily="-107" charset="2"/>
              </a:rPr>
              <a:t>)</a:t>
            </a:r>
            <a:r>
              <a:rPr lang="en-US" dirty="0">
                <a:sym typeface="Symbol" pitchFamily="-107" charset="2"/>
              </a:rPr>
              <a:t> running time in </a:t>
            </a:r>
            <a:r>
              <a:rPr lang="en-US" dirty="0">
                <a:solidFill>
                  <a:srgbClr val="CC0000"/>
                </a:solidFill>
                <a:sym typeface="Symbol" pitchFamily="-107" charset="2"/>
              </a:rPr>
              <a:t>worst</a:t>
            </a:r>
            <a:r>
              <a:rPr lang="en-US" dirty="0">
                <a:sym typeface="Symbol" pitchFamily="-107" charset="2"/>
              </a:rPr>
              <a:t> and </a:t>
            </a:r>
            <a:r>
              <a:rPr lang="en-US" dirty="0">
                <a:solidFill>
                  <a:srgbClr val="CC0000"/>
                </a:solidFill>
                <a:sym typeface="Symbol" pitchFamily="-107" charset="2"/>
              </a:rPr>
              <a:t>average</a:t>
            </a:r>
            <a:r>
              <a:rPr lang="en-US" dirty="0">
                <a:sym typeface="Symbol" pitchFamily="-107" charset="2"/>
              </a:rPr>
              <a:t> case</a:t>
            </a:r>
          </a:p>
          <a:p>
            <a:pPr lvl="1"/>
            <a:r>
              <a:rPr lang="en-US" dirty="0">
                <a:solidFill>
                  <a:srgbClr val="CC0000"/>
                </a:solidFill>
                <a:sym typeface="Symbol" pitchFamily="-107" charset="2"/>
              </a:rPr>
              <a:t>≈n</a:t>
            </a:r>
            <a:r>
              <a:rPr lang="en-US" baseline="30000" dirty="0">
                <a:solidFill>
                  <a:srgbClr val="CC0000"/>
                </a:solidFill>
                <a:sym typeface="Symbol" pitchFamily="-107" charset="2"/>
              </a:rPr>
              <a:t>2</a:t>
            </a:r>
            <a:r>
              <a:rPr lang="en-US" dirty="0">
                <a:solidFill>
                  <a:srgbClr val="CC0000"/>
                </a:solidFill>
                <a:sym typeface="Symbol" pitchFamily="-107" charset="2"/>
              </a:rPr>
              <a:t>/2</a:t>
            </a:r>
            <a:r>
              <a:rPr lang="en-US" dirty="0">
                <a:sym typeface="Symbol" pitchFamily="-107" charset="2"/>
              </a:rPr>
              <a:t> </a:t>
            </a:r>
            <a:r>
              <a:rPr lang="en-US" dirty="0">
                <a:solidFill>
                  <a:srgbClr val="CC0000"/>
                </a:solidFill>
                <a:sym typeface="Symbol" pitchFamily="-107" charset="2"/>
              </a:rPr>
              <a:t>comparisons</a:t>
            </a:r>
            <a:r>
              <a:rPr lang="en-US" dirty="0">
                <a:sym typeface="Symbol" pitchFamily="-107" charset="2"/>
              </a:rPr>
              <a:t> and </a:t>
            </a:r>
            <a:r>
              <a:rPr lang="en-US" dirty="0">
                <a:solidFill>
                  <a:srgbClr val="CC0000"/>
                </a:solidFill>
                <a:sym typeface="Symbol" pitchFamily="-107" charset="2"/>
              </a:rPr>
              <a:t>n</a:t>
            </a:r>
            <a:r>
              <a:rPr lang="en-US" baseline="30000" dirty="0">
                <a:solidFill>
                  <a:srgbClr val="CC0000"/>
                </a:solidFill>
                <a:sym typeface="Symbol" pitchFamily="-107" charset="2"/>
              </a:rPr>
              <a:t>2</a:t>
            </a:r>
            <a:r>
              <a:rPr lang="en-US" dirty="0">
                <a:solidFill>
                  <a:srgbClr val="CC0000"/>
                </a:solidFill>
                <a:sym typeface="Symbol" pitchFamily="-107" charset="2"/>
              </a:rPr>
              <a:t>/2</a:t>
            </a:r>
            <a:r>
              <a:rPr lang="en-US" dirty="0">
                <a:sym typeface="Symbol" pitchFamily="-107" charset="2"/>
              </a:rPr>
              <a:t> </a:t>
            </a:r>
            <a:r>
              <a:rPr lang="en-US" dirty="0">
                <a:solidFill>
                  <a:srgbClr val="CC0000"/>
                </a:solidFill>
                <a:sym typeface="Symbol" pitchFamily="-107" charset="2"/>
              </a:rPr>
              <a:t>exchanges</a:t>
            </a:r>
          </a:p>
        </p:txBody>
      </p:sp>
    </p:spTree>
    <p:extLst>
      <p:ext uri="{BB962C8B-B14F-4D97-AF65-F5344CB8AC3E}">
        <p14:creationId xmlns:p14="http://schemas.microsoft.com/office/powerpoint/2010/main" val="1271308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r-IN"/>
              <a:t>CS 477/677 - Lecture 6</a:t>
            </a:r>
            <a:endParaRPr lang="en-US"/>
          </a:p>
        </p:txBody>
      </p:sp>
      <p:sp>
        <p:nvSpPr>
          <p:cNvPr id="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66061-EE9B-7448-9836-6B5AC8BD409F}" type="slidenum">
              <a:rPr lang="en-US"/>
              <a:pPr/>
              <a:t>27</a:t>
            </a:fld>
            <a:endParaRPr lang="en-US"/>
          </a:p>
        </p:txBody>
      </p:sp>
      <p:sp>
        <p:nvSpPr>
          <p:cNvPr id="400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Bubble Sort</a:t>
            </a:r>
          </a:p>
        </p:txBody>
      </p:sp>
      <p:sp>
        <p:nvSpPr>
          <p:cNvPr id="400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Idea:</a:t>
            </a:r>
          </a:p>
          <a:p>
            <a:pPr lvl="1"/>
            <a:r>
              <a:rPr lang="en-US"/>
              <a:t>Repeatedly pass through the array</a:t>
            </a:r>
          </a:p>
          <a:p>
            <a:pPr lvl="1"/>
            <a:r>
              <a:rPr lang="en-US"/>
              <a:t>Swaps adjacent elements that are out of order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Easier to implement, but slower than Insertion sort</a:t>
            </a:r>
          </a:p>
        </p:txBody>
      </p:sp>
      <p:sp>
        <p:nvSpPr>
          <p:cNvPr id="400388" name="Text Box 4"/>
          <p:cNvSpPr txBox="1">
            <a:spLocks noChangeArrowheads="1"/>
          </p:cNvSpPr>
          <p:nvPr/>
        </p:nvSpPr>
        <p:spPr bwMode="auto">
          <a:xfrm>
            <a:off x="2271713" y="3349625"/>
            <a:ext cx="228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000"/>
              <a:t>1</a:t>
            </a:r>
          </a:p>
        </p:txBody>
      </p:sp>
      <p:sp>
        <p:nvSpPr>
          <p:cNvPr id="400389" name="Text Box 5"/>
          <p:cNvSpPr txBox="1">
            <a:spLocks noChangeArrowheads="1"/>
          </p:cNvSpPr>
          <p:nvPr/>
        </p:nvSpPr>
        <p:spPr bwMode="auto">
          <a:xfrm>
            <a:off x="2757488" y="3349625"/>
            <a:ext cx="228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000"/>
              <a:t>2</a:t>
            </a:r>
          </a:p>
        </p:txBody>
      </p:sp>
      <p:sp>
        <p:nvSpPr>
          <p:cNvPr id="400390" name="Text Box 6"/>
          <p:cNvSpPr txBox="1">
            <a:spLocks noChangeArrowheads="1"/>
          </p:cNvSpPr>
          <p:nvPr/>
        </p:nvSpPr>
        <p:spPr bwMode="auto">
          <a:xfrm>
            <a:off x="3179763" y="3349625"/>
            <a:ext cx="228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000"/>
              <a:t>3</a:t>
            </a:r>
          </a:p>
        </p:txBody>
      </p:sp>
      <p:sp>
        <p:nvSpPr>
          <p:cNvPr id="400391" name="Text Box 7"/>
          <p:cNvSpPr txBox="1">
            <a:spLocks noChangeArrowheads="1"/>
          </p:cNvSpPr>
          <p:nvPr/>
        </p:nvSpPr>
        <p:spPr bwMode="auto">
          <a:xfrm>
            <a:off x="4989513" y="3349625"/>
            <a:ext cx="228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000"/>
              <a:t>n</a:t>
            </a:r>
          </a:p>
        </p:txBody>
      </p:sp>
      <p:sp>
        <p:nvSpPr>
          <p:cNvPr id="400392" name="Text Box 8"/>
          <p:cNvSpPr txBox="1">
            <a:spLocks noChangeArrowheads="1"/>
          </p:cNvSpPr>
          <p:nvPr/>
        </p:nvSpPr>
        <p:spPr bwMode="auto">
          <a:xfrm>
            <a:off x="2273300" y="3032125"/>
            <a:ext cx="234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i</a:t>
            </a:r>
          </a:p>
        </p:txBody>
      </p:sp>
      <p:sp>
        <p:nvSpPr>
          <p:cNvPr id="400393" name="Line 9"/>
          <p:cNvSpPr>
            <a:spLocks noChangeShapeType="1"/>
          </p:cNvSpPr>
          <p:nvPr/>
        </p:nvSpPr>
        <p:spPr bwMode="auto">
          <a:xfrm>
            <a:off x="2633663" y="3224213"/>
            <a:ext cx="2520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00394" name="Group 10"/>
          <p:cNvGrpSpPr>
            <a:grpSpLocks/>
          </p:cNvGrpSpPr>
          <p:nvPr/>
        </p:nvGrpSpPr>
        <p:grpSpPr bwMode="auto">
          <a:xfrm>
            <a:off x="2219325" y="3630613"/>
            <a:ext cx="3154363" cy="423862"/>
            <a:chOff x="221" y="912"/>
            <a:chExt cx="1987" cy="267"/>
          </a:xfrm>
        </p:grpSpPr>
        <p:sp>
          <p:nvSpPr>
            <p:cNvPr id="400395" name="Rectangle 11"/>
            <p:cNvSpPr>
              <a:spLocks noChangeArrowheads="1"/>
            </p:cNvSpPr>
            <p:nvPr/>
          </p:nvSpPr>
          <p:spPr bwMode="auto">
            <a:xfrm>
              <a:off x="1924" y="912"/>
              <a:ext cx="284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1</a:t>
              </a:r>
            </a:p>
          </p:txBody>
        </p:sp>
        <p:sp>
          <p:nvSpPr>
            <p:cNvPr id="400396" name="Rectangle 12"/>
            <p:cNvSpPr>
              <a:spLocks noChangeArrowheads="1"/>
            </p:cNvSpPr>
            <p:nvPr/>
          </p:nvSpPr>
          <p:spPr bwMode="auto">
            <a:xfrm>
              <a:off x="1641" y="912"/>
              <a:ext cx="283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3</a:t>
              </a:r>
            </a:p>
          </p:txBody>
        </p:sp>
        <p:sp>
          <p:nvSpPr>
            <p:cNvPr id="400397" name="Rectangle 13"/>
            <p:cNvSpPr>
              <a:spLocks noChangeArrowheads="1"/>
            </p:cNvSpPr>
            <p:nvPr/>
          </p:nvSpPr>
          <p:spPr bwMode="auto">
            <a:xfrm>
              <a:off x="1357" y="912"/>
              <a:ext cx="284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2</a:t>
              </a:r>
            </a:p>
          </p:txBody>
        </p:sp>
        <p:sp>
          <p:nvSpPr>
            <p:cNvPr id="400398" name="Rectangle 14"/>
            <p:cNvSpPr>
              <a:spLocks noChangeArrowheads="1"/>
            </p:cNvSpPr>
            <p:nvPr/>
          </p:nvSpPr>
          <p:spPr bwMode="auto">
            <a:xfrm>
              <a:off x="1072" y="912"/>
              <a:ext cx="285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9</a:t>
              </a:r>
            </a:p>
          </p:txBody>
        </p:sp>
        <p:sp>
          <p:nvSpPr>
            <p:cNvPr id="400399" name="Rectangle 15"/>
            <p:cNvSpPr>
              <a:spLocks noChangeArrowheads="1"/>
            </p:cNvSpPr>
            <p:nvPr/>
          </p:nvSpPr>
          <p:spPr bwMode="auto">
            <a:xfrm>
              <a:off x="788" y="912"/>
              <a:ext cx="284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6</a:t>
              </a:r>
            </a:p>
          </p:txBody>
        </p:sp>
        <p:sp>
          <p:nvSpPr>
            <p:cNvPr id="400400" name="Rectangle 16"/>
            <p:cNvSpPr>
              <a:spLocks noChangeArrowheads="1"/>
            </p:cNvSpPr>
            <p:nvPr/>
          </p:nvSpPr>
          <p:spPr bwMode="auto">
            <a:xfrm>
              <a:off x="505" y="912"/>
              <a:ext cx="283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4</a:t>
              </a:r>
            </a:p>
          </p:txBody>
        </p:sp>
        <p:sp>
          <p:nvSpPr>
            <p:cNvPr id="400401" name="Rectangle 17"/>
            <p:cNvSpPr>
              <a:spLocks noChangeArrowheads="1"/>
            </p:cNvSpPr>
            <p:nvPr/>
          </p:nvSpPr>
          <p:spPr bwMode="auto">
            <a:xfrm>
              <a:off x="221" y="912"/>
              <a:ext cx="284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8</a:t>
              </a:r>
            </a:p>
          </p:txBody>
        </p:sp>
        <p:sp>
          <p:nvSpPr>
            <p:cNvPr id="400402" name="Line 18"/>
            <p:cNvSpPr>
              <a:spLocks noChangeShapeType="1"/>
            </p:cNvSpPr>
            <p:nvPr/>
          </p:nvSpPr>
          <p:spPr bwMode="auto">
            <a:xfrm>
              <a:off x="221" y="912"/>
              <a:ext cx="1987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403" name="Line 19"/>
            <p:cNvSpPr>
              <a:spLocks noChangeShapeType="1"/>
            </p:cNvSpPr>
            <p:nvPr/>
          </p:nvSpPr>
          <p:spPr bwMode="auto">
            <a:xfrm>
              <a:off x="221" y="1179"/>
              <a:ext cx="1987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404" name="Line 20"/>
            <p:cNvSpPr>
              <a:spLocks noChangeShapeType="1"/>
            </p:cNvSpPr>
            <p:nvPr/>
          </p:nvSpPr>
          <p:spPr bwMode="auto">
            <a:xfrm>
              <a:off x="221" y="912"/>
              <a:ext cx="0" cy="26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405" name="Line 21"/>
            <p:cNvSpPr>
              <a:spLocks noChangeShapeType="1"/>
            </p:cNvSpPr>
            <p:nvPr/>
          </p:nvSpPr>
          <p:spPr bwMode="auto">
            <a:xfrm>
              <a:off x="505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406" name="Line 22"/>
            <p:cNvSpPr>
              <a:spLocks noChangeShapeType="1"/>
            </p:cNvSpPr>
            <p:nvPr/>
          </p:nvSpPr>
          <p:spPr bwMode="auto">
            <a:xfrm>
              <a:off x="788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407" name="Line 23"/>
            <p:cNvSpPr>
              <a:spLocks noChangeShapeType="1"/>
            </p:cNvSpPr>
            <p:nvPr/>
          </p:nvSpPr>
          <p:spPr bwMode="auto">
            <a:xfrm>
              <a:off x="1072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408" name="Line 24"/>
            <p:cNvSpPr>
              <a:spLocks noChangeShapeType="1"/>
            </p:cNvSpPr>
            <p:nvPr/>
          </p:nvSpPr>
          <p:spPr bwMode="auto">
            <a:xfrm>
              <a:off x="1357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409" name="Line 25"/>
            <p:cNvSpPr>
              <a:spLocks noChangeShapeType="1"/>
            </p:cNvSpPr>
            <p:nvPr/>
          </p:nvSpPr>
          <p:spPr bwMode="auto">
            <a:xfrm>
              <a:off x="1641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410" name="Line 26"/>
            <p:cNvSpPr>
              <a:spLocks noChangeShapeType="1"/>
            </p:cNvSpPr>
            <p:nvPr/>
          </p:nvSpPr>
          <p:spPr bwMode="auto">
            <a:xfrm>
              <a:off x="1924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411" name="Line 27"/>
            <p:cNvSpPr>
              <a:spLocks noChangeShapeType="1"/>
            </p:cNvSpPr>
            <p:nvPr/>
          </p:nvSpPr>
          <p:spPr bwMode="auto">
            <a:xfrm>
              <a:off x="2208" y="912"/>
              <a:ext cx="0" cy="26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00412" name="Text Box 28"/>
          <p:cNvSpPr txBox="1">
            <a:spLocks noChangeArrowheads="1"/>
          </p:cNvSpPr>
          <p:nvPr/>
        </p:nvSpPr>
        <p:spPr bwMode="auto">
          <a:xfrm>
            <a:off x="5068888" y="4138613"/>
            <a:ext cx="228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/>
              <a:t>j</a:t>
            </a:r>
          </a:p>
        </p:txBody>
      </p:sp>
      <p:sp>
        <p:nvSpPr>
          <p:cNvPr id="400413" name="Line 29"/>
          <p:cNvSpPr>
            <a:spLocks noChangeShapeType="1"/>
          </p:cNvSpPr>
          <p:nvPr/>
        </p:nvSpPr>
        <p:spPr bwMode="auto">
          <a:xfrm flipH="1">
            <a:off x="2859088" y="4291013"/>
            <a:ext cx="2209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636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0387" grpId="0" build="p"/>
      <p:bldP spid="400388" grpId="0"/>
      <p:bldP spid="400389" grpId="0"/>
      <p:bldP spid="400390" grpId="0"/>
      <p:bldP spid="400391" grpId="0"/>
      <p:bldP spid="400392" grpId="0"/>
      <p:bldP spid="400393" grpId="0" animBg="1"/>
      <p:bldP spid="400412" grpId="0"/>
      <p:bldP spid="40041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r-IN"/>
              <a:t>CS 477/677 - Lecture 6</a:t>
            </a:r>
            <a:endParaRPr lang="en-US"/>
          </a:p>
        </p:txBody>
      </p:sp>
      <p:sp>
        <p:nvSpPr>
          <p:cNvPr id="28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A67FE-A5E8-F642-BD22-0C4A88FF489E}" type="slidenum">
              <a:rPr lang="en-US"/>
              <a:pPr/>
              <a:t>28</a:t>
            </a:fld>
            <a:endParaRPr lang="en-US"/>
          </a:p>
        </p:txBody>
      </p:sp>
      <p:sp>
        <p:nvSpPr>
          <p:cNvPr id="402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grpSp>
        <p:nvGrpSpPr>
          <p:cNvPr id="402435" name="Group 3"/>
          <p:cNvGrpSpPr>
            <a:grpSpLocks/>
          </p:cNvGrpSpPr>
          <p:nvPr/>
        </p:nvGrpSpPr>
        <p:grpSpPr bwMode="auto">
          <a:xfrm>
            <a:off x="304800" y="1219200"/>
            <a:ext cx="3200400" cy="717550"/>
            <a:chOff x="192" y="768"/>
            <a:chExt cx="2016" cy="452"/>
          </a:xfrm>
        </p:grpSpPr>
        <p:grpSp>
          <p:nvGrpSpPr>
            <p:cNvPr id="402436" name="Group 4"/>
            <p:cNvGrpSpPr>
              <a:grpSpLocks/>
            </p:cNvGrpSpPr>
            <p:nvPr/>
          </p:nvGrpSpPr>
          <p:grpSpPr bwMode="auto">
            <a:xfrm>
              <a:off x="221" y="768"/>
              <a:ext cx="1987" cy="267"/>
              <a:chOff x="221" y="912"/>
              <a:chExt cx="1987" cy="267"/>
            </a:xfrm>
          </p:grpSpPr>
          <p:sp>
            <p:nvSpPr>
              <p:cNvPr id="402437" name="Rectangle 5"/>
              <p:cNvSpPr>
                <a:spLocks noChangeArrowheads="1"/>
              </p:cNvSpPr>
              <p:nvPr/>
            </p:nvSpPr>
            <p:spPr bwMode="auto">
              <a:xfrm>
                <a:off x="1924" y="912"/>
                <a:ext cx="284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1</a:t>
                </a:r>
              </a:p>
            </p:txBody>
          </p:sp>
          <p:sp>
            <p:nvSpPr>
              <p:cNvPr id="402438" name="Rectangle 6"/>
              <p:cNvSpPr>
                <a:spLocks noChangeArrowheads="1"/>
              </p:cNvSpPr>
              <p:nvPr/>
            </p:nvSpPr>
            <p:spPr bwMode="auto">
              <a:xfrm>
                <a:off x="1641" y="912"/>
                <a:ext cx="283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3</a:t>
                </a:r>
              </a:p>
            </p:txBody>
          </p:sp>
          <p:sp>
            <p:nvSpPr>
              <p:cNvPr id="402439" name="Rectangle 7"/>
              <p:cNvSpPr>
                <a:spLocks noChangeArrowheads="1"/>
              </p:cNvSpPr>
              <p:nvPr/>
            </p:nvSpPr>
            <p:spPr bwMode="auto">
              <a:xfrm>
                <a:off x="1357" y="912"/>
                <a:ext cx="284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2</a:t>
                </a:r>
              </a:p>
            </p:txBody>
          </p:sp>
          <p:sp>
            <p:nvSpPr>
              <p:cNvPr id="402440" name="Rectangle 8"/>
              <p:cNvSpPr>
                <a:spLocks noChangeArrowheads="1"/>
              </p:cNvSpPr>
              <p:nvPr/>
            </p:nvSpPr>
            <p:spPr bwMode="auto">
              <a:xfrm>
                <a:off x="1072" y="912"/>
                <a:ext cx="285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9</a:t>
                </a:r>
              </a:p>
            </p:txBody>
          </p:sp>
          <p:sp>
            <p:nvSpPr>
              <p:cNvPr id="402441" name="Rectangle 9"/>
              <p:cNvSpPr>
                <a:spLocks noChangeArrowheads="1"/>
              </p:cNvSpPr>
              <p:nvPr/>
            </p:nvSpPr>
            <p:spPr bwMode="auto">
              <a:xfrm>
                <a:off x="788" y="912"/>
                <a:ext cx="284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6</a:t>
                </a:r>
              </a:p>
            </p:txBody>
          </p:sp>
          <p:sp>
            <p:nvSpPr>
              <p:cNvPr id="402442" name="Rectangle 10"/>
              <p:cNvSpPr>
                <a:spLocks noChangeArrowheads="1"/>
              </p:cNvSpPr>
              <p:nvPr/>
            </p:nvSpPr>
            <p:spPr bwMode="auto">
              <a:xfrm>
                <a:off x="505" y="912"/>
                <a:ext cx="283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4</a:t>
                </a:r>
              </a:p>
            </p:txBody>
          </p:sp>
          <p:sp>
            <p:nvSpPr>
              <p:cNvPr id="402443" name="Rectangle 11"/>
              <p:cNvSpPr>
                <a:spLocks noChangeArrowheads="1"/>
              </p:cNvSpPr>
              <p:nvPr/>
            </p:nvSpPr>
            <p:spPr bwMode="auto">
              <a:xfrm>
                <a:off x="221" y="912"/>
                <a:ext cx="284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8</a:t>
                </a:r>
              </a:p>
            </p:txBody>
          </p:sp>
          <p:sp>
            <p:nvSpPr>
              <p:cNvPr id="402444" name="Line 12"/>
              <p:cNvSpPr>
                <a:spLocks noChangeShapeType="1"/>
              </p:cNvSpPr>
              <p:nvPr/>
            </p:nvSpPr>
            <p:spPr bwMode="auto">
              <a:xfrm>
                <a:off x="221" y="912"/>
                <a:ext cx="1987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2445" name="Line 13"/>
              <p:cNvSpPr>
                <a:spLocks noChangeShapeType="1"/>
              </p:cNvSpPr>
              <p:nvPr/>
            </p:nvSpPr>
            <p:spPr bwMode="auto">
              <a:xfrm>
                <a:off x="221" y="1179"/>
                <a:ext cx="1987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2446" name="Line 14"/>
              <p:cNvSpPr>
                <a:spLocks noChangeShapeType="1"/>
              </p:cNvSpPr>
              <p:nvPr/>
            </p:nvSpPr>
            <p:spPr bwMode="auto">
              <a:xfrm>
                <a:off x="221" y="912"/>
                <a:ext cx="0" cy="26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2447" name="Line 15"/>
              <p:cNvSpPr>
                <a:spLocks noChangeShapeType="1"/>
              </p:cNvSpPr>
              <p:nvPr/>
            </p:nvSpPr>
            <p:spPr bwMode="auto">
              <a:xfrm>
                <a:off x="505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2448" name="Line 16"/>
              <p:cNvSpPr>
                <a:spLocks noChangeShapeType="1"/>
              </p:cNvSpPr>
              <p:nvPr/>
            </p:nvSpPr>
            <p:spPr bwMode="auto">
              <a:xfrm>
                <a:off x="788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2449" name="Line 17"/>
              <p:cNvSpPr>
                <a:spLocks noChangeShapeType="1"/>
              </p:cNvSpPr>
              <p:nvPr/>
            </p:nvSpPr>
            <p:spPr bwMode="auto">
              <a:xfrm>
                <a:off x="1072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2450" name="Line 18"/>
              <p:cNvSpPr>
                <a:spLocks noChangeShapeType="1"/>
              </p:cNvSpPr>
              <p:nvPr/>
            </p:nvSpPr>
            <p:spPr bwMode="auto">
              <a:xfrm>
                <a:off x="1357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2451" name="Line 19"/>
              <p:cNvSpPr>
                <a:spLocks noChangeShapeType="1"/>
              </p:cNvSpPr>
              <p:nvPr/>
            </p:nvSpPr>
            <p:spPr bwMode="auto">
              <a:xfrm>
                <a:off x="1641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2452" name="Line 20"/>
              <p:cNvSpPr>
                <a:spLocks noChangeShapeType="1"/>
              </p:cNvSpPr>
              <p:nvPr/>
            </p:nvSpPr>
            <p:spPr bwMode="auto">
              <a:xfrm>
                <a:off x="1924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2453" name="Line 21"/>
              <p:cNvSpPr>
                <a:spLocks noChangeShapeType="1"/>
              </p:cNvSpPr>
              <p:nvPr/>
            </p:nvSpPr>
            <p:spPr bwMode="auto">
              <a:xfrm>
                <a:off x="2208" y="912"/>
                <a:ext cx="0" cy="26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02454" name="Text Box 22"/>
            <p:cNvSpPr txBox="1">
              <a:spLocks noChangeArrowheads="1"/>
            </p:cNvSpPr>
            <p:nvPr/>
          </p:nvSpPr>
          <p:spPr bwMode="auto">
            <a:xfrm>
              <a:off x="192" y="1008"/>
              <a:ext cx="36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i = 1</a:t>
              </a:r>
            </a:p>
          </p:txBody>
        </p:sp>
        <p:sp>
          <p:nvSpPr>
            <p:cNvPr id="402455" name="Text Box 23"/>
            <p:cNvSpPr txBox="1">
              <a:spLocks noChangeArrowheads="1"/>
            </p:cNvSpPr>
            <p:nvPr/>
          </p:nvSpPr>
          <p:spPr bwMode="auto">
            <a:xfrm>
              <a:off x="2016" y="1008"/>
              <a:ext cx="14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j</a:t>
              </a:r>
            </a:p>
          </p:txBody>
        </p:sp>
        <p:sp>
          <p:nvSpPr>
            <p:cNvPr id="402456" name="Line 24"/>
            <p:cNvSpPr>
              <a:spLocks noChangeShapeType="1"/>
            </p:cNvSpPr>
            <p:nvPr/>
          </p:nvSpPr>
          <p:spPr bwMode="auto">
            <a:xfrm flipH="1">
              <a:off x="624" y="1104"/>
              <a:ext cx="13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02457" name="Group 25"/>
          <p:cNvGrpSpPr>
            <a:grpSpLocks/>
          </p:cNvGrpSpPr>
          <p:nvPr/>
        </p:nvGrpSpPr>
        <p:grpSpPr bwMode="auto">
          <a:xfrm>
            <a:off x="304800" y="2025650"/>
            <a:ext cx="3230563" cy="717550"/>
            <a:chOff x="192" y="1344"/>
            <a:chExt cx="2035" cy="452"/>
          </a:xfrm>
        </p:grpSpPr>
        <p:grpSp>
          <p:nvGrpSpPr>
            <p:cNvPr id="402458" name="Group 26"/>
            <p:cNvGrpSpPr>
              <a:grpSpLocks/>
            </p:cNvGrpSpPr>
            <p:nvPr/>
          </p:nvGrpSpPr>
          <p:grpSpPr bwMode="auto">
            <a:xfrm>
              <a:off x="240" y="1344"/>
              <a:ext cx="1987" cy="267"/>
              <a:chOff x="221" y="912"/>
              <a:chExt cx="1987" cy="267"/>
            </a:xfrm>
          </p:grpSpPr>
          <p:sp>
            <p:nvSpPr>
              <p:cNvPr id="402459" name="Rectangle 27"/>
              <p:cNvSpPr>
                <a:spLocks noChangeArrowheads="1"/>
              </p:cNvSpPr>
              <p:nvPr/>
            </p:nvSpPr>
            <p:spPr bwMode="auto">
              <a:xfrm>
                <a:off x="1924" y="912"/>
                <a:ext cx="284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3</a:t>
                </a:r>
              </a:p>
            </p:txBody>
          </p:sp>
          <p:sp>
            <p:nvSpPr>
              <p:cNvPr id="402460" name="Rectangle 28"/>
              <p:cNvSpPr>
                <a:spLocks noChangeArrowheads="1"/>
              </p:cNvSpPr>
              <p:nvPr/>
            </p:nvSpPr>
            <p:spPr bwMode="auto">
              <a:xfrm>
                <a:off x="1641" y="912"/>
                <a:ext cx="283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1</a:t>
                </a:r>
              </a:p>
            </p:txBody>
          </p:sp>
          <p:sp>
            <p:nvSpPr>
              <p:cNvPr id="402461" name="Rectangle 29"/>
              <p:cNvSpPr>
                <a:spLocks noChangeArrowheads="1"/>
              </p:cNvSpPr>
              <p:nvPr/>
            </p:nvSpPr>
            <p:spPr bwMode="auto">
              <a:xfrm>
                <a:off x="1357" y="912"/>
                <a:ext cx="284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2</a:t>
                </a:r>
              </a:p>
            </p:txBody>
          </p:sp>
          <p:sp>
            <p:nvSpPr>
              <p:cNvPr id="402462" name="Rectangle 30"/>
              <p:cNvSpPr>
                <a:spLocks noChangeArrowheads="1"/>
              </p:cNvSpPr>
              <p:nvPr/>
            </p:nvSpPr>
            <p:spPr bwMode="auto">
              <a:xfrm>
                <a:off x="1072" y="912"/>
                <a:ext cx="285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9</a:t>
                </a:r>
              </a:p>
            </p:txBody>
          </p:sp>
          <p:sp>
            <p:nvSpPr>
              <p:cNvPr id="402463" name="Rectangle 31"/>
              <p:cNvSpPr>
                <a:spLocks noChangeArrowheads="1"/>
              </p:cNvSpPr>
              <p:nvPr/>
            </p:nvSpPr>
            <p:spPr bwMode="auto">
              <a:xfrm>
                <a:off x="788" y="912"/>
                <a:ext cx="284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6</a:t>
                </a:r>
              </a:p>
            </p:txBody>
          </p:sp>
          <p:sp>
            <p:nvSpPr>
              <p:cNvPr id="402464" name="Rectangle 32"/>
              <p:cNvSpPr>
                <a:spLocks noChangeArrowheads="1"/>
              </p:cNvSpPr>
              <p:nvPr/>
            </p:nvSpPr>
            <p:spPr bwMode="auto">
              <a:xfrm>
                <a:off x="505" y="912"/>
                <a:ext cx="283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4</a:t>
                </a:r>
              </a:p>
            </p:txBody>
          </p:sp>
          <p:sp>
            <p:nvSpPr>
              <p:cNvPr id="402465" name="Rectangle 33"/>
              <p:cNvSpPr>
                <a:spLocks noChangeArrowheads="1"/>
              </p:cNvSpPr>
              <p:nvPr/>
            </p:nvSpPr>
            <p:spPr bwMode="auto">
              <a:xfrm>
                <a:off x="221" y="912"/>
                <a:ext cx="284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8</a:t>
                </a:r>
              </a:p>
            </p:txBody>
          </p:sp>
          <p:sp>
            <p:nvSpPr>
              <p:cNvPr id="402466" name="Line 34"/>
              <p:cNvSpPr>
                <a:spLocks noChangeShapeType="1"/>
              </p:cNvSpPr>
              <p:nvPr/>
            </p:nvSpPr>
            <p:spPr bwMode="auto">
              <a:xfrm>
                <a:off x="221" y="912"/>
                <a:ext cx="1987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2467" name="Line 35"/>
              <p:cNvSpPr>
                <a:spLocks noChangeShapeType="1"/>
              </p:cNvSpPr>
              <p:nvPr/>
            </p:nvSpPr>
            <p:spPr bwMode="auto">
              <a:xfrm>
                <a:off x="221" y="1179"/>
                <a:ext cx="1987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2468" name="Line 36"/>
              <p:cNvSpPr>
                <a:spLocks noChangeShapeType="1"/>
              </p:cNvSpPr>
              <p:nvPr/>
            </p:nvSpPr>
            <p:spPr bwMode="auto">
              <a:xfrm>
                <a:off x="221" y="912"/>
                <a:ext cx="0" cy="26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2469" name="Line 37"/>
              <p:cNvSpPr>
                <a:spLocks noChangeShapeType="1"/>
              </p:cNvSpPr>
              <p:nvPr/>
            </p:nvSpPr>
            <p:spPr bwMode="auto">
              <a:xfrm>
                <a:off x="505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2470" name="Line 38"/>
              <p:cNvSpPr>
                <a:spLocks noChangeShapeType="1"/>
              </p:cNvSpPr>
              <p:nvPr/>
            </p:nvSpPr>
            <p:spPr bwMode="auto">
              <a:xfrm>
                <a:off x="788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2471" name="Line 39"/>
              <p:cNvSpPr>
                <a:spLocks noChangeShapeType="1"/>
              </p:cNvSpPr>
              <p:nvPr/>
            </p:nvSpPr>
            <p:spPr bwMode="auto">
              <a:xfrm>
                <a:off x="1072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2472" name="Line 40"/>
              <p:cNvSpPr>
                <a:spLocks noChangeShapeType="1"/>
              </p:cNvSpPr>
              <p:nvPr/>
            </p:nvSpPr>
            <p:spPr bwMode="auto">
              <a:xfrm>
                <a:off x="1357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2473" name="Line 41"/>
              <p:cNvSpPr>
                <a:spLocks noChangeShapeType="1"/>
              </p:cNvSpPr>
              <p:nvPr/>
            </p:nvSpPr>
            <p:spPr bwMode="auto">
              <a:xfrm>
                <a:off x="1641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2474" name="Line 42"/>
              <p:cNvSpPr>
                <a:spLocks noChangeShapeType="1"/>
              </p:cNvSpPr>
              <p:nvPr/>
            </p:nvSpPr>
            <p:spPr bwMode="auto">
              <a:xfrm>
                <a:off x="1924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2475" name="Line 43"/>
              <p:cNvSpPr>
                <a:spLocks noChangeShapeType="1"/>
              </p:cNvSpPr>
              <p:nvPr/>
            </p:nvSpPr>
            <p:spPr bwMode="auto">
              <a:xfrm>
                <a:off x="2208" y="912"/>
                <a:ext cx="0" cy="26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02476" name="Text Box 44"/>
            <p:cNvSpPr txBox="1">
              <a:spLocks noChangeArrowheads="1"/>
            </p:cNvSpPr>
            <p:nvPr/>
          </p:nvSpPr>
          <p:spPr bwMode="auto">
            <a:xfrm>
              <a:off x="192" y="1584"/>
              <a:ext cx="36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i = 1</a:t>
              </a:r>
            </a:p>
          </p:txBody>
        </p:sp>
        <p:sp>
          <p:nvSpPr>
            <p:cNvPr id="402477" name="Text Box 45"/>
            <p:cNvSpPr txBox="1">
              <a:spLocks noChangeArrowheads="1"/>
            </p:cNvSpPr>
            <p:nvPr/>
          </p:nvSpPr>
          <p:spPr bwMode="auto">
            <a:xfrm>
              <a:off x="1728" y="1584"/>
              <a:ext cx="14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j</a:t>
              </a:r>
            </a:p>
          </p:txBody>
        </p:sp>
        <p:sp>
          <p:nvSpPr>
            <p:cNvPr id="402478" name="Line 46"/>
            <p:cNvSpPr>
              <a:spLocks noChangeShapeType="1"/>
            </p:cNvSpPr>
            <p:nvPr/>
          </p:nvSpPr>
          <p:spPr bwMode="auto">
            <a:xfrm flipH="1">
              <a:off x="624" y="1680"/>
              <a:ext cx="105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02479" name="Group 47"/>
          <p:cNvGrpSpPr>
            <a:grpSpLocks/>
          </p:cNvGrpSpPr>
          <p:nvPr/>
        </p:nvGrpSpPr>
        <p:grpSpPr bwMode="auto">
          <a:xfrm>
            <a:off x="304800" y="2832100"/>
            <a:ext cx="3230563" cy="749300"/>
            <a:chOff x="192" y="1900"/>
            <a:chExt cx="2035" cy="472"/>
          </a:xfrm>
        </p:grpSpPr>
        <p:grpSp>
          <p:nvGrpSpPr>
            <p:cNvPr id="402480" name="Group 48"/>
            <p:cNvGrpSpPr>
              <a:grpSpLocks/>
            </p:cNvGrpSpPr>
            <p:nvPr/>
          </p:nvGrpSpPr>
          <p:grpSpPr bwMode="auto">
            <a:xfrm>
              <a:off x="240" y="1900"/>
              <a:ext cx="1987" cy="267"/>
              <a:chOff x="221" y="912"/>
              <a:chExt cx="1987" cy="267"/>
            </a:xfrm>
          </p:grpSpPr>
          <p:sp>
            <p:nvSpPr>
              <p:cNvPr id="402481" name="Rectangle 49"/>
              <p:cNvSpPr>
                <a:spLocks noChangeArrowheads="1"/>
              </p:cNvSpPr>
              <p:nvPr/>
            </p:nvSpPr>
            <p:spPr bwMode="auto">
              <a:xfrm>
                <a:off x="1924" y="912"/>
                <a:ext cx="284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3</a:t>
                </a:r>
              </a:p>
            </p:txBody>
          </p:sp>
          <p:sp>
            <p:nvSpPr>
              <p:cNvPr id="402482" name="Rectangle 50"/>
              <p:cNvSpPr>
                <a:spLocks noChangeArrowheads="1"/>
              </p:cNvSpPr>
              <p:nvPr/>
            </p:nvSpPr>
            <p:spPr bwMode="auto">
              <a:xfrm>
                <a:off x="1641" y="912"/>
                <a:ext cx="283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2</a:t>
                </a:r>
              </a:p>
            </p:txBody>
          </p:sp>
          <p:sp>
            <p:nvSpPr>
              <p:cNvPr id="402483" name="Rectangle 51"/>
              <p:cNvSpPr>
                <a:spLocks noChangeArrowheads="1"/>
              </p:cNvSpPr>
              <p:nvPr/>
            </p:nvSpPr>
            <p:spPr bwMode="auto">
              <a:xfrm>
                <a:off x="1357" y="912"/>
                <a:ext cx="284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1</a:t>
                </a:r>
              </a:p>
            </p:txBody>
          </p:sp>
          <p:sp>
            <p:nvSpPr>
              <p:cNvPr id="402484" name="Rectangle 52"/>
              <p:cNvSpPr>
                <a:spLocks noChangeArrowheads="1"/>
              </p:cNvSpPr>
              <p:nvPr/>
            </p:nvSpPr>
            <p:spPr bwMode="auto">
              <a:xfrm>
                <a:off x="1072" y="912"/>
                <a:ext cx="285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9</a:t>
                </a:r>
              </a:p>
            </p:txBody>
          </p:sp>
          <p:sp>
            <p:nvSpPr>
              <p:cNvPr id="402485" name="Rectangle 53"/>
              <p:cNvSpPr>
                <a:spLocks noChangeArrowheads="1"/>
              </p:cNvSpPr>
              <p:nvPr/>
            </p:nvSpPr>
            <p:spPr bwMode="auto">
              <a:xfrm>
                <a:off x="788" y="912"/>
                <a:ext cx="284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6</a:t>
                </a:r>
              </a:p>
            </p:txBody>
          </p:sp>
          <p:sp>
            <p:nvSpPr>
              <p:cNvPr id="402486" name="Rectangle 54"/>
              <p:cNvSpPr>
                <a:spLocks noChangeArrowheads="1"/>
              </p:cNvSpPr>
              <p:nvPr/>
            </p:nvSpPr>
            <p:spPr bwMode="auto">
              <a:xfrm>
                <a:off x="505" y="912"/>
                <a:ext cx="283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4</a:t>
                </a:r>
              </a:p>
            </p:txBody>
          </p:sp>
          <p:sp>
            <p:nvSpPr>
              <p:cNvPr id="402487" name="Rectangle 55"/>
              <p:cNvSpPr>
                <a:spLocks noChangeArrowheads="1"/>
              </p:cNvSpPr>
              <p:nvPr/>
            </p:nvSpPr>
            <p:spPr bwMode="auto">
              <a:xfrm>
                <a:off x="221" y="912"/>
                <a:ext cx="284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8</a:t>
                </a:r>
              </a:p>
            </p:txBody>
          </p:sp>
          <p:sp>
            <p:nvSpPr>
              <p:cNvPr id="402488" name="Line 56"/>
              <p:cNvSpPr>
                <a:spLocks noChangeShapeType="1"/>
              </p:cNvSpPr>
              <p:nvPr/>
            </p:nvSpPr>
            <p:spPr bwMode="auto">
              <a:xfrm>
                <a:off x="221" y="912"/>
                <a:ext cx="1987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2489" name="Line 57"/>
              <p:cNvSpPr>
                <a:spLocks noChangeShapeType="1"/>
              </p:cNvSpPr>
              <p:nvPr/>
            </p:nvSpPr>
            <p:spPr bwMode="auto">
              <a:xfrm>
                <a:off x="221" y="1179"/>
                <a:ext cx="1987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2490" name="Line 58"/>
              <p:cNvSpPr>
                <a:spLocks noChangeShapeType="1"/>
              </p:cNvSpPr>
              <p:nvPr/>
            </p:nvSpPr>
            <p:spPr bwMode="auto">
              <a:xfrm>
                <a:off x="221" y="912"/>
                <a:ext cx="0" cy="26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2491" name="Line 59"/>
              <p:cNvSpPr>
                <a:spLocks noChangeShapeType="1"/>
              </p:cNvSpPr>
              <p:nvPr/>
            </p:nvSpPr>
            <p:spPr bwMode="auto">
              <a:xfrm>
                <a:off x="505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2492" name="Line 60"/>
              <p:cNvSpPr>
                <a:spLocks noChangeShapeType="1"/>
              </p:cNvSpPr>
              <p:nvPr/>
            </p:nvSpPr>
            <p:spPr bwMode="auto">
              <a:xfrm>
                <a:off x="788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2493" name="Line 61"/>
              <p:cNvSpPr>
                <a:spLocks noChangeShapeType="1"/>
              </p:cNvSpPr>
              <p:nvPr/>
            </p:nvSpPr>
            <p:spPr bwMode="auto">
              <a:xfrm>
                <a:off x="1072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2494" name="Line 62"/>
              <p:cNvSpPr>
                <a:spLocks noChangeShapeType="1"/>
              </p:cNvSpPr>
              <p:nvPr/>
            </p:nvSpPr>
            <p:spPr bwMode="auto">
              <a:xfrm>
                <a:off x="1357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2495" name="Line 63"/>
              <p:cNvSpPr>
                <a:spLocks noChangeShapeType="1"/>
              </p:cNvSpPr>
              <p:nvPr/>
            </p:nvSpPr>
            <p:spPr bwMode="auto">
              <a:xfrm>
                <a:off x="1641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2496" name="Line 64"/>
              <p:cNvSpPr>
                <a:spLocks noChangeShapeType="1"/>
              </p:cNvSpPr>
              <p:nvPr/>
            </p:nvSpPr>
            <p:spPr bwMode="auto">
              <a:xfrm>
                <a:off x="1924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2497" name="Line 65"/>
              <p:cNvSpPr>
                <a:spLocks noChangeShapeType="1"/>
              </p:cNvSpPr>
              <p:nvPr/>
            </p:nvSpPr>
            <p:spPr bwMode="auto">
              <a:xfrm>
                <a:off x="2208" y="912"/>
                <a:ext cx="0" cy="26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02498" name="Text Box 66"/>
            <p:cNvSpPr txBox="1">
              <a:spLocks noChangeArrowheads="1"/>
            </p:cNvSpPr>
            <p:nvPr/>
          </p:nvSpPr>
          <p:spPr bwMode="auto">
            <a:xfrm>
              <a:off x="192" y="2160"/>
              <a:ext cx="36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i = 1</a:t>
              </a:r>
            </a:p>
          </p:txBody>
        </p:sp>
        <p:sp>
          <p:nvSpPr>
            <p:cNvPr id="402499" name="Text Box 67"/>
            <p:cNvSpPr txBox="1">
              <a:spLocks noChangeArrowheads="1"/>
            </p:cNvSpPr>
            <p:nvPr/>
          </p:nvSpPr>
          <p:spPr bwMode="auto">
            <a:xfrm>
              <a:off x="1440" y="2160"/>
              <a:ext cx="14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j</a:t>
              </a:r>
            </a:p>
          </p:txBody>
        </p:sp>
        <p:sp>
          <p:nvSpPr>
            <p:cNvPr id="402500" name="Line 68"/>
            <p:cNvSpPr>
              <a:spLocks noChangeShapeType="1"/>
            </p:cNvSpPr>
            <p:nvPr/>
          </p:nvSpPr>
          <p:spPr bwMode="auto">
            <a:xfrm flipH="1">
              <a:off x="624" y="2256"/>
              <a:ext cx="80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02501" name="Group 69"/>
          <p:cNvGrpSpPr>
            <a:grpSpLocks/>
          </p:cNvGrpSpPr>
          <p:nvPr/>
        </p:nvGrpSpPr>
        <p:grpSpPr bwMode="auto">
          <a:xfrm>
            <a:off x="304800" y="3657600"/>
            <a:ext cx="3230563" cy="717550"/>
            <a:chOff x="192" y="2304"/>
            <a:chExt cx="2035" cy="452"/>
          </a:xfrm>
        </p:grpSpPr>
        <p:grpSp>
          <p:nvGrpSpPr>
            <p:cNvPr id="402502" name="Group 70"/>
            <p:cNvGrpSpPr>
              <a:grpSpLocks/>
            </p:cNvGrpSpPr>
            <p:nvPr/>
          </p:nvGrpSpPr>
          <p:grpSpPr bwMode="auto">
            <a:xfrm>
              <a:off x="240" y="2304"/>
              <a:ext cx="1987" cy="267"/>
              <a:chOff x="221" y="912"/>
              <a:chExt cx="1987" cy="267"/>
            </a:xfrm>
          </p:grpSpPr>
          <p:sp>
            <p:nvSpPr>
              <p:cNvPr id="402503" name="Rectangle 71"/>
              <p:cNvSpPr>
                <a:spLocks noChangeArrowheads="1"/>
              </p:cNvSpPr>
              <p:nvPr/>
            </p:nvSpPr>
            <p:spPr bwMode="auto">
              <a:xfrm>
                <a:off x="1924" y="912"/>
                <a:ext cx="284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3</a:t>
                </a:r>
              </a:p>
            </p:txBody>
          </p:sp>
          <p:sp>
            <p:nvSpPr>
              <p:cNvPr id="402504" name="Rectangle 72"/>
              <p:cNvSpPr>
                <a:spLocks noChangeArrowheads="1"/>
              </p:cNvSpPr>
              <p:nvPr/>
            </p:nvSpPr>
            <p:spPr bwMode="auto">
              <a:xfrm>
                <a:off x="1641" y="912"/>
                <a:ext cx="283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2</a:t>
                </a:r>
              </a:p>
            </p:txBody>
          </p:sp>
          <p:sp>
            <p:nvSpPr>
              <p:cNvPr id="402505" name="Rectangle 73"/>
              <p:cNvSpPr>
                <a:spLocks noChangeArrowheads="1"/>
              </p:cNvSpPr>
              <p:nvPr/>
            </p:nvSpPr>
            <p:spPr bwMode="auto">
              <a:xfrm>
                <a:off x="1357" y="912"/>
                <a:ext cx="284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9</a:t>
                </a:r>
              </a:p>
            </p:txBody>
          </p:sp>
          <p:sp>
            <p:nvSpPr>
              <p:cNvPr id="402506" name="Rectangle 74"/>
              <p:cNvSpPr>
                <a:spLocks noChangeArrowheads="1"/>
              </p:cNvSpPr>
              <p:nvPr/>
            </p:nvSpPr>
            <p:spPr bwMode="auto">
              <a:xfrm>
                <a:off x="1072" y="912"/>
                <a:ext cx="285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1</a:t>
                </a:r>
              </a:p>
            </p:txBody>
          </p:sp>
          <p:sp>
            <p:nvSpPr>
              <p:cNvPr id="402507" name="Rectangle 75"/>
              <p:cNvSpPr>
                <a:spLocks noChangeArrowheads="1"/>
              </p:cNvSpPr>
              <p:nvPr/>
            </p:nvSpPr>
            <p:spPr bwMode="auto">
              <a:xfrm>
                <a:off x="788" y="912"/>
                <a:ext cx="284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6</a:t>
                </a:r>
              </a:p>
            </p:txBody>
          </p:sp>
          <p:sp>
            <p:nvSpPr>
              <p:cNvPr id="402508" name="Rectangle 76"/>
              <p:cNvSpPr>
                <a:spLocks noChangeArrowheads="1"/>
              </p:cNvSpPr>
              <p:nvPr/>
            </p:nvSpPr>
            <p:spPr bwMode="auto">
              <a:xfrm>
                <a:off x="505" y="912"/>
                <a:ext cx="283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4</a:t>
                </a:r>
              </a:p>
            </p:txBody>
          </p:sp>
          <p:sp>
            <p:nvSpPr>
              <p:cNvPr id="402509" name="Rectangle 77"/>
              <p:cNvSpPr>
                <a:spLocks noChangeArrowheads="1"/>
              </p:cNvSpPr>
              <p:nvPr/>
            </p:nvSpPr>
            <p:spPr bwMode="auto">
              <a:xfrm>
                <a:off x="221" y="912"/>
                <a:ext cx="284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8</a:t>
                </a:r>
              </a:p>
            </p:txBody>
          </p:sp>
          <p:sp>
            <p:nvSpPr>
              <p:cNvPr id="402510" name="Line 78"/>
              <p:cNvSpPr>
                <a:spLocks noChangeShapeType="1"/>
              </p:cNvSpPr>
              <p:nvPr/>
            </p:nvSpPr>
            <p:spPr bwMode="auto">
              <a:xfrm>
                <a:off x="221" y="912"/>
                <a:ext cx="1987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2511" name="Line 79"/>
              <p:cNvSpPr>
                <a:spLocks noChangeShapeType="1"/>
              </p:cNvSpPr>
              <p:nvPr/>
            </p:nvSpPr>
            <p:spPr bwMode="auto">
              <a:xfrm>
                <a:off x="221" y="1179"/>
                <a:ext cx="1987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2512" name="Line 80"/>
              <p:cNvSpPr>
                <a:spLocks noChangeShapeType="1"/>
              </p:cNvSpPr>
              <p:nvPr/>
            </p:nvSpPr>
            <p:spPr bwMode="auto">
              <a:xfrm>
                <a:off x="221" y="912"/>
                <a:ext cx="0" cy="26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2513" name="Line 81"/>
              <p:cNvSpPr>
                <a:spLocks noChangeShapeType="1"/>
              </p:cNvSpPr>
              <p:nvPr/>
            </p:nvSpPr>
            <p:spPr bwMode="auto">
              <a:xfrm>
                <a:off x="505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2514" name="Line 82"/>
              <p:cNvSpPr>
                <a:spLocks noChangeShapeType="1"/>
              </p:cNvSpPr>
              <p:nvPr/>
            </p:nvSpPr>
            <p:spPr bwMode="auto">
              <a:xfrm>
                <a:off x="788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2515" name="Line 83"/>
              <p:cNvSpPr>
                <a:spLocks noChangeShapeType="1"/>
              </p:cNvSpPr>
              <p:nvPr/>
            </p:nvSpPr>
            <p:spPr bwMode="auto">
              <a:xfrm>
                <a:off x="1072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2516" name="Line 84"/>
              <p:cNvSpPr>
                <a:spLocks noChangeShapeType="1"/>
              </p:cNvSpPr>
              <p:nvPr/>
            </p:nvSpPr>
            <p:spPr bwMode="auto">
              <a:xfrm>
                <a:off x="1357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2517" name="Line 85"/>
              <p:cNvSpPr>
                <a:spLocks noChangeShapeType="1"/>
              </p:cNvSpPr>
              <p:nvPr/>
            </p:nvSpPr>
            <p:spPr bwMode="auto">
              <a:xfrm>
                <a:off x="1641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2518" name="Line 86"/>
              <p:cNvSpPr>
                <a:spLocks noChangeShapeType="1"/>
              </p:cNvSpPr>
              <p:nvPr/>
            </p:nvSpPr>
            <p:spPr bwMode="auto">
              <a:xfrm>
                <a:off x="1924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2519" name="Line 87"/>
              <p:cNvSpPr>
                <a:spLocks noChangeShapeType="1"/>
              </p:cNvSpPr>
              <p:nvPr/>
            </p:nvSpPr>
            <p:spPr bwMode="auto">
              <a:xfrm>
                <a:off x="2208" y="912"/>
                <a:ext cx="0" cy="26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02520" name="Text Box 88"/>
            <p:cNvSpPr txBox="1">
              <a:spLocks noChangeArrowheads="1"/>
            </p:cNvSpPr>
            <p:nvPr/>
          </p:nvSpPr>
          <p:spPr bwMode="auto">
            <a:xfrm>
              <a:off x="192" y="2544"/>
              <a:ext cx="36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i = 1</a:t>
              </a:r>
            </a:p>
          </p:txBody>
        </p:sp>
        <p:sp>
          <p:nvSpPr>
            <p:cNvPr id="402521" name="Text Box 89"/>
            <p:cNvSpPr txBox="1">
              <a:spLocks noChangeArrowheads="1"/>
            </p:cNvSpPr>
            <p:nvPr/>
          </p:nvSpPr>
          <p:spPr bwMode="auto">
            <a:xfrm>
              <a:off x="1152" y="2544"/>
              <a:ext cx="14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j</a:t>
              </a:r>
            </a:p>
          </p:txBody>
        </p:sp>
        <p:sp>
          <p:nvSpPr>
            <p:cNvPr id="402522" name="Line 90"/>
            <p:cNvSpPr>
              <a:spLocks noChangeShapeType="1"/>
            </p:cNvSpPr>
            <p:nvPr/>
          </p:nvSpPr>
          <p:spPr bwMode="auto">
            <a:xfrm flipH="1">
              <a:off x="624" y="2640"/>
              <a:ext cx="51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02523" name="Group 91"/>
          <p:cNvGrpSpPr>
            <a:grpSpLocks/>
          </p:cNvGrpSpPr>
          <p:nvPr/>
        </p:nvGrpSpPr>
        <p:grpSpPr bwMode="auto">
          <a:xfrm>
            <a:off x="304800" y="4495800"/>
            <a:ext cx="3230563" cy="717550"/>
            <a:chOff x="192" y="2832"/>
            <a:chExt cx="2035" cy="452"/>
          </a:xfrm>
        </p:grpSpPr>
        <p:grpSp>
          <p:nvGrpSpPr>
            <p:cNvPr id="402524" name="Group 92"/>
            <p:cNvGrpSpPr>
              <a:grpSpLocks/>
            </p:cNvGrpSpPr>
            <p:nvPr/>
          </p:nvGrpSpPr>
          <p:grpSpPr bwMode="auto">
            <a:xfrm>
              <a:off x="240" y="2832"/>
              <a:ext cx="1987" cy="267"/>
              <a:chOff x="221" y="912"/>
              <a:chExt cx="1987" cy="267"/>
            </a:xfrm>
          </p:grpSpPr>
          <p:sp>
            <p:nvSpPr>
              <p:cNvPr id="402525" name="Rectangle 93"/>
              <p:cNvSpPr>
                <a:spLocks noChangeArrowheads="1"/>
              </p:cNvSpPr>
              <p:nvPr/>
            </p:nvSpPr>
            <p:spPr bwMode="auto">
              <a:xfrm>
                <a:off x="1924" y="912"/>
                <a:ext cx="284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3</a:t>
                </a:r>
              </a:p>
            </p:txBody>
          </p:sp>
          <p:sp>
            <p:nvSpPr>
              <p:cNvPr id="402526" name="Rectangle 94"/>
              <p:cNvSpPr>
                <a:spLocks noChangeArrowheads="1"/>
              </p:cNvSpPr>
              <p:nvPr/>
            </p:nvSpPr>
            <p:spPr bwMode="auto">
              <a:xfrm>
                <a:off x="1641" y="912"/>
                <a:ext cx="283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2</a:t>
                </a:r>
              </a:p>
            </p:txBody>
          </p:sp>
          <p:sp>
            <p:nvSpPr>
              <p:cNvPr id="402527" name="Rectangle 95"/>
              <p:cNvSpPr>
                <a:spLocks noChangeArrowheads="1"/>
              </p:cNvSpPr>
              <p:nvPr/>
            </p:nvSpPr>
            <p:spPr bwMode="auto">
              <a:xfrm>
                <a:off x="1357" y="912"/>
                <a:ext cx="284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9</a:t>
                </a:r>
              </a:p>
            </p:txBody>
          </p:sp>
          <p:sp>
            <p:nvSpPr>
              <p:cNvPr id="402528" name="Rectangle 96"/>
              <p:cNvSpPr>
                <a:spLocks noChangeArrowheads="1"/>
              </p:cNvSpPr>
              <p:nvPr/>
            </p:nvSpPr>
            <p:spPr bwMode="auto">
              <a:xfrm>
                <a:off x="1072" y="912"/>
                <a:ext cx="285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6</a:t>
                </a:r>
              </a:p>
            </p:txBody>
          </p:sp>
          <p:sp>
            <p:nvSpPr>
              <p:cNvPr id="402529" name="Rectangle 97"/>
              <p:cNvSpPr>
                <a:spLocks noChangeArrowheads="1"/>
              </p:cNvSpPr>
              <p:nvPr/>
            </p:nvSpPr>
            <p:spPr bwMode="auto">
              <a:xfrm>
                <a:off x="788" y="912"/>
                <a:ext cx="284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1</a:t>
                </a:r>
              </a:p>
            </p:txBody>
          </p:sp>
          <p:sp>
            <p:nvSpPr>
              <p:cNvPr id="402530" name="Rectangle 98"/>
              <p:cNvSpPr>
                <a:spLocks noChangeArrowheads="1"/>
              </p:cNvSpPr>
              <p:nvPr/>
            </p:nvSpPr>
            <p:spPr bwMode="auto">
              <a:xfrm>
                <a:off x="505" y="912"/>
                <a:ext cx="283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4</a:t>
                </a:r>
              </a:p>
            </p:txBody>
          </p:sp>
          <p:sp>
            <p:nvSpPr>
              <p:cNvPr id="402531" name="Rectangle 99"/>
              <p:cNvSpPr>
                <a:spLocks noChangeArrowheads="1"/>
              </p:cNvSpPr>
              <p:nvPr/>
            </p:nvSpPr>
            <p:spPr bwMode="auto">
              <a:xfrm>
                <a:off x="221" y="912"/>
                <a:ext cx="284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8</a:t>
                </a:r>
              </a:p>
            </p:txBody>
          </p:sp>
          <p:sp>
            <p:nvSpPr>
              <p:cNvPr id="402532" name="Line 100"/>
              <p:cNvSpPr>
                <a:spLocks noChangeShapeType="1"/>
              </p:cNvSpPr>
              <p:nvPr/>
            </p:nvSpPr>
            <p:spPr bwMode="auto">
              <a:xfrm>
                <a:off x="221" y="912"/>
                <a:ext cx="1987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2533" name="Line 101"/>
              <p:cNvSpPr>
                <a:spLocks noChangeShapeType="1"/>
              </p:cNvSpPr>
              <p:nvPr/>
            </p:nvSpPr>
            <p:spPr bwMode="auto">
              <a:xfrm>
                <a:off x="221" y="1179"/>
                <a:ext cx="1987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2534" name="Line 102"/>
              <p:cNvSpPr>
                <a:spLocks noChangeShapeType="1"/>
              </p:cNvSpPr>
              <p:nvPr/>
            </p:nvSpPr>
            <p:spPr bwMode="auto">
              <a:xfrm>
                <a:off x="221" y="912"/>
                <a:ext cx="0" cy="26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2535" name="Line 103"/>
              <p:cNvSpPr>
                <a:spLocks noChangeShapeType="1"/>
              </p:cNvSpPr>
              <p:nvPr/>
            </p:nvSpPr>
            <p:spPr bwMode="auto">
              <a:xfrm>
                <a:off x="505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2536" name="Line 104"/>
              <p:cNvSpPr>
                <a:spLocks noChangeShapeType="1"/>
              </p:cNvSpPr>
              <p:nvPr/>
            </p:nvSpPr>
            <p:spPr bwMode="auto">
              <a:xfrm>
                <a:off x="788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2537" name="Line 105"/>
              <p:cNvSpPr>
                <a:spLocks noChangeShapeType="1"/>
              </p:cNvSpPr>
              <p:nvPr/>
            </p:nvSpPr>
            <p:spPr bwMode="auto">
              <a:xfrm>
                <a:off x="1072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2538" name="Line 106"/>
              <p:cNvSpPr>
                <a:spLocks noChangeShapeType="1"/>
              </p:cNvSpPr>
              <p:nvPr/>
            </p:nvSpPr>
            <p:spPr bwMode="auto">
              <a:xfrm>
                <a:off x="1357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2539" name="Line 107"/>
              <p:cNvSpPr>
                <a:spLocks noChangeShapeType="1"/>
              </p:cNvSpPr>
              <p:nvPr/>
            </p:nvSpPr>
            <p:spPr bwMode="auto">
              <a:xfrm>
                <a:off x="1641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2540" name="Line 108"/>
              <p:cNvSpPr>
                <a:spLocks noChangeShapeType="1"/>
              </p:cNvSpPr>
              <p:nvPr/>
            </p:nvSpPr>
            <p:spPr bwMode="auto">
              <a:xfrm>
                <a:off x="1924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2541" name="Line 109"/>
              <p:cNvSpPr>
                <a:spLocks noChangeShapeType="1"/>
              </p:cNvSpPr>
              <p:nvPr/>
            </p:nvSpPr>
            <p:spPr bwMode="auto">
              <a:xfrm>
                <a:off x="2208" y="912"/>
                <a:ext cx="0" cy="26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02542" name="Text Box 110"/>
            <p:cNvSpPr txBox="1">
              <a:spLocks noChangeArrowheads="1"/>
            </p:cNvSpPr>
            <p:nvPr/>
          </p:nvSpPr>
          <p:spPr bwMode="auto">
            <a:xfrm>
              <a:off x="192" y="3072"/>
              <a:ext cx="36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i = 1</a:t>
              </a:r>
            </a:p>
          </p:txBody>
        </p:sp>
        <p:sp>
          <p:nvSpPr>
            <p:cNvPr id="402543" name="Text Box 111"/>
            <p:cNvSpPr txBox="1">
              <a:spLocks noChangeArrowheads="1"/>
            </p:cNvSpPr>
            <p:nvPr/>
          </p:nvSpPr>
          <p:spPr bwMode="auto">
            <a:xfrm>
              <a:off x="912" y="3072"/>
              <a:ext cx="14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j</a:t>
              </a:r>
            </a:p>
          </p:txBody>
        </p:sp>
        <p:sp>
          <p:nvSpPr>
            <p:cNvPr id="402544" name="Line 112"/>
            <p:cNvSpPr>
              <a:spLocks noChangeShapeType="1"/>
            </p:cNvSpPr>
            <p:nvPr/>
          </p:nvSpPr>
          <p:spPr bwMode="auto">
            <a:xfrm flipH="1">
              <a:off x="624" y="3168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02545" name="Group 113"/>
          <p:cNvGrpSpPr>
            <a:grpSpLocks/>
          </p:cNvGrpSpPr>
          <p:nvPr/>
        </p:nvGrpSpPr>
        <p:grpSpPr bwMode="auto">
          <a:xfrm>
            <a:off x="304800" y="5302250"/>
            <a:ext cx="3230563" cy="749300"/>
            <a:chOff x="192" y="3340"/>
            <a:chExt cx="2035" cy="472"/>
          </a:xfrm>
        </p:grpSpPr>
        <p:grpSp>
          <p:nvGrpSpPr>
            <p:cNvPr id="402546" name="Group 114"/>
            <p:cNvGrpSpPr>
              <a:grpSpLocks/>
            </p:cNvGrpSpPr>
            <p:nvPr/>
          </p:nvGrpSpPr>
          <p:grpSpPr bwMode="auto">
            <a:xfrm>
              <a:off x="240" y="3340"/>
              <a:ext cx="1987" cy="267"/>
              <a:chOff x="221" y="912"/>
              <a:chExt cx="1987" cy="267"/>
            </a:xfrm>
          </p:grpSpPr>
          <p:sp>
            <p:nvSpPr>
              <p:cNvPr id="402547" name="Rectangle 115"/>
              <p:cNvSpPr>
                <a:spLocks noChangeArrowheads="1"/>
              </p:cNvSpPr>
              <p:nvPr/>
            </p:nvSpPr>
            <p:spPr bwMode="auto">
              <a:xfrm>
                <a:off x="1924" y="912"/>
                <a:ext cx="284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3</a:t>
                </a:r>
              </a:p>
            </p:txBody>
          </p:sp>
          <p:sp>
            <p:nvSpPr>
              <p:cNvPr id="402548" name="Rectangle 116"/>
              <p:cNvSpPr>
                <a:spLocks noChangeArrowheads="1"/>
              </p:cNvSpPr>
              <p:nvPr/>
            </p:nvSpPr>
            <p:spPr bwMode="auto">
              <a:xfrm>
                <a:off x="1641" y="912"/>
                <a:ext cx="283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2</a:t>
                </a:r>
              </a:p>
            </p:txBody>
          </p:sp>
          <p:sp>
            <p:nvSpPr>
              <p:cNvPr id="402549" name="Rectangle 117"/>
              <p:cNvSpPr>
                <a:spLocks noChangeArrowheads="1"/>
              </p:cNvSpPr>
              <p:nvPr/>
            </p:nvSpPr>
            <p:spPr bwMode="auto">
              <a:xfrm>
                <a:off x="1357" y="912"/>
                <a:ext cx="284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9</a:t>
                </a:r>
              </a:p>
            </p:txBody>
          </p:sp>
          <p:sp>
            <p:nvSpPr>
              <p:cNvPr id="402550" name="Rectangle 118"/>
              <p:cNvSpPr>
                <a:spLocks noChangeArrowheads="1"/>
              </p:cNvSpPr>
              <p:nvPr/>
            </p:nvSpPr>
            <p:spPr bwMode="auto">
              <a:xfrm>
                <a:off x="1072" y="912"/>
                <a:ext cx="285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6</a:t>
                </a:r>
              </a:p>
            </p:txBody>
          </p:sp>
          <p:sp>
            <p:nvSpPr>
              <p:cNvPr id="402551" name="Rectangle 119"/>
              <p:cNvSpPr>
                <a:spLocks noChangeArrowheads="1"/>
              </p:cNvSpPr>
              <p:nvPr/>
            </p:nvSpPr>
            <p:spPr bwMode="auto">
              <a:xfrm>
                <a:off x="788" y="912"/>
                <a:ext cx="284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4</a:t>
                </a:r>
              </a:p>
            </p:txBody>
          </p:sp>
          <p:sp>
            <p:nvSpPr>
              <p:cNvPr id="402552" name="Rectangle 120"/>
              <p:cNvSpPr>
                <a:spLocks noChangeArrowheads="1"/>
              </p:cNvSpPr>
              <p:nvPr/>
            </p:nvSpPr>
            <p:spPr bwMode="auto">
              <a:xfrm>
                <a:off x="505" y="912"/>
                <a:ext cx="283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1</a:t>
                </a:r>
              </a:p>
            </p:txBody>
          </p:sp>
          <p:sp>
            <p:nvSpPr>
              <p:cNvPr id="402553" name="Rectangle 121"/>
              <p:cNvSpPr>
                <a:spLocks noChangeArrowheads="1"/>
              </p:cNvSpPr>
              <p:nvPr/>
            </p:nvSpPr>
            <p:spPr bwMode="auto">
              <a:xfrm>
                <a:off x="221" y="912"/>
                <a:ext cx="284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8</a:t>
                </a:r>
              </a:p>
            </p:txBody>
          </p:sp>
          <p:sp>
            <p:nvSpPr>
              <p:cNvPr id="402554" name="Line 122"/>
              <p:cNvSpPr>
                <a:spLocks noChangeShapeType="1"/>
              </p:cNvSpPr>
              <p:nvPr/>
            </p:nvSpPr>
            <p:spPr bwMode="auto">
              <a:xfrm>
                <a:off x="221" y="912"/>
                <a:ext cx="1987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2555" name="Line 123"/>
              <p:cNvSpPr>
                <a:spLocks noChangeShapeType="1"/>
              </p:cNvSpPr>
              <p:nvPr/>
            </p:nvSpPr>
            <p:spPr bwMode="auto">
              <a:xfrm>
                <a:off x="221" y="1179"/>
                <a:ext cx="1987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2556" name="Line 124"/>
              <p:cNvSpPr>
                <a:spLocks noChangeShapeType="1"/>
              </p:cNvSpPr>
              <p:nvPr/>
            </p:nvSpPr>
            <p:spPr bwMode="auto">
              <a:xfrm>
                <a:off x="221" y="912"/>
                <a:ext cx="0" cy="26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2557" name="Line 125"/>
              <p:cNvSpPr>
                <a:spLocks noChangeShapeType="1"/>
              </p:cNvSpPr>
              <p:nvPr/>
            </p:nvSpPr>
            <p:spPr bwMode="auto">
              <a:xfrm>
                <a:off x="505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2558" name="Line 126"/>
              <p:cNvSpPr>
                <a:spLocks noChangeShapeType="1"/>
              </p:cNvSpPr>
              <p:nvPr/>
            </p:nvSpPr>
            <p:spPr bwMode="auto">
              <a:xfrm>
                <a:off x="788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2559" name="Line 127"/>
              <p:cNvSpPr>
                <a:spLocks noChangeShapeType="1"/>
              </p:cNvSpPr>
              <p:nvPr/>
            </p:nvSpPr>
            <p:spPr bwMode="auto">
              <a:xfrm>
                <a:off x="1072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2560" name="Line 128"/>
              <p:cNvSpPr>
                <a:spLocks noChangeShapeType="1"/>
              </p:cNvSpPr>
              <p:nvPr/>
            </p:nvSpPr>
            <p:spPr bwMode="auto">
              <a:xfrm>
                <a:off x="1357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2561" name="Line 129"/>
              <p:cNvSpPr>
                <a:spLocks noChangeShapeType="1"/>
              </p:cNvSpPr>
              <p:nvPr/>
            </p:nvSpPr>
            <p:spPr bwMode="auto">
              <a:xfrm>
                <a:off x="1641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2562" name="Line 130"/>
              <p:cNvSpPr>
                <a:spLocks noChangeShapeType="1"/>
              </p:cNvSpPr>
              <p:nvPr/>
            </p:nvSpPr>
            <p:spPr bwMode="auto">
              <a:xfrm>
                <a:off x="1924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2563" name="Line 131"/>
              <p:cNvSpPr>
                <a:spLocks noChangeShapeType="1"/>
              </p:cNvSpPr>
              <p:nvPr/>
            </p:nvSpPr>
            <p:spPr bwMode="auto">
              <a:xfrm>
                <a:off x="2208" y="912"/>
                <a:ext cx="0" cy="26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02564" name="Text Box 132"/>
            <p:cNvSpPr txBox="1">
              <a:spLocks noChangeArrowheads="1"/>
            </p:cNvSpPr>
            <p:nvPr/>
          </p:nvSpPr>
          <p:spPr bwMode="auto">
            <a:xfrm>
              <a:off x="192" y="3600"/>
              <a:ext cx="36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i = 1</a:t>
              </a:r>
            </a:p>
          </p:txBody>
        </p:sp>
        <p:sp>
          <p:nvSpPr>
            <p:cNvPr id="402565" name="Text Box 133"/>
            <p:cNvSpPr txBox="1">
              <a:spLocks noChangeArrowheads="1"/>
            </p:cNvSpPr>
            <p:nvPr/>
          </p:nvSpPr>
          <p:spPr bwMode="auto">
            <a:xfrm>
              <a:off x="576" y="3600"/>
              <a:ext cx="14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j</a:t>
              </a:r>
            </a:p>
          </p:txBody>
        </p:sp>
      </p:grpSp>
      <p:grpSp>
        <p:nvGrpSpPr>
          <p:cNvPr id="402566" name="Group 134"/>
          <p:cNvGrpSpPr>
            <a:grpSpLocks/>
          </p:cNvGrpSpPr>
          <p:nvPr/>
        </p:nvGrpSpPr>
        <p:grpSpPr bwMode="auto">
          <a:xfrm>
            <a:off x="304800" y="6108700"/>
            <a:ext cx="3230563" cy="749300"/>
            <a:chOff x="192" y="3340"/>
            <a:chExt cx="2035" cy="472"/>
          </a:xfrm>
        </p:grpSpPr>
        <p:grpSp>
          <p:nvGrpSpPr>
            <p:cNvPr id="402567" name="Group 135"/>
            <p:cNvGrpSpPr>
              <a:grpSpLocks/>
            </p:cNvGrpSpPr>
            <p:nvPr/>
          </p:nvGrpSpPr>
          <p:grpSpPr bwMode="auto">
            <a:xfrm>
              <a:off x="240" y="3340"/>
              <a:ext cx="1987" cy="267"/>
              <a:chOff x="221" y="912"/>
              <a:chExt cx="1987" cy="267"/>
            </a:xfrm>
          </p:grpSpPr>
          <p:sp>
            <p:nvSpPr>
              <p:cNvPr id="402568" name="Rectangle 136"/>
              <p:cNvSpPr>
                <a:spLocks noChangeArrowheads="1"/>
              </p:cNvSpPr>
              <p:nvPr/>
            </p:nvSpPr>
            <p:spPr bwMode="auto">
              <a:xfrm>
                <a:off x="1924" y="912"/>
                <a:ext cx="284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3</a:t>
                </a:r>
              </a:p>
            </p:txBody>
          </p:sp>
          <p:sp>
            <p:nvSpPr>
              <p:cNvPr id="402569" name="Rectangle 137"/>
              <p:cNvSpPr>
                <a:spLocks noChangeArrowheads="1"/>
              </p:cNvSpPr>
              <p:nvPr/>
            </p:nvSpPr>
            <p:spPr bwMode="auto">
              <a:xfrm>
                <a:off x="1641" y="912"/>
                <a:ext cx="283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2</a:t>
                </a:r>
              </a:p>
            </p:txBody>
          </p:sp>
          <p:sp>
            <p:nvSpPr>
              <p:cNvPr id="402570" name="Rectangle 138"/>
              <p:cNvSpPr>
                <a:spLocks noChangeArrowheads="1"/>
              </p:cNvSpPr>
              <p:nvPr/>
            </p:nvSpPr>
            <p:spPr bwMode="auto">
              <a:xfrm>
                <a:off x="1357" y="912"/>
                <a:ext cx="284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9</a:t>
                </a:r>
              </a:p>
            </p:txBody>
          </p:sp>
          <p:sp>
            <p:nvSpPr>
              <p:cNvPr id="402571" name="Rectangle 139"/>
              <p:cNvSpPr>
                <a:spLocks noChangeArrowheads="1"/>
              </p:cNvSpPr>
              <p:nvPr/>
            </p:nvSpPr>
            <p:spPr bwMode="auto">
              <a:xfrm>
                <a:off x="1072" y="912"/>
                <a:ext cx="285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6</a:t>
                </a:r>
              </a:p>
            </p:txBody>
          </p:sp>
          <p:sp>
            <p:nvSpPr>
              <p:cNvPr id="402572" name="Rectangle 140"/>
              <p:cNvSpPr>
                <a:spLocks noChangeArrowheads="1"/>
              </p:cNvSpPr>
              <p:nvPr/>
            </p:nvSpPr>
            <p:spPr bwMode="auto">
              <a:xfrm>
                <a:off x="788" y="912"/>
                <a:ext cx="284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4</a:t>
                </a:r>
              </a:p>
            </p:txBody>
          </p:sp>
          <p:sp>
            <p:nvSpPr>
              <p:cNvPr id="402573" name="Rectangle 141"/>
              <p:cNvSpPr>
                <a:spLocks noChangeArrowheads="1"/>
              </p:cNvSpPr>
              <p:nvPr/>
            </p:nvSpPr>
            <p:spPr bwMode="auto">
              <a:xfrm>
                <a:off x="505" y="912"/>
                <a:ext cx="283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8</a:t>
                </a:r>
              </a:p>
            </p:txBody>
          </p:sp>
          <p:sp>
            <p:nvSpPr>
              <p:cNvPr id="402574" name="Rectangle 142"/>
              <p:cNvSpPr>
                <a:spLocks noChangeArrowheads="1"/>
              </p:cNvSpPr>
              <p:nvPr/>
            </p:nvSpPr>
            <p:spPr bwMode="auto">
              <a:xfrm>
                <a:off x="221" y="912"/>
                <a:ext cx="284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1</a:t>
                </a:r>
              </a:p>
            </p:txBody>
          </p:sp>
          <p:sp>
            <p:nvSpPr>
              <p:cNvPr id="402575" name="Line 143"/>
              <p:cNvSpPr>
                <a:spLocks noChangeShapeType="1"/>
              </p:cNvSpPr>
              <p:nvPr/>
            </p:nvSpPr>
            <p:spPr bwMode="auto">
              <a:xfrm>
                <a:off x="221" y="912"/>
                <a:ext cx="1987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2576" name="Line 144"/>
              <p:cNvSpPr>
                <a:spLocks noChangeShapeType="1"/>
              </p:cNvSpPr>
              <p:nvPr/>
            </p:nvSpPr>
            <p:spPr bwMode="auto">
              <a:xfrm>
                <a:off x="221" y="1179"/>
                <a:ext cx="1987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2577" name="Line 145"/>
              <p:cNvSpPr>
                <a:spLocks noChangeShapeType="1"/>
              </p:cNvSpPr>
              <p:nvPr/>
            </p:nvSpPr>
            <p:spPr bwMode="auto">
              <a:xfrm>
                <a:off x="221" y="912"/>
                <a:ext cx="0" cy="26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2578" name="Line 146"/>
              <p:cNvSpPr>
                <a:spLocks noChangeShapeType="1"/>
              </p:cNvSpPr>
              <p:nvPr/>
            </p:nvSpPr>
            <p:spPr bwMode="auto">
              <a:xfrm>
                <a:off x="505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2579" name="Line 147"/>
              <p:cNvSpPr>
                <a:spLocks noChangeShapeType="1"/>
              </p:cNvSpPr>
              <p:nvPr/>
            </p:nvSpPr>
            <p:spPr bwMode="auto">
              <a:xfrm>
                <a:off x="788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2580" name="Line 148"/>
              <p:cNvSpPr>
                <a:spLocks noChangeShapeType="1"/>
              </p:cNvSpPr>
              <p:nvPr/>
            </p:nvSpPr>
            <p:spPr bwMode="auto">
              <a:xfrm>
                <a:off x="1072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2581" name="Line 149"/>
              <p:cNvSpPr>
                <a:spLocks noChangeShapeType="1"/>
              </p:cNvSpPr>
              <p:nvPr/>
            </p:nvSpPr>
            <p:spPr bwMode="auto">
              <a:xfrm>
                <a:off x="1357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2582" name="Line 150"/>
              <p:cNvSpPr>
                <a:spLocks noChangeShapeType="1"/>
              </p:cNvSpPr>
              <p:nvPr/>
            </p:nvSpPr>
            <p:spPr bwMode="auto">
              <a:xfrm>
                <a:off x="1641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2583" name="Line 151"/>
              <p:cNvSpPr>
                <a:spLocks noChangeShapeType="1"/>
              </p:cNvSpPr>
              <p:nvPr/>
            </p:nvSpPr>
            <p:spPr bwMode="auto">
              <a:xfrm>
                <a:off x="1924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2584" name="Line 152"/>
              <p:cNvSpPr>
                <a:spLocks noChangeShapeType="1"/>
              </p:cNvSpPr>
              <p:nvPr/>
            </p:nvSpPr>
            <p:spPr bwMode="auto">
              <a:xfrm>
                <a:off x="2208" y="912"/>
                <a:ext cx="0" cy="26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02585" name="Text Box 153"/>
            <p:cNvSpPr txBox="1">
              <a:spLocks noChangeArrowheads="1"/>
            </p:cNvSpPr>
            <p:nvPr/>
          </p:nvSpPr>
          <p:spPr bwMode="auto">
            <a:xfrm>
              <a:off x="192" y="3600"/>
              <a:ext cx="36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i = 1</a:t>
              </a:r>
            </a:p>
          </p:txBody>
        </p:sp>
        <p:sp>
          <p:nvSpPr>
            <p:cNvPr id="402586" name="Text Box 154"/>
            <p:cNvSpPr txBox="1">
              <a:spLocks noChangeArrowheads="1"/>
            </p:cNvSpPr>
            <p:nvPr/>
          </p:nvSpPr>
          <p:spPr bwMode="auto">
            <a:xfrm>
              <a:off x="576" y="3600"/>
              <a:ext cx="14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j</a:t>
              </a:r>
            </a:p>
          </p:txBody>
        </p:sp>
      </p:grpSp>
      <p:grpSp>
        <p:nvGrpSpPr>
          <p:cNvPr id="402587" name="Group 155"/>
          <p:cNvGrpSpPr>
            <a:grpSpLocks/>
          </p:cNvGrpSpPr>
          <p:nvPr/>
        </p:nvGrpSpPr>
        <p:grpSpPr bwMode="auto">
          <a:xfrm>
            <a:off x="4922838" y="1219200"/>
            <a:ext cx="3154362" cy="749300"/>
            <a:chOff x="3101" y="768"/>
            <a:chExt cx="1987" cy="472"/>
          </a:xfrm>
        </p:grpSpPr>
        <p:grpSp>
          <p:nvGrpSpPr>
            <p:cNvPr id="402588" name="Group 156"/>
            <p:cNvGrpSpPr>
              <a:grpSpLocks/>
            </p:cNvGrpSpPr>
            <p:nvPr/>
          </p:nvGrpSpPr>
          <p:grpSpPr bwMode="auto">
            <a:xfrm>
              <a:off x="3101" y="768"/>
              <a:ext cx="1987" cy="267"/>
              <a:chOff x="221" y="912"/>
              <a:chExt cx="1987" cy="267"/>
            </a:xfrm>
          </p:grpSpPr>
          <p:sp>
            <p:nvSpPr>
              <p:cNvPr id="402589" name="Rectangle 157"/>
              <p:cNvSpPr>
                <a:spLocks noChangeArrowheads="1"/>
              </p:cNvSpPr>
              <p:nvPr/>
            </p:nvSpPr>
            <p:spPr bwMode="auto">
              <a:xfrm>
                <a:off x="1924" y="912"/>
                <a:ext cx="284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3</a:t>
                </a:r>
              </a:p>
            </p:txBody>
          </p:sp>
          <p:sp>
            <p:nvSpPr>
              <p:cNvPr id="402590" name="Rectangle 158"/>
              <p:cNvSpPr>
                <a:spLocks noChangeArrowheads="1"/>
              </p:cNvSpPr>
              <p:nvPr/>
            </p:nvSpPr>
            <p:spPr bwMode="auto">
              <a:xfrm>
                <a:off x="1641" y="912"/>
                <a:ext cx="283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2</a:t>
                </a:r>
              </a:p>
            </p:txBody>
          </p:sp>
          <p:sp>
            <p:nvSpPr>
              <p:cNvPr id="402591" name="Rectangle 159"/>
              <p:cNvSpPr>
                <a:spLocks noChangeArrowheads="1"/>
              </p:cNvSpPr>
              <p:nvPr/>
            </p:nvSpPr>
            <p:spPr bwMode="auto">
              <a:xfrm>
                <a:off x="1357" y="912"/>
                <a:ext cx="284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9</a:t>
                </a:r>
              </a:p>
            </p:txBody>
          </p:sp>
          <p:sp>
            <p:nvSpPr>
              <p:cNvPr id="402592" name="Rectangle 160"/>
              <p:cNvSpPr>
                <a:spLocks noChangeArrowheads="1"/>
              </p:cNvSpPr>
              <p:nvPr/>
            </p:nvSpPr>
            <p:spPr bwMode="auto">
              <a:xfrm>
                <a:off x="1072" y="912"/>
                <a:ext cx="285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6</a:t>
                </a:r>
              </a:p>
            </p:txBody>
          </p:sp>
          <p:sp>
            <p:nvSpPr>
              <p:cNvPr id="402593" name="Rectangle 161"/>
              <p:cNvSpPr>
                <a:spLocks noChangeArrowheads="1"/>
              </p:cNvSpPr>
              <p:nvPr/>
            </p:nvSpPr>
            <p:spPr bwMode="auto">
              <a:xfrm>
                <a:off x="788" y="912"/>
                <a:ext cx="284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4</a:t>
                </a:r>
              </a:p>
            </p:txBody>
          </p:sp>
          <p:sp>
            <p:nvSpPr>
              <p:cNvPr id="402594" name="Rectangle 162"/>
              <p:cNvSpPr>
                <a:spLocks noChangeArrowheads="1"/>
              </p:cNvSpPr>
              <p:nvPr/>
            </p:nvSpPr>
            <p:spPr bwMode="auto">
              <a:xfrm>
                <a:off x="505" y="912"/>
                <a:ext cx="283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8</a:t>
                </a:r>
              </a:p>
            </p:txBody>
          </p:sp>
          <p:sp>
            <p:nvSpPr>
              <p:cNvPr id="402595" name="Rectangle 163"/>
              <p:cNvSpPr>
                <a:spLocks noChangeArrowheads="1"/>
              </p:cNvSpPr>
              <p:nvPr/>
            </p:nvSpPr>
            <p:spPr bwMode="auto">
              <a:xfrm>
                <a:off x="221" y="912"/>
                <a:ext cx="284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1</a:t>
                </a:r>
              </a:p>
            </p:txBody>
          </p:sp>
          <p:sp>
            <p:nvSpPr>
              <p:cNvPr id="402596" name="Line 164"/>
              <p:cNvSpPr>
                <a:spLocks noChangeShapeType="1"/>
              </p:cNvSpPr>
              <p:nvPr/>
            </p:nvSpPr>
            <p:spPr bwMode="auto">
              <a:xfrm>
                <a:off x="221" y="912"/>
                <a:ext cx="1987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2597" name="Line 165"/>
              <p:cNvSpPr>
                <a:spLocks noChangeShapeType="1"/>
              </p:cNvSpPr>
              <p:nvPr/>
            </p:nvSpPr>
            <p:spPr bwMode="auto">
              <a:xfrm>
                <a:off x="221" y="1179"/>
                <a:ext cx="1987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2598" name="Line 166"/>
              <p:cNvSpPr>
                <a:spLocks noChangeShapeType="1"/>
              </p:cNvSpPr>
              <p:nvPr/>
            </p:nvSpPr>
            <p:spPr bwMode="auto">
              <a:xfrm>
                <a:off x="221" y="912"/>
                <a:ext cx="0" cy="26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2599" name="Line 167"/>
              <p:cNvSpPr>
                <a:spLocks noChangeShapeType="1"/>
              </p:cNvSpPr>
              <p:nvPr/>
            </p:nvSpPr>
            <p:spPr bwMode="auto">
              <a:xfrm>
                <a:off x="505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2600" name="Line 168"/>
              <p:cNvSpPr>
                <a:spLocks noChangeShapeType="1"/>
              </p:cNvSpPr>
              <p:nvPr/>
            </p:nvSpPr>
            <p:spPr bwMode="auto">
              <a:xfrm>
                <a:off x="788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2601" name="Line 169"/>
              <p:cNvSpPr>
                <a:spLocks noChangeShapeType="1"/>
              </p:cNvSpPr>
              <p:nvPr/>
            </p:nvSpPr>
            <p:spPr bwMode="auto">
              <a:xfrm>
                <a:off x="1072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2602" name="Line 170"/>
              <p:cNvSpPr>
                <a:spLocks noChangeShapeType="1"/>
              </p:cNvSpPr>
              <p:nvPr/>
            </p:nvSpPr>
            <p:spPr bwMode="auto">
              <a:xfrm>
                <a:off x="1357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2603" name="Line 171"/>
              <p:cNvSpPr>
                <a:spLocks noChangeShapeType="1"/>
              </p:cNvSpPr>
              <p:nvPr/>
            </p:nvSpPr>
            <p:spPr bwMode="auto">
              <a:xfrm>
                <a:off x="1641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2604" name="Line 172"/>
              <p:cNvSpPr>
                <a:spLocks noChangeShapeType="1"/>
              </p:cNvSpPr>
              <p:nvPr/>
            </p:nvSpPr>
            <p:spPr bwMode="auto">
              <a:xfrm>
                <a:off x="1924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2605" name="Line 173"/>
              <p:cNvSpPr>
                <a:spLocks noChangeShapeType="1"/>
              </p:cNvSpPr>
              <p:nvPr/>
            </p:nvSpPr>
            <p:spPr bwMode="auto">
              <a:xfrm>
                <a:off x="2208" y="912"/>
                <a:ext cx="0" cy="26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02606" name="Text Box 174"/>
            <p:cNvSpPr txBox="1">
              <a:spLocks noChangeArrowheads="1"/>
            </p:cNvSpPr>
            <p:nvPr/>
          </p:nvSpPr>
          <p:spPr bwMode="auto">
            <a:xfrm>
              <a:off x="3334" y="1028"/>
              <a:ext cx="36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i = 2</a:t>
              </a:r>
            </a:p>
          </p:txBody>
        </p:sp>
        <p:sp>
          <p:nvSpPr>
            <p:cNvPr id="402607" name="Text Box 175"/>
            <p:cNvSpPr txBox="1">
              <a:spLocks noChangeArrowheads="1"/>
            </p:cNvSpPr>
            <p:nvPr/>
          </p:nvSpPr>
          <p:spPr bwMode="auto">
            <a:xfrm>
              <a:off x="4896" y="1028"/>
              <a:ext cx="14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j</a:t>
              </a:r>
            </a:p>
          </p:txBody>
        </p:sp>
      </p:grpSp>
      <p:grpSp>
        <p:nvGrpSpPr>
          <p:cNvPr id="402608" name="Group 176"/>
          <p:cNvGrpSpPr>
            <a:grpSpLocks/>
          </p:cNvGrpSpPr>
          <p:nvPr/>
        </p:nvGrpSpPr>
        <p:grpSpPr bwMode="auto">
          <a:xfrm>
            <a:off x="4922838" y="2025650"/>
            <a:ext cx="3154362" cy="749300"/>
            <a:chOff x="3101" y="1400"/>
            <a:chExt cx="1987" cy="472"/>
          </a:xfrm>
        </p:grpSpPr>
        <p:grpSp>
          <p:nvGrpSpPr>
            <p:cNvPr id="402609" name="Group 177"/>
            <p:cNvGrpSpPr>
              <a:grpSpLocks/>
            </p:cNvGrpSpPr>
            <p:nvPr/>
          </p:nvGrpSpPr>
          <p:grpSpPr bwMode="auto">
            <a:xfrm>
              <a:off x="3101" y="1400"/>
              <a:ext cx="1987" cy="267"/>
              <a:chOff x="221" y="912"/>
              <a:chExt cx="1987" cy="267"/>
            </a:xfrm>
          </p:grpSpPr>
          <p:sp>
            <p:nvSpPr>
              <p:cNvPr id="402610" name="Rectangle 178"/>
              <p:cNvSpPr>
                <a:spLocks noChangeArrowheads="1"/>
              </p:cNvSpPr>
              <p:nvPr/>
            </p:nvSpPr>
            <p:spPr bwMode="auto">
              <a:xfrm>
                <a:off x="1924" y="912"/>
                <a:ext cx="284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3</a:t>
                </a:r>
              </a:p>
            </p:txBody>
          </p:sp>
          <p:sp>
            <p:nvSpPr>
              <p:cNvPr id="402611" name="Rectangle 179"/>
              <p:cNvSpPr>
                <a:spLocks noChangeArrowheads="1"/>
              </p:cNvSpPr>
              <p:nvPr/>
            </p:nvSpPr>
            <p:spPr bwMode="auto">
              <a:xfrm>
                <a:off x="1641" y="912"/>
                <a:ext cx="283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9</a:t>
                </a:r>
              </a:p>
            </p:txBody>
          </p:sp>
          <p:sp>
            <p:nvSpPr>
              <p:cNvPr id="402612" name="Rectangle 180"/>
              <p:cNvSpPr>
                <a:spLocks noChangeArrowheads="1"/>
              </p:cNvSpPr>
              <p:nvPr/>
            </p:nvSpPr>
            <p:spPr bwMode="auto">
              <a:xfrm>
                <a:off x="1357" y="912"/>
                <a:ext cx="284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6</a:t>
                </a:r>
              </a:p>
            </p:txBody>
          </p:sp>
          <p:sp>
            <p:nvSpPr>
              <p:cNvPr id="402613" name="Rectangle 181"/>
              <p:cNvSpPr>
                <a:spLocks noChangeArrowheads="1"/>
              </p:cNvSpPr>
              <p:nvPr/>
            </p:nvSpPr>
            <p:spPr bwMode="auto">
              <a:xfrm>
                <a:off x="1072" y="912"/>
                <a:ext cx="285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4</a:t>
                </a:r>
              </a:p>
            </p:txBody>
          </p:sp>
          <p:sp>
            <p:nvSpPr>
              <p:cNvPr id="402614" name="Rectangle 182"/>
              <p:cNvSpPr>
                <a:spLocks noChangeArrowheads="1"/>
              </p:cNvSpPr>
              <p:nvPr/>
            </p:nvSpPr>
            <p:spPr bwMode="auto">
              <a:xfrm>
                <a:off x="788" y="912"/>
                <a:ext cx="284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8</a:t>
                </a:r>
              </a:p>
            </p:txBody>
          </p:sp>
          <p:sp>
            <p:nvSpPr>
              <p:cNvPr id="402615" name="Rectangle 183"/>
              <p:cNvSpPr>
                <a:spLocks noChangeArrowheads="1"/>
              </p:cNvSpPr>
              <p:nvPr/>
            </p:nvSpPr>
            <p:spPr bwMode="auto">
              <a:xfrm>
                <a:off x="505" y="912"/>
                <a:ext cx="283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2</a:t>
                </a:r>
              </a:p>
            </p:txBody>
          </p:sp>
          <p:sp>
            <p:nvSpPr>
              <p:cNvPr id="402616" name="Rectangle 184"/>
              <p:cNvSpPr>
                <a:spLocks noChangeArrowheads="1"/>
              </p:cNvSpPr>
              <p:nvPr/>
            </p:nvSpPr>
            <p:spPr bwMode="auto">
              <a:xfrm>
                <a:off x="221" y="912"/>
                <a:ext cx="284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1</a:t>
                </a:r>
              </a:p>
            </p:txBody>
          </p:sp>
          <p:sp>
            <p:nvSpPr>
              <p:cNvPr id="402617" name="Line 185"/>
              <p:cNvSpPr>
                <a:spLocks noChangeShapeType="1"/>
              </p:cNvSpPr>
              <p:nvPr/>
            </p:nvSpPr>
            <p:spPr bwMode="auto">
              <a:xfrm>
                <a:off x="221" y="912"/>
                <a:ext cx="1987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2618" name="Line 186"/>
              <p:cNvSpPr>
                <a:spLocks noChangeShapeType="1"/>
              </p:cNvSpPr>
              <p:nvPr/>
            </p:nvSpPr>
            <p:spPr bwMode="auto">
              <a:xfrm>
                <a:off x="221" y="1179"/>
                <a:ext cx="1987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2619" name="Line 187"/>
              <p:cNvSpPr>
                <a:spLocks noChangeShapeType="1"/>
              </p:cNvSpPr>
              <p:nvPr/>
            </p:nvSpPr>
            <p:spPr bwMode="auto">
              <a:xfrm>
                <a:off x="221" y="912"/>
                <a:ext cx="0" cy="26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2620" name="Line 188"/>
              <p:cNvSpPr>
                <a:spLocks noChangeShapeType="1"/>
              </p:cNvSpPr>
              <p:nvPr/>
            </p:nvSpPr>
            <p:spPr bwMode="auto">
              <a:xfrm>
                <a:off x="505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2621" name="Line 189"/>
              <p:cNvSpPr>
                <a:spLocks noChangeShapeType="1"/>
              </p:cNvSpPr>
              <p:nvPr/>
            </p:nvSpPr>
            <p:spPr bwMode="auto">
              <a:xfrm>
                <a:off x="788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2622" name="Line 190"/>
              <p:cNvSpPr>
                <a:spLocks noChangeShapeType="1"/>
              </p:cNvSpPr>
              <p:nvPr/>
            </p:nvSpPr>
            <p:spPr bwMode="auto">
              <a:xfrm>
                <a:off x="1072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2623" name="Line 191"/>
              <p:cNvSpPr>
                <a:spLocks noChangeShapeType="1"/>
              </p:cNvSpPr>
              <p:nvPr/>
            </p:nvSpPr>
            <p:spPr bwMode="auto">
              <a:xfrm>
                <a:off x="1357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2624" name="Line 192"/>
              <p:cNvSpPr>
                <a:spLocks noChangeShapeType="1"/>
              </p:cNvSpPr>
              <p:nvPr/>
            </p:nvSpPr>
            <p:spPr bwMode="auto">
              <a:xfrm>
                <a:off x="1641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2625" name="Line 193"/>
              <p:cNvSpPr>
                <a:spLocks noChangeShapeType="1"/>
              </p:cNvSpPr>
              <p:nvPr/>
            </p:nvSpPr>
            <p:spPr bwMode="auto">
              <a:xfrm>
                <a:off x="1924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2626" name="Line 194"/>
              <p:cNvSpPr>
                <a:spLocks noChangeShapeType="1"/>
              </p:cNvSpPr>
              <p:nvPr/>
            </p:nvSpPr>
            <p:spPr bwMode="auto">
              <a:xfrm>
                <a:off x="2208" y="912"/>
                <a:ext cx="0" cy="26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02627" name="Text Box 195"/>
            <p:cNvSpPr txBox="1">
              <a:spLocks noChangeArrowheads="1"/>
            </p:cNvSpPr>
            <p:nvPr/>
          </p:nvSpPr>
          <p:spPr bwMode="auto">
            <a:xfrm>
              <a:off x="3622" y="1660"/>
              <a:ext cx="36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i = 3</a:t>
              </a:r>
            </a:p>
          </p:txBody>
        </p:sp>
        <p:sp>
          <p:nvSpPr>
            <p:cNvPr id="402628" name="Text Box 196"/>
            <p:cNvSpPr txBox="1">
              <a:spLocks noChangeArrowheads="1"/>
            </p:cNvSpPr>
            <p:nvPr/>
          </p:nvSpPr>
          <p:spPr bwMode="auto">
            <a:xfrm>
              <a:off x="4896" y="1660"/>
              <a:ext cx="14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j</a:t>
              </a:r>
            </a:p>
          </p:txBody>
        </p:sp>
      </p:grpSp>
      <p:grpSp>
        <p:nvGrpSpPr>
          <p:cNvPr id="402629" name="Group 197"/>
          <p:cNvGrpSpPr>
            <a:grpSpLocks/>
          </p:cNvGrpSpPr>
          <p:nvPr/>
        </p:nvGrpSpPr>
        <p:grpSpPr bwMode="auto">
          <a:xfrm>
            <a:off x="4922838" y="2832100"/>
            <a:ext cx="3154362" cy="749300"/>
            <a:chOff x="3101" y="2024"/>
            <a:chExt cx="1987" cy="472"/>
          </a:xfrm>
        </p:grpSpPr>
        <p:grpSp>
          <p:nvGrpSpPr>
            <p:cNvPr id="402630" name="Group 198"/>
            <p:cNvGrpSpPr>
              <a:grpSpLocks/>
            </p:cNvGrpSpPr>
            <p:nvPr/>
          </p:nvGrpSpPr>
          <p:grpSpPr bwMode="auto">
            <a:xfrm>
              <a:off x="3101" y="2024"/>
              <a:ext cx="1987" cy="267"/>
              <a:chOff x="221" y="912"/>
              <a:chExt cx="1987" cy="267"/>
            </a:xfrm>
          </p:grpSpPr>
          <p:sp>
            <p:nvSpPr>
              <p:cNvPr id="402631" name="Rectangle 199"/>
              <p:cNvSpPr>
                <a:spLocks noChangeArrowheads="1"/>
              </p:cNvSpPr>
              <p:nvPr/>
            </p:nvSpPr>
            <p:spPr bwMode="auto">
              <a:xfrm>
                <a:off x="1924" y="912"/>
                <a:ext cx="284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9</a:t>
                </a:r>
              </a:p>
            </p:txBody>
          </p:sp>
          <p:sp>
            <p:nvSpPr>
              <p:cNvPr id="402632" name="Rectangle 200"/>
              <p:cNvSpPr>
                <a:spLocks noChangeArrowheads="1"/>
              </p:cNvSpPr>
              <p:nvPr/>
            </p:nvSpPr>
            <p:spPr bwMode="auto">
              <a:xfrm>
                <a:off x="1641" y="912"/>
                <a:ext cx="283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6</a:t>
                </a:r>
              </a:p>
            </p:txBody>
          </p:sp>
          <p:sp>
            <p:nvSpPr>
              <p:cNvPr id="402633" name="Rectangle 201"/>
              <p:cNvSpPr>
                <a:spLocks noChangeArrowheads="1"/>
              </p:cNvSpPr>
              <p:nvPr/>
            </p:nvSpPr>
            <p:spPr bwMode="auto">
              <a:xfrm>
                <a:off x="1357" y="912"/>
                <a:ext cx="284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4</a:t>
                </a:r>
              </a:p>
            </p:txBody>
          </p:sp>
          <p:sp>
            <p:nvSpPr>
              <p:cNvPr id="402634" name="Rectangle 202"/>
              <p:cNvSpPr>
                <a:spLocks noChangeArrowheads="1"/>
              </p:cNvSpPr>
              <p:nvPr/>
            </p:nvSpPr>
            <p:spPr bwMode="auto">
              <a:xfrm>
                <a:off x="1072" y="912"/>
                <a:ext cx="285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8</a:t>
                </a:r>
              </a:p>
            </p:txBody>
          </p:sp>
          <p:sp>
            <p:nvSpPr>
              <p:cNvPr id="402635" name="Rectangle 203"/>
              <p:cNvSpPr>
                <a:spLocks noChangeArrowheads="1"/>
              </p:cNvSpPr>
              <p:nvPr/>
            </p:nvSpPr>
            <p:spPr bwMode="auto">
              <a:xfrm>
                <a:off x="788" y="912"/>
                <a:ext cx="284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3</a:t>
                </a:r>
              </a:p>
            </p:txBody>
          </p:sp>
          <p:sp>
            <p:nvSpPr>
              <p:cNvPr id="402636" name="Rectangle 204"/>
              <p:cNvSpPr>
                <a:spLocks noChangeArrowheads="1"/>
              </p:cNvSpPr>
              <p:nvPr/>
            </p:nvSpPr>
            <p:spPr bwMode="auto">
              <a:xfrm>
                <a:off x="505" y="912"/>
                <a:ext cx="283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2</a:t>
                </a:r>
              </a:p>
            </p:txBody>
          </p:sp>
          <p:sp>
            <p:nvSpPr>
              <p:cNvPr id="402637" name="Rectangle 205"/>
              <p:cNvSpPr>
                <a:spLocks noChangeArrowheads="1"/>
              </p:cNvSpPr>
              <p:nvPr/>
            </p:nvSpPr>
            <p:spPr bwMode="auto">
              <a:xfrm>
                <a:off x="221" y="912"/>
                <a:ext cx="284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1</a:t>
                </a:r>
              </a:p>
            </p:txBody>
          </p:sp>
          <p:sp>
            <p:nvSpPr>
              <p:cNvPr id="402638" name="Line 206"/>
              <p:cNvSpPr>
                <a:spLocks noChangeShapeType="1"/>
              </p:cNvSpPr>
              <p:nvPr/>
            </p:nvSpPr>
            <p:spPr bwMode="auto">
              <a:xfrm>
                <a:off x="221" y="912"/>
                <a:ext cx="1987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2639" name="Line 207"/>
              <p:cNvSpPr>
                <a:spLocks noChangeShapeType="1"/>
              </p:cNvSpPr>
              <p:nvPr/>
            </p:nvSpPr>
            <p:spPr bwMode="auto">
              <a:xfrm>
                <a:off x="221" y="1179"/>
                <a:ext cx="1987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2640" name="Line 208"/>
              <p:cNvSpPr>
                <a:spLocks noChangeShapeType="1"/>
              </p:cNvSpPr>
              <p:nvPr/>
            </p:nvSpPr>
            <p:spPr bwMode="auto">
              <a:xfrm>
                <a:off x="221" y="912"/>
                <a:ext cx="0" cy="26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2641" name="Line 209"/>
              <p:cNvSpPr>
                <a:spLocks noChangeShapeType="1"/>
              </p:cNvSpPr>
              <p:nvPr/>
            </p:nvSpPr>
            <p:spPr bwMode="auto">
              <a:xfrm>
                <a:off x="505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2642" name="Line 210"/>
              <p:cNvSpPr>
                <a:spLocks noChangeShapeType="1"/>
              </p:cNvSpPr>
              <p:nvPr/>
            </p:nvSpPr>
            <p:spPr bwMode="auto">
              <a:xfrm>
                <a:off x="788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2643" name="Line 211"/>
              <p:cNvSpPr>
                <a:spLocks noChangeShapeType="1"/>
              </p:cNvSpPr>
              <p:nvPr/>
            </p:nvSpPr>
            <p:spPr bwMode="auto">
              <a:xfrm>
                <a:off x="1072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2644" name="Line 212"/>
              <p:cNvSpPr>
                <a:spLocks noChangeShapeType="1"/>
              </p:cNvSpPr>
              <p:nvPr/>
            </p:nvSpPr>
            <p:spPr bwMode="auto">
              <a:xfrm>
                <a:off x="1357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2645" name="Line 213"/>
              <p:cNvSpPr>
                <a:spLocks noChangeShapeType="1"/>
              </p:cNvSpPr>
              <p:nvPr/>
            </p:nvSpPr>
            <p:spPr bwMode="auto">
              <a:xfrm>
                <a:off x="1641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2646" name="Line 214"/>
              <p:cNvSpPr>
                <a:spLocks noChangeShapeType="1"/>
              </p:cNvSpPr>
              <p:nvPr/>
            </p:nvSpPr>
            <p:spPr bwMode="auto">
              <a:xfrm>
                <a:off x="1924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2647" name="Line 215"/>
              <p:cNvSpPr>
                <a:spLocks noChangeShapeType="1"/>
              </p:cNvSpPr>
              <p:nvPr/>
            </p:nvSpPr>
            <p:spPr bwMode="auto">
              <a:xfrm>
                <a:off x="2208" y="912"/>
                <a:ext cx="0" cy="26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02648" name="Text Box 216"/>
            <p:cNvSpPr txBox="1">
              <a:spLocks noChangeArrowheads="1"/>
            </p:cNvSpPr>
            <p:nvPr/>
          </p:nvSpPr>
          <p:spPr bwMode="auto">
            <a:xfrm>
              <a:off x="3910" y="2284"/>
              <a:ext cx="36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i = 4</a:t>
              </a:r>
            </a:p>
          </p:txBody>
        </p:sp>
        <p:sp>
          <p:nvSpPr>
            <p:cNvPr id="402649" name="Text Box 217"/>
            <p:cNvSpPr txBox="1">
              <a:spLocks noChangeArrowheads="1"/>
            </p:cNvSpPr>
            <p:nvPr/>
          </p:nvSpPr>
          <p:spPr bwMode="auto">
            <a:xfrm>
              <a:off x="4896" y="2284"/>
              <a:ext cx="14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j</a:t>
              </a:r>
            </a:p>
          </p:txBody>
        </p:sp>
      </p:grpSp>
      <p:grpSp>
        <p:nvGrpSpPr>
          <p:cNvPr id="402650" name="Group 218"/>
          <p:cNvGrpSpPr>
            <a:grpSpLocks/>
          </p:cNvGrpSpPr>
          <p:nvPr/>
        </p:nvGrpSpPr>
        <p:grpSpPr bwMode="auto">
          <a:xfrm>
            <a:off x="4922838" y="3657600"/>
            <a:ext cx="3154362" cy="749300"/>
            <a:chOff x="3101" y="2688"/>
            <a:chExt cx="1987" cy="472"/>
          </a:xfrm>
        </p:grpSpPr>
        <p:grpSp>
          <p:nvGrpSpPr>
            <p:cNvPr id="402651" name="Group 219"/>
            <p:cNvGrpSpPr>
              <a:grpSpLocks/>
            </p:cNvGrpSpPr>
            <p:nvPr/>
          </p:nvGrpSpPr>
          <p:grpSpPr bwMode="auto">
            <a:xfrm>
              <a:off x="3101" y="2688"/>
              <a:ext cx="1987" cy="267"/>
              <a:chOff x="221" y="912"/>
              <a:chExt cx="1987" cy="267"/>
            </a:xfrm>
          </p:grpSpPr>
          <p:sp>
            <p:nvSpPr>
              <p:cNvPr id="402652" name="Rectangle 220"/>
              <p:cNvSpPr>
                <a:spLocks noChangeArrowheads="1"/>
              </p:cNvSpPr>
              <p:nvPr/>
            </p:nvSpPr>
            <p:spPr bwMode="auto">
              <a:xfrm>
                <a:off x="1924" y="912"/>
                <a:ext cx="284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9</a:t>
                </a:r>
              </a:p>
            </p:txBody>
          </p:sp>
          <p:sp>
            <p:nvSpPr>
              <p:cNvPr id="402653" name="Rectangle 221"/>
              <p:cNvSpPr>
                <a:spLocks noChangeArrowheads="1"/>
              </p:cNvSpPr>
              <p:nvPr/>
            </p:nvSpPr>
            <p:spPr bwMode="auto">
              <a:xfrm>
                <a:off x="1641" y="912"/>
                <a:ext cx="283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6</a:t>
                </a:r>
              </a:p>
            </p:txBody>
          </p:sp>
          <p:sp>
            <p:nvSpPr>
              <p:cNvPr id="402654" name="Rectangle 222"/>
              <p:cNvSpPr>
                <a:spLocks noChangeArrowheads="1"/>
              </p:cNvSpPr>
              <p:nvPr/>
            </p:nvSpPr>
            <p:spPr bwMode="auto">
              <a:xfrm>
                <a:off x="1357" y="912"/>
                <a:ext cx="284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8</a:t>
                </a:r>
              </a:p>
            </p:txBody>
          </p:sp>
          <p:sp>
            <p:nvSpPr>
              <p:cNvPr id="402655" name="Rectangle 223"/>
              <p:cNvSpPr>
                <a:spLocks noChangeArrowheads="1"/>
              </p:cNvSpPr>
              <p:nvPr/>
            </p:nvSpPr>
            <p:spPr bwMode="auto">
              <a:xfrm>
                <a:off x="1072" y="912"/>
                <a:ext cx="285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4</a:t>
                </a:r>
              </a:p>
            </p:txBody>
          </p:sp>
          <p:sp>
            <p:nvSpPr>
              <p:cNvPr id="402656" name="Rectangle 224"/>
              <p:cNvSpPr>
                <a:spLocks noChangeArrowheads="1"/>
              </p:cNvSpPr>
              <p:nvPr/>
            </p:nvSpPr>
            <p:spPr bwMode="auto">
              <a:xfrm>
                <a:off x="788" y="912"/>
                <a:ext cx="284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3</a:t>
                </a:r>
              </a:p>
            </p:txBody>
          </p:sp>
          <p:sp>
            <p:nvSpPr>
              <p:cNvPr id="402657" name="Rectangle 225"/>
              <p:cNvSpPr>
                <a:spLocks noChangeArrowheads="1"/>
              </p:cNvSpPr>
              <p:nvPr/>
            </p:nvSpPr>
            <p:spPr bwMode="auto">
              <a:xfrm>
                <a:off x="505" y="912"/>
                <a:ext cx="283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2</a:t>
                </a:r>
              </a:p>
            </p:txBody>
          </p:sp>
          <p:sp>
            <p:nvSpPr>
              <p:cNvPr id="402658" name="Rectangle 226"/>
              <p:cNvSpPr>
                <a:spLocks noChangeArrowheads="1"/>
              </p:cNvSpPr>
              <p:nvPr/>
            </p:nvSpPr>
            <p:spPr bwMode="auto">
              <a:xfrm>
                <a:off x="221" y="912"/>
                <a:ext cx="284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1</a:t>
                </a:r>
              </a:p>
            </p:txBody>
          </p:sp>
          <p:sp>
            <p:nvSpPr>
              <p:cNvPr id="402659" name="Line 227"/>
              <p:cNvSpPr>
                <a:spLocks noChangeShapeType="1"/>
              </p:cNvSpPr>
              <p:nvPr/>
            </p:nvSpPr>
            <p:spPr bwMode="auto">
              <a:xfrm>
                <a:off x="221" y="912"/>
                <a:ext cx="1987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2660" name="Line 228"/>
              <p:cNvSpPr>
                <a:spLocks noChangeShapeType="1"/>
              </p:cNvSpPr>
              <p:nvPr/>
            </p:nvSpPr>
            <p:spPr bwMode="auto">
              <a:xfrm>
                <a:off x="221" y="1179"/>
                <a:ext cx="1987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2661" name="Line 229"/>
              <p:cNvSpPr>
                <a:spLocks noChangeShapeType="1"/>
              </p:cNvSpPr>
              <p:nvPr/>
            </p:nvSpPr>
            <p:spPr bwMode="auto">
              <a:xfrm>
                <a:off x="221" y="912"/>
                <a:ext cx="0" cy="26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2662" name="Line 230"/>
              <p:cNvSpPr>
                <a:spLocks noChangeShapeType="1"/>
              </p:cNvSpPr>
              <p:nvPr/>
            </p:nvSpPr>
            <p:spPr bwMode="auto">
              <a:xfrm>
                <a:off x="505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2663" name="Line 231"/>
              <p:cNvSpPr>
                <a:spLocks noChangeShapeType="1"/>
              </p:cNvSpPr>
              <p:nvPr/>
            </p:nvSpPr>
            <p:spPr bwMode="auto">
              <a:xfrm>
                <a:off x="788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2664" name="Line 232"/>
              <p:cNvSpPr>
                <a:spLocks noChangeShapeType="1"/>
              </p:cNvSpPr>
              <p:nvPr/>
            </p:nvSpPr>
            <p:spPr bwMode="auto">
              <a:xfrm>
                <a:off x="1072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2665" name="Line 233"/>
              <p:cNvSpPr>
                <a:spLocks noChangeShapeType="1"/>
              </p:cNvSpPr>
              <p:nvPr/>
            </p:nvSpPr>
            <p:spPr bwMode="auto">
              <a:xfrm>
                <a:off x="1357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2666" name="Line 234"/>
              <p:cNvSpPr>
                <a:spLocks noChangeShapeType="1"/>
              </p:cNvSpPr>
              <p:nvPr/>
            </p:nvSpPr>
            <p:spPr bwMode="auto">
              <a:xfrm>
                <a:off x="1641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2667" name="Line 235"/>
              <p:cNvSpPr>
                <a:spLocks noChangeShapeType="1"/>
              </p:cNvSpPr>
              <p:nvPr/>
            </p:nvSpPr>
            <p:spPr bwMode="auto">
              <a:xfrm>
                <a:off x="1924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2668" name="Line 236"/>
              <p:cNvSpPr>
                <a:spLocks noChangeShapeType="1"/>
              </p:cNvSpPr>
              <p:nvPr/>
            </p:nvSpPr>
            <p:spPr bwMode="auto">
              <a:xfrm>
                <a:off x="2208" y="912"/>
                <a:ext cx="0" cy="26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02669" name="Text Box 237"/>
            <p:cNvSpPr txBox="1">
              <a:spLocks noChangeArrowheads="1"/>
            </p:cNvSpPr>
            <p:nvPr/>
          </p:nvSpPr>
          <p:spPr bwMode="auto">
            <a:xfrm>
              <a:off x="4198" y="2948"/>
              <a:ext cx="36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i = 5</a:t>
              </a:r>
            </a:p>
          </p:txBody>
        </p:sp>
        <p:sp>
          <p:nvSpPr>
            <p:cNvPr id="402670" name="Text Box 238"/>
            <p:cNvSpPr txBox="1">
              <a:spLocks noChangeArrowheads="1"/>
            </p:cNvSpPr>
            <p:nvPr/>
          </p:nvSpPr>
          <p:spPr bwMode="auto">
            <a:xfrm>
              <a:off x="4896" y="2948"/>
              <a:ext cx="14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j</a:t>
              </a:r>
            </a:p>
          </p:txBody>
        </p:sp>
      </p:grpSp>
      <p:grpSp>
        <p:nvGrpSpPr>
          <p:cNvPr id="402671" name="Group 239"/>
          <p:cNvGrpSpPr>
            <a:grpSpLocks/>
          </p:cNvGrpSpPr>
          <p:nvPr/>
        </p:nvGrpSpPr>
        <p:grpSpPr bwMode="auto">
          <a:xfrm>
            <a:off x="4922838" y="4495800"/>
            <a:ext cx="3154362" cy="749300"/>
            <a:chOff x="3101" y="3312"/>
            <a:chExt cx="1987" cy="472"/>
          </a:xfrm>
        </p:grpSpPr>
        <p:grpSp>
          <p:nvGrpSpPr>
            <p:cNvPr id="402672" name="Group 240"/>
            <p:cNvGrpSpPr>
              <a:grpSpLocks/>
            </p:cNvGrpSpPr>
            <p:nvPr/>
          </p:nvGrpSpPr>
          <p:grpSpPr bwMode="auto">
            <a:xfrm>
              <a:off x="3101" y="3312"/>
              <a:ext cx="1987" cy="267"/>
              <a:chOff x="221" y="912"/>
              <a:chExt cx="1987" cy="267"/>
            </a:xfrm>
          </p:grpSpPr>
          <p:sp>
            <p:nvSpPr>
              <p:cNvPr id="402673" name="Rectangle 241"/>
              <p:cNvSpPr>
                <a:spLocks noChangeArrowheads="1"/>
              </p:cNvSpPr>
              <p:nvPr/>
            </p:nvSpPr>
            <p:spPr bwMode="auto">
              <a:xfrm>
                <a:off x="1924" y="912"/>
                <a:ext cx="284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9</a:t>
                </a:r>
              </a:p>
            </p:txBody>
          </p:sp>
          <p:sp>
            <p:nvSpPr>
              <p:cNvPr id="402674" name="Rectangle 242"/>
              <p:cNvSpPr>
                <a:spLocks noChangeArrowheads="1"/>
              </p:cNvSpPr>
              <p:nvPr/>
            </p:nvSpPr>
            <p:spPr bwMode="auto">
              <a:xfrm>
                <a:off x="1641" y="912"/>
                <a:ext cx="283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8</a:t>
                </a:r>
              </a:p>
            </p:txBody>
          </p:sp>
          <p:sp>
            <p:nvSpPr>
              <p:cNvPr id="402675" name="Rectangle 243"/>
              <p:cNvSpPr>
                <a:spLocks noChangeArrowheads="1"/>
              </p:cNvSpPr>
              <p:nvPr/>
            </p:nvSpPr>
            <p:spPr bwMode="auto">
              <a:xfrm>
                <a:off x="1357" y="912"/>
                <a:ext cx="284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6</a:t>
                </a:r>
              </a:p>
            </p:txBody>
          </p:sp>
          <p:sp>
            <p:nvSpPr>
              <p:cNvPr id="402676" name="Rectangle 244"/>
              <p:cNvSpPr>
                <a:spLocks noChangeArrowheads="1"/>
              </p:cNvSpPr>
              <p:nvPr/>
            </p:nvSpPr>
            <p:spPr bwMode="auto">
              <a:xfrm>
                <a:off x="1072" y="912"/>
                <a:ext cx="285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4</a:t>
                </a:r>
              </a:p>
            </p:txBody>
          </p:sp>
          <p:sp>
            <p:nvSpPr>
              <p:cNvPr id="402677" name="Rectangle 245"/>
              <p:cNvSpPr>
                <a:spLocks noChangeArrowheads="1"/>
              </p:cNvSpPr>
              <p:nvPr/>
            </p:nvSpPr>
            <p:spPr bwMode="auto">
              <a:xfrm>
                <a:off x="788" y="912"/>
                <a:ext cx="284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3</a:t>
                </a:r>
              </a:p>
            </p:txBody>
          </p:sp>
          <p:sp>
            <p:nvSpPr>
              <p:cNvPr id="402678" name="Rectangle 246"/>
              <p:cNvSpPr>
                <a:spLocks noChangeArrowheads="1"/>
              </p:cNvSpPr>
              <p:nvPr/>
            </p:nvSpPr>
            <p:spPr bwMode="auto">
              <a:xfrm>
                <a:off x="505" y="912"/>
                <a:ext cx="283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2</a:t>
                </a:r>
              </a:p>
            </p:txBody>
          </p:sp>
          <p:sp>
            <p:nvSpPr>
              <p:cNvPr id="402679" name="Rectangle 247"/>
              <p:cNvSpPr>
                <a:spLocks noChangeArrowheads="1"/>
              </p:cNvSpPr>
              <p:nvPr/>
            </p:nvSpPr>
            <p:spPr bwMode="auto">
              <a:xfrm>
                <a:off x="221" y="912"/>
                <a:ext cx="284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1</a:t>
                </a:r>
              </a:p>
            </p:txBody>
          </p:sp>
          <p:sp>
            <p:nvSpPr>
              <p:cNvPr id="402680" name="Line 248"/>
              <p:cNvSpPr>
                <a:spLocks noChangeShapeType="1"/>
              </p:cNvSpPr>
              <p:nvPr/>
            </p:nvSpPr>
            <p:spPr bwMode="auto">
              <a:xfrm>
                <a:off x="221" y="912"/>
                <a:ext cx="1987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2681" name="Line 249"/>
              <p:cNvSpPr>
                <a:spLocks noChangeShapeType="1"/>
              </p:cNvSpPr>
              <p:nvPr/>
            </p:nvSpPr>
            <p:spPr bwMode="auto">
              <a:xfrm>
                <a:off x="221" y="1179"/>
                <a:ext cx="1987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2682" name="Line 250"/>
              <p:cNvSpPr>
                <a:spLocks noChangeShapeType="1"/>
              </p:cNvSpPr>
              <p:nvPr/>
            </p:nvSpPr>
            <p:spPr bwMode="auto">
              <a:xfrm>
                <a:off x="221" y="912"/>
                <a:ext cx="0" cy="26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2683" name="Line 251"/>
              <p:cNvSpPr>
                <a:spLocks noChangeShapeType="1"/>
              </p:cNvSpPr>
              <p:nvPr/>
            </p:nvSpPr>
            <p:spPr bwMode="auto">
              <a:xfrm>
                <a:off x="505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2684" name="Line 252"/>
              <p:cNvSpPr>
                <a:spLocks noChangeShapeType="1"/>
              </p:cNvSpPr>
              <p:nvPr/>
            </p:nvSpPr>
            <p:spPr bwMode="auto">
              <a:xfrm>
                <a:off x="788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2685" name="Line 253"/>
              <p:cNvSpPr>
                <a:spLocks noChangeShapeType="1"/>
              </p:cNvSpPr>
              <p:nvPr/>
            </p:nvSpPr>
            <p:spPr bwMode="auto">
              <a:xfrm>
                <a:off x="1072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2686" name="Line 254"/>
              <p:cNvSpPr>
                <a:spLocks noChangeShapeType="1"/>
              </p:cNvSpPr>
              <p:nvPr/>
            </p:nvSpPr>
            <p:spPr bwMode="auto">
              <a:xfrm>
                <a:off x="1357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2687" name="Line 255"/>
              <p:cNvSpPr>
                <a:spLocks noChangeShapeType="1"/>
              </p:cNvSpPr>
              <p:nvPr/>
            </p:nvSpPr>
            <p:spPr bwMode="auto">
              <a:xfrm>
                <a:off x="1641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2688" name="Line 256"/>
              <p:cNvSpPr>
                <a:spLocks noChangeShapeType="1"/>
              </p:cNvSpPr>
              <p:nvPr/>
            </p:nvSpPr>
            <p:spPr bwMode="auto">
              <a:xfrm>
                <a:off x="1924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2689" name="Line 257"/>
              <p:cNvSpPr>
                <a:spLocks noChangeShapeType="1"/>
              </p:cNvSpPr>
              <p:nvPr/>
            </p:nvSpPr>
            <p:spPr bwMode="auto">
              <a:xfrm>
                <a:off x="2208" y="912"/>
                <a:ext cx="0" cy="26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02690" name="Text Box 258"/>
            <p:cNvSpPr txBox="1">
              <a:spLocks noChangeArrowheads="1"/>
            </p:cNvSpPr>
            <p:nvPr/>
          </p:nvSpPr>
          <p:spPr bwMode="auto">
            <a:xfrm>
              <a:off x="4486" y="3572"/>
              <a:ext cx="36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i = 6</a:t>
              </a:r>
            </a:p>
          </p:txBody>
        </p:sp>
        <p:sp>
          <p:nvSpPr>
            <p:cNvPr id="402691" name="Text Box 259"/>
            <p:cNvSpPr txBox="1">
              <a:spLocks noChangeArrowheads="1"/>
            </p:cNvSpPr>
            <p:nvPr/>
          </p:nvSpPr>
          <p:spPr bwMode="auto">
            <a:xfrm>
              <a:off x="4896" y="3572"/>
              <a:ext cx="14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j</a:t>
              </a:r>
            </a:p>
          </p:txBody>
        </p:sp>
      </p:grpSp>
      <p:grpSp>
        <p:nvGrpSpPr>
          <p:cNvPr id="402692" name="Group 260"/>
          <p:cNvGrpSpPr>
            <a:grpSpLocks/>
          </p:cNvGrpSpPr>
          <p:nvPr/>
        </p:nvGrpSpPr>
        <p:grpSpPr bwMode="auto">
          <a:xfrm>
            <a:off x="4922838" y="5302250"/>
            <a:ext cx="3230562" cy="1022350"/>
            <a:chOff x="3101" y="3340"/>
            <a:chExt cx="2035" cy="644"/>
          </a:xfrm>
        </p:grpSpPr>
        <p:grpSp>
          <p:nvGrpSpPr>
            <p:cNvPr id="402693" name="Group 261"/>
            <p:cNvGrpSpPr>
              <a:grpSpLocks/>
            </p:cNvGrpSpPr>
            <p:nvPr/>
          </p:nvGrpSpPr>
          <p:grpSpPr bwMode="auto">
            <a:xfrm>
              <a:off x="3101" y="3340"/>
              <a:ext cx="1987" cy="267"/>
              <a:chOff x="221" y="912"/>
              <a:chExt cx="1987" cy="267"/>
            </a:xfrm>
          </p:grpSpPr>
          <p:sp>
            <p:nvSpPr>
              <p:cNvPr id="402694" name="Rectangle 262"/>
              <p:cNvSpPr>
                <a:spLocks noChangeArrowheads="1"/>
              </p:cNvSpPr>
              <p:nvPr/>
            </p:nvSpPr>
            <p:spPr bwMode="auto">
              <a:xfrm>
                <a:off x="1924" y="912"/>
                <a:ext cx="284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9</a:t>
                </a:r>
              </a:p>
            </p:txBody>
          </p:sp>
          <p:sp>
            <p:nvSpPr>
              <p:cNvPr id="402695" name="Rectangle 263"/>
              <p:cNvSpPr>
                <a:spLocks noChangeArrowheads="1"/>
              </p:cNvSpPr>
              <p:nvPr/>
            </p:nvSpPr>
            <p:spPr bwMode="auto">
              <a:xfrm>
                <a:off x="1641" y="912"/>
                <a:ext cx="283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8</a:t>
                </a:r>
              </a:p>
            </p:txBody>
          </p:sp>
          <p:sp>
            <p:nvSpPr>
              <p:cNvPr id="402696" name="Rectangle 264"/>
              <p:cNvSpPr>
                <a:spLocks noChangeArrowheads="1"/>
              </p:cNvSpPr>
              <p:nvPr/>
            </p:nvSpPr>
            <p:spPr bwMode="auto">
              <a:xfrm>
                <a:off x="1357" y="912"/>
                <a:ext cx="284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6</a:t>
                </a:r>
              </a:p>
            </p:txBody>
          </p:sp>
          <p:sp>
            <p:nvSpPr>
              <p:cNvPr id="402697" name="Rectangle 265"/>
              <p:cNvSpPr>
                <a:spLocks noChangeArrowheads="1"/>
              </p:cNvSpPr>
              <p:nvPr/>
            </p:nvSpPr>
            <p:spPr bwMode="auto">
              <a:xfrm>
                <a:off x="1072" y="912"/>
                <a:ext cx="285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4</a:t>
                </a:r>
              </a:p>
            </p:txBody>
          </p:sp>
          <p:sp>
            <p:nvSpPr>
              <p:cNvPr id="402698" name="Rectangle 266"/>
              <p:cNvSpPr>
                <a:spLocks noChangeArrowheads="1"/>
              </p:cNvSpPr>
              <p:nvPr/>
            </p:nvSpPr>
            <p:spPr bwMode="auto">
              <a:xfrm>
                <a:off x="788" y="912"/>
                <a:ext cx="284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3</a:t>
                </a:r>
              </a:p>
            </p:txBody>
          </p:sp>
          <p:sp>
            <p:nvSpPr>
              <p:cNvPr id="402699" name="Rectangle 267"/>
              <p:cNvSpPr>
                <a:spLocks noChangeArrowheads="1"/>
              </p:cNvSpPr>
              <p:nvPr/>
            </p:nvSpPr>
            <p:spPr bwMode="auto">
              <a:xfrm>
                <a:off x="505" y="912"/>
                <a:ext cx="283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2</a:t>
                </a:r>
              </a:p>
            </p:txBody>
          </p:sp>
          <p:sp>
            <p:nvSpPr>
              <p:cNvPr id="402700" name="Rectangle 268"/>
              <p:cNvSpPr>
                <a:spLocks noChangeArrowheads="1"/>
              </p:cNvSpPr>
              <p:nvPr/>
            </p:nvSpPr>
            <p:spPr bwMode="auto">
              <a:xfrm>
                <a:off x="221" y="912"/>
                <a:ext cx="284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1</a:t>
                </a:r>
              </a:p>
            </p:txBody>
          </p:sp>
          <p:sp>
            <p:nvSpPr>
              <p:cNvPr id="402701" name="Line 269"/>
              <p:cNvSpPr>
                <a:spLocks noChangeShapeType="1"/>
              </p:cNvSpPr>
              <p:nvPr/>
            </p:nvSpPr>
            <p:spPr bwMode="auto">
              <a:xfrm>
                <a:off x="221" y="912"/>
                <a:ext cx="1987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2702" name="Line 270"/>
              <p:cNvSpPr>
                <a:spLocks noChangeShapeType="1"/>
              </p:cNvSpPr>
              <p:nvPr/>
            </p:nvSpPr>
            <p:spPr bwMode="auto">
              <a:xfrm>
                <a:off x="221" y="1179"/>
                <a:ext cx="1987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2703" name="Line 271"/>
              <p:cNvSpPr>
                <a:spLocks noChangeShapeType="1"/>
              </p:cNvSpPr>
              <p:nvPr/>
            </p:nvSpPr>
            <p:spPr bwMode="auto">
              <a:xfrm>
                <a:off x="221" y="912"/>
                <a:ext cx="0" cy="26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2704" name="Line 272"/>
              <p:cNvSpPr>
                <a:spLocks noChangeShapeType="1"/>
              </p:cNvSpPr>
              <p:nvPr/>
            </p:nvSpPr>
            <p:spPr bwMode="auto">
              <a:xfrm>
                <a:off x="505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2705" name="Line 273"/>
              <p:cNvSpPr>
                <a:spLocks noChangeShapeType="1"/>
              </p:cNvSpPr>
              <p:nvPr/>
            </p:nvSpPr>
            <p:spPr bwMode="auto">
              <a:xfrm>
                <a:off x="788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2706" name="Line 274"/>
              <p:cNvSpPr>
                <a:spLocks noChangeShapeType="1"/>
              </p:cNvSpPr>
              <p:nvPr/>
            </p:nvSpPr>
            <p:spPr bwMode="auto">
              <a:xfrm>
                <a:off x="1072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2707" name="Line 275"/>
              <p:cNvSpPr>
                <a:spLocks noChangeShapeType="1"/>
              </p:cNvSpPr>
              <p:nvPr/>
            </p:nvSpPr>
            <p:spPr bwMode="auto">
              <a:xfrm>
                <a:off x="1357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2708" name="Line 276"/>
              <p:cNvSpPr>
                <a:spLocks noChangeShapeType="1"/>
              </p:cNvSpPr>
              <p:nvPr/>
            </p:nvSpPr>
            <p:spPr bwMode="auto">
              <a:xfrm>
                <a:off x="1641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2709" name="Line 277"/>
              <p:cNvSpPr>
                <a:spLocks noChangeShapeType="1"/>
              </p:cNvSpPr>
              <p:nvPr/>
            </p:nvSpPr>
            <p:spPr bwMode="auto">
              <a:xfrm>
                <a:off x="1924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2710" name="Line 278"/>
              <p:cNvSpPr>
                <a:spLocks noChangeShapeType="1"/>
              </p:cNvSpPr>
              <p:nvPr/>
            </p:nvSpPr>
            <p:spPr bwMode="auto">
              <a:xfrm>
                <a:off x="2208" y="912"/>
                <a:ext cx="0" cy="26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02711" name="Text Box 279"/>
            <p:cNvSpPr txBox="1">
              <a:spLocks noChangeArrowheads="1"/>
            </p:cNvSpPr>
            <p:nvPr/>
          </p:nvSpPr>
          <p:spPr bwMode="auto">
            <a:xfrm>
              <a:off x="4774" y="3600"/>
              <a:ext cx="36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i = 7</a:t>
              </a:r>
            </a:p>
          </p:txBody>
        </p:sp>
        <p:sp>
          <p:nvSpPr>
            <p:cNvPr id="402712" name="Text Box 280"/>
            <p:cNvSpPr txBox="1">
              <a:spLocks noChangeArrowheads="1"/>
            </p:cNvSpPr>
            <p:nvPr/>
          </p:nvSpPr>
          <p:spPr bwMode="auto">
            <a:xfrm>
              <a:off x="4848" y="3772"/>
              <a:ext cx="14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j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4156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r-IN"/>
              <a:t>CS 477/677 - Lecture 6</a:t>
            </a:r>
            <a:endParaRPr lang="en-US"/>
          </a:p>
        </p:txBody>
      </p:sp>
      <p:sp>
        <p:nvSpPr>
          <p:cNvPr id="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7D0FF-EED2-1647-8495-5085C98F88A7}" type="slidenum">
              <a:rPr lang="en-US"/>
              <a:pPr/>
              <a:t>29</a:t>
            </a:fld>
            <a:endParaRPr lang="en-US"/>
          </a:p>
        </p:txBody>
      </p:sp>
      <p:sp>
        <p:nvSpPr>
          <p:cNvPr id="404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Bubble Sort</a:t>
            </a:r>
          </a:p>
        </p:txBody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400" dirty="0">
                <a:solidFill>
                  <a:srgbClr val="DD0111"/>
                </a:solidFill>
                <a:latin typeface="Monotype Corsiva" pitchFamily="-107" charset="0"/>
              </a:rPr>
              <a:t>Alg.: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tx1"/>
                </a:solidFill>
              </a:rPr>
              <a:t>BUBBLESORT(A)</a:t>
            </a:r>
          </a:p>
          <a:p>
            <a:pPr>
              <a:buFontTx/>
              <a:buNone/>
            </a:pPr>
            <a:r>
              <a:rPr lang="en-US" sz="2400" dirty="0">
                <a:solidFill>
                  <a:schemeClr val="tx1"/>
                </a:solidFill>
              </a:rPr>
              <a:t>	</a:t>
            </a:r>
            <a:r>
              <a:rPr lang="en-US" sz="2400" b="1" dirty="0">
                <a:solidFill>
                  <a:schemeClr val="tx1"/>
                </a:solidFill>
              </a:rPr>
              <a:t>for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omic Sans MS" pitchFamily="-107" charset="0"/>
              </a:rPr>
              <a:t>i</a:t>
            </a:r>
            <a:r>
              <a:rPr lang="en-US" sz="2400" dirty="0">
                <a:solidFill>
                  <a:schemeClr val="tx1"/>
                </a:solidFill>
                <a:latin typeface="Comic Sans MS" pitchFamily="-107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mic Sans MS" pitchFamily="-107" charset="0"/>
                <a:sym typeface="Symbol" pitchFamily="-107" charset="2"/>
              </a:rPr>
              <a:t>← 1</a:t>
            </a:r>
            <a:r>
              <a:rPr lang="en-US" sz="2400" dirty="0">
                <a:solidFill>
                  <a:schemeClr val="tx1"/>
                </a:solidFill>
                <a:sym typeface="Symbol" pitchFamily="-107" charset="2"/>
              </a:rPr>
              <a:t> </a:t>
            </a:r>
            <a:r>
              <a:rPr lang="en-US" sz="2400" b="1" dirty="0">
                <a:solidFill>
                  <a:schemeClr val="tx1"/>
                </a:solidFill>
                <a:sym typeface="Symbol" pitchFamily="-107" charset="2"/>
              </a:rPr>
              <a:t>to</a:t>
            </a:r>
            <a:r>
              <a:rPr lang="en-US" sz="2400" dirty="0">
                <a:solidFill>
                  <a:schemeClr val="tx1"/>
                </a:solidFill>
                <a:sym typeface="Symbol" pitchFamily="-107" charset="2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mic Sans MS" pitchFamily="-107" charset="0"/>
                <a:sym typeface="Symbol" pitchFamily="-107" charset="2"/>
              </a:rPr>
              <a:t>length[A]</a:t>
            </a:r>
          </a:p>
          <a:p>
            <a:pPr>
              <a:buFontTx/>
              <a:buNone/>
            </a:pPr>
            <a:r>
              <a:rPr lang="en-US" sz="2400" dirty="0">
                <a:solidFill>
                  <a:schemeClr val="tx1"/>
                </a:solidFill>
                <a:sym typeface="Symbol" pitchFamily="-107" charset="2"/>
              </a:rPr>
              <a:t>		</a:t>
            </a:r>
            <a:r>
              <a:rPr lang="en-US" sz="2400" b="1" dirty="0">
                <a:solidFill>
                  <a:schemeClr val="tx1"/>
                </a:solidFill>
                <a:sym typeface="Symbol" pitchFamily="-107" charset="2"/>
              </a:rPr>
              <a:t>do for</a:t>
            </a:r>
            <a:r>
              <a:rPr lang="en-US" sz="2400" dirty="0">
                <a:solidFill>
                  <a:schemeClr val="tx1"/>
                </a:solidFill>
                <a:sym typeface="Symbol" pitchFamily="-107" charset="2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mic Sans MS" pitchFamily="-107" charset="0"/>
                <a:sym typeface="Symbol" pitchFamily="-107" charset="2"/>
              </a:rPr>
              <a:t>j ← length[A]</a:t>
            </a:r>
            <a:r>
              <a:rPr lang="en-US" sz="2400" dirty="0">
                <a:solidFill>
                  <a:schemeClr val="tx1"/>
                </a:solidFill>
                <a:sym typeface="Symbol" pitchFamily="-107" charset="2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sym typeface="Symbol" pitchFamily="-107" charset="2"/>
              </a:rPr>
              <a:t>downto</a:t>
            </a:r>
            <a:r>
              <a:rPr lang="en-US" sz="2400" dirty="0">
                <a:solidFill>
                  <a:schemeClr val="tx1"/>
                </a:solidFill>
                <a:sym typeface="Symbol" pitchFamily="-107" charset="2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omic Sans MS" pitchFamily="-107" charset="0"/>
                <a:sym typeface="Symbol" pitchFamily="-107" charset="2"/>
              </a:rPr>
              <a:t>i</a:t>
            </a:r>
            <a:r>
              <a:rPr lang="en-US" sz="2400" dirty="0">
                <a:solidFill>
                  <a:schemeClr val="tx1"/>
                </a:solidFill>
                <a:latin typeface="Comic Sans MS" pitchFamily="-107" charset="0"/>
                <a:sym typeface="Symbol" pitchFamily="-107" charset="2"/>
              </a:rPr>
              <a:t> + 1</a:t>
            </a:r>
          </a:p>
          <a:p>
            <a:pPr>
              <a:buFontTx/>
              <a:buNone/>
            </a:pPr>
            <a:r>
              <a:rPr lang="en-US" sz="2400" dirty="0">
                <a:solidFill>
                  <a:schemeClr val="tx1"/>
                </a:solidFill>
                <a:sym typeface="Symbol" pitchFamily="-107" charset="2"/>
              </a:rPr>
              <a:t>		          </a:t>
            </a:r>
            <a:r>
              <a:rPr lang="en-US" sz="2400" b="1" dirty="0">
                <a:solidFill>
                  <a:schemeClr val="tx1"/>
                </a:solidFill>
                <a:sym typeface="Symbol" pitchFamily="-107" charset="2"/>
              </a:rPr>
              <a:t>do if</a:t>
            </a:r>
            <a:r>
              <a:rPr lang="en-US" sz="2400" dirty="0">
                <a:solidFill>
                  <a:schemeClr val="tx1"/>
                </a:solidFill>
                <a:sym typeface="Symbol" pitchFamily="-107" charset="2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mic Sans MS" pitchFamily="-107" charset="0"/>
                <a:sym typeface="Symbol" pitchFamily="-107" charset="2"/>
              </a:rPr>
              <a:t>A[j] &lt; A[j -1]</a:t>
            </a:r>
          </a:p>
          <a:p>
            <a:pPr>
              <a:buFontTx/>
              <a:buNone/>
            </a:pPr>
            <a:r>
              <a:rPr lang="en-US" sz="2400" dirty="0">
                <a:solidFill>
                  <a:schemeClr val="tx1"/>
                </a:solidFill>
                <a:sym typeface="Symbol" pitchFamily="-107" charset="2"/>
              </a:rPr>
              <a:t>			        </a:t>
            </a:r>
            <a:r>
              <a:rPr lang="en-US" sz="2400" b="1" dirty="0">
                <a:solidFill>
                  <a:schemeClr val="tx1"/>
                </a:solidFill>
                <a:sym typeface="Symbol" pitchFamily="-107" charset="2"/>
              </a:rPr>
              <a:t>then</a:t>
            </a:r>
            <a:r>
              <a:rPr lang="en-US" sz="2400" dirty="0">
                <a:solidFill>
                  <a:schemeClr val="tx1"/>
                </a:solidFill>
                <a:sym typeface="Symbol" pitchFamily="-107" charset="2"/>
              </a:rPr>
              <a:t> exchange </a:t>
            </a:r>
            <a:r>
              <a:rPr lang="en-US" sz="2400" dirty="0">
                <a:solidFill>
                  <a:schemeClr val="tx1"/>
                </a:solidFill>
                <a:latin typeface="Comic Sans MS" pitchFamily="-107" charset="0"/>
                <a:sym typeface="Symbol" pitchFamily="-107" charset="2"/>
              </a:rPr>
              <a:t>A[j] ⟺A[j-1]</a:t>
            </a:r>
            <a:r>
              <a:rPr lang="en-US" sz="2400" dirty="0">
                <a:solidFill>
                  <a:schemeClr val="tx1"/>
                </a:solidFill>
                <a:sym typeface="Symbol" pitchFamily="-107" charset="2"/>
              </a:rPr>
              <a:t>	</a:t>
            </a:r>
          </a:p>
        </p:txBody>
      </p:sp>
      <p:grpSp>
        <p:nvGrpSpPr>
          <p:cNvPr id="404484" name="Group 4"/>
          <p:cNvGrpSpPr>
            <a:grpSpLocks/>
          </p:cNvGrpSpPr>
          <p:nvPr/>
        </p:nvGrpSpPr>
        <p:grpSpPr bwMode="auto">
          <a:xfrm>
            <a:off x="2605088" y="3833813"/>
            <a:ext cx="3200400" cy="717550"/>
            <a:chOff x="192" y="768"/>
            <a:chExt cx="2016" cy="452"/>
          </a:xfrm>
        </p:grpSpPr>
        <p:grpSp>
          <p:nvGrpSpPr>
            <p:cNvPr id="404485" name="Group 5"/>
            <p:cNvGrpSpPr>
              <a:grpSpLocks/>
            </p:cNvGrpSpPr>
            <p:nvPr/>
          </p:nvGrpSpPr>
          <p:grpSpPr bwMode="auto">
            <a:xfrm>
              <a:off x="221" y="768"/>
              <a:ext cx="1987" cy="267"/>
              <a:chOff x="221" y="912"/>
              <a:chExt cx="1987" cy="267"/>
            </a:xfrm>
          </p:grpSpPr>
          <p:sp>
            <p:nvSpPr>
              <p:cNvPr id="404486" name="Rectangle 6"/>
              <p:cNvSpPr>
                <a:spLocks noChangeArrowheads="1"/>
              </p:cNvSpPr>
              <p:nvPr/>
            </p:nvSpPr>
            <p:spPr bwMode="auto">
              <a:xfrm>
                <a:off x="1924" y="912"/>
                <a:ext cx="284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1</a:t>
                </a:r>
              </a:p>
            </p:txBody>
          </p:sp>
          <p:sp>
            <p:nvSpPr>
              <p:cNvPr id="404487" name="Rectangle 7"/>
              <p:cNvSpPr>
                <a:spLocks noChangeArrowheads="1"/>
              </p:cNvSpPr>
              <p:nvPr/>
            </p:nvSpPr>
            <p:spPr bwMode="auto">
              <a:xfrm>
                <a:off x="1641" y="912"/>
                <a:ext cx="283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3</a:t>
                </a:r>
              </a:p>
            </p:txBody>
          </p:sp>
          <p:sp>
            <p:nvSpPr>
              <p:cNvPr id="404488" name="Rectangle 8"/>
              <p:cNvSpPr>
                <a:spLocks noChangeArrowheads="1"/>
              </p:cNvSpPr>
              <p:nvPr/>
            </p:nvSpPr>
            <p:spPr bwMode="auto">
              <a:xfrm>
                <a:off x="1357" y="912"/>
                <a:ext cx="284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2</a:t>
                </a:r>
              </a:p>
            </p:txBody>
          </p:sp>
          <p:sp>
            <p:nvSpPr>
              <p:cNvPr id="404489" name="Rectangle 9"/>
              <p:cNvSpPr>
                <a:spLocks noChangeArrowheads="1"/>
              </p:cNvSpPr>
              <p:nvPr/>
            </p:nvSpPr>
            <p:spPr bwMode="auto">
              <a:xfrm>
                <a:off x="1072" y="912"/>
                <a:ext cx="285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9</a:t>
                </a:r>
              </a:p>
            </p:txBody>
          </p:sp>
          <p:sp>
            <p:nvSpPr>
              <p:cNvPr id="404490" name="Rectangle 10"/>
              <p:cNvSpPr>
                <a:spLocks noChangeArrowheads="1"/>
              </p:cNvSpPr>
              <p:nvPr/>
            </p:nvSpPr>
            <p:spPr bwMode="auto">
              <a:xfrm>
                <a:off x="788" y="912"/>
                <a:ext cx="284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6</a:t>
                </a:r>
              </a:p>
            </p:txBody>
          </p:sp>
          <p:sp>
            <p:nvSpPr>
              <p:cNvPr id="404491" name="Rectangle 11"/>
              <p:cNvSpPr>
                <a:spLocks noChangeArrowheads="1"/>
              </p:cNvSpPr>
              <p:nvPr/>
            </p:nvSpPr>
            <p:spPr bwMode="auto">
              <a:xfrm>
                <a:off x="505" y="912"/>
                <a:ext cx="283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4</a:t>
                </a:r>
              </a:p>
            </p:txBody>
          </p:sp>
          <p:sp>
            <p:nvSpPr>
              <p:cNvPr id="404492" name="Rectangle 12"/>
              <p:cNvSpPr>
                <a:spLocks noChangeArrowheads="1"/>
              </p:cNvSpPr>
              <p:nvPr/>
            </p:nvSpPr>
            <p:spPr bwMode="auto">
              <a:xfrm>
                <a:off x="221" y="912"/>
                <a:ext cx="284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8</a:t>
                </a:r>
              </a:p>
            </p:txBody>
          </p:sp>
          <p:sp>
            <p:nvSpPr>
              <p:cNvPr id="404493" name="Line 13"/>
              <p:cNvSpPr>
                <a:spLocks noChangeShapeType="1"/>
              </p:cNvSpPr>
              <p:nvPr/>
            </p:nvSpPr>
            <p:spPr bwMode="auto">
              <a:xfrm>
                <a:off x="221" y="912"/>
                <a:ext cx="1987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4494" name="Line 14"/>
              <p:cNvSpPr>
                <a:spLocks noChangeShapeType="1"/>
              </p:cNvSpPr>
              <p:nvPr/>
            </p:nvSpPr>
            <p:spPr bwMode="auto">
              <a:xfrm>
                <a:off x="221" y="1179"/>
                <a:ext cx="1987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4495" name="Line 15"/>
              <p:cNvSpPr>
                <a:spLocks noChangeShapeType="1"/>
              </p:cNvSpPr>
              <p:nvPr/>
            </p:nvSpPr>
            <p:spPr bwMode="auto">
              <a:xfrm>
                <a:off x="221" y="912"/>
                <a:ext cx="0" cy="26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4496" name="Line 16"/>
              <p:cNvSpPr>
                <a:spLocks noChangeShapeType="1"/>
              </p:cNvSpPr>
              <p:nvPr/>
            </p:nvSpPr>
            <p:spPr bwMode="auto">
              <a:xfrm>
                <a:off x="505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4497" name="Line 17"/>
              <p:cNvSpPr>
                <a:spLocks noChangeShapeType="1"/>
              </p:cNvSpPr>
              <p:nvPr/>
            </p:nvSpPr>
            <p:spPr bwMode="auto">
              <a:xfrm>
                <a:off x="788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4498" name="Line 18"/>
              <p:cNvSpPr>
                <a:spLocks noChangeShapeType="1"/>
              </p:cNvSpPr>
              <p:nvPr/>
            </p:nvSpPr>
            <p:spPr bwMode="auto">
              <a:xfrm>
                <a:off x="1072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4499" name="Line 19"/>
              <p:cNvSpPr>
                <a:spLocks noChangeShapeType="1"/>
              </p:cNvSpPr>
              <p:nvPr/>
            </p:nvSpPr>
            <p:spPr bwMode="auto">
              <a:xfrm>
                <a:off x="1357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4500" name="Line 20"/>
              <p:cNvSpPr>
                <a:spLocks noChangeShapeType="1"/>
              </p:cNvSpPr>
              <p:nvPr/>
            </p:nvSpPr>
            <p:spPr bwMode="auto">
              <a:xfrm>
                <a:off x="1641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4501" name="Line 21"/>
              <p:cNvSpPr>
                <a:spLocks noChangeShapeType="1"/>
              </p:cNvSpPr>
              <p:nvPr/>
            </p:nvSpPr>
            <p:spPr bwMode="auto">
              <a:xfrm>
                <a:off x="1924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4502" name="Line 22"/>
              <p:cNvSpPr>
                <a:spLocks noChangeShapeType="1"/>
              </p:cNvSpPr>
              <p:nvPr/>
            </p:nvSpPr>
            <p:spPr bwMode="auto">
              <a:xfrm>
                <a:off x="2208" y="912"/>
                <a:ext cx="0" cy="26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04503" name="Text Box 23"/>
            <p:cNvSpPr txBox="1">
              <a:spLocks noChangeArrowheads="1"/>
            </p:cNvSpPr>
            <p:nvPr/>
          </p:nvSpPr>
          <p:spPr bwMode="auto">
            <a:xfrm>
              <a:off x="192" y="1008"/>
              <a:ext cx="36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i = 1</a:t>
              </a:r>
            </a:p>
          </p:txBody>
        </p:sp>
        <p:sp>
          <p:nvSpPr>
            <p:cNvPr id="404504" name="Text Box 24"/>
            <p:cNvSpPr txBox="1">
              <a:spLocks noChangeArrowheads="1"/>
            </p:cNvSpPr>
            <p:nvPr/>
          </p:nvSpPr>
          <p:spPr bwMode="auto">
            <a:xfrm>
              <a:off x="2016" y="1008"/>
              <a:ext cx="14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j</a:t>
              </a:r>
            </a:p>
          </p:txBody>
        </p:sp>
        <p:sp>
          <p:nvSpPr>
            <p:cNvPr id="404505" name="Line 25"/>
            <p:cNvSpPr>
              <a:spLocks noChangeShapeType="1"/>
            </p:cNvSpPr>
            <p:nvPr/>
          </p:nvSpPr>
          <p:spPr bwMode="auto">
            <a:xfrm flipH="1">
              <a:off x="624" y="1104"/>
              <a:ext cx="13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04506" name="Text Box 26"/>
          <p:cNvSpPr txBox="1">
            <a:spLocks noChangeArrowheads="1"/>
          </p:cNvSpPr>
          <p:nvPr/>
        </p:nvSpPr>
        <p:spPr bwMode="auto">
          <a:xfrm>
            <a:off x="2736850" y="3459163"/>
            <a:ext cx="234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i</a:t>
            </a:r>
          </a:p>
        </p:txBody>
      </p:sp>
      <p:sp>
        <p:nvSpPr>
          <p:cNvPr id="404507" name="Line 27"/>
          <p:cNvSpPr>
            <a:spLocks noChangeShapeType="1"/>
          </p:cNvSpPr>
          <p:nvPr/>
        </p:nvSpPr>
        <p:spPr bwMode="auto">
          <a:xfrm>
            <a:off x="3097213" y="3651250"/>
            <a:ext cx="2527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0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448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6</a:t>
            </a:r>
            <a:endParaRPr lang="en-US"/>
          </a:p>
        </p:txBody>
      </p:sp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Master’s method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0838" y="1214438"/>
            <a:ext cx="8488362" cy="54181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“Cookbook” for solving recurrences of the form: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		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			where, </a:t>
            </a:r>
            <a:r>
              <a:rPr lang="en-US" sz="2400" dirty="0">
                <a:latin typeface="Comic Sans MS" charset="0"/>
              </a:rPr>
              <a:t>a </a:t>
            </a:r>
            <a:r>
              <a:rPr lang="en-US" sz="2400" dirty="0">
                <a:latin typeface="Comic Sans MS" charset="0"/>
                <a:ea typeface="Arial" charset="0"/>
                <a:cs typeface="Arial" charset="0"/>
              </a:rPr>
              <a:t>≥ 1</a:t>
            </a:r>
            <a:r>
              <a:rPr lang="en-US" sz="2400" dirty="0">
                <a:ea typeface="Arial" charset="0"/>
                <a:cs typeface="Arial" charset="0"/>
              </a:rPr>
              <a:t>,</a:t>
            </a:r>
            <a:r>
              <a:rPr lang="en-US" sz="2400" dirty="0">
                <a:latin typeface="Comic Sans MS" charset="0"/>
                <a:ea typeface="Arial" charset="0"/>
                <a:cs typeface="Arial" charset="0"/>
              </a:rPr>
              <a:t> b &gt; 1</a:t>
            </a:r>
            <a:r>
              <a:rPr lang="en-US" sz="2400" dirty="0">
                <a:ea typeface="Arial" charset="0"/>
                <a:cs typeface="Arial" charset="0"/>
              </a:rPr>
              <a:t>, and </a:t>
            </a:r>
            <a:r>
              <a:rPr lang="en-US" sz="2400" dirty="0">
                <a:latin typeface="Comic Sans MS" charset="0"/>
                <a:ea typeface="Arial" charset="0"/>
                <a:cs typeface="Arial" charset="0"/>
              </a:rPr>
              <a:t>f(n) &gt; 0</a:t>
            </a:r>
            <a:r>
              <a:rPr lang="en-US" sz="2400" dirty="0">
                <a:ea typeface="Arial" charset="0"/>
                <a:cs typeface="Arial" charset="0"/>
              </a:rPr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200" dirty="0">
              <a:latin typeface="Comic Sans MS" charset="0"/>
              <a:ea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buFontTx/>
              <a:buNone/>
            </a:pPr>
            <a:r>
              <a:rPr lang="en-US" sz="3200" b="1" dirty="0">
                <a:ea typeface="Arial" charset="0"/>
                <a:cs typeface="Arial" charset="0"/>
              </a:rPr>
              <a:t>Idea:</a:t>
            </a:r>
            <a:r>
              <a:rPr lang="en-US" sz="3200" dirty="0">
                <a:ea typeface="Arial" charset="0"/>
                <a:cs typeface="Arial" charset="0"/>
              </a:rPr>
              <a:t> compare </a:t>
            </a:r>
            <a:r>
              <a:rPr lang="en-US" sz="3200" dirty="0">
                <a:solidFill>
                  <a:srgbClr val="DD0111"/>
                </a:solidFill>
                <a:latin typeface="Comic Sans MS" charset="0"/>
                <a:ea typeface="Arial" charset="0"/>
                <a:cs typeface="Arial" charset="0"/>
              </a:rPr>
              <a:t>f(n) </a:t>
            </a:r>
            <a:r>
              <a:rPr lang="en-US" sz="3200" dirty="0">
                <a:ea typeface="Arial" charset="0"/>
                <a:cs typeface="Arial" charset="0"/>
              </a:rPr>
              <a:t>with</a:t>
            </a:r>
            <a:r>
              <a:rPr lang="en-US" sz="3200" dirty="0">
                <a:latin typeface="Comic Sans MS" charset="0"/>
                <a:ea typeface="Arial" charset="0"/>
                <a:cs typeface="Arial" charset="0"/>
              </a:rPr>
              <a:t> </a:t>
            </a:r>
            <a:r>
              <a:rPr lang="en-US" sz="3200" dirty="0" err="1">
                <a:solidFill>
                  <a:srgbClr val="DD0111"/>
                </a:solidFill>
                <a:latin typeface="Comic Sans MS" charset="0"/>
                <a:sym typeface="Symbol" charset="2"/>
              </a:rPr>
              <a:t>n</a:t>
            </a:r>
            <a:r>
              <a:rPr lang="en-US" sz="3200" baseline="30000" dirty="0" err="1">
                <a:solidFill>
                  <a:srgbClr val="DD0111"/>
                </a:solidFill>
                <a:latin typeface="Comic Sans MS" charset="0"/>
                <a:sym typeface="Symbol" charset="2"/>
              </a:rPr>
              <a:t>log</a:t>
            </a:r>
            <a:r>
              <a:rPr lang="en-US" sz="3200" baseline="-25000" dirty="0" err="1">
                <a:solidFill>
                  <a:srgbClr val="DD0111"/>
                </a:solidFill>
                <a:latin typeface="Comic Sans MS" charset="0"/>
                <a:sym typeface="Symbol" charset="2"/>
              </a:rPr>
              <a:t>b</a:t>
            </a:r>
            <a:r>
              <a:rPr lang="en-US" sz="3200" baseline="30000" dirty="0" err="1">
                <a:solidFill>
                  <a:srgbClr val="DD0111"/>
                </a:solidFill>
                <a:latin typeface="Comic Sans MS" charset="0"/>
                <a:sym typeface="Symbol" charset="2"/>
              </a:rPr>
              <a:t>a</a:t>
            </a:r>
            <a:r>
              <a:rPr lang="en-US" sz="3200" baseline="30000" dirty="0">
                <a:solidFill>
                  <a:srgbClr val="DD0111"/>
                </a:solidFill>
                <a:ea typeface="Arial" charset="0"/>
                <a:cs typeface="Arial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2600" dirty="0">
                <a:solidFill>
                  <a:srgbClr val="DD0111"/>
                </a:solidFill>
                <a:latin typeface="Comic Sans MS" charset="0"/>
                <a:ea typeface="Arial" charset="0"/>
                <a:cs typeface="Arial" charset="0"/>
              </a:rPr>
              <a:t>f(n)</a:t>
            </a:r>
            <a:r>
              <a:rPr lang="en-US" sz="2600" dirty="0">
                <a:solidFill>
                  <a:srgbClr val="DD0111"/>
                </a:solidFill>
                <a:ea typeface="Arial" charset="0"/>
                <a:cs typeface="Arial" charset="0"/>
              </a:rPr>
              <a:t> </a:t>
            </a:r>
            <a:r>
              <a:rPr lang="en-US" sz="2600" dirty="0">
                <a:ea typeface="Arial" charset="0"/>
                <a:cs typeface="Arial" charset="0"/>
              </a:rPr>
              <a:t>is asymptotically smaller or larger than </a:t>
            </a:r>
            <a:r>
              <a:rPr lang="en-US" sz="3200" dirty="0" err="1">
                <a:solidFill>
                  <a:srgbClr val="DD0111"/>
                </a:solidFill>
                <a:latin typeface="Comic Sans MS" charset="0"/>
                <a:sym typeface="Symbol" charset="2"/>
              </a:rPr>
              <a:t>n</a:t>
            </a:r>
            <a:r>
              <a:rPr lang="en-US" sz="3200" baseline="30000" dirty="0" err="1">
                <a:solidFill>
                  <a:srgbClr val="DD0111"/>
                </a:solidFill>
                <a:latin typeface="Comic Sans MS" charset="0"/>
                <a:sym typeface="Symbol" charset="2"/>
              </a:rPr>
              <a:t>log</a:t>
            </a:r>
            <a:r>
              <a:rPr lang="en-US" sz="3200" baseline="-25000" dirty="0" err="1">
                <a:solidFill>
                  <a:srgbClr val="DD0111"/>
                </a:solidFill>
                <a:latin typeface="Comic Sans MS" charset="0"/>
                <a:sym typeface="Symbol" charset="2"/>
              </a:rPr>
              <a:t>b</a:t>
            </a:r>
            <a:r>
              <a:rPr lang="en-US" sz="3200" baseline="30000" dirty="0" err="1">
                <a:solidFill>
                  <a:srgbClr val="DD0111"/>
                </a:solidFill>
                <a:latin typeface="Comic Sans MS" charset="0"/>
                <a:sym typeface="Symbol" charset="2"/>
              </a:rPr>
              <a:t>a</a:t>
            </a:r>
            <a:r>
              <a:rPr lang="en-US" sz="2600" dirty="0">
                <a:solidFill>
                  <a:srgbClr val="003399"/>
                </a:solidFill>
                <a:ea typeface="Arial" charset="0"/>
                <a:cs typeface="Arial" charset="0"/>
              </a:rPr>
              <a:t> </a:t>
            </a:r>
            <a:r>
              <a:rPr lang="en-US" sz="2600" dirty="0">
                <a:ea typeface="Arial" charset="0"/>
                <a:cs typeface="Arial" charset="0"/>
              </a:rPr>
              <a:t>by a polynomial factor </a:t>
            </a:r>
            <a:r>
              <a:rPr lang="en-US" sz="2600" dirty="0" err="1">
                <a:solidFill>
                  <a:srgbClr val="DD0111"/>
                </a:solidFill>
                <a:latin typeface="Comic Sans MS" charset="0"/>
                <a:ea typeface="Arial" charset="0"/>
                <a:cs typeface="Arial" charset="0"/>
              </a:rPr>
              <a:t>n</a:t>
            </a:r>
            <a:r>
              <a:rPr lang="en-US" sz="2600" baseline="30000" dirty="0" err="1">
                <a:solidFill>
                  <a:srgbClr val="DD0111"/>
                </a:solidFill>
                <a:latin typeface="Comic Sans MS" charset="0"/>
                <a:ea typeface="Arial" charset="0"/>
                <a:cs typeface="Arial" charset="0"/>
                <a:sym typeface="Symbol" charset="2"/>
              </a:rPr>
              <a:t>ℇ</a:t>
            </a:r>
            <a:endParaRPr lang="en-US" sz="2600" dirty="0">
              <a:solidFill>
                <a:srgbClr val="DD0111"/>
              </a:solidFill>
              <a:ea typeface="Arial" charset="0"/>
              <a:cs typeface="Arial" charset="0"/>
              <a:sym typeface="Symbol" charset="2"/>
            </a:endParaRPr>
          </a:p>
          <a:p>
            <a:pPr>
              <a:lnSpc>
                <a:spcPct val="150000"/>
              </a:lnSpc>
            </a:pPr>
            <a:r>
              <a:rPr lang="en-US" sz="2600" dirty="0">
                <a:solidFill>
                  <a:srgbClr val="DD0111"/>
                </a:solidFill>
                <a:latin typeface="Comic Sans MS" charset="0"/>
                <a:ea typeface="Arial" charset="0"/>
                <a:cs typeface="Arial" charset="0"/>
                <a:sym typeface="Symbol" charset="2"/>
              </a:rPr>
              <a:t>f(n) </a:t>
            </a:r>
            <a:r>
              <a:rPr lang="en-US" sz="2600" dirty="0">
                <a:ea typeface="Arial" charset="0"/>
                <a:cs typeface="Arial" charset="0"/>
                <a:sym typeface="Symbol" charset="2"/>
              </a:rPr>
              <a:t>is asymptotically equal with </a:t>
            </a:r>
            <a:r>
              <a:rPr lang="en-US" sz="3200" dirty="0" err="1">
                <a:solidFill>
                  <a:srgbClr val="DD0111"/>
                </a:solidFill>
                <a:latin typeface="Comic Sans MS" charset="0"/>
                <a:sym typeface="Symbol" charset="2"/>
              </a:rPr>
              <a:t>n</a:t>
            </a:r>
            <a:r>
              <a:rPr lang="en-US" sz="3200" baseline="30000" dirty="0" err="1">
                <a:solidFill>
                  <a:srgbClr val="DD0111"/>
                </a:solidFill>
                <a:latin typeface="Comic Sans MS" charset="0"/>
                <a:sym typeface="Symbol" charset="2"/>
              </a:rPr>
              <a:t>log</a:t>
            </a:r>
            <a:r>
              <a:rPr lang="en-US" sz="3200" baseline="-25000" dirty="0" err="1">
                <a:solidFill>
                  <a:srgbClr val="DD0111"/>
                </a:solidFill>
                <a:latin typeface="Comic Sans MS" charset="0"/>
                <a:sym typeface="Symbol" charset="2"/>
              </a:rPr>
              <a:t>b</a:t>
            </a:r>
            <a:r>
              <a:rPr lang="en-US" sz="3200" baseline="30000" dirty="0" err="1">
                <a:solidFill>
                  <a:srgbClr val="DD0111"/>
                </a:solidFill>
                <a:latin typeface="Comic Sans MS" charset="0"/>
                <a:sym typeface="Symbol" charset="2"/>
              </a:rPr>
              <a:t>a</a:t>
            </a:r>
            <a:endParaRPr lang="en-US" sz="3200" baseline="30000" dirty="0">
              <a:solidFill>
                <a:srgbClr val="DD0111"/>
              </a:solidFill>
              <a:latin typeface="Comic Sans MS" charset="0"/>
              <a:sym typeface="Symbol" charset="2"/>
            </a:endParaRPr>
          </a:p>
        </p:txBody>
      </p:sp>
      <p:graphicFrame>
        <p:nvGraphicFramePr>
          <p:cNvPr id="191492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2667000" y="1676400"/>
          <a:ext cx="2895600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393" name="Equation" r:id="rId4" imgW="1333440" imgH="431640" progId="Equation.3">
                  <p:embed/>
                </p:oleObj>
              </mc:Choice>
              <mc:Fallback>
                <p:oleObj name="Equation" r:id="rId4" imgW="1333440" imgH="431640" progId="Equation.3">
                  <p:embed/>
                  <p:pic>
                    <p:nvPicPr>
                      <p:cNvPr id="19149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1676400"/>
                        <a:ext cx="2895600" cy="936625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5ECE062-F13E-2C4C-9AFA-8824C5795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3E6CA-E5DD-7148-9225-3475819DBBA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555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491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6</a:t>
            </a:r>
            <a:endParaRPr lang="en-US"/>
          </a:p>
        </p:txBody>
      </p:sp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Readings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208463" y="2776538"/>
            <a:ext cx="4332287" cy="2039937"/>
          </a:xfrm>
        </p:spPr>
        <p:txBody>
          <a:bodyPr/>
          <a:lstStyle/>
          <a:p>
            <a:r>
              <a:rPr lang="en-US" sz="2400"/>
              <a:t>Chapter 4</a:t>
            </a:r>
          </a:p>
        </p:txBody>
      </p:sp>
      <p:pic>
        <p:nvPicPr>
          <p:cNvPr id="190468" name="Picture 4" descr="mrayztno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271588" y="2141538"/>
            <a:ext cx="3095625" cy="2708275"/>
          </a:xfrm>
          <a:noFill/>
          <a:ln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3E6CA-E5DD-7148-9225-3475819DBBAD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26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6</a:t>
            </a:r>
            <a:endParaRPr lang="en-US"/>
          </a:p>
        </p:txBody>
      </p:sp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Master’s method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0838" y="1214438"/>
            <a:ext cx="8861742" cy="5262562"/>
          </a:xfrm>
        </p:spPr>
        <p:txBody>
          <a:bodyPr/>
          <a:lstStyle/>
          <a:p>
            <a:r>
              <a:rPr lang="en-US" sz="2000" dirty="0"/>
              <a:t>“Cookbook” for solving recurrences of the form:</a:t>
            </a:r>
          </a:p>
          <a:p>
            <a:endParaRPr lang="en-US" sz="2000" dirty="0"/>
          </a:p>
          <a:p>
            <a:endParaRPr lang="en-US" sz="2000" dirty="0"/>
          </a:p>
          <a:p>
            <a:pPr>
              <a:buFontTx/>
              <a:buNone/>
            </a:pPr>
            <a:r>
              <a:rPr lang="en-US" sz="2000" dirty="0"/>
              <a:t>			</a:t>
            </a:r>
          </a:p>
          <a:p>
            <a:pPr>
              <a:buFontTx/>
              <a:buNone/>
            </a:pPr>
            <a:r>
              <a:rPr lang="en-US" sz="2000" dirty="0"/>
              <a:t>			where, </a:t>
            </a:r>
            <a:r>
              <a:rPr lang="en-US" sz="2000" dirty="0">
                <a:latin typeface="Comic Sans MS" charset="0"/>
              </a:rPr>
              <a:t>a </a:t>
            </a:r>
            <a:r>
              <a:rPr lang="en-US" sz="2000" dirty="0">
                <a:latin typeface="Comic Sans MS" charset="0"/>
                <a:ea typeface="Arial" charset="0"/>
                <a:cs typeface="Arial" charset="0"/>
              </a:rPr>
              <a:t>≥ 1</a:t>
            </a:r>
            <a:r>
              <a:rPr lang="en-US" sz="2000" dirty="0">
                <a:ea typeface="Arial" charset="0"/>
                <a:cs typeface="Arial" charset="0"/>
              </a:rPr>
              <a:t>,</a:t>
            </a:r>
            <a:r>
              <a:rPr lang="en-US" sz="2000" dirty="0">
                <a:latin typeface="Comic Sans MS" charset="0"/>
                <a:ea typeface="Arial" charset="0"/>
                <a:cs typeface="Arial" charset="0"/>
              </a:rPr>
              <a:t> b &gt; 1</a:t>
            </a:r>
            <a:r>
              <a:rPr lang="en-US" sz="2000" dirty="0">
                <a:ea typeface="Arial" charset="0"/>
                <a:cs typeface="Arial" charset="0"/>
              </a:rPr>
              <a:t>, and </a:t>
            </a:r>
            <a:r>
              <a:rPr lang="en-US" sz="2000" dirty="0">
                <a:latin typeface="Comic Sans MS" charset="0"/>
                <a:ea typeface="Arial" charset="0"/>
                <a:cs typeface="Arial" charset="0"/>
              </a:rPr>
              <a:t>f(n) &gt; 0</a:t>
            </a:r>
            <a:r>
              <a:rPr lang="en-US" sz="2000" dirty="0">
                <a:ea typeface="Arial" charset="0"/>
                <a:cs typeface="Arial" charset="0"/>
              </a:rPr>
              <a:t> </a:t>
            </a:r>
          </a:p>
          <a:p>
            <a:pPr>
              <a:buFontTx/>
              <a:buNone/>
            </a:pPr>
            <a:endParaRPr lang="en-US" sz="1000" dirty="0">
              <a:latin typeface="Comic Sans MS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  <a:buFontTx/>
              <a:buNone/>
            </a:pPr>
            <a:r>
              <a:rPr lang="en-US" sz="2200" b="1" dirty="0">
                <a:ea typeface="Arial" charset="0"/>
                <a:cs typeface="Arial" charset="0"/>
              </a:rPr>
              <a:t>Case 1:</a:t>
            </a:r>
            <a:r>
              <a:rPr lang="en-US" sz="2200" dirty="0">
                <a:ea typeface="Arial" charset="0"/>
                <a:cs typeface="Arial" charset="0"/>
              </a:rPr>
              <a:t> if </a:t>
            </a:r>
            <a:r>
              <a:rPr lang="en-US" sz="2200" dirty="0">
                <a:solidFill>
                  <a:srgbClr val="DD0111"/>
                </a:solidFill>
                <a:latin typeface="Comic Sans MS" charset="0"/>
                <a:ea typeface="Arial" charset="0"/>
                <a:cs typeface="Arial" charset="0"/>
              </a:rPr>
              <a:t>f(n) = O(</a:t>
            </a:r>
            <a:r>
              <a:rPr lang="en-US" sz="2200" dirty="0" err="1">
                <a:solidFill>
                  <a:srgbClr val="DD0111"/>
                </a:solidFill>
                <a:latin typeface="Comic Sans MS" charset="0"/>
                <a:sym typeface="Symbol" charset="2"/>
              </a:rPr>
              <a:t>n</a:t>
            </a:r>
            <a:r>
              <a:rPr lang="en-US" sz="2200" baseline="30000" dirty="0" err="1">
                <a:solidFill>
                  <a:srgbClr val="DD0111"/>
                </a:solidFill>
                <a:latin typeface="Comic Sans MS" charset="0"/>
                <a:sym typeface="Symbol" charset="2"/>
              </a:rPr>
              <a:t>log</a:t>
            </a:r>
            <a:r>
              <a:rPr lang="en-US" sz="2200" baseline="-25000" dirty="0" err="1">
                <a:solidFill>
                  <a:srgbClr val="DD0111"/>
                </a:solidFill>
                <a:latin typeface="Comic Sans MS" charset="0"/>
                <a:sym typeface="Symbol" charset="2"/>
              </a:rPr>
              <a:t>b</a:t>
            </a:r>
            <a:r>
              <a:rPr lang="en-US" sz="2200" baseline="30000" dirty="0" err="1">
                <a:solidFill>
                  <a:srgbClr val="DD0111"/>
                </a:solidFill>
                <a:latin typeface="Comic Sans MS" charset="0"/>
                <a:sym typeface="Symbol" charset="2"/>
              </a:rPr>
              <a:t>a</a:t>
            </a:r>
            <a:r>
              <a:rPr lang="en-US" sz="2200" baseline="30000" dirty="0">
                <a:solidFill>
                  <a:srgbClr val="DD0111"/>
                </a:solidFill>
                <a:ea typeface="Arial" charset="0"/>
                <a:cs typeface="Arial" charset="0"/>
              </a:rPr>
              <a:t> </a:t>
            </a:r>
            <a:r>
              <a:rPr lang="en-US" sz="2200" baseline="30000" dirty="0">
                <a:solidFill>
                  <a:srgbClr val="DD0111"/>
                </a:solidFill>
                <a:latin typeface="Comic Sans MS" charset="0"/>
                <a:ea typeface="Arial" charset="0"/>
                <a:cs typeface="Arial" charset="0"/>
              </a:rPr>
              <a:t>-</a:t>
            </a:r>
            <a:r>
              <a:rPr lang="en-US" sz="2200" baseline="30000" dirty="0" err="1">
                <a:solidFill>
                  <a:srgbClr val="DD0111"/>
                </a:solidFill>
                <a:latin typeface="Comic Sans MS" charset="0"/>
                <a:ea typeface="Arial" charset="0"/>
                <a:cs typeface="Arial" charset="0"/>
                <a:sym typeface="Symbol" charset="2"/>
              </a:rPr>
              <a:t>ℇ</a:t>
            </a:r>
            <a:r>
              <a:rPr lang="en-US" sz="2200" dirty="0">
                <a:solidFill>
                  <a:srgbClr val="DD0111"/>
                </a:solidFill>
                <a:latin typeface="Comic Sans MS" charset="0"/>
                <a:ea typeface="Arial" charset="0"/>
                <a:cs typeface="Arial" charset="0"/>
              </a:rPr>
              <a:t>)</a:t>
            </a:r>
            <a:r>
              <a:rPr lang="en-US" sz="2200" dirty="0">
                <a:latin typeface="Comic Sans MS" charset="0"/>
                <a:ea typeface="Arial" charset="0"/>
                <a:cs typeface="Arial" charset="0"/>
              </a:rPr>
              <a:t> </a:t>
            </a:r>
            <a:r>
              <a:rPr lang="en-US" sz="2200" dirty="0">
                <a:ea typeface="Arial" charset="0"/>
                <a:cs typeface="Arial" charset="0"/>
              </a:rPr>
              <a:t>for some </a:t>
            </a:r>
            <a:r>
              <a:rPr lang="en-US" sz="2200" dirty="0" err="1">
                <a:solidFill>
                  <a:srgbClr val="DD0111"/>
                </a:solidFill>
                <a:latin typeface="Comic Sans MS" charset="0"/>
                <a:ea typeface="Arial" charset="0"/>
                <a:cs typeface="Arial" charset="0"/>
                <a:sym typeface="Symbol" charset="2"/>
              </a:rPr>
              <a:t>ℇ</a:t>
            </a:r>
            <a:r>
              <a:rPr lang="en-US" sz="2200" dirty="0">
                <a:solidFill>
                  <a:srgbClr val="DD0111"/>
                </a:solidFill>
                <a:latin typeface="Comic Sans MS" charset="0"/>
                <a:ea typeface="Arial" charset="0"/>
                <a:cs typeface="Arial" charset="0"/>
                <a:sym typeface="Symbol" charset="2"/>
              </a:rPr>
              <a:t> </a:t>
            </a:r>
            <a:r>
              <a:rPr lang="en-US" sz="2200" dirty="0">
                <a:latin typeface="Comic Sans MS" charset="0"/>
                <a:ea typeface="Arial" charset="0"/>
                <a:cs typeface="Arial" charset="0"/>
                <a:sym typeface="Symbol" charset="2"/>
              </a:rPr>
              <a:t>&gt; 0</a:t>
            </a:r>
            <a:r>
              <a:rPr lang="en-US" sz="2200" dirty="0">
                <a:ea typeface="Arial" charset="0"/>
                <a:cs typeface="Arial" charset="0"/>
                <a:sym typeface="Symbol" charset="2"/>
              </a:rPr>
              <a:t>, then: </a:t>
            </a:r>
            <a:r>
              <a:rPr lang="en-US" sz="2200" dirty="0">
                <a:solidFill>
                  <a:srgbClr val="DD0111"/>
                </a:solidFill>
                <a:latin typeface="Comic Sans MS" charset="0"/>
                <a:ea typeface="Arial" charset="0"/>
                <a:cs typeface="Arial" charset="0"/>
                <a:sym typeface="Symbol" charset="2"/>
              </a:rPr>
              <a:t>T(n) = 𝚹(</a:t>
            </a:r>
            <a:r>
              <a:rPr lang="en-US" sz="2200" dirty="0" err="1">
                <a:solidFill>
                  <a:srgbClr val="DD0111"/>
                </a:solidFill>
                <a:latin typeface="Comic Sans MS" charset="0"/>
                <a:sym typeface="Symbol" charset="2"/>
              </a:rPr>
              <a:t>n</a:t>
            </a:r>
            <a:r>
              <a:rPr lang="en-US" sz="2200" baseline="30000" dirty="0" err="1">
                <a:solidFill>
                  <a:srgbClr val="DD0111"/>
                </a:solidFill>
                <a:latin typeface="Comic Sans MS" charset="0"/>
                <a:sym typeface="Symbol" charset="2"/>
              </a:rPr>
              <a:t>log</a:t>
            </a:r>
            <a:r>
              <a:rPr lang="en-US" sz="2200" baseline="-25000" dirty="0" err="1">
                <a:solidFill>
                  <a:srgbClr val="DD0111"/>
                </a:solidFill>
                <a:latin typeface="Comic Sans MS" charset="0"/>
                <a:sym typeface="Symbol" charset="2"/>
              </a:rPr>
              <a:t>b</a:t>
            </a:r>
            <a:r>
              <a:rPr lang="en-US" sz="2200" baseline="30000" dirty="0" err="1">
                <a:solidFill>
                  <a:srgbClr val="DD0111"/>
                </a:solidFill>
                <a:latin typeface="Comic Sans MS" charset="0"/>
                <a:sym typeface="Symbol" charset="2"/>
              </a:rPr>
              <a:t>a</a:t>
            </a:r>
            <a:r>
              <a:rPr lang="en-US" sz="2200" dirty="0">
                <a:solidFill>
                  <a:srgbClr val="DD0111"/>
                </a:solidFill>
                <a:latin typeface="Comic Sans MS" charset="0"/>
                <a:ea typeface="Arial" charset="0"/>
                <a:cs typeface="Arial" charset="0"/>
                <a:sym typeface="Symbol" charset="2"/>
              </a:rPr>
              <a:t>)</a:t>
            </a:r>
            <a:r>
              <a:rPr lang="en-US" sz="2200" dirty="0">
                <a:ea typeface="Arial" charset="0"/>
                <a:cs typeface="Arial" charset="0"/>
                <a:sym typeface="Symbol" charset="2"/>
              </a:rPr>
              <a:t> 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sz="2200" b="1" dirty="0">
                <a:ea typeface="Arial" charset="0"/>
                <a:cs typeface="Arial" charset="0"/>
                <a:sym typeface="Symbol" charset="2"/>
              </a:rPr>
              <a:t>Case 2:</a:t>
            </a:r>
            <a:r>
              <a:rPr lang="en-US" sz="2200" dirty="0">
                <a:ea typeface="Arial" charset="0"/>
                <a:cs typeface="Arial" charset="0"/>
                <a:sym typeface="Symbol" charset="2"/>
              </a:rPr>
              <a:t> if </a:t>
            </a:r>
            <a:r>
              <a:rPr lang="en-US" sz="2200" dirty="0">
                <a:solidFill>
                  <a:srgbClr val="DD0111"/>
                </a:solidFill>
                <a:latin typeface="Comic Sans MS" charset="0"/>
                <a:ea typeface="Arial" charset="0"/>
                <a:cs typeface="Arial" charset="0"/>
                <a:sym typeface="Symbol" charset="2"/>
              </a:rPr>
              <a:t>f(n) = 𝚹(</a:t>
            </a:r>
            <a:r>
              <a:rPr lang="en-US" sz="2200" dirty="0" err="1">
                <a:solidFill>
                  <a:srgbClr val="DD0111"/>
                </a:solidFill>
                <a:latin typeface="Comic Sans MS" charset="0"/>
                <a:sym typeface="Symbol" charset="2"/>
              </a:rPr>
              <a:t>n</a:t>
            </a:r>
            <a:r>
              <a:rPr lang="en-US" sz="2200" baseline="30000" dirty="0" err="1">
                <a:solidFill>
                  <a:srgbClr val="DD0111"/>
                </a:solidFill>
                <a:latin typeface="Comic Sans MS" charset="0"/>
                <a:sym typeface="Symbol" charset="2"/>
              </a:rPr>
              <a:t>log</a:t>
            </a:r>
            <a:r>
              <a:rPr lang="en-US" sz="2200" baseline="-25000" dirty="0" err="1">
                <a:solidFill>
                  <a:srgbClr val="DD0111"/>
                </a:solidFill>
                <a:latin typeface="Comic Sans MS" charset="0"/>
                <a:sym typeface="Symbol" charset="2"/>
              </a:rPr>
              <a:t>b</a:t>
            </a:r>
            <a:r>
              <a:rPr lang="en-US" sz="2200" baseline="30000" dirty="0" err="1">
                <a:solidFill>
                  <a:srgbClr val="DD0111"/>
                </a:solidFill>
                <a:latin typeface="Comic Sans MS" charset="0"/>
                <a:sym typeface="Symbol" charset="2"/>
              </a:rPr>
              <a:t>a</a:t>
            </a:r>
            <a:r>
              <a:rPr lang="en-US" sz="2200" dirty="0">
                <a:solidFill>
                  <a:srgbClr val="DD0111"/>
                </a:solidFill>
                <a:latin typeface="Comic Sans MS" charset="0"/>
                <a:ea typeface="Arial" charset="0"/>
                <a:cs typeface="Arial" charset="0"/>
                <a:sym typeface="Symbol" charset="2"/>
              </a:rPr>
              <a:t>)</a:t>
            </a:r>
            <a:r>
              <a:rPr lang="en-US" sz="2200" dirty="0">
                <a:latin typeface="Comic Sans MS" charset="0"/>
                <a:ea typeface="Arial" charset="0"/>
                <a:cs typeface="Arial" charset="0"/>
                <a:sym typeface="Symbol" charset="2"/>
              </a:rPr>
              <a:t>, </a:t>
            </a:r>
            <a:r>
              <a:rPr lang="en-US" sz="2200" dirty="0">
                <a:ea typeface="Arial" charset="0"/>
                <a:cs typeface="Arial" charset="0"/>
                <a:sym typeface="Symbol" charset="2"/>
              </a:rPr>
              <a:t>then:</a:t>
            </a:r>
            <a:r>
              <a:rPr lang="en-US" sz="2200" dirty="0">
                <a:latin typeface="Comic Sans MS" charset="0"/>
                <a:ea typeface="Arial" charset="0"/>
                <a:cs typeface="Arial" charset="0"/>
                <a:sym typeface="Symbol" charset="2"/>
              </a:rPr>
              <a:t> </a:t>
            </a:r>
            <a:r>
              <a:rPr lang="en-US" sz="2200" dirty="0">
                <a:solidFill>
                  <a:srgbClr val="DD0111"/>
                </a:solidFill>
                <a:latin typeface="Comic Sans MS" charset="0"/>
                <a:ea typeface="Arial" charset="0"/>
                <a:cs typeface="Arial" charset="0"/>
                <a:sym typeface="Symbol" charset="2"/>
              </a:rPr>
              <a:t>T(n) = 𝚹(</a:t>
            </a:r>
            <a:r>
              <a:rPr lang="en-US" sz="2200" dirty="0" err="1">
                <a:solidFill>
                  <a:srgbClr val="DD0111"/>
                </a:solidFill>
                <a:latin typeface="Comic Sans MS" charset="0"/>
                <a:sym typeface="Symbol" charset="2"/>
              </a:rPr>
              <a:t>n</a:t>
            </a:r>
            <a:r>
              <a:rPr lang="en-US" sz="2200" baseline="30000" dirty="0" err="1">
                <a:solidFill>
                  <a:srgbClr val="DD0111"/>
                </a:solidFill>
                <a:latin typeface="Comic Sans MS" charset="0"/>
                <a:sym typeface="Symbol" charset="2"/>
              </a:rPr>
              <a:t>log</a:t>
            </a:r>
            <a:r>
              <a:rPr lang="en-US" sz="2200" baseline="-25000" dirty="0" err="1">
                <a:solidFill>
                  <a:srgbClr val="DD0111"/>
                </a:solidFill>
                <a:latin typeface="Comic Sans MS" charset="0"/>
                <a:sym typeface="Symbol" charset="2"/>
              </a:rPr>
              <a:t>b</a:t>
            </a:r>
            <a:r>
              <a:rPr lang="en-US" sz="2200" baseline="30000" dirty="0" err="1">
                <a:solidFill>
                  <a:srgbClr val="DD0111"/>
                </a:solidFill>
                <a:latin typeface="Comic Sans MS" charset="0"/>
                <a:sym typeface="Symbol" charset="2"/>
              </a:rPr>
              <a:t>a</a:t>
            </a:r>
            <a:r>
              <a:rPr lang="en-US" sz="2200" dirty="0">
                <a:solidFill>
                  <a:srgbClr val="DD0111"/>
                </a:solidFill>
                <a:latin typeface="Comic Sans MS" charset="0"/>
                <a:ea typeface="Arial" charset="0"/>
                <a:cs typeface="Arial" charset="0"/>
                <a:sym typeface="Symbol" charset="2"/>
              </a:rPr>
              <a:t> </a:t>
            </a:r>
            <a:r>
              <a:rPr lang="en-US" sz="2200" dirty="0" err="1">
                <a:solidFill>
                  <a:srgbClr val="DD0111"/>
                </a:solidFill>
                <a:latin typeface="Comic Sans MS" charset="0"/>
                <a:ea typeface="Arial" charset="0"/>
                <a:cs typeface="Arial" charset="0"/>
                <a:sym typeface="Symbol" charset="2"/>
              </a:rPr>
              <a:t>lgn</a:t>
            </a:r>
            <a:r>
              <a:rPr lang="en-US" sz="2200" dirty="0">
                <a:solidFill>
                  <a:srgbClr val="DD0111"/>
                </a:solidFill>
                <a:latin typeface="Comic Sans MS" charset="0"/>
                <a:ea typeface="Arial" charset="0"/>
                <a:cs typeface="Arial" charset="0"/>
                <a:sym typeface="Symbol" charset="2"/>
              </a:rPr>
              <a:t>)</a:t>
            </a:r>
            <a:r>
              <a:rPr lang="en-US" sz="2200" dirty="0">
                <a:ea typeface="Arial" charset="0"/>
                <a:cs typeface="Arial" charset="0"/>
                <a:sym typeface="Symbol" charset="2"/>
              </a:rPr>
              <a:t> 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sz="2200" b="1" dirty="0">
                <a:ea typeface="Arial" charset="0"/>
                <a:cs typeface="Arial" charset="0"/>
                <a:sym typeface="Symbol" charset="2"/>
              </a:rPr>
              <a:t>Case 3:</a:t>
            </a:r>
            <a:r>
              <a:rPr lang="en-US" sz="2200" dirty="0">
                <a:ea typeface="Arial" charset="0"/>
                <a:cs typeface="Arial" charset="0"/>
                <a:sym typeface="Symbol" charset="2"/>
              </a:rPr>
              <a:t> if </a:t>
            </a:r>
            <a:r>
              <a:rPr lang="en-US" sz="2200" dirty="0">
                <a:solidFill>
                  <a:srgbClr val="DD0111"/>
                </a:solidFill>
                <a:latin typeface="Comic Sans MS" charset="0"/>
                <a:ea typeface="Arial" charset="0"/>
                <a:cs typeface="Arial" charset="0"/>
                <a:sym typeface="Symbol" charset="2"/>
              </a:rPr>
              <a:t>f(n) = 𝛀(</a:t>
            </a:r>
            <a:r>
              <a:rPr lang="en-US" sz="2200" dirty="0" err="1">
                <a:solidFill>
                  <a:srgbClr val="DD0111"/>
                </a:solidFill>
                <a:latin typeface="Comic Sans MS" charset="0"/>
                <a:sym typeface="Symbol" charset="2"/>
              </a:rPr>
              <a:t>n</a:t>
            </a:r>
            <a:r>
              <a:rPr lang="en-US" sz="2200" baseline="30000" dirty="0" err="1">
                <a:solidFill>
                  <a:srgbClr val="DD0111"/>
                </a:solidFill>
                <a:latin typeface="Comic Sans MS" charset="0"/>
                <a:sym typeface="Symbol" charset="2"/>
              </a:rPr>
              <a:t>log</a:t>
            </a:r>
            <a:r>
              <a:rPr lang="en-US" sz="2200" baseline="-25000" dirty="0" err="1">
                <a:solidFill>
                  <a:srgbClr val="DD0111"/>
                </a:solidFill>
                <a:latin typeface="Comic Sans MS" charset="0"/>
                <a:sym typeface="Symbol" charset="2"/>
              </a:rPr>
              <a:t>b</a:t>
            </a:r>
            <a:r>
              <a:rPr lang="en-US" sz="2200" baseline="30000" dirty="0" err="1">
                <a:solidFill>
                  <a:srgbClr val="DD0111"/>
                </a:solidFill>
                <a:latin typeface="Comic Sans MS" charset="0"/>
                <a:sym typeface="Symbol" charset="2"/>
              </a:rPr>
              <a:t>a</a:t>
            </a:r>
            <a:r>
              <a:rPr lang="en-US" sz="2200" baseline="30000" dirty="0">
                <a:solidFill>
                  <a:srgbClr val="DD0111"/>
                </a:solidFill>
                <a:ea typeface="Arial" charset="0"/>
                <a:cs typeface="Arial" charset="0"/>
              </a:rPr>
              <a:t> </a:t>
            </a:r>
            <a:r>
              <a:rPr lang="en-US" sz="2200" baseline="30000" dirty="0">
                <a:solidFill>
                  <a:srgbClr val="DD0111"/>
                </a:solidFill>
                <a:latin typeface="Comic Sans MS" charset="0"/>
                <a:ea typeface="Arial" charset="0"/>
                <a:cs typeface="Arial" charset="0"/>
              </a:rPr>
              <a:t>+</a:t>
            </a:r>
            <a:r>
              <a:rPr lang="en-US" sz="2200" baseline="30000" dirty="0">
                <a:solidFill>
                  <a:srgbClr val="DD0111"/>
                </a:solidFill>
                <a:latin typeface="Comic Sans MS" charset="0"/>
                <a:ea typeface="Arial" charset="0"/>
                <a:cs typeface="Arial" charset="0"/>
                <a:sym typeface="Symbol" charset="2"/>
              </a:rPr>
              <a:t> </a:t>
            </a:r>
            <a:r>
              <a:rPr lang="en-US" sz="2200" baseline="30000" dirty="0" err="1">
                <a:solidFill>
                  <a:srgbClr val="DD0111"/>
                </a:solidFill>
                <a:latin typeface="Comic Sans MS" charset="0"/>
                <a:ea typeface="Arial" charset="0"/>
                <a:cs typeface="Arial" charset="0"/>
                <a:sym typeface="Symbol" charset="2"/>
              </a:rPr>
              <a:t>ℇ</a:t>
            </a:r>
            <a:r>
              <a:rPr lang="en-US" sz="2200" dirty="0">
                <a:solidFill>
                  <a:srgbClr val="DD0111"/>
                </a:solidFill>
                <a:latin typeface="Comic Sans MS" charset="0"/>
                <a:ea typeface="Arial" charset="0"/>
                <a:cs typeface="Arial" charset="0"/>
                <a:sym typeface="Symbol" charset="2"/>
              </a:rPr>
              <a:t>)</a:t>
            </a:r>
            <a:r>
              <a:rPr lang="en-US" sz="2200" dirty="0">
                <a:ea typeface="Arial" charset="0"/>
                <a:cs typeface="Arial" charset="0"/>
                <a:sym typeface="Symbol" charset="2"/>
              </a:rPr>
              <a:t> for some </a:t>
            </a:r>
            <a:r>
              <a:rPr lang="en-US" sz="2200" dirty="0" err="1">
                <a:solidFill>
                  <a:srgbClr val="DD0111"/>
                </a:solidFill>
                <a:latin typeface="Comic Sans MS" charset="0"/>
                <a:ea typeface="Arial" charset="0"/>
                <a:cs typeface="Arial" charset="0"/>
                <a:sym typeface="Symbol" charset="2"/>
              </a:rPr>
              <a:t>ℇ</a:t>
            </a:r>
            <a:r>
              <a:rPr lang="en-US" sz="2200" dirty="0">
                <a:solidFill>
                  <a:srgbClr val="DD0111"/>
                </a:solidFill>
                <a:latin typeface="Comic Sans MS" charset="0"/>
                <a:ea typeface="Arial" charset="0"/>
                <a:cs typeface="Arial" charset="0"/>
                <a:sym typeface="Symbol" charset="2"/>
              </a:rPr>
              <a:t> </a:t>
            </a:r>
            <a:r>
              <a:rPr lang="en-US" sz="2200" dirty="0">
                <a:latin typeface="Comic Sans MS" charset="0"/>
                <a:ea typeface="Arial" charset="0"/>
                <a:cs typeface="Arial" charset="0"/>
                <a:sym typeface="Symbol" charset="2"/>
              </a:rPr>
              <a:t>&gt; 0</a:t>
            </a:r>
            <a:r>
              <a:rPr lang="en-US" sz="2200" dirty="0">
                <a:ea typeface="Arial" charset="0"/>
                <a:cs typeface="Arial" charset="0"/>
                <a:sym typeface="Symbol" charset="2"/>
              </a:rPr>
              <a:t>, and if 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sz="2200" dirty="0">
                <a:ea typeface="Arial" charset="0"/>
                <a:cs typeface="Arial" charset="0"/>
                <a:sym typeface="Symbol" charset="2"/>
              </a:rPr>
              <a:t>	</a:t>
            </a:r>
            <a:r>
              <a:rPr lang="en-US" sz="2200" dirty="0" err="1">
                <a:latin typeface="Comic Sans MS" charset="0"/>
                <a:ea typeface="Arial" charset="0"/>
                <a:cs typeface="Arial" charset="0"/>
                <a:sym typeface="Symbol" charset="2"/>
              </a:rPr>
              <a:t>af</a:t>
            </a:r>
            <a:r>
              <a:rPr lang="en-US" sz="2200" dirty="0">
                <a:latin typeface="Comic Sans MS" charset="0"/>
                <a:ea typeface="Arial" charset="0"/>
                <a:cs typeface="Arial" charset="0"/>
                <a:sym typeface="Symbol" charset="2"/>
              </a:rPr>
              <a:t>(n/b) ≤ </a:t>
            </a:r>
            <a:r>
              <a:rPr lang="en-US" sz="2200" dirty="0" err="1">
                <a:latin typeface="Comic Sans MS" charset="0"/>
                <a:ea typeface="Arial" charset="0"/>
                <a:cs typeface="Arial" charset="0"/>
                <a:sym typeface="Symbol" charset="2"/>
              </a:rPr>
              <a:t>cf</a:t>
            </a:r>
            <a:r>
              <a:rPr lang="en-US" sz="2200" dirty="0">
                <a:latin typeface="Comic Sans MS" charset="0"/>
                <a:ea typeface="Arial" charset="0"/>
                <a:cs typeface="Arial" charset="0"/>
                <a:sym typeface="Symbol" charset="2"/>
              </a:rPr>
              <a:t>(n)</a:t>
            </a:r>
            <a:r>
              <a:rPr lang="en-US" sz="2200" dirty="0">
                <a:ea typeface="Arial" charset="0"/>
                <a:cs typeface="Arial" charset="0"/>
                <a:sym typeface="Symbol" charset="2"/>
              </a:rPr>
              <a:t> for some c &lt; 1 and all sufficiently large n, then: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sz="2200" dirty="0">
                <a:ea typeface="Arial" charset="0"/>
                <a:cs typeface="Arial" charset="0"/>
                <a:sym typeface="Symbol" charset="2"/>
              </a:rPr>
              <a:t>				</a:t>
            </a:r>
            <a:r>
              <a:rPr lang="en-US" sz="2200" dirty="0">
                <a:solidFill>
                  <a:srgbClr val="DD0111"/>
                </a:solidFill>
                <a:latin typeface="Comic Sans MS" charset="0"/>
                <a:ea typeface="Arial" charset="0"/>
                <a:cs typeface="Arial" charset="0"/>
                <a:sym typeface="Symbol" charset="2"/>
              </a:rPr>
              <a:t>T(n) = 𝚹(f(n))</a:t>
            </a:r>
          </a:p>
        </p:txBody>
      </p:sp>
      <p:graphicFrame>
        <p:nvGraphicFramePr>
          <p:cNvPr id="192516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2667000" y="1676400"/>
          <a:ext cx="2895600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417" name="Equation" r:id="rId4" imgW="1333440" imgH="431640" progId="Equation.3">
                  <p:embed/>
                </p:oleObj>
              </mc:Choice>
              <mc:Fallback>
                <p:oleObj name="Equation" r:id="rId4" imgW="1333440" imgH="431640" progId="Equation.3">
                  <p:embed/>
                  <p:pic>
                    <p:nvPicPr>
                      <p:cNvPr id="19251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1676400"/>
                        <a:ext cx="2895600" cy="936625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2517" name="Group 5"/>
          <p:cNvGrpSpPr>
            <a:grpSpLocks/>
          </p:cNvGrpSpPr>
          <p:nvPr/>
        </p:nvGrpSpPr>
        <p:grpSpPr bwMode="auto">
          <a:xfrm>
            <a:off x="693738" y="5529263"/>
            <a:ext cx="2349500" cy="903287"/>
            <a:chOff x="432" y="3456"/>
            <a:chExt cx="1480" cy="569"/>
          </a:xfrm>
        </p:grpSpPr>
        <p:sp>
          <p:nvSpPr>
            <p:cNvPr id="192518" name="Text Box 6"/>
            <p:cNvSpPr txBox="1">
              <a:spLocks noChangeArrowheads="1"/>
            </p:cNvSpPr>
            <p:nvPr/>
          </p:nvSpPr>
          <p:spPr bwMode="auto">
            <a:xfrm>
              <a:off x="432" y="3792"/>
              <a:ext cx="148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regularity condition</a:t>
              </a:r>
            </a:p>
          </p:txBody>
        </p:sp>
        <p:sp>
          <p:nvSpPr>
            <p:cNvPr id="192519" name="Freeform 7"/>
            <p:cNvSpPr>
              <a:spLocks/>
            </p:cNvSpPr>
            <p:nvPr/>
          </p:nvSpPr>
          <p:spPr bwMode="auto">
            <a:xfrm>
              <a:off x="856" y="3456"/>
              <a:ext cx="104" cy="336"/>
            </a:xfrm>
            <a:custGeom>
              <a:avLst/>
              <a:gdLst/>
              <a:ahLst/>
              <a:cxnLst>
                <a:cxn ang="0">
                  <a:pos x="56" y="336"/>
                </a:cxn>
                <a:cxn ang="0">
                  <a:pos x="56" y="240"/>
                </a:cxn>
                <a:cxn ang="0">
                  <a:pos x="8" y="144"/>
                </a:cxn>
                <a:cxn ang="0">
                  <a:pos x="104" y="0"/>
                </a:cxn>
              </a:cxnLst>
              <a:rect l="0" t="0" r="r" b="b"/>
              <a:pathLst>
                <a:path w="104" h="336">
                  <a:moveTo>
                    <a:pt x="56" y="336"/>
                  </a:moveTo>
                  <a:cubicBezTo>
                    <a:pt x="60" y="304"/>
                    <a:pt x="64" y="272"/>
                    <a:pt x="56" y="240"/>
                  </a:cubicBezTo>
                  <a:cubicBezTo>
                    <a:pt x="48" y="208"/>
                    <a:pt x="0" y="184"/>
                    <a:pt x="8" y="144"/>
                  </a:cubicBezTo>
                  <a:cubicBezTo>
                    <a:pt x="16" y="104"/>
                    <a:pt x="60" y="52"/>
                    <a:pt x="104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97BDD0F-2939-224A-A564-37D40F22D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3E6CA-E5DD-7148-9225-3475819DBBA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896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51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6</a:t>
            </a:r>
            <a:endParaRPr lang="en-US"/>
          </a:p>
        </p:txBody>
      </p:sp>
      <p:sp>
        <p:nvSpPr>
          <p:cNvPr id="193538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en-US"/>
              <a:t>Why </a:t>
            </a:r>
            <a:r>
              <a:rPr lang="en-US">
                <a:latin typeface="Comic Sans MS" charset="0"/>
              </a:rPr>
              <a:t>n</a:t>
            </a:r>
            <a:r>
              <a:rPr lang="en-US" baseline="30000">
                <a:latin typeface="Comic Sans MS" charset="0"/>
              </a:rPr>
              <a:t>log</a:t>
            </a:r>
            <a:r>
              <a:rPr lang="en-US" baseline="-25000">
                <a:latin typeface="Comic Sans MS" charset="0"/>
              </a:rPr>
              <a:t>b</a:t>
            </a:r>
            <a:r>
              <a:rPr lang="en-US" baseline="30000">
                <a:latin typeface="Comic Sans MS" charset="0"/>
              </a:rPr>
              <a:t>a</a:t>
            </a:r>
            <a:r>
              <a:rPr lang="en-US">
                <a:latin typeface="Comic Sans MS" charset="0"/>
                <a:ea typeface="Arial" charset="0"/>
                <a:cs typeface="Arial" charset="0"/>
              </a:rPr>
              <a:t>?</a:t>
            </a:r>
          </a:p>
        </p:txBody>
      </p:sp>
      <p:graphicFrame>
        <p:nvGraphicFramePr>
          <p:cNvPr id="193539" name="Object 3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6665913" y="177800"/>
          <a:ext cx="2322512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4481" name="Equation" r:id="rId4" imgW="1333440" imgH="431640" progId="Equation.3">
                  <p:embed/>
                </p:oleObj>
              </mc:Choice>
              <mc:Fallback>
                <p:oleObj name="Equation" r:id="rId4" imgW="1333440" imgH="431640" progId="Equation.3">
                  <p:embed/>
                  <p:pic>
                    <p:nvPicPr>
                      <p:cNvPr id="19353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5913" y="177800"/>
                        <a:ext cx="2322512" cy="752475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3540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381000" y="1219200"/>
          <a:ext cx="1371600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4482" name="Equation" r:id="rId6" imgW="914400" imgH="431640" progId="Equation.3">
                  <p:embed/>
                </p:oleObj>
              </mc:Choice>
              <mc:Fallback>
                <p:oleObj name="Equation" r:id="rId6" imgW="914400" imgH="431640" progId="Equation.3">
                  <p:embed/>
                  <p:pic>
                    <p:nvPicPr>
                      <p:cNvPr id="19354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219200"/>
                        <a:ext cx="1371600" cy="649288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3541" name="Rectangle 5"/>
          <p:cNvSpPr>
            <a:spLocks noChangeArrowheads="1"/>
          </p:cNvSpPr>
          <p:nvPr/>
        </p:nvSpPr>
        <p:spPr bwMode="auto">
          <a:xfrm>
            <a:off x="350837" y="4379913"/>
            <a:ext cx="4738613" cy="191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Assume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charset="0"/>
              </a:rPr>
              <a:t>n =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omic Sans MS" charset="0"/>
              </a:rPr>
              <a:t>b</a:t>
            </a:r>
            <a:r>
              <a:rPr lang="en-US" sz="2400" baseline="30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omic Sans MS" charset="0"/>
              </a:rPr>
              <a:t>k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charset="0"/>
              </a:rPr>
              <a:t> 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charset="0"/>
                <a:sym typeface="Symbol" charset="2"/>
              </a:rPr>
              <a:t>⇒k =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omic Sans MS" charset="0"/>
                <a:sym typeface="Symbol" charset="2"/>
              </a:rPr>
              <a:t>log</a:t>
            </a:r>
            <a:r>
              <a:rPr lang="en-US" sz="2400" baseline="-25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omic Sans MS" charset="0"/>
                <a:sym typeface="Symbol" charset="2"/>
              </a:rPr>
              <a:t>b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omic Sans MS" charset="0"/>
                <a:sym typeface="Symbol" charset="2"/>
              </a:rPr>
              <a:t>n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  <a:latin typeface="Comic Sans MS" charset="0"/>
              <a:sym typeface="Symbol" charset="2"/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charset="2"/>
              </a:rPr>
              <a:t>At the end of iterations,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charset="2"/>
              </a:rPr>
              <a:t>i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charset="2"/>
              </a:rPr>
              <a:t> = k:</a:t>
            </a:r>
          </a:p>
        </p:txBody>
      </p:sp>
      <p:graphicFrame>
        <p:nvGraphicFramePr>
          <p:cNvPr id="193542" name="Object 6"/>
          <p:cNvGraphicFramePr>
            <a:graphicFrameLocks noChangeAspect="1"/>
          </p:cNvGraphicFramePr>
          <p:nvPr/>
        </p:nvGraphicFramePr>
        <p:xfrm>
          <a:off x="496888" y="5449888"/>
          <a:ext cx="5986462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4483" name="Equation" r:id="rId8" imgW="3213000" imgH="482400" progId="Equation.3">
                  <p:embed/>
                </p:oleObj>
              </mc:Choice>
              <mc:Fallback>
                <p:oleObj name="Equation" r:id="rId8" imgW="3213000" imgH="482400" progId="Equation.3">
                  <p:embed/>
                  <p:pic>
                    <p:nvPicPr>
                      <p:cNvPr id="19354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888" y="5449888"/>
                        <a:ext cx="5986462" cy="898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3543" name="Group 7"/>
          <p:cNvGrpSpPr>
            <a:grpSpLocks/>
          </p:cNvGrpSpPr>
          <p:nvPr/>
        </p:nvGrpSpPr>
        <p:grpSpPr bwMode="auto">
          <a:xfrm>
            <a:off x="1057275" y="1790700"/>
            <a:ext cx="1133475" cy="706438"/>
            <a:chOff x="666" y="1128"/>
            <a:chExt cx="714" cy="445"/>
          </a:xfrm>
        </p:grpSpPr>
        <p:graphicFrame>
          <p:nvGraphicFramePr>
            <p:cNvPr id="193544" name="Object 8"/>
            <p:cNvGraphicFramePr>
              <a:graphicFrameLocks noChangeAspect="1"/>
            </p:cNvGraphicFramePr>
            <p:nvPr/>
          </p:nvGraphicFramePr>
          <p:xfrm>
            <a:off x="815" y="1164"/>
            <a:ext cx="565" cy="4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4484" name="Equation" r:id="rId10" imgW="596880" imgH="431640" progId="Equation.3">
                    <p:embed/>
                  </p:oleObj>
                </mc:Choice>
                <mc:Fallback>
                  <p:oleObj name="Equation" r:id="rId10" imgW="596880" imgH="431640" progId="Equation.3">
                    <p:embed/>
                    <p:pic>
                      <p:nvPicPr>
                        <p:cNvPr id="193544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15" y="1164"/>
                          <a:ext cx="565" cy="409"/>
                        </a:xfrm>
                        <a:prstGeom prst="rect">
                          <a:avLst/>
                        </a:prstGeom>
                        <a:noFill/>
                        <a:effectLst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blurRad="63500" dist="38099" dir="2700000" algn="ctr" rotWithShape="0">
                                  <a:srgbClr val="80808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3545" name="AutoShape 9"/>
            <p:cNvSpPr>
              <a:spLocks/>
            </p:cNvSpPr>
            <p:nvPr/>
          </p:nvSpPr>
          <p:spPr bwMode="auto">
            <a:xfrm rot="-5400000">
              <a:off x="828" y="966"/>
              <a:ext cx="96" cy="420"/>
            </a:xfrm>
            <a:prstGeom prst="leftBrace">
              <a:avLst>
                <a:gd name="adj1" fmla="val 36458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3546" name="Group 10"/>
          <p:cNvGrpSpPr>
            <a:grpSpLocks/>
          </p:cNvGrpSpPr>
          <p:nvPr/>
        </p:nvGrpSpPr>
        <p:grpSpPr bwMode="auto">
          <a:xfrm>
            <a:off x="1308100" y="2433638"/>
            <a:ext cx="1149350" cy="739775"/>
            <a:chOff x="824" y="1533"/>
            <a:chExt cx="724" cy="466"/>
          </a:xfrm>
        </p:grpSpPr>
        <p:graphicFrame>
          <p:nvGraphicFramePr>
            <p:cNvPr id="193547" name="Object 11"/>
            <p:cNvGraphicFramePr>
              <a:graphicFrameLocks noChangeAspect="1"/>
            </p:cNvGraphicFramePr>
            <p:nvPr/>
          </p:nvGraphicFramePr>
          <p:xfrm>
            <a:off x="995" y="1590"/>
            <a:ext cx="553" cy="4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4485" name="Equation" r:id="rId12" imgW="583920" imgH="431640" progId="Equation.3">
                    <p:embed/>
                  </p:oleObj>
                </mc:Choice>
                <mc:Fallback>
                  <p:oleObj name="Equation" r:id="rId12" imgW="583920" imgH="431640" progId="Equation.3">
                    <p:embed/>
                    <p:pic>
                      <p:nvPicPr>
                        <p:cNvPr id="193547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95" y="1590"/>
                          <a:ext cx="553" cy="409"/>
                        </a:xfrm>
                        <a:prstGeom prst="rect">
                          <a:avLst/>
                        </a:prstGeom>
                        <a:noFill/>
                        <a:effectLst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blurRad="63500" dist="38099" dir="2700000" algn="ctr" rotWithShape="0">
                                  <a:srgbClr val="80808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3548" name="AutoShape 12"/>
            <p:cNvSpPr>
              <a:spLocks/>
            </p:cNvSpPr>
            <p:nvPr/>
          </p:nvSpPr>
          <p:spPr bwMode="auto">
            <a:xfrm rot="-5400000">
              <a:off x="1049" y="1308"/>
              <a:ext cx="90" cy="539"/>
            </a:xfrm>
            <a:prstGeom prst="leftBrace">
              <a:avLst>
                <a:gd name="adj1" fmla="val 4990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3549" name="Group 13"/>
          <p:cNvGrpSpPr>
            <a:grpSpLocks/>
          </p:cNvGrpSpPr>
          <p:nvPr/>
        </p:nvGrpSpPr>
        <p:grpSpPr bwMode="auto">
          <a:xfrm>
            <a:off x="1562100" y="3173413"/>
            <a:ext cx="1924050" cy="868362"/>
            <a:chOff x="984" y="1999"/>
            <a:chExt cx="1212" cy="547"/>
          </a:xfrm>
        </p:grpSpPr>
        <p:graphicFrame>
          <p:nvGraphicFramePr>
            <p:cNvPr id="193550" name="Object 14"/>
            <p:cNvGraphicFramePr>
              <a:graphicFrameLocks noChangeAspect="1"/>
            </p:cNvGraphicFramePr>
            <p:nvPr/>
          </p:nvGraphicFramePr>
          <p:xfrm>
            <a:off x="984" y="2137"/>
            <a:ext cx="1212" cy="4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4486" name="Equation" r:id="rId14" imgW="1282680" imgH="431640" progId="Equation.3">
                    <p:embed/>
                  </p:oleObj>
                </mc:Choice>
                <mc:Fallback>
                  <p:oleObj name="Equation" r:id="rId14" imgW="1282680" imgH="431640" progId="Equation.3">
                    <p:embed/>
                    <p:pic>
                      <p:nvPicPr>
                        <p:cNvPr id="19355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84" y="2137"/>
                          <a:ext cx="1212" cy="40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3551" name="Line 15"/>
            <p:cNvSpPr>
              <a:spLocks noChangeShapeType="1"/>
            </p:cNvSpPr>
            <p:nvPr/>
          </p:nvSpPr>
          <p:spPr bwMode="auto">
            <a:xfrm>
              <a:off x="1355" y="1999"/>
              <a:ext cx="0" cy="164"/>
            </a:xfrm>
            <a:prstGeom prst="line">
              <a:avLst/>
            </a:prstGeom>
            <a:noFill/>
            <a:ln w="254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3552" name="Rectangle 16"/>
          <p:cNvSpPr>
            <a:spLocks noChangeArrowheads="1"/>
          </p:cNvSpPr>
          <p:nvPr/>
        </p:nvSpPr>
        <p:spPr bwMode="auto">
          <a:xfrm>
            <a:off x="4830763" y="1146175"/>
            <a:ext cx="4157662" cy="440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Case 1: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charset="2"/>
              </a:rPr>
              <a:t>If 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charset="0"/>
                <a:ea typeface="ＭＳ Ｐゴシック" charset="-128"/>
                <a:sym typeface="Symbol" charset="2"/>
              </a:rPr>
              <a:t>f(n) 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charset="2"/>
              </a:rPr>
              <a:t>is dominated by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omic Sans MS" charset="0"/>
                <a:ea typeface="ＭＳ Ｐゴシック" charset="-128"/>
                <a:sym typeface="Symbol" charset="2"/>
              </a:rPr>
              <a:t>n</a:t>
            </a:r>
            <a:r>
              <a:rPr lang="en-US" baseline="30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omic Sans MS" charset="0"/>
                <a:ea typeface="ＭＳ Ｐゴシック" charset="-128"/>
                <a:sym typeface="Symbol" charset="2"/>
              </a:rPr>
              <a:t>log</a:t>
            </a:r>
            <a:r>
              <a:rPr lang="en-US" baseline="-25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omic Sans MS" charset="0"/>
                <a:ea typeface="ＭＳ Ｐゴシック" charset="-128"/>
                <a:sym typeface="Symbol" charset="2"/>
              </a:rPr>
              <a:t>b</a:t>
            </a:r>
            <a:r>
              <a:rPr lang="en-US" baseline="30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omic Sans MS" charset="0"/>
                <a:ea typeface="ＭＳ Ｐゴシック" charset="-128"/>
                <a:sym typeface="Symbol" charset="2"/>
              </a:rPr>
              <a:t>a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charset="-128"/>
                <a:sym typeface="Symbol" charset="2"/>
              </a:rPr>
              <a:t>:</a:t>
            </a:r>
          </a:p>
          <a:p>
            <a:pPr marL="1143000" lvl="2" indent="-2286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charset="0"/>
                <a:ea typeface="ＭＳ Ｐゴシック" charset="-128"/>
                <a:sym typeface="Symbol" charset="2"/>
              </a:rPr>
              <a:t>T(n) = 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charset="0"/>
                <a:ea typeface="Arial" charset="0"/>
                <a:cs typeface="Arial" charset="0"/>
                <a:sym typeface="Symbol" charset="2"/>
              </a:rPr>
              <a:t>𝚹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charset="0"/>
                <a:ea typeface="ＭＳ Ｐゴシック" charset="-128"/>
                <a:sym typeface="Symbol" charset="2"/>
              </a:rPr>
              <a:t>(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omic Sans MS" charset="0"/>
                <a:ea typeface="ＭＳ Ｐゴシック" charset="-128"/>
                <a:sym typeface="Symbol" charset="2"/>
              </a:rPr>
              <a:t>n</a:t>
            </a:r>
            <a:r>
              <a:rPr lang="en-US" sz="1600" baseline="30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omic Sans MS" charset="0"/>
                <a:ea typeface="ＭＳ Ｐゴシック" charset="-128"/>
                <a:sym typeface="Symbol" charset="2"/>
              </a:rPr>
              <a:t>log</a:t>
            </a:r>
            <a:r>
              <a:rPr lang="en-US" sz="1600" baseline="-25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omic Sans MS" charset="0"/>
                <a:ea typeface="ＭＳ Ｐゴシック" charset="-128"/>
                <a:sym typeface="Symbol" charset="2"/>
              </a:rPr>
              <a:t>b</a:t>
            </a:r>
            <a:r>
              <a:rPr lang="en-US" sz="1600" baseline="30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omic Sans MS" charset="0"/>
                <a:ea typeface="ＭＳ Ｐゴシック" charset="-128"/>
                <a:sym typeface="Symbol" charset="2"/>
              </a:rPr>
              <a:t>n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charset="0"/>
                <a:ea typeface="ＭＳ Ｐゴシック" charset="-128"/>
                <a:sym typeface="Symbol" charset="2"/>
              </a:rPr>
              <a:t>)</a:t>
            </a:r>
          </a:p>
          <a:p>
            <a:pPr marL="1143000" lvl="2" indent="-2286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  <a:latin typeface="Comic Sans MS" charset="0"/>
              <a:ea typeface="ＭＳ Ｐゴシック" charset="-128"/>
              <a:sym typeface="Symbol" charset="2"/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charset="2"/>
              </a:rPr>
              <a:t>Case 3: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charset="2"/>
              </a:rPr>
              <a:t>If 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charset="0"/>
                <a:ea typeface="ＭＳ Ｐゴシック" charset="-128"/>
                <a:sym typeface="Symbol" charset="2"/>
              </a:rPr>
              <a:t>f(n)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charset="-128"/>
                <a:sym typeface="Symbol" charset="2"/>
              </a:rPr>
              <a:t> 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charset="2"/>
              </a:rPr>
              <a:t>dominates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omic Sans MS" charset="0"/>
                <a:ea typeface="ＭＳ Ｐゴシック" charset="-128"/>
                <a:sym typeface="Symbol" charset="2"/>
              </a:rPr>
              <a:t>n</a:t>
            </a:r>
            <a:r>
              <a:rPr lang="en-US" baseline="30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omic Sans MS" charset="0"/>
                <a:ea typeface="ＭＳ Ｐゴシック" charset="-128"/>
                <a:sym typeface="Symbol" charset="2"/>
              </a:rPr>
              <a:t>log</a:t>
            </a:r>
            <a:r>
              <a:rPr lang="en-US" baseline="-25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omic Sans MS" charset="0"/>
                <a:ea typeface="ＭＳ Ｐゴシック" charset="-128"/>
                <a:sym typeface="Symbol" charset="2"/>
              </a:rPr>
              <a:t>b</a:t>
            </a:r>
            <a:r>
              <a:rPr lang="en-US" baseline="30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omic Sans MS" charset="0"/>
                <a:ea typeface="ＭＳ Ｐゴシック" charset="-128"/>
                <a:sym typeface="Symbol" charset="2"/>
              </a:rPr>
              <a:t>a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charset="-128"/>
                <a:sym typeface="Symbol" charset="2"/>
              </a:rPr>
              <a:t>:</a:t>
            </a:r>
          </a:p>
          <a:p>
            <a:pPr marL="1143000" lvl="2" indent="-2286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charset="0"/>
                <a:ea typeface="ＭＳ Ｐゴシック" charset="-128"/>
                <a:sym typeface="Symbol" charset="2"/>
              </a:rPr>
              <a:t>T(n) = 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charset="0"/>
                <a:ea typeface="Arial" charset="0"/>
                <a:cs typeface="Arial" charset="0"/>
                <a:sym typeface="Symbol" charset="2"/>
              </a:rPr>
              <a:t>𝚹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charset="0"/>
                <a:ea typeface="ＭＳ Ｐゴシック" charset="-128"/>
                <a:sym typeface="Symbol" charset="2"/>
              </a:rPr>
              <a:t>(f(n))</a:t>
            </a:r>
          </a:p>
          <a:p>
            <a:pPr marL="1143000" lvl="2" indent="-2286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  <a:ea typeface="ＭＳ Ｐゴシック" charset="-128"/>
              <a:sym typeface="Symbol" charset="2"/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charset="2"/>
              </a:rPr>
              <a:t>Case 2: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charset="2"/>
              </a:rPr>
              <a:t>If 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charset="0"/>
                <a:ea typeface="ＭＳ Ｐゴシック" charset="-128"/>
                <a:sym typeface="Symbol" charset="2"/>
              </a:rPr>
              <a:t>f(n)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charset="-128"/>
                <a:sym typeface="Symbol" charset="2"/>
              </a:rPr>
              <a:t> = 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charset="0"/>
                <a:ea typeface="Arial" charset="0"/>
                <a:cs typeface="Arial" charset="0"/>
                <a:sym typeface="Symbol" charset="2"/>
              </a:rPr>
              <a:t>𝚹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charset="0"/>
                <a:ea typeface="ＭＳ Ｐゴシック" charset="-128"/>
                <a:sym typeface="Symbol" charset="2"/>
              </a:rPr>
              <a:t>(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omic Sans MS" charset="0"/>
                <a:ea typeface="ＭＳ Ｐゴシック" charset="-128"/>
                <a:sym typeface="Symbol" charset="2"/>
              </a:rPr>
              <a:t>n</a:t>
            </a:r>
            <a:r>
              <a:rPr lang="en-US" baseline="30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omic Sans MS" charset="0"/>
                <a:ea typeface="ＭＳ Ｐゴシック" charset="-128"/>
                <a:sym typeface="Symbol" charset="2"/>
              </a:rPr>
              <a:t>log</a:t>
            </a:r>
            <a:r>
              <a:rPr lang="en-US" baseline="-25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omic Sans MS" charset="0"/>
                <a:ea typeface="ＭＳ Ｐゴシック" charset="-128"/>
                <a:sym typeface="Symbol" charset="2"/>
              </a:rPr>
              <a:t>b</a:t>
            </a:r>
            <a:r>
              <a:rPr lang="en-US" baseline="30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omic Sans MS" charset="0"/>
                <a:ea typeface="ＭＳ Ｐゴシック" charset="-128"/>
                <a:sym typeface="Symbol" charset="2"/>
              </a:rPr>
              <a:t>a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charset="0"/>
                <a:ea typeface="ＭＳ Ｐゴシック" charset="-128"/>
                <a:sym typeface="Symbol" charset="2"/>
              </a:rPr>
              <a:t>)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charset="-128"/>
                <a:sym typeface="Symbol" charset="2"/>
              </a:rPr>
              <a:t>:</a:t>
            </a:r>
          </a:p>
          <a:p>
            <a:pPr marL="1143000" lvl="2" indent="-2286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charset="0"/>
                <a:ea typeface="ＭＳ Ｐゴシック" charset="-128"/>
                <a:sym typeface="Symbol" charset="2"/>
              </a:rPr>
              <a:t>T(n) = 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charset="0"/>
                <a:ea typeface="Arial" charset="0"/>
                <a:cs typeface="Arial" charset="0"/>
                <a:sym typeface="Symbol" charset="2"/>
              </a:rPr>
              <a:t>𝚹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charset="0"/>
                <a:ea typeface="ＭＳ Ｐゴシック" charset="-128"/>
                <a:sym typeface="Symbol" charset="2"/>
              </a:rPr>
              <a:t>(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omic Sans MS" charset="0"/>
                <a:ea typeface="ＭＳ Ｐゴシック" charset="-128"/>
                <a:sym typeface="Symbol" charset="2"/>
              </a:rPr>
              <a:t>n</a:t>
            </a:r>
            <a:r>
              <a:rPr lang="en-US" sz="1600" baseline="30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omic Sans MS" charset="0"/>
                <a:ea typeface="ＭＳ Ｐゴシック" charset="-128"/>
                <a:sym typeface="Symbol" charset="2"/>
              </a:rPr>
              <a:t>log</a:t>
            </a:r>
            <a:r>
              <a:rPr lang="en-US" sz="1600" baseline="-25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omic Sans MS" charset="0"/>
                <a:ea typeface="ＭＳ Ｐゴシック" charset="-128"/>
                <a:sym typeface="Symbol" charset="2"/>
              </a:rPr>
              <a:t>b</a:t>
            </a:r>
            <a:r>
              <a:rPr lang="en-US" sz="1600" baseline="30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omic Sans MS" charset="0"/>
                <a:ea typeface="ＭＳ Ｐゴシック" charset="-128"/>
                <a:sym typeface="Symbol" charset="2"/>
              </a:rPr>
              <a:t>a</a:t>
            </a:r>
            <a:r>
              <a:rPr lang="en-US" sz="1600" baseline="300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charset="0"/>
                <a:ea typeface="ＭＳ Ｐゴシック" charset="-128"/>
                <a:sym typeface="Symbol" charset="2"/>
              </a:rPr>
              <a:t>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omic Sans MS" charset="0"/>
                <a:ea typeface="ＭＳ Ｐゴシック" charset="-128"/>
                <a:sym typeface="Symbol" charset="2"/>
              </a:rPr>
              <a:t>logn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charset="0"/>
                <a:ea typeface="ＭＳ Ｐゴシック" charset="-128"/>
                <a:sym typeface="Symbol" charset="2"/>
              </a:rPr>
              <a:t>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7F43FA4-A313-5948-87D4-FBA0F75EC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0B36F-A941-9C44-BAAC-BCA208C386E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818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5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5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54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6</a:t>
            </a:r>
            <a:endParaRPr lang="en-US"/>
          </a:p>
        </p:txBody>
      </p:sp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Examples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0838" y="1214438"/>
            <a:ext cx="8412162" cy="5076825"/>
          </a:xfrm>
        </p:spPr>
        <p:txBody>
          <a:bodyPr/>
          <a:lstStyle/>
          <a:p>
            <a:pPr algn="ctr">
              <a:lnSpc>
                <a:spcPct val="200000"/>
              </a:lnSpc>
              <a:buFontTx/>
              <a:buNone/>
            </a:pPr>
            <a:r>
              <a:rPr lang="en-US" dirty="0">
                <a:latin typeface="Comic Sans MS" charset="0"/>
                <a:ea typeface="Arial" charset="0"/>
                <a:cs typeface="Arial" charset="0"/>
                <a:sym typeface="Symbol" charset="2"/>
              </a:rPr>
              <a:t>	T(n) = 2T(n/2) + n</a:t>
            </a:r>
            <a:r>
              <a:rPr lang="en-US" dirty="0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  <a:sym typeface="Symbol" charset="2"/>
              </a:rPr>
              <a:t>		</a:t>
            </a:r>
          </a:p>
          <a:p>
            <a:pPr>
              <a:lnSpc>
                <a:spcPct val="200000"/>
              </a:lnSpc>
              <a:buFontTx/>
              <a:buNone/>
            </a:pPr>
            <a:r>
              <a:rPr lang="en-US" dirty="0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  <a:sym typeface="Symbol" charset="2"/>
              </a:rPr>
              <a:t>	a = 2, b = 2, log</a:t>
            </a:r>
            <a:r>
              <a:rPr lang="en-US" baseline="-25000" dirty="0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  <a:sym typeface="Symbol" charset="2"/>
              </a:rPr>
              <a:t>2</a:t>
            </a:r>
            <a:r>
              <a:rPr lang="en-US" dirty="0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  <a:sym typeface="Symbol" charset="2"/>
              </a:rPr>
              <a:t>2 = 1</a:t>
            </a:r>
          </a:p>
          <a:p>
            <a:pPr>
              <a:lnSpc>
                <a:spcPct val="200000"/>
              </a:lnSpc>
              <a:buFontTx/>
              <a:buNone/>
            </a:pPr>
            <a:r>
              <a:rPr lang="en-US" dirty="0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  <a:sym typeface="Symbol" charset="2"/>
              </a:rPr>
              <a:t>	</a:t>
            </a:r>
            <a:r>
              <a:rPr lang="en-US" dirty="0">
                <a:solidFill>
                  <a:schemeClr val="tx1"/>
                </a:solidFill>
                <a:ea typeface="Arial" charset="0"/>
                <a:cs typeface="Arial" charset="0"/>
                <a:sym typeface="Symbol" charset="2"/>
              </a:rPr>
              <a:t>Compare</a:t>
            </a:r>
            <a:r>
              <a:rPr lang="en-US" dirty="0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  <a:sym typeface="Symbol" charset="2"/>
              </a:rPr>
              <a:t> </a:t>
            </a:r>
            <a:r>
              <a:rPr lang="en-US" dirty="0">
                <a:latin typeface="Comic Sans MS" charset="0"/>
                <a:ea typeface="Arial" charset="0"/>
                <a:cs typeface="Arial" charset="0"/>
                <a:sym typeface="Symbol" charset="2"/>
              </a:rPr>
              <a:t>n</a:t>
            </a:r>
            <a:r>
              <a:rPr lang="en-US" baseline="30000" dirty="0">
                <a:latin typeface="Comic Sans MS" charset="0"/>
                <a:ea typeface="Arial" charset="0"/>
                <a:cs typeface="Arial" charset="0"/>
                <a:sym typeface="Symbol" charset="2"/>
              </a:rPr>
              <a:t>log</a:t>
            </a:r>
            <a:r>
              <a:rPr lang="en-US" baseline="-25000" dirty="0">
                <a:latin typeface="Comic Sans MS" charset="0"/>
                <a:ea typeface="Arial" charset="0"/>
                <a:cs typeface="Arial" charset="0"/>
                <a:sym typeface="Symbol" charset="2"/>
              </a:rPr>
              <a:t>2</a:t>
            </a:r>
            <a:r>
              <a:rPr lang="en-US" baseline="30000" dirty="0">
                <a:latin typeface="Comic Sans MS" charset="0"/>
                <a:ea typeface="Arial" charset="0"/>
                <a:cs typeface="Arial" charset="0"/>
                <a:sym typeface="Symbol" charset="2"/>
              </a:rPr>
              <a:t>2</a:t>
            </a:r>
            <a:r>
              <a:rPr lang="en-US" dirty="0">
                <a:latin typeface="Comic Sans MS" charset="0"/>
                <a:ea typeface="Arial" charset="0"/>
                <a:cs typeface="Arial" charset="0"/>
                <a:sym typeface="Symbol" charset="2"/>
              </a:rPr>
              <a:t> </a:t>
            </a:r>
            <a:r>
              <a:rPr lang="en-US" dirty="0">
                <a:solidFill>
                  <a:schemeClr val="tx1"/>
                </a:solidFill>
                <a:ea typeface="Arial" charset="0"/>
                <a:cs typeface="Arial" charset="0"/>
                <a:sym typeface="Symbol" charset="2"/>
              </a:rPr>
              <a:t>with</a:t>
            </a:r>
            <a:r>
              <a:rPr lang="en-US" dirty="0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  <a:sym typeface="Symbol" charset="2"/>
              </a:rPr>
              <a:t> </a:t>
            </a:r>
            <a:r>
              <a:rPr lang="en-US" dirty="0">
                <a:latin typeface="Comic Sans MS" charset="0"/>
                <a:ea typeface="Arial" charset="0"/>
                <a:cs typeface="Arial" charset="0"/>
                <a:sym typeface="Symbol" charset="2"/>
              </a:rPr>
              <a:t>f(n) = n</a:t>
            </a:r>
            <a:r>
              <a:rPr lang="en-US" dirty="0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  <a:sym typeface="Symbol" charset="2"/>
              </a:rPr>
              <a:t> </a:t>
            </a:r>
          </a:p>
          <a:p>
            <a:pPr>
              <a:lnSpc>
                <a:spcPct val="200000"/>
              </a:lnSpc>
              <a:buFontTx/>
              <a:buNone/>
            </a:pPr>
            <a:r>
              <a:rPr lang="en-US" dirty="0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  <a:sym typeface="Symbol" charset="2"/>
              </a:rPr>
              <a:t>	</a:t>
            </a:r>
            <a:r>
              <a:rPr lang="en-US" dirty="0">
                <a:latin typeface="Century Gothic" charset="0"/>
                <a:ea typeface="Century Gothic" charset="0"/>
                <a:cs typeface="Century Gothic" charset="0"/>
                <a:sym typeface="Symbol" charset="2"/>
              </a:rPr>
              <a:t> ⇒</a:t>
            </a:r>
            <a:r>
              <a:rPr lang="en-US" dirty="0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  <a:sym typeface="Symbol" charset="2"/>
              </a:rPr>
              <a:t> f(n) = </a:t>
            </a:r>
            <a:r>
              <a:rPr lang="en-US" dirty="0">
                <a:latin typeface="Comic Sans MS" charset="0"/>
                <a:ea typeface="Arial" charset="0"/>
                <a:cs typeface="Arial" charset="0"/>
                <a:sym typeface="Symbol" charset="2"/>
              </a:rPr>
              <a:t>𝚹</a:t>
            </a:r>
            <a:r>
              <a:rPr lang="en-US" dirty="0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  <a:sym typeface="Symbol" charset="2"/>
              </a:rPr>
              <a:t>(n) </a:t>
            </a:r>
            <a:r>
              <a:rPr lang="en-US" dirty="0">
                <a:latin typeface="Century Gothic" charset="0"/>
                <a:ea typeface="Century Gothic" charset="0"/>
                <a:cs typeface="Century Gothic" charset="0"/>
                <a:sym typeface="Symbol" charset="2"/>
              </a:rPr>
              <a:t>⇒</a:t>
            </a:r>
            <a:r>
              <a:rPr lang="en-US" dirty="0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  <a:sym typeface="Symbol" charset="2"/>
              </a:rPr>
              <a:t> </a:t>
            </a:r>
            <a:r>
              <a:rPr lang="en-US" dirty="0">
                <a:ea typeface="Arial" charset="0"/>
                <a:cs typeface="Arial" charset="0"/>
                <a:sym typeface="Symbol" charset="2"/>
              </a:rPr>
              <a:t>Case 2 </a:t>
            </a:r>
          </a:p>
          <a:p>
            <a:pPr>
              <a:lnSpc>
                <a:spcPct val="200000"/>
              </a:lnSpc>
              <a:buFontTx/>
              <a:buNone/>
            </a:pPr>
            <a:r>
              <a:rPr lang="en-US" dirty="0">
                <a:solidFill>
                  <a:schemeClr val="tx1"/>
                </a:solidFill>
                <a:ea typeface="Arial" charset="0"/>
                <a:cs typeface="Arial" charset="0"/>
                <a:sym typeface="Symbol" charset="2"/>
              </a:rPr>
              <a:t>	</a:t>
            </a:r>
            <a:r>
              <a:rPr lang="en-US" dirty="0">
                <a:latin typeface="Century Gothic" charset="0"/>
                <a:ea typeface="Century Gothic" charset="0"/>
                <a:cs typeface="Century Gothic" charset="0"/>
                <a:sym typeface="Symbol" charset="2"/>
              </a:rPr>
              <a:t> ⇒</a:t>
            </a:r>
            <a:r>
              <a:rPr lang="en-US" dirty="0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  <a:sym typeface="Symbol" charset="2"/>
              </a:rPr>
              <a:t> </a:t>
            </a:r>
            <a:r>
              <a:rPr lang="en-US" dirty="0">
                <a:solidFill>
                  <a:srgbClr val="003399"/>
                </a:solidFill>
                <a:latin typeface="Comic Sans MS" charset="0"/>
                <a:ea typeface="Arial" charset="0"/>
                <a:cs typeface="Arial" charset="0"/>
                <a:sym typeface="Symbol" charset="2"/>
              </a:rPr>
              <a:t>T(n) = 𝚹(</a:t>
            </a:r>
            <a:r>
              <a:rPr lang="en-US" dirty="0" err="1">
                <a:solidFill>
                  <a:srgbClr val="003399"/>
                </a:solidFill>
                <a:latin typeface="Comic Sans MS" charset="0"/>
                <a:ea typeface="Arial" charset="0"/>
                <a:cs typeface="Arial" charset="0"/>
                <a:sym typeface="Symbol" charset="2"/>
              </a:rPr>
              <a:t>nlgn</a:t>
            </a:r>
            <a:r>
              <a:rPr lang="en-US" dirty="0">
                <a:solidFill>
                  <a:srgbClr val="003399"/>
                </a:solidFill>
                <a:latin typeface="Comic Sans MS" charset="0"/>
                <a:ea typeface="Arial" charset="0"/>
                <a:cs typeface="Arial" charset="0"/>
                <a:sym typeface="Symbol" charset="2"/>
              </a:rPr>
              <a:t>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E160701-1AAA-9740-A58E-6DE66EC3B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3E6CA-E5DD-7148-9225-3475819DBBA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539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6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6</a:t>
            </a:r>
            <a:endParaRPr lang="en-US"/>
          </a:p>
        </p:txBody>
      </p:sp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Examples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0838" y="1214438"/>
            <a:ext cx="8412162" cy="5076825"/>
          </a:xfrm>
        </p:spPr>
        <p:txBody>
          <a:bodyPr/>
          <a:lstStyle/>
          <a:p>
            <a:pPr algn="ctr">
              <a:lnSpc>
                <a:spcPct val="130000"/>
              </a:lnSpc>
              <a:buFontTx/>
              <a:buNone/>
            </a:pPr>
            <a:r>
              <a:rPr lang="en-US" sz="2400" dirty="0">
                <a:latin typeface="Comic Sans MS" charset="0"/>
                <a:ea typeface="Arial" charset="0"/>
                <a:cs typeface="Arial" charset="0"/>
                <a:sym typeface="Symbol" charset="2"/>
              </a:rPr>
              <a:t>	</a:t>
            </a:r>
            <a:r>
              <a:rPr lang="en-US" dirty="0">
                <a:latin typeface="Comic Sans MS" charset="0"/>
                <a:ea typeface="Arial" charset="0"/>
                <a:cs typeface="Arial" charset="0"/>
                <a:sym typeface="Symbol" charset="2"/>
              </a:rPr>
              <a:t>T(n) = 2T(n/2) + n</a:t>
            </a:r>
            <a:r>
              <a:rPr lang="en-US" baseline="30000" dirty="0">
                <a:latin typeface="Comic Sans MS" charset="0"/>
                <a:ea typeface="Arial" charset="0"/>
                <a:cs typeface="Arial" charset="0"/>
                <a:sym typeface="Symbol" charset="2"/>
              </a:rPr>
              <a:t>2</a:t>
            </a:r>
            <a:r>
              <a:rPr lang="en-US" dirty="0">
                <a:latin typeface="Comic Sans MS" charset="0"/>
                <a:ea typeface="Arial" charset="0"/>
                <a:cs typeface="Arial" charset="0"/>
                <a:sym typeface="Symbol" charset="2"/>
              </a:rPr>
              <a:t> 		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dirty="0">
                <a:latin typeface="Comic Sans MS" charset="0"/>
                <a:ea typeface="Arial" charset="0"/>
                <a:cs typeface="Arial" charset="0"/>
                <a:sym typeface="Symbol" charset="2"/>
              </a:rPr>
              <a:t>	</a:t>
            </a:r>
            <a:r>
              <a:rPr lang="en-US" dirty="0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  <a:sym typeface="Symbol" charset="2"/>
              </a:rPr>
              <a:t>a = 2, b = 2, log</a:t>
            </a:r>
            <a:r>
              <a:rPr lang="en-US" baseline="-25000" dirty="0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  <a:sym typeface="Symbol" charset="2"/>
              </a:rPr>
              <a:t>2</a:t>
            </a:r>
            <a:r>
              <a:rPr lang="en-US" dirty="0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  <a:sym typeface="Symbol" charset="2"/>
              </a:rPr>
              <a:t>2 = 1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dirty="0">
                <a:latin typeface="Comic Sans MS" charset="0"/>
                <a:ea typeface="Arial" charset="0"/>
                <a:cs typeface="Arial" charset="0"/>
                <a:sym typeface="Symbol" charset="2"/>
              </a:rPr>
              <a:t>	</a:t>
            </a:r>
            <a:r>
              <a:rPr lang="en-US" dirty="0">
                <a:solidFill>
                  <a:schemeClr val="tx1"/>
                </a:solidFill>
                <a:ea typeface="Arial" charset="0"/>
                <a:cs typeface="Arial" charset="0"/>
                <a:sym typeface="Symbol" charset="2"/>
              </a:rPr>
              <a:t>Compare</a:t>
            </a:r>
            <a:r>
              <a:rPr lang="en-US" dirty="0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  <a:sym typeface="Symbol" charset="2"/>
              </a:rPr>
              <a:t> </a:t>
            </a:r>
            <a:r>
              <a:rPr lang="en-US" dirty="0">
                <a:latin typeface="Comic Sans MS" charset="0"/>
                <a:ea typeface="Arial" charset="0"/>
                <a:cs typeface="Arial" charset="0"/>
                <a:sym typeface="Symbol" charset="2"/>
              </a:rPr>
              <a:t>n</a:t>
            </a:r>
            <a:r>
              <a:rPr lang="en-US" dirty="0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  <a:sym typeface="Symbol" charset="2"/>
              </a:rPr>
              <a:t> </a:t>
            </a:r>
            <a:r>
              <a:rPr lang="en-US" dirty="0">
                <a:solidFill>
                  <a:schemeClr val="tx1"/>
                </a:solidFill>
                <a:ea typeface="Arial" charset="0"/>
                <a:cs typeface="Arial" charset="0"/>
                <a:sym typeface="Symbol" charset="2"/>
              </a:rPr>
              <a:t>with</a:t>
            </a:r>
            <a:r>
              <a:rPr lang="en-US" dirty="0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  <a:sym typeface="Symbol" charset="2"/>
              </a:rPr>
              <a:t> </a:t>
            </a:r>
            <a:r>
              <a:rPr lang="en-US" dirty="0">
                <a:latin typeface="Comic Sans MS" charset="0"/>
                <a:ea typeface="Arial" charset="0"/>
                <a:cs typeface="Arial" charset="0"/>
                <a:sym typeface="Symbol" charset="2"/>
              </a:rPr>
              <a:t>f(n) = n</a:t>
            </a:r>
            <a:r>
              <a:rPr lang="en-US" baseline="30000" dirty="0">
                <a:latin typeface="Comic Sans MS" charset="0"/>
                <a:ea typeface="Arial" charset="0"/>
                <a:cs typeface="Arial" charset="0"/>
                <a:sym typeface="Symbol" charset="2"/>
              </a:rPr>
              <a:t>2</a:t>
            </a:r>
            <a:r>
              <a:rPr lang="en-US" dirty="0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  <a:sym typeface="Symbol" charset="2"/>
              </a:rPr>
              <a:t> 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dirty="0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  <a:sym typeface="Symbol" charset="2"/>
              </a:rPr>
              <a:t>	</a:t>
            </a:r>
            <a:r>
              <a:rPr lang="en-US" dirty="0">
                <a:latin typeface="Century Gothic" charset="0"/>
                <a:ea typeface="Century Gothic" charset="0"/>
                <a:cs typeface="Century Gothic" charset="0"/>
                <a:sym typeface="Symbol" charset="2"/>
              </a:rPr>
              <a:t> ⇒</a:t>
            </a:r>
            <a:r>
              <a:rPr lang="en-US" dirty="0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  <a:sym typeface="Symbol" charset="2"/>
              </a:rPr>
              <a:t> f(n) = </a:t>
            </a:r>
            <a:r>
              <a:rPr lang="en-US" dirty="0">
                <a:latin typeface="Comic Sans MS" charset="0"/>
                <a:ea typeface="Arial" charset="0"/>
                <a:cs typeface="Arial" charset="0"/>
                <a:sym typeface="Symbol" charset="2"/>
              </a:rPr>
              <a:t>𝛀</a:t>
            </a:r>
            <a:r>
              <a:rPr lang="en-US" dirty="0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  <a:sym typeface="Symbol" charset="2"/>
              </a:rPr>
              <a:t>(</a:t>
            </a:r>
            <a:r>
              <a:rPr lang="en-US" dirty="0">
                <a:latin typeface="Comic Sans MS" charset="0"/>
                <a:ea typeface="Arial" charset="0"/>
                <a:cs typeface="Arial" charset="0"/>
                <a:sym typeface="Symbol" charset="2"/>
              </a:rPr>
              <a:t>n</a:t>
            </a:r>
            <a:r>
              <a:rPr lang="en-US" baseline="30000" dirty="0">
                <a:latin typeface="Comic Sans MS" charset="0"/>
                <a:ea typeface="Arial" charset="0"/>
                <a:cs typeface="Arial" charset="0"/>
                <a:sym typeface="Symbol" charset="2"/>
              </a:rPr>
              <a:t>1+ℇ</a:t>
            </a:r>
            <a:r>
              <a:rPr lang="en-US" dirty="0">
                <a:latin typeface="Comic Sans MS" charset="0"/>
                <a:ea typeface="Arial" charset="0"/>
                <a:cs typeface="Arial" charset="0"/>
                <a:sym typeface="Symbol" charset="2"/>
              </a:rPr>
              <a:t>)  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dirty="0">
                <a:latin typeface="Comic Sans MS" charset="0"/>
                <a:ea typeface="Arial" charset="0"/>
                <a:cs typeface="Arial" charset="0"/>
                <a:sym typeface="Symbol" charset="2"/>
              </a:rPr>
              <a:t>	</a:t>
            </a:r>
            <a:r>
              <a:rPr lang="en-US" dirty="0">
                <a:ea typeface="Arial" charset="0"/>
                <a:cs typeface="Arial" charset="0"/>
                <a:sym typeface="Symbol" charset="2"/>
              </a:rPr>
              <a:t>Case 3</a:t>
            </a:r>
            <a:r>
              <a:rPr lang="en-US" dirty="0">
                <a:solidFill>
                  <a:schemeClr val="tx1"/>
                </a:solidFill>
                <a:ea typeface="Arial" charset="0"/>
                <a:cs typeface="Arial" charset="0"/>
                <a:sym typeface="Symbol" charset="2"/>
              </a:rPr>
              <a:t> </a:t>
            </a:r>
            <a:r>
              <a:rPr lang="en-US" dirty="0">
                <a:latin typeface="Century Gothic" charset="0"/>
                <a:ea typeface="Century Gothic" charset="0"/>
                <a:cs typeface="Century Gothic" charset="0"/>
                <a:sym typeface="Symbol" charset="2"/>
              </a:rPr>
              <a:t>⇒</a:t>
            </a:r>
            <a:r>
              <a:rPr lang="en-US" dirty="0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  <a:sym typeface="Symbol" charset="2"/>
              </a:rPr>
              <a:t> </a:t>
            </a:r>
            <a:r>
              <a:rPr lang="en-US" sz="2400" dirty="0">
                <a:solidFill>
                  <a:schemeClr val="tx1"/>
                </a:solidFill>
                <a:ea typeface="Arial" charset="0"/>
                <a:cs typeface="Arial" charset="0"/>
                <a:sym typeface="Symbol" charset="2"/>
              </a:rPr>
              <a:t>verify regularity cond.: </a:t>
            </a:r>
            <a:r>
              <a:rPr lang="en-US" dirty="0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  <a:sym typeface="Symbol" charset="2"/>
              </a:rPr>
              <a:t>a f(n/b) ≤ c f(n) 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dirty="0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  <a:sym typeface="Symbol" charset="2"/>
              </a:rPr>
              <a:t>	</a:t>
            </a:r>
            <a:r>
              <a:rPr lang="en-US" dirty="0">
                <a:latin typeface="Century Gothic" charset="0"/>
                <a:ea typeface="Century Gothic" charset="0"/>
                <a:cs typeface="Century Gothic" charset="0"/>
                <a:sym typeface="Symbol" charset="2"/>
              </a:rPr>
              <a:t> ⇒</a:t>
            </a:r>
            <a:r>
              <a:rPr lang="en-US" dirty="0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  <a:sym typeface="Symbol" charset="2"/>
              </a:rPr>
              <a:t> 2 n</a:t>
            </a:r>
            <a:r>
              <a:rPr lang="en-US" baseline="30000" dirty="0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  <a:sym typeface="Symbol" charset="2"/>
              </a:rPr>
              <a:t>2</a:t>
            </a:r>
            <a:r>
              <a:rPr lang="en-US" dirty="0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  <a:sym typeface="Symbol" charset="2"/>
              </a:rPr>
              <a:t>/4 ≤ c n</a:t>
            </a:r>
            <a:r>
              <a:rPr lang="en-US" baseline="30000" dirty="0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  <a:sym typeface="Symbol" charset="2"/>
              </a:rPr>
              <a:t>2</a:t>
            </a:r>
            <a:r>
              <a:rPr lang="en-US" dirty="0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  <a:sym typeface="Symbol" charset="2"/>
              </a:rPr>
              <a:t> </a:t>
            </a:r>
            <a:r>
              <a:rPr lang="en-US" dirty="0">
                <a:latin typeface="Century Gothic" charset="0"/>
                <a:ea typeface="Century Gothic" charset="0"/>
                <a:cs typeface="Century Gothic" charset="0"/>
                <a:sym typeface="Symbol" charset="2"/>
              </a:rPr>
              <a:t>⇒ </a:t>
            </a:r>
            <a:r>
              <a:rPr lang="en-US" dirty="0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  <a:sym typeface="Symbol" charset="2"/>
              </a:rPr>
              <a:t>c = ½ </a:t>
            </a:r>
            <a:r>
              <a:rPr lang="en-US" dirty="0">
                <a:solidFill>
                  <a:schemeClr val="tx1"/>
                </a:solidFill>
                <a:ea typeface="Arial" charset="0"/>
                <a:cs typeface="Arial" charset="0"/>
                <a:sym typeface="Symbol" charset="2"/>
              </a:rPr>
              <a:t>is a solution</a:t>
            </a:r>
            <a:r>
              <a:rPr lang="en-US" dirty="0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  <a:sym typeface="Symbol" charset="2"/>
              </a:rPr>
              <a:t> (c&lt;1)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dirty="0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  <a:sym typeface="Symbol" charset="2"/>
              </a:rPr>
              <a:t>	</a:t>
            </a:r>
            <a:r>
              <a:rPr lang="en-US" dirty="0">
                <a:latin typeface="Century Gothic" charset="0"/>
                <a:ea typeface="Century Gothic" charset="0"/>
                <a:cs typeface="Century Gothic" charset="0"/>
                <a:sym typeface="Symbol" charset="2"/>
              </a:rPr>
              <a:t> ⇒</a:t>
            </a:r>
            <a:r>
              <a:rPr lang="en-US" dirty="0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  <a:sym typeface="Symbol" charset="2"/>
              </a:rPr>
              <a:t> </a:t>
            </a:r>
            <a:r>
              <a:rPr lang="en-US" dirty="0">
                <a:solidFill>
                  <a:srgbClr val="003399"/>
                </a:solidFill>
                <a:latin typeface="Comic Sans MS" charset="0"/>
                <a:ea typeface="Arial" charset="0"/>
                <a:cs typeface="Arial" charset="0"/>
                <a:sym typeface="Symbol" charset="2"/>
              </a:rPr>
              <a:t>T(n) = 𝚹(n</a:t>
            </a:r>
            <a:r>
              <a:rPr lang="en-US" baseline="30000" dirty="0">
                <a:solidFill>
                  <a:srgbClr val="003399"/>
                </a:solidFill>
                <a:latin typeface="Comic Sans MS" charset="0"/>
                <a:ea typeface="Arial" charset="0"/>
                <a:cs typeface="Arial" charset="0"/>
                <a:sym typeface="Symbol" charset="2"/>
              </a:rPr>
              <a:t>2</a:t>
            </a:r>
            <a:r>
              <a:rPr lang="en-US" dirty="0">
                <a:solidFill>
                  <a:srgbClr val="003399"/>
                </a:solidFill>
                <a:latin typeface="Comic Sans MS" charset="0"/>
                <a:ea typeface="Arial" charset="0"/>
                <a:cs typeface="Arial" charset="0"/>
                <a:sym typeface="Symbol" charset="2"/>
              </a:rPr>
              <a:t>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4F9B104-037C-D54A-953F-11F559F25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3E6CA-E5DD-7148-9225-3475819DBBA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772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58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6</a:t>
            </a:r>
            <a:endParaRPr lang="en-US"/>
          </a:p>
        </p:txBody>
      </p:sp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(cont.)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0838" y="1214438"/>
            <a:ext cx="8412162" cy="5076825"/>
          </a:xfrm>
        </p:spPr>
        <p:txBody>
          <a:bodyPr/>
          <a:lstStyle/>
          <a:p>
            <a:pPr algn="ctr">
              <a:lnSpc>
                <a:spcPct val="200000"/>
              </a:lnSpc>
              <a:buFontTx/>
              <a:buNone/>
            </a:pPr>
            <a:r>
              <a:rPr lang="en-US" sz="2400" dirty="0">
                <a:latin typeface="Comic Sans MS" charset="0"/>
                <a:ea typeface="Arial" charset="0"/>
                <a:cs typeface="Arial" charset="0"/>
                <a:sym typeface="Symbol" charset="2"/>
              </a:rPr>
              <a:t>	</a:t>
            </a:r>
            <a:r>
              <a:rPr lang="en-US" dirty="0" err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  <a:sym typeface="Symbol" charset="2"/>
              </a:rPr>
              <a:t>T(n</a:t>
            </a:r>
            <a:r>
              <a:rPr lang="en-US" dirty="0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  <a:sym typeface="Symbol" charset="2"/>
              </a:rPr>
              <a:t>) = 2T(n/2) + 		 </a:t>
            </a:r>
          </a:p>
          <a:p>
            <a:pPr>
              <a:lnSpc>
                <a:spcPct val="200000"/>
              </a:lnSpc>
              <a:buFontTx/>
              <a:buNone/>
            </a:pPr>
            <a:r>
              <a:rPr lang="en-US" dirty="0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  <a:sym typeface="Symbol" charset="2"/>
              </a:rPr>
              <a:t>	a = 2, </a:t>
            </a:r>
            <a:r>
              <a:rPr lang="en-US" dirty="0" err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  <a:sym typeface="Symbol" charset="2"/>
              </a:rPr>
              <a:t>b</a:t>
            </a:r>
            <a:r>
              <a:rPr lang="en-US" dirty="0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  <a:sym typeface="Symbol" charset="2"/>
              </a:rPr>
              <a:t> = 2, log</a:t>
            </a:r>
            <a:r>
              <a:rPr lang="en-US" baseline="-25000" dirty="0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  <a:sym typeface="Symbol" charset="2"/>
              </a:rPr>
              <a:t>2</a:t>
            </a:r>
            <a:r>
              <a:rPr lang="en-US" dirty="0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  <a:sym typeface="Symbol" charset="2"/>
              </a:rPr>
              <a:t>2 = 1</a:t>
            </a:r>
          </a:p>
          <a:p>
            <a:pPr>
              <a:lnSpc>
                <a:spcPct val="200000"/>
              </a:lnSpc>
              <a:buFontTx/>
              <a:buNone/>
            </a:pPr>
            <a:r>
              <a:rPr lang="en-US" dirty="0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  <a:sym typeface="Symbol" charset="2"/>
              </a:rPr>
              <a:t>	</a:t>
            </a:r>
            <a:r>
              <a:rPr lang="en-US" dirty="0">
                <a:solidFill>
                  <a:schemeClr val="tx1"/>
                </a:solidFill>
                <a:ea typeface="Arial" charset="0"/>
                <a:cs typeface="Arial" charset="0"/>
                <a:sym typeface="Symbol" charset="2"/>
              </a:rPr>
              <a:t>Compare</a:t>
            </a:r>
            <a:r>
              <a:rPr lang="en-US" dirty="0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  <a:sym typeface="Symbol" charset="2"/>
              </a:rPr>
              <a:t> </a:t>
            </a:r>
            <a:r>
              <a:rPr lang="en-US" dirty="0" err="1">
                <a:latin typeface="Comic Sans MS" charset="0"/>
                <a:ea typeface="Arial" charset="0"/>
                <a:cs typeface="Arial" charset="0"/>
                <a:sym typeface="Symbol" charset="2"/>
              </a:rPr>
              <a:t>n</a:t>
            </a:r>
            <a:r>
              <a:rPr lang="en-US" dirty="0">
                <a:latin typeface="Comic Sans MS" charset="0"/>
                <a:ea typeface="Arial" charset="0"/>
                <a:cs typeface="Arial" charset="0"/>
                <a:sym typeface="Symbol" charset="2"/>
              </a:rPr>
              <a:t> </a:t>
            </a:r>
            <a:r>
              <a:rPr lang="en-US" dirty="0">
                <a:solidFill>
                  <a:schemeClr val="tx1"/>
                </a:solidFill>
                <a:ea typeface="Arial" charset="0"/>
                <a:cs typeface="Arial" charset="0"/>
                <a:sym typeface="Symbol" charset="2"/>
              </a:rPr>
              <a:t>with</a:t>
            </a:r>
            <a:r>
              <a:rPr lang="en-US" dirty="0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  <a:sym typeface="Symbol" charset="2"/>
              </a:rPr>
              <a:t> </a:t>
            </a:r>
            <a:r>
              <a:rPr lang="en-US" dirty="0" err="1">
                <a:latin typeface="Comic Sans MS" charset="0"/>
                <a:ea typeface="Arial" charset="0"/>
                <a:cs typeface="Arial" charset="0"/>
                <a:sym typeface="Symbol" charset="2"/>
              </a:rPr>
              <a:t>f(n</a:t>
            </a:r>
            <a:r>
              <a:rPr lang="en-US" dirty="0">
                <a:latin typeface="Comic Sans MS" charset="0"/>
                <a:ea typeface="Arial" charset="0"/>
                <a:cs typeface="Arial" charset="0"/>
                <a:sym typeface="Symbol" charset="2"/>
              </a:rPr>
              <a:t>) = n</a:t>
            </a:r>
            <a:r>
              <a:rPr lang="en-US" baseline="30000" dirty="0">
                <a:latin typeface="Comic Sans MS" charset="0"/>
                <a:ea typeface="Arial" charset="0"/>
                <a:cs typeface="Arial" charset="0"/>
                <a:sym typeface="Symbol" charset="2"/>
              </a:rPr>
              <a:t>1/2</a:t>
            </a:r>
            <a:r>
              <a:rPr lang="en-US" baseline="30000" dirty="0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  <a:sym typeface="Symbol" charset="2"/>
              </a:rPr>
              <a:t> </a:t>
            </a:r>
          </a:p>
          <a:p>
            <a:pPr>
              <a:lnSpc>
                <a:spcPct val="200000"/>
              </a:lnSpc>
              <a:buFontTx/>
              <a:buNone/>
            </a:pPr>
            <a:r>
              <a:rPr lang="en-US" baseline="30000" dirty="0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  <a:sym typeface="Symbol" charset="2"/>
              </a:rPr>
              <a:t>	</a:t>
            </a:r>
            <a:r>
              <a:rPr lang="en-US" dirty="0">
                <a:latin typeface="Century Gothic" charset="0"/>
                <a:ea typeface="Century Gothic" charset="0"/>
                <a:cs typeface="Century Gothic" charset="0"/>
                <a:sym typeface="Symbol" charset="2"/>
              </a:rPr>
              <a:t> ⇒</a:t>
            </a:r>
            <a:r>
              <a:rPr lang="en-US" dirty="0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  <a:sym typeface="Symbol" charset="2"/>
              </a:rPr>
              <a:t> f(n) = O(n</a:t>
            </a:r>
            <a:r>
              <a:rPr lang="en-US" baseline="30000" dirty="0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  <a:sym typeface="Symbol" charset="2"/>
              </a:rPr>
              <a:t>1-</a:t>
            </a:r>
            <a:r>
              <a:rPr lang="en-US" baseline="30000" dirty="0">
                <a:latin typeface="Comic Sans MS" charset="0"/>
                <a:ea typeface="Arial" charset="0"/>
                <a:cs typeface="Arial" charset="0"/>
                <a:sym typeface="Symbol" charset="2"/>
              </a:rPr>
              <a:t>ℇ</a:t>
            </a:r>
            <a:r>
              <a:rPr lang="en-US" dirty="0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  <a:sym typeface="Symbol" charset="2"/>
              </a:rPr>
              <a:t>) 	 </a:t>
            </a:r>
            <a:r>
              <a:rPr lang="en-US" dirty="0">
                <a:ea typeface="Arial" charset="0"/>
                <a:cs typeface="Arial" charset="0"/>
                <a:sym typeface="Symbol" charset="2"/>
              </a:rPr>
              <a:t>Case 1</a:t>
            </a:r>
            <a:r>
              <a:rPr lang="en-US" dirty="0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  <a:sym typeface="Symbol" charset="2"/>
              </a:rPr>
              <a:t> </a:t>
            </a:r>
          </a:p>
          <a:p>
            <a:pPr>
              <a:lnSpc>
                <a:spcPct val="200000"/>
              </a:lnSpc>
              <a:buFontTx/>
              <a:buNone/>
            </a:pPr>
            <a:r>
              <a:rPr lang="en-US" dirty="0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  <a:sym typeface="Symbol" charset="2"/>
              </a:rPr>
              <a:t>	</a:t>
            </a:r>
            <a:r>
              <a:rPr lang="en-US" dirty="0">
                <a:latin typeface="Century Gothic" charset="0"/>
                <a:ea typeface="Century Gothic" charset="0"/>
                <a:cs typeface="Century Gothic" charset="0"/>
                <a:sym typeface="Symbol" charset="2"/>
              </a:rPr>
              <a:t> ⇒</a:t>
            </a:r>
            <a:r>
              <a:rPr lang="en-US" dirty="0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  <a:sym typeface="Symbol" charset="2"/>
              </a:rPr>
              <a:t> </a:t>
            </a:r>
            <a:r>
              <a:rPr lang="en-US" dirty="0">
                <a:solidFill>
                  <a:srgbClr val="003399"/>
                </a:solidFill>
                <a:latin typeface="Comic Sans MS" charset="0"/>
                <a:ea typeface="Arial" charset="0"/>
                <a:cs typeface="Arial" charset="0"/>
                <a:sym typeface="Symbol" charset="2"/>
              </a:rPr>
              <a:t>T(n) = 𝚹(n)</a:t>
            </a:r>
          </a:p>
        </p:txBody>
      </p:sp>
      <p:graphicFrame>
        <p:nvGraphicFramePr>
          <p:cNvPr id="196612" name="Object 4"/>
          <p:cNvGraphicFramePr>
            <a:graphicFrameLocks noGrp="1" noChangeAspect="1"/>
          </p:cNvGraphicFramePr>
          <p:nvPr>
            <p:ph sz="half" idx="2"/>
            <p:extLst/>
          </p:nvPr>
        </p:nvGraphicFramePr>
        <p:xfrm>
          <a:off x="5304586" y="1414882"/>
          <a:ext cx="630237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5465" name="Equation" r:id="rId4" imgW="241200" imgH="228600" progId="Equation.3">
                  <p:embed/>
                </p:oleObj>
              </mc:Choice>
              <mc:Fallback>
                <p:oleObj name="Equation" r:id="rId4" imgW="241200" imgH="228600" progId="Equation.3">
                  <p:embed/>
                  <p:pic>
                    <p:nvPicPr>
                      <p:cNvPr id="19661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4586" y="1414882"/>
                        <a:ext cx="630237" cy="596900"/>
                      </a:xfrm>
                      <a:prstGeom prst="rect">
                        <a:avLst/>
                      </a:prstGeom>
                      <a:noFill/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28C3A5E-874F-7644-B1D2-5F927D298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3E6CA-E5DD-7148-9225-3475819DBBA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349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6</a:t>
            </a:r>
            <a:endParaRPr lang="en-US"/>
          </a:p>
        </p:txBody>
      </p:sp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Examples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119188"/>
            <a:ext cx="8456612" cy="5703887"/>
          </a:xfrm>
        </p:spPr>
        <p:txBody>
          <a:bodyPr/>
          <a:lstStyle/>
          <a:p>
            <a:pPr algn="ctr">
              <a:lnSpc>
                <a:spcPct val="150000"/>
              </a:lnSpc>
              <a:buFontTx/>
              <a:buNone/>
            </a:pPr>
            <a:r>
              <a:rPr lang="en-US" dirty="0">
                <a:latin typeface="Comic Sans MS" charset="0"/>
              </a:rPr>
              <a:t>T(n) = 3T(n/4) + </a:t>
            </a:r>
            <a:r>
              <a:rPr lang="en-US" dirty="0" err="1">
                <a:latin typeface="Comic Sans MS" charset="0"/>
              </a:rPr>
              <a:t>nlgn</a:t>
            </a:r>
            <a:r>
              <a:rPr lang="en-US" dirty="0">
                <a:latin typeface="Comic Sans MS" charset="0"/>
              </a:rPr>
              <a:t>	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dirty="0">
                <a:latin typeface="Comic Sans MS" charset="0"/>
              </a:rPr>
              <a:t>	</a:t>
            </a:r>
            <a:r>
              <a:rPr lang="en-US" dirty="0">
                <a:solidFill>
                  <a:schemeClr val="tx1"/>
                </a:solidFill>
                <a:latin typeface="Comic Sans MS" charset="0"/>
              </a:rPr>
              <a:t>a = 3, b = 4, log</a:t>
            </a:r>
            <a:r>
              <a:rPr lang="en-US" baseline="-25000" dirty="0">
                <a:solidFill>
                  <a:schemeClr val="tx1"/>
                </a:solidFill>
                <a:latin typeface="Comic Sans MS" charset="0"/>
              </a:rPr>
              <a:t>4</a:t>
            </a:r>
            <a:r>
              <a:rPr lang="en-US" dirty="0">
                <a:solidFill>
                  <a:schemeClr val="tx1"/>
                </a:solidFill>
                <a:latin typeface="Comic Sans MS" charset="0"/>
              </a:rPr>
              <a:t>3 = 0.793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dirty="0">
                <a:solidFill>
                  <a:schemeClr val="tx1"/>
                </a:solidFill>
                <a:latin typeface="Comic Sans MS" charset="0"/>
              </a:rPr>
              <a:t>	</a:t>
            </a:r>
            <a:r>
              <a:rPr lang="en-US" dirty="0">
                <a:solidFill>
                  <a:schemeClr val="tx1"/>
                </a:solidFill>
              </a:rPr>
              <a:t>Compare</a:t>
            </a:r>
            <a:r>
              <a:rPr lang="en-US" dirty="0">
                <a:solidFill>
                  <a:schemeClr val="tx1"/>
                </a:solidFill>
                <a:latin typeface="Comic Sans MS" charset="0"/>
              </a:rPr>
              <a:t> </a:t>
            </a:r>
            <a:r>
              <a:rPr lang="en-US" dirty="0">
                <a:latin typeface="Comic Sans MS" charset="0"/>
              </a:rPr>
              <a:t>n</a:t>
            </a:r>
            <a:r>
              <a:rPr lang="en-US" baseline="30000" dirty="0">
                <a:latin typeface="Comic Sans MS" charset="0"/>
              </a:rPr>
              <a:t>0.793</a:t>
            </a:r>
            <a:r>
              <a:rPr lang="en-US" dirty="0">
                <a:solidFill>
                  <a:schemeClr val="tx1"/>
                </a:solidFill>
              </a:rPr>
              <a:t> with</a:t>
            </a:r>
            <a:r>
              <a:rPr lang="en-US" dirty="0"/>
              <a:t> </a:t>
            </a:r>
            <a:r>
              <a:rPr lang="en-US" dirty="0">
                <a:latin typeface="Comic Sans MS" charset="0"/>
              </a:rPr>
              <a:t>f(n) = </a:t>
            </a:r>
            <a:r>
              <a:rPr lang="en-US" dirty="0" err="1">
                <a:latin typeface="Comic Sans MS" charset="0"/>
              </a:rPr>
              <a:t>nlgn</a:t>
            </a:r>
            <a:r>
              <a:rPr lang="en-US" dirty="0">
                <a:latin typeface="Comic Sans MS" charset="0"/>
              </a:rPr>
              <a:t> 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dirty="0">
                <a:latin typeface="Comic Sans MS" charset="0"/>
              </a:rPr>
              <a:t>	f(n) = </a:t>
            </a:r>
            <a:r>
              <a:rPr lang="en-US" dirty="0">
                <a:latin typeface="Comic Sans MS" charset="0"/>
                <a:ea typeface="Arial" charset="0"/>
                <a:cs typeface="Arial" charset="0"/>
                <a:sym typeface="Symbol" charset="2"/>
              </a:rPr>
              <a:t>𝛀</a:t>
            </a:r>
            <a:r>
              <a:rPr lang="en-US" dirty="0">
                <a:latin typeface="Comic Sans MS" charset="0"/>
                <a:sym typeface="Symbol" charset="2"/>
              </a:rPr>
              <a:t>(n</a:t>
            </a:r>
            <a:r>
              <a:rPr lang="en-US" baseline="30000" dirty="0">
                <a:latin typeface="Comic Sans MS" charset="0"/>
                <a:sym typeface="Symbol" charset="2"/>
              </a:rPr>
              <a:t>log</a:t>
            </a:r>
            <a:r>
              <a:rPr lang="en-US" baseline="-25000" dirty="0">
                <a:latin typeface="Comic Sans MS" charset="0"/>
                <a:sym typeface="Symbol" charset="2"/>
              </a:rPr>
              <a:t>4</a:t>
            </a:r>
            <a:r>
              <a:rPr lang="en-US" baseline="30000" dirty="0">
                <a:latin typeface="Comic Sans MS" charset="0"/>
                <a:sym typeface="Symbol" charset="2"/>
              </a:rPr>
              <a:t>3+</a:t>
            </a:r>
            <a:r>
              <a:rPr lang="en-US" baseline="30000" dirty="0">
                <a:latin typeface="Comic Sans MS" charset="0"/>
                <a:ea typeface="Arial" charset="0"/>
                <a:cs typeface="Arial" charset="0"/>
                <a:sym typeface="Symbol" charset="2"/>
              </a:rPr>
              <a:t>ℇ</a:t>
            </a:r>
            <a:r>
              <a:rPr lang="en-US" dirty="0">
                <a:latin typeface="Comic Sans MS" charset="0"/>
                <a:sym typeface="Symbol" charset="2"/>
              </a:rPr>
              <a:t>)</a:t>
            </a:r>
            <a:r>
              <a:rPr lang="en-US" dirty="0">
                <a:sym typeface="Symbol" charset="2"/>
              </a:rPr>
              <a:t>  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dirty="0">
                <a:ea typeface="Arial" charset="0"/>
                <a:cs typeface="Arial" charset="0"/>
                <a:sym typeface="Symbol" charset="2"/>
              </a:rPr>
              <a:t>	Case 3: </a:t>
            </a:r>
            <a:r>
              <a:rPr lang="en-US" dirty="0">
                <a:solidFill>
                  <a:schemeClr val="tx1"/>
                </a:solidFill>
                <a:ea typeface="Arial" charset="0"/>
                <a:cs typeface="Arial" charset="0"/>
                <a:sym typeface="Symbol" charset="2"/>
              </a:rPr>
              <a:t>check regularity condition: 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dirty="0">
                <a:ea typeface="Arial" charset="0"/>
                <a:cs typeface="Arial" charset="0"/>
                <a:sym typeface="Symbol" charset="2"/>
              </a:rPr>
              <a:t>		</a:t>
            </a:r>
            <a:r>
              <a:rPr lang="en-US" dirty="0">
                <a:latin typeface="Comic Sans MS" charset="0"/>
                <a:ea typeface="Arial" charset="0"/>
                <a:cs typeface="Arial" charset="0"/>
                <a:sym typeface="Symbol" charset="2"/>
              </a:rPr>
              <a:t>3(n/4)</a:t>
            </a:r>
            <a:r>
              <a:rPr lang="en-US" dirty="0" err="1">
                <a:latin typeface="Comic Sans MS" charset="0"/>
                <a:ea typeface="Arial" charset="0"/>
                <a:cs typeface="Arial" charset="0"/>
                <a:sym typeface="Symbol" charset="2"/>
              </a:rPr>
              <a:t>lg</a:t>
            </a:r>
            <a:r>
              <a:rPr lang="en-US" dirty="0">
                <a:latin typeface="Comic Sans MS" charset="0"/>
                <a:ea typeface="Arial" charset="0"/>
                <a:cs typeface="Arial" charset="0"/>
                <a:sym typeface="Symbol" charset="2"/>
              </a:rPr>
              <a:t>(n/4) ≤ (3/4)</a:t>
            </a:r>
            <a:r>
              <a:rPr lang="en-US" dirty="0" err="1">
                <a:latin typeface="Comic Sans MS" charset="0"/>
                <a:ea typeface="Arial" charset="0"/>
                <a:cs typeface="Arial" charset="0"/>
                <a:sym typeface="Symbol" charset="2"/>
              </a:rPr>
              <a:t>nlgn</a:t>
            </a:r>
            <a:r>
              <a:rPr lang="en-US" dirty="0">
                <a:latin typeface="Comic Sans MS" charset="0"/>
                <a:ea typeface="Arial" charset="0"/>
                <a:cs typeface="Arial" charset="0"/>
                <a:sym typeface="Symbol" charset="2"/>
              </a:rPr>
              <a:t> = c f(n), c=3/4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dirty="0">
                <a:latin typeface="Comic Sans MS" charset="0"/>
                <a:ea typeface="Arial" charset="0"/>
                <a:cs typeface="Arial" charset="0"/>
                <a:sym typeface="Symbol" charset="2"/>
              </a:rPr>
              <a:t>	</a:t>
            </a:r>
            <a:r>
              <a:rPr lang="en-US" dirty="0">
                <a:latin typeface="Century Gothic" charset="0"/>
                <a:ea typeface="Century Gothic" charset="0"/>
                <a:cs typeface="Century Gothic" charset="0"/>
                <a:sym typeface="Symbol" charset="2"/>
              </a:rPr>
              <a:t> ⇒ </a:t>
            </a:r>
            <a:r>
              <a:rPr lang="en-US" dirty="0">
                <a:solidFill>
                  <a:srgbClr val="003399"/>
                </a:solidFill>
                <a:latin typeface="Comic Sans MS" charset="0"/>
                <a:ea typeface="Arial" charset="0"/>
                <a:cs typeface="Arial" charset="0"/>
                <a:sym typeface="Symbol" charset="2"/>
              </a:rPr>
              <a:t>T(n) = 𝚹(</a:t>
            </a:r>
            <a:r>
              <a:rPr lang="en-US" dirty="0" err="1">
                <a:solidFill>
                  <a:srgbClr val="003399"/>
                </a:solidFill>
                <a:latin typeface="Comic Sans MS" charset="0"/>
                <a:ea typeface="Arial" charset="0"/>
                <a:cs typeface="Arial" charset="0"/>
                <a:sym typeface="Symbol" charset="2"/>
              </a:rPr>
              <a:t>nlgn</a:t>
            </a:r>
            <a:r>
              <a:rPr lang="en-US" dirty="0">
                <a:solidFill>
                  <a:srgbClr val="003399"/>
                </a:solidFill>
                <a:latin typeface="Comic Sans MS" charset="0"/>
                <a:ea typeface="Arial" charset="0"/>
                <a:cs typeface="Arial" charset="0"/>
                <a:sym typeface="Symbol" charset="2"/>
              </a:rPr>
              <a:t>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F1002A9-B0A9-A242-83BC-A806CF74B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316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35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5132</TotalTime>
  <Words>2585</Words>
  <Application>Microsoft Macintosh PowerPoint</Application>
  <PresentationFormat>On-screen Show (4:3)</PresentationFormat>
  <Paragraphs>494</Paragraphs>
  <Slides>30</Slides>
  <Notes>29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9" baseType="lpstr">
      <vt:lpstr>ＭＳ Ｐゴシック</vt:lpstr>
      <vt:lpstr>Arial</vt:lpstr>
      <vt:lpstr>Century Gothic</vt:lpstr>
      <vt:lpstr>Comic Sans MS</vt:lpstr>
      <vt:lpstr>Monotype Corsiva</vt:lpstr>
      <vt:lpstr>Symbol</vt:lpstr>
      <vt:lpstr>Default Design</vt:lpstr>
      <vt:lpstr>Equation</vt:lpstr>
      <vt:lpstr>Paint Shop Pro Image</vt:lpstr>
      <vt:lpstr>Analysis of Algorithms CS 477/677</vt:lpstr>
      <vt:lpstr>Administrative</vt:lpstr>
      <vt:lpstr>Master’s method</vt:lpstr>
      <vt:lpstr>Master’s method</vt:lpstr>
      <vt:lpstr>Why nlogba?</vt:lpstr>
      <vt:lpstr>Examples</vt:lpstr>
      <vt:lpstr>Examples</vt:lpstr>
      <vt:lpstr>Examples (cont.)</vt:lpstr>
      <vt:lpstr>Examples</vt:lpstr>
      <vt:lpstr>Examples</vt:lpstr>
      <vt:lpstr>The Sorting Problem</vt:lpstr>
      <vt:lpstr>Why Study Sorting Algorithms?</vt:lpstr>
      <vt:lpstr>Stability</vt:lpstr>
      <vt:lpstr>Insertion Sort</vt:lpstr>
      <vt:lpstr>Example</vt:lpstr>
      <vt:lpstr>INSERTION-SORT</vt:lpstr>
      <vt:lpstr>Loop Invariant for Insertion Sort</vt:lpstr>
      <vt:lpstr>Proving Loop Invariants</vt:lpstr>
      <vt:lpstr>Loop Invariant for Insertion Sort</vt:lpstr>
      <vt:lpstr>Loop Invariant for Insertion Sort</vt:lpstr>
      <vt:lpstr>Loop Invariant for Insertion Sort</vt:lpstr>
      <vt:lpstr>Analysis of Insertion Sort</vt:lpstr>
      <vt:lpstr>Best Case Analysis</vt:lpstr>
      <vt:lpstr>Worst Case Analysis</vt:lpstr>
      <vt:lpstr>Comparisons and Exchanges in Insertion Sort</vt:lpstr>
      <vt:lpstr>Insertion Sort - Summary</vt:lpstr>
      <vt:lpstr>Bubble Sort</vt:lpstr>
      <vt:lpstr>Example</vt:lpstr>
      <vt:lpstr>Bubble Sort</vt:lpstr>
      <vt:lpstr>Readings</vt:lpstr>
    </vt:vector>
  </TitlesOfParts>
  <Company>University of Nevada, Reno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of Algorithms CS 465/665</dc:title>
  <dc:creator> Monica Nicolescu</dc:creator>
  <cp:lastModifiedBy>Microsoft Office User</cp:lastModifiedBy>
  <cp:revision>638</cp:revision>
  <cp:lastPrinted>2020-02-06T18:59:40Z</cp:lastPrinted>
  <dcterms:created xsi:type="dcterms:W3CDTF">2011-01-18T17:28:39Z</dcterms:created>
  <dcterms:modified xsi:type="dcterms:W3CDTF">2020-02-07T18:04:11Z</dcterms:modified>
</cp:coreProperties>
</file>