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481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  <p:sldId id="372" r:id="rId22"/>
    <p:sldId id="428" r:id="rId23"/>
    <p:sldId id="429" r:id="rId24"/>
    <p:sldId id="430" r:id="rId25"/>
    <p:sldId id="431" r:id="rId26"/>
    <p:sldId id="432" r:id="rId27"/>
    <p:sldId id="424" r:id="rId28"/>
    <p:sldId id="425" r:id="rId29"/>
    <p:sldId id="426" r:id="rId30"/>
    <p:sldId id="290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7" autoAdjust="0"/>
    <p:restoredTop sz="96405" autoAdjust="0"/>
  </p:normalViewPr>
  <p:slideViewPr>
    <p:cSldViewPr snapToGrid="0">
      <p:cViewPr varScale="1">
        <p:scale>
          <a:sx n="126" d="100"/>
          <a:sy n="126" d="100"/>
        </p:scale>
        <p:origin x="199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23.wmf"/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E2466-E89A-6F43-B9B5-86BCE30E61B2}" type="slidenum">
              <a:rPr lang="en-US"/>
              <a:pPr/>
              <a:t>11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71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B1632-2195-6346-BA1B-B4217A07B270}" type="slidenum">
              <a:rPr lang="en-US"/>
              <a:pPr/>
              <a:t>12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80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727F5-1632-5346-95FD-C638A0B77E18}" type="slidenum">
              <a:rPr lang="en-US"/>
              <a:pPr/>
              <a:t>13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7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D53D9C-1E7E-5248-B73A-EC5B10045701}" type="slidenum">
              <a:rPr lang="en-US"/>
              <a:pPr/>
              <a:t>14</a:t>
            </a:fld>
            <a:endParaRPr lang="en-US"/>
          </a:p>
        </p:txBody>
      </p:sp>
      <p:sp>
        <p:nvSpPr>
          <p:cNvPr id="40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650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230A5-A4A9-9E4E-8EEF-B44F1DC1B8B1}" type="slidenum">
              <a:rPr lang="en-US"/>
              <a:pPr/>
              <a:t>15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24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C114E9-F572-874B-AEFB-8BBDCDD7EB17}" type="slidenum">
              <a:rPr lang="en-US"/>
              <a:pPr/>
              <a:t>16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093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20EE5-1DAA-B349-A423-34F51099124D}" type="slidenum">
              <a:rPr lang="en-US"/>
              <a:pPr/>
              <a:t>17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41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5C9283-770B-5741-A7B5-CCB380B11B13}" type="slidenum">
              <a:rPr lang="en-US"/>
              <a:pPr/>
              <a:t>18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345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6461A0-3C3A-C540-8F1E-90D23CBBC571}" type="slidenum">
              <a:rPr lang="en-US"/>
              <a:pPr/>
              <a:t>19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528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C7738E-C3D3-4F48-89D6-A38CBB451531}" type="slidenum">
              <a:rPr lang="en-US"/>
              <a:pPr/>
              <a:t>20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5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56E0B-9914-2F4A-8C90-38182D943EA9}" type="slidenum">
              <a:rPr lang="en-US"/>
              <a:pPr/>
              <a:t>3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07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DEC2A9-E509-1B4C-B2B6-05C6EA48C9D3}" type="slidenum">
              <a:rPr lang="en-US"/>
              <a:pPr/>
              <a:t>21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848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6EFC28-D5A7-A849-996C-539D058A7142}" type="slidenum">
              <a:rPr lang="en-US"/>
              <a:pPr/>
              <a:t>22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-2500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5185132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177505-3842-9046-81A5-0AD4E7B728DC}" type="slidenum">
              <a:rPr lang="en-US"/>
              <a:pPr/>
              <a:t>23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938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CEAD37-B7C4-DA40-9847-691CB475EB90}" type="slidenum">
              <a:rPr lang="en-US"/>
              <a:pPr/>
              <a:t>24</a:t>
            </a:fld>
            <a:endParaRPr lang="en-US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038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F89BF5-D67A-7349-89F7-109F48F0FF5A}" type="slidenum">
              <a:rPr lang="en-US"/>
              <a:pPr/>
              <a:t>25</a:t>
            </a:fld>
            <a:endParaRPr lang="en-US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576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22DAF5-669E-134E-9C44-A44251F46FD9}" type="slidenum">
              <a:rPr lang="en-US"/>
              <a:pPr/>
              <a:t>26</a:t>
            </a:fld>
            <a:endParaRPr lang="en-US"/>
          </a:p>
        </p:txBody>
      </p:sp>
      <p:sp>
        <p:nvSpPr>
          <p:cNvPr id="39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216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E1CD81-6BC2-F044-86CE-70961E0F99CD}" type="slidenum">
              <a:rPr lang="en-US"/>
              <a:pPr/>
              <a:t>27</a:t>
            </a:fld>
            <a:endParaRPr lang="en-US"/>
          </a:p>
        </p:txBody>
      </p:sp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39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A5CF39-5196-1F47-90F6-18D5BA294F80}" type="slidenum">
              <a:rPr lang="en-US"/>
              <a:pPr/>
              <a:t>28</a:t>
            </a:fld>
            <a:endParaRPr lang="en-US"/>
          </a:p>
        </p:txBody>
      </p:sp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709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5F38A9-0D3D-744B-9F79-334DFFB65F61}" type="slidenum">
              <a:rPr lang="en-US"/>
              <a:pPr/>
              <a:t>29</a:t>
            </a:fld>
            <a:endParaRPr lang="en-US"/>
          </a:p>
        </p:txBody>
      </p:sp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882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30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6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FB3AB9-60C4-A94C-B30B-5DDBC3EBF0D0}" type="slidenum">
              <a:rPr lang="en-US"/>
              <a:pPr/>
              <a:t>4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48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B29A1-957D-4A4A-89F9-EECF1C95130E}" type="slidenum">
              <a:rPr lang="en-US"/>
              <a:pPr/>
              <a:t>5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97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0CEE23-22DE-E247-B573-7953C8746B03}" type="slidenum">
              <a:rPr lang="en-US"/>
              <a:pPr/>
              <a:t>6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38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04DCCD-7B0D-0145-B2D3-BA9E29378E01}" type="slidenum">
              <a:rPr lang="en-US"/>
              <a:pPr/>
              <a:t>7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85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07561-63C8-2C45-83E2-91B33C9F13FF}" type="slidenum">
              <a:rPr lang="en-US"/>
              <a:pPr/>
              <a:t>8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30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BF4117-A594-2E43-BDEE-DDCDC0C17F5B}" type="slidenum">
              <a:rPr lang="en-US"/>
              <a:pPr/>
              <a:t>9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59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70420B-7E1E-B747-81A1-F1AB86C28989}" type="slidenum">
              <a:rPr lang="en-US"/>
              <a:pPr/>
              <a:t>10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83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0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50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E110B36F-A941-9C44-BAAC-BCA208C386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3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8" r:id="rId15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4.png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1.png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png"/><Relationship Id="rId1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1.png"/><Relationship Id="rId4" Type="http://schemas.openxmlformats.org/officeDocument/2006/relationships/oleObject" Target="../embeddings/oleObject1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4.png"/><Relationship Id="rId4" Type="http://schemas.openxmlformats.org/officeDocument/2006/relationships/oleObject" Target="../embeddings/oleObject20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6.wmf"/><Relationship Id="rId10" Type="http://schemas.openxmlformats.org/officeDocument/2006/relationships/image" Target="../media/image18.wmf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2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17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Examples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19188"/>
            <a:ext cx="8456612" cy="4903787"/>
          </a:xfrm>
        </p:spPr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T(n) = 2T(n/2) + </a:t>
            </a:r>
            <a:r>
              <a:rPr lang="en-US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nlgn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a = 2, b = 2, log</a:t>
            </a:r>
            <a:r>
              <a:rPr lang="en-US" baseline="-250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2 = 1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mic Sans MS" charset="0"/>
              </a:rPr>
              <a:t>Compare </a:t>
            </a:r>
            <a:r>
              <a:rPr lang="en-US" dirty="0">
                <a:solidFill>
                  <a:srgbClr val="003399"/>
                </a:solidFill>
                <a:latin typeface="Comic Sans MS" charset="0"/>
              </a:rPr>
              <a:t>n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with </a:t>
            </a:r>
            <a:r>
              <a:rPr lang="en-US" dirty="0">
                <a:solidFill>
                  <a:srgbClr val="003399"/>
                </a:solidFill>
                <a:latin typeface="Comic Sans MS" charset="0"/>
              </a:rPr>
              <a:t>f(n) = </a:t>
            </a:r>
            <a:r>
              <a:rPr lang="en-US" dirty="0" err="1">
                <a:solidFill>
                  <a:srgbClr val="003399"/>
                </a:solidFill>
                <a:latin typeface="Comic Sans MS" charset="0"/>
              </a:rPr>
              <a:t>nlgn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dirty="0"/>
              <a:t>seems like case 3 should apply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f(n) must be </a:t>
            </a:r>
            <a:r>
              <a:rPr lang="en-US" dirty="0" err="1">
                <a:solidFill>
                  <a:schemeClr val="tx1"/>
                </a:solidFill>
              </a:rPr>
              <a:t>polynomially</a:t>
            </a:r>
            <a:r>
              <a:rPr lang="en-US" dirty="0">
                <a:solidFill>
                  <a:schemeClr val="tx1"/>
                </a:solidFill>
              </a:rPr>
              <a:t> larger by a factor of </a:t>
            </a:r>
            <a:r>
              <a:rPr lang="en-US" dirty="0" err="1">
                <a:solidFill>
                  <a:schemeClr val="tx1"/>
                </a:solidFill>
              </a:rPr>
              <a:t>n</a:t>
            </a:r>
            <a:r>
              <a:rPr lang="en-US" baseline="30000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ℇ</a:t>
            </a:r>
            <a:endParaRPr lang="en-US" baseline="30000" dirty="0">
              <a:sym typeface="Symbol" charset="2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sym typeface="Symbol" charset="2"/>
              </a:rPr>
              <a:t>In this case it is only larger by a factor of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  <a:sym typeface="Symbol" charset="2"/>
              </a:rPr>
              <a:t>lgn</a:t>
            </a:r>
            <a:endParaRPr lang="en-US" dirty="0">
              <a:solidFill>
                <a:schemeClr val="tx1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08B7B0-464E-0943-87E6-92B409853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9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8EA8B-BF6B-B743-AEFC-8DF23713C6AB}" type="slidenum">
              <a:rPr lang="en-US"/>
              <a:pPr/>
              <a:t>11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Sorting Problem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/>
              <a:t>Input: 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A sequence of </a:t>
            </a:r>
            <a:r>
              <a:rPr lang="en-US" dirty="0" err="1">
                <a:latin typeface="Comic Sans MS" charset="0"/>
              </a:rPr>
              <a:t>n</a:t>
            </a:r>
            <a:r>
              <a:rPr lang="en-US" i="1" dirty="0"/>
              <a:t> </a:t>
            </a:r>
            <a:r>
              <a:rPr lang="en-US" dirty="0"/>
              <a:t>numbers </a:t>
            </a:r>
            <a:r>
              <a:rPr lang="en-US" dirty="0">
                <a:latin typeface="Comic Sans MS" charset="0"/>
              </a:rPr>
              <a:t>a</a:t>
            </a:r>
            <a:r>
              <a:rPr lang="en-US" baseline="-25000" dirty="0">
                <a:latin typeface="Comic Sans MS" charset="0"/>
              </a:rPr>
              <a:t>1</a:t>
            </a:r>
            <a:r>
              <a:rPr lang="en-US" dirty="0">
                <a:latin typeface="Comic Sans MS" charset="0"/>
              </a:rPr>
              <a:t>, a</a:t>
            </a:r>
            <a:r>
              <a:rPr lang="en-US" baseline="-25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, . . . , a</a:t>
            </a:r>
            <a:r>
              <a:rPr lang="en-US" baseline="-25000" dirty="0">
                <a:latin typeface="Comic Sans MS" charset="0"/>
              </a:rPr>
              <a:t>n</a:t>
            </a:r>
            <a:endParaRPr lang="en-US" dirty="0">
              <a:latin typeface="Comic Sans MS" charset="0"/>
            </a:endParaRPr>
          </a:p>
          <a:p>
            <a:pPr>
              <a:lnSpc>
                <a:spcPct val="200000"/>
              </a:lnSpc>
            </a:pPr>
            <a:r>
              <a:rPr lang="en-US" b="1" dirty="0"/>
              <a:t>Output: 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A permutation (reordering) </a:t>
            </a:r>
            <a:r>
              <a:rPr lang="en-US" dirty="0">
                <a:latin typeface="Comic Sans MS" charset="0"/>
              </a:rPr>
              <a:t>a</a:t>
            </a:r>
            <a:r>
              <a:rPr lang="en-US" baseline="-25000" dirty="0">
                <a:latin typeface="Comic Sans MS" charset="0"/>
              </a:rPr>
              <a:t>1</a:t>
            </a:r>
            <a:r>
              <a:rPr lang="en-US" dirty="0">
                <a:latin typeface="Comic Sans MS" charset="0"/>
              </a:rPr>
              <a:t>’, a</a:t>
            </a:r>
            <a:r>
              <a:rPr lang="en-US" baseline="-25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’, . . . , a</a:t>
            </a:r>
            <a:r>
              <a:rPr lang="en-US" baseline="-25000" dirty="0">
                <a:latin typeface="Comic Sans MS" charset="0"/>
              </a:rPr>
              <a:t>n</a:t>
            </a:r>
            <a:r>
              <a:rPr lang="en-US" dirty="0">
                <a:latin typeface="Comic Sans MS" charset="0"/>
              </a:rPr>
              <a:t>’</a:t>
            </a:r>
            <a:r>
              <a:rPr lang="en-US" dirty="0"/>
              <a:t> of the input sequence such that </a:t>
            </a:r>
            <a:r>
              <a:rPr lang="en-US" dirty="0">
                <a:latin typeface="Comic Sans MS" charset="0"/>
              </a:rPr>
              <a:t>a</a:t>
            </a:r>
            <a:r>
              <a:rPr lang="en-US" baseline="-25000" dirty="0">
                <a:latin typeface="Comic Sans MS" charset="0"/>
              </a:rPr>
              <a:t>1</a:t>
            </a:r>
            <a:r>
              <a:rPr lang="en-US" dirty="0">
                <a:latin typeface="Comic Sans MS" charset="0"/>
              </a:rPr>
              <a:t>’ ≤ a</a:t>
            </a:r>
            <a:r>
              <a:rPr lang="en-US" baseline="-25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’ ≤ · · · ≤ a</a:t>
            </a:r>
            <a:r>
              <a:rPr lang="en-US" baseline="-25000" dirty="0">
                <a:latin typeface="Comic Sans MS" charset="0"/>
              </a:rPr>
              <a:t>n</a:t>
            </a:r>
            <a:r>
              <a:rPr lang="en-US" dirty="0">
                <a:latin typeface="Comic Sans MS" charset="0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128391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696E-DF5F-5245-9DD8-CD9D33DE48BE}" type="slidenum">
              <a:rPr lang="en-US"/>
              <a:pPr/>
              <a:t>12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Study Sorting Algorithms?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a variety of situations that we can encounter</a:t>
            </a:r>
          </a:p>
          <a:p>
            <a:pPr lvl="1"/>
            <a:r>
              <a:rPr lang="en-US" dirty="0"/>
              <a:t>Do we have randomly ordered keys?</a:t>
            </a:r>
          </a:p>
          <a:p>
            <a:pPr lvl="1"/>
            <a:r>
              <a:rPr lang="en-US" dirty="0"/>
              <a:t>Are all keys distinct?</a:t>
            </a:r>
          </a:p>
          <a:p>
            <a:pPr lvl="1"/>
            <a:r>
              <a:rPr lang="en-US" dirty="0"/>
              <a:t>How large is the set of keys to be ordered?</a:t>
            </a:r>
          </a:p>
          <a:p>
            <a:pPr lvl="1"/>
            <a:r>
              <a:rPr lang="en-US" dirty="0"/>
              <a:t>Need guaranteed performance?</a:t>
            </a:r>
          </a:p>
          <a:p>
            <a:pPr lvl="1"/>
            <a:r>
              <a:rPr lang="en-US" dirty="0"/>
              <a:t>Does the algorithm sort in place?</a:t>
            </a:r>
          </a:p>
          <a:p>
            <a:pPr lvl="1"/>
            <a:r>
              <a:rPr lang="en-US" dirty="0"/>
              <a:t>Is the algorithm stable?</a:t>
            </a:r>
          </a:p>
          <a:p>
            <a:pPr lvl="1"/>
            <a:endParaRPr lang="en-US" dirty="0"/>
          </a:p>
          <a:p>
            <a:r>
              <a:rPr lang="en-US" dirty="0"/>
              <a:t>Various algorithms are better suited to some of these situations</a:t>
            </a:r>
          </a:p>
        </p:txBody>
      </p:sp>
    </p:spTree>
    <p:extLst>
      <p:ext uri="{BB962C8B-B14F-4D97-AF65-F5344CB8AC3E}">
        <p14:creationId xmlns:p14="http://schemas.microsoft.com/office/powerpoint/2010/main" val="418538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285F-CB4E-9842-BC09-C9BA6C1A5205}" type="slidenum">
              <a:rPr lang="en-US"/>
              <a:pPr/>
              <a:t>13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Stability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50237" cy="841375"/>
          </a:xfrm>
        </p:spPr>
        <p:txBody>
          <a:bodyPr/>
          <a:lstStyle/>
          <a:p>
            <a:r>
              <a:rPr lang="en-US" sz="2400"/>
              <a:t>A </a:t>
            </a:r>
            <a:r>
              <a:rPr lang="en-US" sz="2400">
                <a:solidFill>
                  <a:srgbClr val="DD0111"/>
                </a:solidFill>
              </a:rPr>
              <a:t>STABLE</a:t>
            </a:r>
            <a:r>
              <a:rPr lang="en-US" sz="2400"/>
              <a:t> sort  preserves relative order of records with equal keys</a:t>
            </a:r>
          </a:p>
        </p:txBody>
      </p:sp>
      <p:pic>
        <p:nvPicPr>
          <p:cNvPr id="201732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425950" y="2012950"/>
            <a:ext cx="4151313" cy="1868488"/>
          </a:xfrm>
          <a:noFill/>
          <a:ln/>
        </p:spPr>
      </p:pic>
      <p:pic>
        <p:nvPicPr>
          <p:cNvPr id="201733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4465638" y="3963988"/>
            <a:ext cx="4073525" cy="1782762"/>
          </a:xfrm>
          <a:noFill/>
          <a:ln/>
        </p:spPr>
      </p:pic>
      <p:sp>
        <p:nvSpPr>
          <p:cNvPr id="201734" name="Text Box 6"/>
          <p:cNvSpPr txBox="1">
            <a:spLocks noChangeArrowheads="1"/>
          </p:cNvSpPr>
          <p:nvPr/>
        </p:nvSpPr>
        <p:spPr bwMode="auto">
          <a:xfrm>
            <a:off x="1841500" y="2112963"/>
            <a:ext cx="2271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Sort file on first key:</a:t>
            </a:r>
          </a:p>
        </p:txBody>
      </p:sp>
      <p:sp>
        <p:nvSpPr>
          <p:cNvPr id="201735" name="Text Box 7"/>
          <p:cNvSpPr txBox="1">
            <a:spLocks noChangeArrowheads="1"/>
          </p:cNvSpPr>
          <p:nvPr/>
        </p:nvSpPr>
        <p:spPr bwMode="auto">
          <a:xfrm>
            <a:off x="1841500" y="4002088"/>
            <a:ext cx="27558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Sort file on second key:</a:t>
            </a:r>
          </a:p>
        </p:txBody>
      </p:sp>
      <p:sp>
        <p:nvSpPr>
          <p:cNvPr id="201736" name="Text Box 8"/>
          <p:cNvSpPr txBox="1">
            <a:spLocks noChangeArrowheads="1"/>
          </p:cNvSpPr>
          <p:nvPr/>
        </p:nvSpPr>
        <p:spPr bwMode="auto">
          <a:xfrm>
            <a:off x="1841500" y="4776788"/>
            <a:ext cx="25939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Records with key value 3 are not in order on first key!!</a:t>
            </a:r>
          </a:p>
        </p:txBody>
      </p:sp>
    </p:spTree>
    <p:extLst>
      <p:ext uri="{BB962C8B-B14F-4D97-AF65-F5344CB8AC3E}">
        <p14:creationId xmlns:p14="http://schemas.microsoft.com/office/powerpoint/2010/main" val="412354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4" grpId="0"/>
      <p:bldP spid="201735" grpId="0"/>
      <p:bldP spid="2017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C3148-BE3A-9F42-BA73-84E5658A9C21}" type="slidenum">
              <a:rPr lang="en-US"/>
              <a:pPr/>
              <a:t>14</a:t>
            </a:fld>
            <a:endParaRPr 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/>
              <a:t>Idea: like sorting a hand of playing cards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Start with an empty left hand and the cards facing down on the table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Remove one card at a time from the table, and insert it into the correct position in the left hand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compare it with each of the cards already in the hand, from right to left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The cards held in the left hand are sorted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these cards were originally the top cards of the pile on the table</a:t>
            </a:r>
          </a:p>
        </p:txBody>
      </p:sp>
    </p:spTree>
    <p:extLst>
      <p:ext uri="{BB962C8B-B14F-4D97-AF65-F5344CB8AC3E}">
        <p14:creationId xmlns:p14="http://schemas.microsoft.com/office/powerpoint/2010/main" val="289639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7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E0DD-4918-B446-A9EE-8CA38618AAD2}" type="slidenum">
              <a:rPr lang="en-US"/>
              <a:pPr/>
              <a:t>15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aphicFrame>
        <p:nvGraphicFramePr>
          <p:cNvPr id="203779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04800" y="1701800"/>
          <a:ext cx="2527300" cy="139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87" name="Paint Shop Pro Image" r:id="rId4" imgW="2526829" imgH="1395500" progId="">
                  <p:embed/>
                </p:oleObj>
              </mc:Choice>
              <mc:Fallback>
                <p:oleObj name="Paint Shop Pro Image" r:id="rId4" imgW="2526829" imgH="1395500" progId="">
                  <p:embed/>
                  <p:pic>
                    <p:nvPicPr>
                      <p:cNvPr id="2037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01800"/>
                        <a:ext cx="2527300" cy="1395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971800" y="1709738"/>
          <a:ext cx="2574925" cy="138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88" name="Paint Shop Pro Image" r:id="rId6" imgW="2575610" imgH="1385741" progId="">
                  <p:embed/>
                </p:oleObj>
              </mc:Choice>
              <mc:Fallback>
                <p:oleObj name="Paint Shop Pro Image" r:id="rId6" imgW="2575610" imgH="1385741" progId="">
                  <p:embed/>
                  <p:pic>
                    <p:nvPicPr>
                      <p:cNvPr id="2037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709738"/>
                        <a:ext cx="2574925" cy="1385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1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638800" y="1693863"/>
          <a:ext cx="2527300" cy="141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89" name="Paint Shop Pro Image" r:id="rId8" imgW="2526829" imgH="1414634" progId="">
                  <p:embed/>
                </p:oleObj>
              </mc:Choice>
              <mc:Fallback>
                <p:oleObj name="Paint Shop Pro Image" r:id="rId8" imgW="2526829" imgH="1414634" progId="">
                  <p:embed/>
                  <p:pic>
                    <p:nvPicPr>
                      <p:cNvPr id="2037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693863"/>
                        <a:ext cx="2527300" cy="1414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2" name="Object 6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04800" y="3879850"/>
          <a:ext cx="2711450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90" name="Paint Shop Pro Image" r:id="rId10" imgW="2712195" imgH="1453659" progId="">
                  <p:embed/>
                </p:oleObj>
              </mc:Choice>
              <mc:Fallback>
                <p:oleObj name="Paint Shop Pro Image" r:id="rId10" imgW="2712195" imgH="1453659" progId="">
                  <p:embed/>
                  <p:pic>
                    <p:nvPicPr>
                      <p:cNvPr id="2037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79850"/>
                        <a:ext cx="2711450" cy="145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3" name="Object 7"/>
          <p:cNvGraphicFramePr>
            <a:graphicFrameLocks noChangeAspect="1"/>
          </p:cNvGraphicFramePr>
          <p:nvPr/>
        </p:nvGraphicFramePr>
        <p:xfrm>
          <a:off x="2971800" y="3840163"/>
          <a:ext cx="2546350" cy="142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91" name="Paint Shop Pro Image" r:id="rId12" imgW="2546341" imgH="1424390" progId="">
                  <p:embed/>
                </p:oleObj>
              </mc:Choice>
              <mc:Fallback>
                <p:oleObj name="Paint Shop Pro Image" r:id="rId12" imgW="2546341" imgH="1424390" progId="">
                  <p:embed/>
                  <p:pic>
                    <p:nvPicPr>
                      <p:cNvPr id="2037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840163"/>
                        <a:ext cx="2546350" cy="1423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4" name="Object 8"/>
          <p:cNvGraphicFramePr>
            <a:graphicFrameLocks noChangeAspect="1"/>
          </p:cNvGraphicFramePr>
          <p:nvPr/>
        </p:nvGraphicFramePr>
        <p:xfrm>
          <a:off x="5638800" y="4100513"/>
          <a:ext cx="2643188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92" name="Paint Shop Pro Image" r:id="rId14" imgW="2643902" imgH="946341" progId="">
                  <p:embed/>
                </p:oleObj>
              </mc:Choice>
              <mc:Fallback>
                <p:oleObj name="Paint Shop Pro Image" r:id="rId14" imgW="2643902" imgH="946341" progId="">
                  <p:embed/>
                  <p:pic>
                    <p:nvPicPr>
                      <p:cNvPr id="20378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00513"/>
                        <a:ext cx="2643188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228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 dirty="0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A3082-710B-AE4E-8422-6DECD3DEFFE1}" type="slidenum">
              <a:rPr lang="en-US"/>
              <a:pPr/>
              <a:t>16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INSERTION-SORT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9"/>
            <a:ext cx="8229600" cy="5227926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charset="0"/>
              </a:rPr>
              <a:t>Alg.: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INSERTION-SORT</a:t>
            </a:r>
            <a:r>
              <a:rPr lang="en-US" i="1" dirty="0">
                <a:solidFill>
                  <a:schemeClr val="tx1"/>
                </a:solidFill>
              </a:rPr>
              <a:t>(A)</a:t>
            </a:r>
          </a:p>
          <a:p>
            <a:pPr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for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j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← 2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dirty="0" err="1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	do 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key</a:t>
            </a:r>
            <a:r>
              <a:rPr lang="en-US" dirty="0">
                <a:solidFill>
                  <a:schemeClr val="tx1"/>
                </a:solidFill>
              </a:rPr>
              <a:t> ← 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A[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j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]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	      Insert </a:t>
            </a:r>
            <a:r>
              <a:rPr lang="en-US" sz="2000" dirty="0">
                <a:solidFill>
                  <a:schemeClr val="tx1"/>
                </a:solidFill>
                <a:latin typeface="Comic Sans MS" charset="0"/>
              </a:rPr>
              <a:t>A[ </a:t>
            </a:r>
            <a:r>
              <a:rPr lang="en-US" sz="2000" dirty="0" err="1">
                <a:solidFill>
                  <a:schemeClr val="tx1"/>
                </a:solidFill>
                <a:latin typeface="Comic Sans MS" charset="0"/>
              </a:rPr>
              <a:t>j</a:t>
            </a:r>
            <a:r>
              <a:rPr lang="en-US" sz="2000" dirty="0">
                <a:solidFill>
                  <a:schemeClr val="tx1"/>
                </a:solidFill>
                <a:latin typeface="Comic Sans MS" charset="0"/>
              </a:rPr>
              <a:t> ]</a:t>
            </a:r>
            <a:r>
              <a:rPr lang="en-US" sz="2000" dirty="0">
                <a:solidFill>
                  <a:schemeClr val="tx1"/>
                </a:solidFill>
              </a:rPr>
              <a:t> into the sorted sequence </a:t>
            </a:r>
            <a:r>
              <a:rPr lang="en-US" sz="2000" dirty="0">
                <a:solidFill>
                  <a:schemeClr val="tx1"/>
                </a:solidFill>
                <a:latin typeface="Comic Sans MS" charset="0"/>
              </a:rPr>
              <a:t>A[1 . . </a:t>
            </a:r>
            <a:r>
              <a:rPr lang="en-US" sz="2000" dirty="0" err="1">
                <a:solidFill>
                  <a:schemeClr val="tx1"/>
                </a:solidFill>
                <a:latin typeface="Comic Sans MS" charset="0"/>
              </a:rPr>
              <a:t>j</a:t>
            </a:r>
            <a:r>
              <a:rPr lang="en-US" sz="2000" dirty="0">
                <a:solidFill>
                  <a:schemeClr val="tx1"/>
                </a:solidFill>
                <a:latin typeface="Comic Sans MS" charset="0"/>
              </a:rPr>
              <a:t> -1]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	    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←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j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- 1</a:t>
            </a:r>
          </a:p>
          <a:p>
            <a:pPr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	     while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&gt; 0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A[i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] &gt; key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		</a:t>
            </a:r>
            <a:r>
              <a:rPr lang="en-US" b="1" dirty="0">
                <a:solidFill>
                  <a:schemeClr val="tx1"/>
                </a:solidFill>
              </a:rPr>
              <a:t>do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A[i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+ 1] ←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A[i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]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		     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←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– 1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	    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A[i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+ 1] ← key</a:t>
            </a:r>
          </a:p>
          <a:p>
            <a:r>
              <a:rPr lang="en-US" dirty="0">
                <a:solidFill>
                  <a:schemeClr val="tx1"/>
                </a:solidFill>
              </a:rPr>
              <a:t>Insertion sort – sorts the elements in place</a:t>
            </a:r>
            <a:endParaRPr lang="en-US" dirty="0">
              <a:solidFill>
                <a:schemeClr val="tx1"/>
              </a:solidFill>
              <a:latin typeface="Comic Sans MS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86300" y="1328738"/>
            <a:ext cx="4267200" cy="762000"/>
            <a:chOff x="528" y="1392"/>
            <a:chExt cx="2688" cy="48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28" y="1584"/>
              <a:ext cx="2688" cy="288"/>
              <a:chOff x="528" y="1440"/>
              <a:chExt cx="2688" cy="288"/>
            </a:xfrm>
          </p:grpSpPr>
          <p:sp>
            <p:nvSpPr>
              <p:cNvPr id="204806" name="Rectangle 6"/>
              <p:cNvSpPr>
                <a:spLocks noChangeArrowheads="1"/>
              </p:cNvSpPr>
              <p:nvPr/>
            </p:nvSpPr>
            <p:spPr bwMode="auto">
              <a:xfrm>
                <a:off x="2880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a</a:t>
                </a:r>
                <a:r>
                  <a:rPr lang="en-US" sz="2400" baseline="-25000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204807" name="Rectangle 7"/>
              <p:cNvSpPr>
                <a:spLocks noChangeArrowheads="1"/>
              </p:cNvSpPr>
              <p:nvPr/>
            </p:nvSpPr>
            <p:spPr bwMode="auto">
              <a:xfrm>
                <a:off x="2544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a</a:t>
                </a:r>
                <a:r>
                  <a:rPr lang="en-US" sz="2400" baseline="-25000">
                    <a:solidFill>
                      <a:schemeClr val="accent2"/>
                    </a:solidFill>
                  </a:rPr>
                  <a:t>7</a:t>
                </a:r>
              </a:p>
            </p:txBody>
          </p:sp>
          <p:sp>
            <p:nvSpPr>
              <p:cNvPr id="204808" name="Rectangle 8"/>
              <p:cNvSpPr>
                <a:spLocks noChangeArrowheads="1"/>
              </p:cNvSpPr>
              <p:nvPr/>
            </p:nvSpPr>
            <p:spPr bwMode="auto">
              <a:xfrm>
                <a:off x="2208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a</a:t>
                </a:r>
                <a:r>
                  <a:rPr lang="en-US" sz="2400" baseline="-25000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204809" name="Rectangle 9"/>
              <p:cNvSpPr>
                <a:spLocks noChangeArrowheads="1"/>
              </p:cNvSpPr>
              <p:nvPr/>
            </p:nvSpPr>
            <p:spPr bwMode="auto">
              <a:xfrm>
                <a:off x="1872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a</a:t>
                </a:r>
                <a:r>
                  <a:rPr lang="en-US" sz="2400" baseline="-25000">
                    <a:solidFill>
                      <a:schemeClr val="accent2"/>
                    </a:solidFill>
                  </a:rPr>
                  <a:t>5</a:t>
                </a:r>
              </a:p>
            </p:txBody>
          </p:sp>
          <p:sp>
            <p:nvSpPr>
              <p:cNvPr id="204810" name="Rectangle 10"/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a</a:t>
                </a:r>
                <a:r>
                  <a:rPr lang="en-US" sz="2400" baseline="-25000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204811" name="Rectangle 11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a</a:t>
                </a:r>
                <a:r>
                  <a:rPr lang="en-US" sz="2400" baseline="-25000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204812" name="Rectangle 12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a</a:t>
                </a:r>
                <a:r>
                  <a:rPr lang="en-US" sz="2400" baseline="-25000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204813" name="Rectangle 13"/>
              <p:cNvSpPr>
                <a:spLocks noChangeArrowheads="1"/>
              </p:cNvSpPr>
              <p:nvPr/>
            </p:nvSpPr>
            <p:spPr bwMode="auto">
              <a:xfrm>
                <a:off x="528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a</a:t>
                </a:r>
                <a:r>
                  <a:rPr lang="en-US" sz="2400" baseline="-25000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204814" name="Line 14"/>
              <p:cNvSpPr>
                <a:spLocks noChangeShapeType="1"/>
              </p:cNvSpPr>
              <p:nvPr/>
            </p:nvSpPr>
            <p:spPr bwMode="auto">
              <a:xfrm>
                <a:off x="528" y="1440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815" name="Line 15"/>
              <p:cNvSpPr>
                <a:spLocks noChangeShapeType="1"/>
              </p:cNvSpPr>
              <p:nvPr/>
            </p:nvSpPr>
            <p:spPr bwMode="auto">
              <a:xfrm>
                <a:off x="528" y="1728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816" name="Line 16"/>
              <p:cNvSpPr>
                <a:spLocks noChangeShapeType="1"/>
              </p:cNvSpPr>
              <p:nvPr/>
            </p:nvSpPr>
            <p:spPr bwMode="auto">
              <a:xfrm>
                <a:off x="528" y="1440"/>
                <a:ext cx="0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817" name="Line 17"/>
              <p:cNvSpPr>
                <a:spLocks noChangeShapeType="1"/>
              </p:cNvSpPr>
              <p:nvPr/>
            </p:nvSpPr>
            <p:spPr bwMode="auto">
              <a:xfrm>
                <a:off x="864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818" name="Line 18"/>
              <p:cNvSpPr>
                <a:spLocks noChangeShapeType="1"/>
              </p:cNvSpPr>
              <p:nvPr/>
            </p:nvSpPr>
            <p:spPr bwMode="auto">
              <a:xfrm>
                <a:off x="1200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819" name="Line 19"/>
              <p:cNvSpPr>
                <a:spLocks noChangeShapeType="1"/>
              </p:cNvSpPr>
              <p:nvPr/>
            </p:nvSpPr>
            <p:spPr bwMode="auto">
              <a:xfrm>
                <a:off x="1536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820" name="Line 20"/>
              <p:cNvSpPr>
                <a:spLocks noChangeShapeType="1"/>
              </p:cNvSpPr>
              <p:nvPr/>
            </p:nvSpPr>
            <p:spPr bwMode="auto">
              <a:xfrm>
                <a:off x="1872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821" name="Line 21"/>
              <p:cNvSpPr>
                <a:spLocks noChangeShapeType="1"/>
              </p:cNvSpPr>
              <p:nvPr/>
            </p:nvSpPr>
            <p:spPr bwMode="auto">
              <a:xfrm>
                <a:off x="2208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822" name="Line 22"/>
              <p:cNvSpPr>
                <a:spLocks noChangeShapeType="1"/>
              </p:cNvSpPr>
              <p:nvPr/>
            </p:nvSpPr>
            <p:spPr bwMode="auto">
              <a:xfrm>
                <a:off x="2544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823" name="Line 23"/>
              <p:cNvSpPr>
                <a:spLocks noChangeShapeType="1"/>
              </p:cNvSpPr>
              <p:nvPr/>
            </p:nvSpPr>
            <p:spPr bwMode="auto">
              <a:xfrm>
                <a:off x="2880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824" name="Line 24"/>
              <p:cNvSpPr>
                <a:spLocks noChangeShapeType="1"/>
              </p:cNvSpPr>
              <p:nvPr/>
            </p:nvSpPr>
            <p:spPr bwMode="auto">
              <a:xfrm>
                <a:off x="3216" y="1440"/>
                <a:ext cx="0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04825" name="Text Box 25"/>
            <p:cNvSpPr txBox="1">
              <a:spLocks noChangeArrowheads="1"/>
            </p:cNvSpPr>
            <p:nvPr/>
          </p:nvSpPr>
          <p:spPr bwMode="auto">
            <a:xfrm>
              <a:off x="624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204826" name="Text Box 26"/>
            <p:cNvSpPr txBox="1">
              <a:spLocks noChangeArrowheads="1"/>
            </p:cNvSpPr>
            <p:nvPr/>
          </p:nvSpPr>
          <p:spPr bwMode="auto">
            <a:xfrm>
              <a:off x="960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204827" name="Text Box 27"/>
            <p:cNvSpPr txBox="1">
              <a:spLocks noChangeArrowheads="1"/>
            </p:cNvSpPr>
            <p:nvPr/>
          </p:nvSpPr>
          <p:spPr bwMode="auto">
            <a:xfrm>
              <a:off x="1296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3</a:t>
              </a:r>
            </a:p>
          </p:txBody>
        </p:sp>
        <p:sp>
          <p:nvSpPr>
            <p:cNvPr id="204828" name="Text Box 28"/>
            <p:cNvSpPr txBox="1">
              <a:spLocks noChangeArrowheads="1"/>
            </p:cNvSpPr>
            <p:nvPr/>
          </p:nvSpPr>
          <p:spPr bwMode="auto">
            <a:xfrm>
              <a:off x="1632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4</a:t>
              </a:r>
            </a:p>
          </p:txBody>
        </p:sp>
        <p:sp>
          <p:nvSpPr>
            <p:cNvPr id="204829" name="Text Box 29"/>
            <p:cNvSpPr txBox="1">
              <a:spLocks noChangeArrowheads="1"/>
            </p:cNvSpPr>
            <p:nvPr/>
          </p:nvSpPr>
          <p:spPr bwMode="auto">
            <a:xfrm>
              <a:off x="1968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5</a:t>
              </a:r>
            </a:p>
          </p:txBody>
        </p:sp>
        <p:sp>
          <p:nvSpPr>
            <p:cNvPr id="204830" name="Text Box 30"/>
            <p:cNvSpPr txBox="1">
              <a:spLocks noChangeArrowheads="1"/>
            </p:cNvSpPr>
            <p:nvPr/>
          </p:nvSpPr>
          <p:spPr bwMode="auto">
            <a:xfrm>
              <a:off x="2304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6</a:t>
              </a:r>
            </a:p>
          </p:txBody>
        </p:sp>
        <p:sp>
          <p:nvSpPr>
            <p:cNvPr id="204831" name="Text Box 31"/>
            <p:cNvSpPr txBox="1">
              <a:spLocks noChangeArrowheads="1"/>
            </p:cNvSpPr>
            <p:nvPr/>
          </p:nvSpPr>
          <p:spPr bwMode="auto">
            <a:xfrm>
              <a:off x="2640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7</a:t>
              </a:r>
            </a:p>
          </p:txBody>
        </p:sp>
        <p:sp>
          <p:nvSpPr>
            <p:cNvPr id="204832" name="Text Box 32"/>
            <p:cNvSpPr txBox="1">
              <a:spLocks noChangeArrowheads="1"/>
            </p:cNvSpPr>
            <p:nvPr/>
          </p:nvSpPr>
          <p:spPr bwMode="auto">
            <a:xfrm>
              <a:off x="2976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8</a:t>
              </a:r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5476875" y="2243138"/>
            <a:ext cx="1022350" cy="595312"/>
            <a:chOff x="3936" y="2448"/>
            <a:chExt cx="644" cy="375"/>
          </a:xfrm>
        </p:grpSpPr>
        <p:sp>
          <p:nvSpPr>
            <p:cNvPr id="204834" name="Text Box 34"/>
            <p:cNvSpPr txBox="1">
              <a:spLocks noChangeArrowheads="1"/>
            </p:cNvSpPr>
            <p:nvPr/>
          </p:nvSpPr>
          <p:spPr bwMode="auto">
            <a:xfrm>
              <a:off x="4224" y="2592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/>
                <a:t>key</a:t>
              </a:r>
            </a:p>
          </p:txBody>
        </p:sp>
        <p:sp>
          <p:nvSpPr>
            <p:cNvPr id="204835" name="Line 35"/>
            <p:cNvSpPr>
              <a:spLocks noChangeShapeType="1"/>
            </p:cNvSpPr>
            <p:nvPr/>
          </p:nvSpPr>
          <p:spPr bwMode="auto">
            <a:xfrm flipH="1">
              <a:off x="3936" y="273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36" name="Line 36"/>
            <p:cNvSpPr>
              <a:spLocks noChangeShapeType="1"/>
            </p:cNvSpPr>
            <p:nvPr/>
          </p:nvSpPr>
          <p:spPr bwMode="auto">
            <a:xfrm flipV="1">
              <a:off x="3936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4837" name="AutoShape 37"/>
          <p:cNvSpPr>
            <a:spLocks noChangeArrowheads="1"/>
          </p:cNvSpPr>
          <p:nvPr/>
        </p:nvSpPr>
        <p:spPr bwMode="auto">
          <a:xfrm rot="-8014074">
            <a:off x="1583531" y="2988469"/>
            <a:ext cx="131763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3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/>
      <p:bldP spid="2048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FA23-6327-8242-A51B-020BF525AF0C}" type="slidenum">
              <a:rPr lang="en-US"/>
              <a:pPr/>
              <a:t>17</a:t>
            </a:fld>
            <a:endParaRPr lang="en-US"/>
          </a:p>
        </p:txBody>
      </p:sp>
      <p:sp>
        <p:nvSpPr>
          <p:cNvPr id="205826" name="AutoShape 2"/>
          <p:cNvSpPr>
            <a:spLocks noChangeArrowheads="1"/>
          </p:cNvSpPr>
          <p:nvPr/>
        </p:nvSpPr>
        <p:spPr bwMode="auto">
          <a:xfrm>
            <a:off x="508000" y="1892300"/>
            <a:ext cx="2484438" cy="4714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Invariant for Insertion Sort</a:t>
            </a:r>
          </a:p>
        </p:txBody>
      </p:sp>
      <p:sp>
        <p:nvSpPr>
          <p:cNvPr id="2058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0838" y="1066801"/>
            <a:ext cx="8229600" cy="5344776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sz="2400" dirty="0">
                <a:solidFill>
                  <a:srgbClr val="DD0111"/>
                </a:solidFill>
                <a:latin typeface="Monotype Corsiva" charset="0"/>
              </a:rPr>
              <a:t>Alg.: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INSERTION-SORT</a:t>
            </a:r>
            <a:r>
              <a:rPr lang="en-US" sz="2400" i="1" dirty="0">
                <a:solidFill>
                  <a:schemeClr val="tx1"/>
                </a:solidFill>
              </a:rPr>
              <a:t>(A)</a:t>
            </a:r>
          </a:p>
          <a:p>
            <a:pPr>
              <a:buFontTx/>
              <a:buNone/>
            </a:pPr>
            <a:r>
              <a:rPr lang="en-US" sz="2400" b="1" dirty="0">
                <a:solidFill>
                  <a:schemeClr val="tx1"/>
                </a:solidFill>
              </a:rPr>
              <a:t>	for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j ← 2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to </a:t>
            </a:r>
            <a:r>
              <a:rPr lang="en-US" sz="2400" dirty="0">
                <a:solidFill>
                  <a:schemeClr val="tx1"/>
                </a:solidFill>
              </a:rPr>
              <a:t>n</a:t>
            </a:r>
          </a:p>
          <a:p>
            <a:pPr>
              <a:buFontTx/>
              <a:buNone/>
            </a:pPr>
            <a:r>
              <a:rPr lang="en-US" sz="2400" b="1" dirty="0">
                <a:solidFill>
                  <a:schemeClr val="tx1"/>
                </a:solidFill>
              </a:rPr>
              <a:t>		do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key</a:t>
            </a:r>
            <a:r>
              <a:rPr lang="en-US" sz="2400" dirty="0">
                <a:solidFill>
                  <a:schemeClr val="tx1"/>
                </a:solidFill>
              </a:rPr>
              <a:t> ←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A[ j ]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	      Insert </a:t>
            </a:r>
            <a:r>
              <a:rPr lang="en-US" sz="2000" dirty="0">
                <a:solidFill>
                  <a:schemeClr val="tx1"/>
                </a:solidFill>
                <a:latin typeface="Comic Sans MS" charset="0"/>
              </a:rPr>
              <a:t>A[ j ]</a:t>
            </a:r>
            <a:r>
              <a:rPr lang="en-US" sz="2000" dirty="0">
                <a:solidFill>
                  <a:schemeClr val="tx1"/>
                </a:solidFill>
              </a:rPr>
              <a:t> into the sorted sequence </a:t>
            </a:r>
            <a:r>
              <a:rPr lang="en-US" sz="2000" dirty="0">
                <a:solidFill>
                  <a:schemeClr val="tx1"/>
                </a:solidFill>
                <a:latin typeface="Comic Sans MS" charset="0"/>
              </a:rPr>
              <a:t>A[1 . . j -1]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	     </a:t>
            </a:r>
            <a:r>
              <a:rPr lang="en-US" sz="2400" dirty="0" err="1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← j - 1</a:t>
            </a:r>
          </a:p>
          <a:p>
            <a:pPr>
              <a:buFontTx/>
              <a:buNone/>
            </a:pPr>
            <a:r>
              <a:rPr lang="en-US" sz="2400" b="1" dirty="0">
                <a:solidFill>
                  <a:schemeClr val="tx1"/>
                </a:solidFill>
              </a:rPr>
              <a:t>		     while </a:t>
            </a:r>
            <a:r>
              <a:rPr lang="en-US" sz="2400" dirty="0" err="1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&gt; 0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A[</a:t>
            </a:r>
            <a:r>
              <a:rPr lang="en-US" sz="2400" dirty="0" err="1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] &gt; key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		</a:t>
            </a:r>
            <a:r>
              <a:rPr lang="en-US" sz="2400" b="1" dirty="0">
                <a:solidFill>
                  <a:schemeClr val="tx1"/>
                </a:solidFill>
              </a:rPr>
              <a:t>do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A[</a:t>
            </a:r>
            <a:r>
              <a:rPr lang="en-US" sz="2400" dirty="0" err="1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+ 1] ← A[</a:t>
            </a:r>
            <a:r>
              <a:rPr lang="en-US" sz="2400" dirty="0" err="1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]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		      </a:t>
            </a:r>
            <a:r>
              <a:rPr lang="en-US" sz="2400" dirty="0" err="1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← </a:t>
            </a:r>
            <a:r>
              <a:rPr lang="en-US" sz="2400" dirty="0" err="1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– 1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	    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A[</a:t>
            </a:r>
            <a:r>
              <a:rPr lang="en-US" sz="2400" dirty="0" err="1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+ 1] ← key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5829" name="Rectangle 5"/>
          <p:cNvSpPr>
            <a:spLocks noChangeArrowheads="1"/>
          </p:cNvSpPr>
          <p:nvPr/>
        </p:nvSpPr>
        <p:spPr bwMode="auto">
          <a:xfrm>
            <a:off x="573088" y="5773738"/>
            <a:ext cx="7575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latin typeface="Century Gothic" charset="0"/>
                <a:ea typeface="Century Gothic" charset="0"/>
                <a:cs typeface="Century Gothic" charset="0"/>
              </a:rPr>
              <a:t>Invariant: at the start of each iteration of the for loop, the elements in A[1 . . 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j-1] are in sorted order</a:t>
            </a:r>
          </a:p>
        </p:txBody>
      </p:sp>
      <p:graphicFrame>
        <p:nvGraphicFramePr>
          <p:cNvPr id="205830" name="Object 6"/>
          <p:cNvGraphicFramePr>
            <a:graphicFrameLocks noChangeAspect="1"/>
          </p:cNvGraphicFramePr>
          <p:nvPr/>
        </p:nvGraphicFramePr>
        <p:xfrm>
          <a:off x="5683250" y="1258888"/>
          <a:ext cx="2711450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56" name="Paint Shop Pro Image" r:id="rId4" imgW="2712195" imgH="1453659" progId="">
                  <p:embed/>
                </p:oleObj>
              </mc:Choice>
              <mc:Fallback>
                <p:oleObj name="Paint Shop Pro Image" r:id="rId4" imgW="2712195" imgH="1453659" progId="">
                  <p:embed/>
                  <p:pic>
                    <p:nvPicPr>
                      <p:cNvPr id="2058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0" y="1258888"/>
                        <a:ext cx="2711450" cy="145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214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4570-E77C-7F49-A136-813E4E257E3C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Proving Loop Invariants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12921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/>
              <a:t>Proving loop invariants works like induction</a:t>
            </a:r>
          </a:p>
          <a:p>
            <a:pPr>
              <a:lnSpc>
                <a:spcPct val="120000"/>
              </a:lnSpc>
            </a:pPr>
            <a:r>
              <a:rPr lang="en-US" sz="2400" b="1"/>
              <a:t>Initialization (base case): </a:t>
            </a:r>
          </a:p>
          <a:p>
            <a:pPr lvl="1">
              <a:lnSpc>
                <a:spcPct val="120000"/>
              </a:lnSpc>
            </a:pPr>
            <a:r>
              <a:rPr lang="en-US" sz="2000"/>
              <a:t>It is true prior to the first iteration of the loop</a:t>
            </a:r>
          </a:p>
          <a:p>
            <a:pPr>
              <a:lnSpc>
                <a:spcPct val="120000"/>
              </a:lnSpc>
            </a:pPr>
            <a:r>
              <a:rPr lang="en-US" sz="2400" b="1"/>
              <a:t>Maintenance (inductive step): </a:t>
            </a:r>
          </a:p>
          <a:p>
            <a:pPr lvl="1">
              <a:lnSpc>
                <a:spcPct val="120000"/>
              </a:lnSpc>
            </a:pPr>
            <a:r>
              <a:rPr lang="en-US" sz="2000"/>
              <a:t>If it is true before an iteration of the loop, it remains true before the next iteration</a:t>
            </a:r>
          </a:p>
          <a:p>
            <a:pPr>
              <a:lnSpc>
                <a:spcPct val="120000"/>
              </a:lnSpc>
            </a:pPr>
            <a:r>
              <a:rPr lang="en-US" sz="2400" b="1"/>
              <a:t>Termination: </a:t>
            </a:r>
          </a:p>
          <a:p>
            <a:pPr lvl="1">
              <a:lnSpc>
                <a:spcPct val="120000"/>
              </a:lnSpc>
            </a:pPr>
            <a:r>
              <a:rPr lang="en-US" sz="2000"/>
              <a:t>When the loop terminates, the invariant gives us a useful property that helps show that the algorithm is correct</a:t>
            </a:r>
          </a:p>
        </p:txBody>
      </p:sp>
    </p:spTree>
    <p:extLst>
      <p:ext uri="{BB962C8B-B14F-4D97-AF65-F5344CB8AC3E}">
        <p14:creationId xmlns:p14="http://schemas.microsoft.com/office/powerpoint/2010/main" val="69840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E36-4FE2-F448-92FC-C35C3E424430}" type="slidenum">
              <a:rPr lang="en-US"/>
              <a:pPr/>
              <a:t>19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Invariant for Insertion Sort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143000"/>
            <a:ext cx="5904047" cy="4833938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b="1"/>
              <a:t>Initialization: 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Just before the first iteration, </a:t>
            </a:r>
            <a:r>
              <a:rPr lang="en-US" dirty="0">
                <a:latin typeface="Comic Sans MS" charset="0"/>
              </a:rPr>
              <a:t>j = 2</a:t>
            </a:r>
            <a:r>
              <a:rPr lang="en-US" dirty="0"/>
              <a:t>:</a:t>
            </a:r>
          </a:p>
          <a:p>
            <a:pPr lvl="1">
              <a:lnSpc>
                <a:spcPct val="13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/>
              <a:t>the </a:t>
            </a:r>
            <a:r>
              <a:rPr lang="en-US" dirty="0" err="1"/>
              <a:t>subarray</a:t>
            </a:r>
            <a:r>
              <a:rPr lang="en-US" dirty="0"/>
              <a:t> </a:t>
            </a:r>
            <a:r>
              <a:rPr lang="en-US" dirty="0">
                <a:latin typeface="Comic Sans MS" charset="0"/>
              </a:rPr>
              <a:t>A[1 . . j-1]</a:t>
            </a:r>
            <a:r>
              <a:rPr lang="en-US" dirty="0"/>
              <a:t>  = </a:t>
            </a:r>
            <a:r>
              <a:rPr lang="en-US" dirty="0">
                <a:latin typeface="Comic Sans MS" charset="0"/>
              </a:rPr>
              <a:t>A[1],</a:t>
            </a:r>
            <a:r>
              <a:rPr lang="en-US" dirty="0"/>
              <a:t> (the element originally in </a:t>
            </a:r>
            <a:r>
              <a:rPr lang="en-US" dirty="0">
                <a:latin typeface="Comic Sans MS" charset="0"/>
              </a:rPr>
              <a:t>A[1]</a:t>
            </a:r>
            <a:r>
              <a:rPr lang="en-US" dirty="0"/>
              <a:t>) – is sorted</a:t>
            </a:r>
          </a:p>
        </p:txBody>
      </p:sp>
      <p:graphicFrame>
        <p:nvGraphicFramePr>
          <p:cNvPr id="207876" name="Object 4"/>
          <p:cNvGraphicFramePr>
            <a:graphicFrameLocks noChangeAspect="1"/>
          </p:cNvGraphicFramePr>
          <p:nvPr>
            <p:extLst/>
          </p:nvPr>
        </p:nvGraphicFramePr>
        <p:xfrm>
          <a:off x="6254884" y="1351166"/>
          <a:ext cx="2527300" cy="139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80" name="Paint Shop Pro Image" r:id="rId4" imgW="2526829" imgH="1395500" progId="">
                  <p:embed/>
                </p:oleObj>
              </mc:Choice>
              <mc:Fallback>
                <p:oleObj name="Paint Shop Pro Image" r:id="rId4" imgW="2526829" imgH="1395500" progId="">
                  <p:embed/>
                  <p:pic>
                    <p:nvPicPr>
                      <p:cNvPr id="2078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884" y="1351166"/>
                        <a:ext cx="2527300" cy="1395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BBE0E3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883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EF5B3-BF45-DD46-BFF6-7023E07B8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322A8-497F-5A45-ABA0-949CE809B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taking</a:t>
            </a:r>
          </a:p>
          <a:p>
            <a:pPr lvl="1"/>
            <a:r>
              <a:rPr lang="en-US" dirty="0"/>
              <a:t>Assistance needed with note taking for a student in our class</a:t>
            </a:r>
          </a:p>
          <a:p>
            <a:pPr lvl="1"/>
            <a:r>
              <a:rPr lang="en-US" dirty="0"/>
              <a:t>Let me know either now or at the end of the class</a:t>
            </a:r>
          </a:p>
          <a:p>
            <a:r>
              <a:rPr lang="en-US" dirty="0"/>
              <a:t>Updates</a:t>
            </a:r>
          </a:p>
          <a:p>
            <a:pPr lvl="1"/>
            <a:r>
              <a:rPr lang="en-US" dirty="0"/>
              <a:t>Mid-term new date: March 10</a:t>
            </a:r>
          </a:p>
          <a:p>
            <a:pPr lvl="1"/>
            <a:r>
              <a:rPr lang="en-US" dirty="0"/>
              <a:t>TA office hours updated on website and syllabus:</a:t>
            </a:r>
          </a:p>
          <a:p>
            <a:pPr lvl="2"/>
            <a:r>
              <a:rPr lang="en-US" dirty="0"/>
              <a:t>Office:	Lab C in ECC, SEM</a:t>
            </a:r>
          </a:p>
          <a:p>
            <a:pPr lvl="2"/>
            <a:r>
              <a:rPr lang="en-US" dirty="0"/>
              <a:t>Office hours:	Friday: 10am-noon</a:t>
            </a:r>
          </a:p>
          <a:p>
            <a:pPr lvl="1"/>
            <a:r>
              <a:rPr lang="en-US" dirty="0"/>
              <a:t>Course website (on CSE server) updated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592758-0045-DA4E-86BD-9E8CF726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327FB3-35A7-FE44-96E7-C7F1F5D80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30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3DA3-2DE3-E841-8366-9E108856142C}" type="slidenum">
              <a:rPr lang="en-US"/>
              <a:pPr/>
              <a:t>20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Invariant for Insertion Sort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43000"/>
            <a:ext cx="8378825" cy="5562600"/>
          </a:xfrm>
        </p:spPr>
        <p:txBody>
          <a:bodyPr/>
          <a:lstStyle/>
          <a:p>
            <a:r>
              <a:rPr lang="en-US" b="1"/>
              <a:t>Maintenance: </a:t>
            </a:r>
          </a:p>
          <a:p>
            <a:pPr lvl="1"/>
            <a:r>
              <a:rPr lang="en-US"/>
              <a:t>the </a:t>
            </a:r>
            <a:r>
              <a:rPr lang="en-US" b="1"/>
              <a:t>while </a:t>
            </a:r>
            <a:r>
              <a:rPr lang="en-US"/>
              <a:t>inner loop moves </a:t>
            </a:r>
            <a:r>
              <a:rPr lang="en-US">
                <a:latin typeface="Comic Sans MS" charset="0"/>
              </a:rPr>
              <a:t>A[j -1], A[j -2], A[j -3],</a:t>
            </a:r>
            <a:r>
              <a:rPr lang="en-US"/>
              <a:t> and so on, by one position to the right until the proper position for </a:t>
            </a:r>
            <a:r>
              <a:rPr lang="en-US">
                <a:latin typeface="Comic Sans MS" charset="0"/>
              </a:rPr>
              <a:t>key</a:t>
            </a:r>
            <a:r>
              <a:rPr lang="en-US" i="1"/>
              <a:t> </a:t>
            </a:r>
            <a:r>
              <a:rPr lang="en-US"/>
              <a:t>(which has the value that started out in </a:t>
            </a:r>
            <a:r>
              <a:rPr lang="en-US">
                <a:latin typeface="Comic Sans MS" charset="0"/>
              </a:rPr>
              <a:t>A[j]</a:t>
            </a:r>
            <a:r>
              <a:rPr lang="en-US"/>
              <a:t>) is found  </a:t>
            </a:r>
          </a:p>
          <a:p>
            <a:pPr lvl="1"/>
            <a:r>
              <a:rPr lang="en-US"/>
              <a:t>At that point, the value of </a:t>
            </a:r>
            <a:r>
              <a:rPr lang="en-US">
                <a:latin typeface="Comic Sans MS" charset="0"/>
              </a:rPr>
              <a:t>key</a:t>
            </a:r>
            <a:r>
              <a:rPr lang="en-US" i="1"/>
              <a:t> </a:t>
            </a:r>
            <a:r>
              <a:rPr lang="en-US"/>
              <a:t>is placed into this position.</a:t>
            </a:r>
          </a:p>
        </p:txBody>
      </p:sp>
      <p:graphicFrame>
        <p:nvGraphicFramePr>
          <p:cNvPr id="208900" name="Object 4"/>
          <p:cNvGraphicFramePr>
            <a:graphicFrameLocks noChangeAspect="1"/>
          </p:cNvGraphicFramePr>
          <p:nvPr/>
        </p:nvGraphicFramePr>
        <p:xfrm>
          <a:off x="2398713" y="4014788"/>
          <a:ext cx="2574925" cy="138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15" name="Paint Shop Pro Image" r:id="rId4" imgW="2575610" imgH="1385741" progId="">
                  <p:embed/>
                </p:oleObj>
              </mc:Choice>
              <mc:Fallback>
                <p:oleObj name="Paint Shop Pro Image" r:id="rId4" imgW="2575610" imgH="1385741" progId="">
                  <p:embed/>
                  <p:pic>
                    <p:nvPicPr>
                      <p:cNvPr id="2089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713" y="4014788"/>
                        <a:ext cx="2574925" cy="1385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901" name="Object 5"/>
          <p:cNvGraphicFramePr>
            <a:graphicFrameLocks noChangeAspect="1"/>
          </p:cNvGraphicFramePr>
          <p:nvPr/>
        </p:nvGraphicFramePr>
        <p:xfrm>
          <a:off x="5065713" y="3998913"/>
          <a:ext cx="2527300" cy="141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16" name="Paint Shop Pro Image" r:id="rId6" imgW="2526829" imgH="1414634" progId="">
                  <p:embed/>
                </p:oleObj>
              </mc:Choice>
              <mc:Fallback>
                <p:oleObj name="Paint Shop Pro Image" r:id="rId6" imgW="2526829" imgH="1414634" progId="">
                  <p:embed/>
                  <p:pic>
                    <p:nvPicPr>
                      <p:cNvPr id="2089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5713" y="3998913"/>
                        <a:ext cx="2527300" cy="1414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195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61CB-06E2-E941-89C2-B7F0B69DA414}" type="slidenum">
              <a:rPr lang="en-US"/>
              <a:pPr/>
              <a:t>21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Invariant for Insertion Sort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43000"/>
            <a:ext cx="8378825" cy="5562600"/>
          </a:xfrm>
        </p:spPr>
        <p:txBody>
          <a:bodyPr/>
          <a:lstStyle/>
          <a:p>
            <a:r>
              <a:rPr lang="en-US" b="1" dirty="0"/>
              <a:t>Termination: </a:t>
            </a:r>
          </a:p>
          <a:p>
            <a:pPr lvl="1"/>
            <a:r>
              <a:rPr lang="en-US" dirty="0"/>
              <a:t>The outer </a:t>
            </a:r>
            <a:r>
              <a:rPr lang="en-US" b="1" dirty="0"/>
              <a:t>for </a:t>
            </a:r>
            <a:r>
              <a:rPr lang="en-US" dirty="0"/>
              <a:t>loop ends when </a:t>
            </a:r>
            <a:r>
              <a:rPr lang="en-US" dirty="0">
                <a:latin typeface="Comic Sans MS" charset="0"/>
              </a:rPr>
              <a:t>j = n + 1</a:t>
            </a:r>
            <a:r>
              <a:rPr lang="en-US" dirty="0">
                <a:sym typeface="Symbol" charset="2"/>
              </a:rPr>
              <a:t> 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⇒</a:t>
            </a:r>
            <a:r>
              <a:rPr lang="en-US" dirty="0">
                <a:sym typeface="Symbol" charset="2"/>
              </a:rPr>
              <a:t> </a:t>
            </a:r>
            <a:r>
              <a:rPr lang="en-US" dirty="0">
                <a:latin typeface="Comic Sans MS" charset="0"/>
              </a:rPr>
              <a:t>j-1 = n</a:t>
            </a:r>
            <a:endParaRPr lang="en-US" dirty="0">
              <a:latin typeface="Comic Sans MS" charset="0"/>
              <a:sym typeface="Symbol" charset="2"/>
            </a:endParaRPr>
          </a:p>
          <a:p>
            <a:pPr lvl="1"/>
            <a:r>
              <a:rPr lang="en-US" dirty="0"/>
              <a:t>Replace </a:t>
            </a:r>
            <a:r>
              <a:rPr lang="en-US" dirty="0">
                <a:latin typeface="Comic Sans MS" charset="0"/>
              </a:rPr>
              <a:t>n</a:t>
            </a:r>
            <a:r>
              <a:rPr lang="en-US" i="1" dirty="0"/>
              <a:t> </a:t>
            </a:r>
            <a:r>
              <a:rPr lang="en-US" dirty="0"/>
              <a:t>with </a:t>
            </a:r>
            <a:r>
              <a:rPr lang="en-US" dirty="0">
                <a:latin typeface="Comic Sans MS" charset="0"/>
              </a:rPr>
              <a:t>j-1</a:t>
            </a:r>
            <a:r>
              <a:rPr lang="en-US" dirty="0"/>
              <a:t> in the loop invariant: </a:t>
            </a:r>
          </a:p>
          <a:p>
            <a:pPr lvl="2"/>
            <a:r>
              <a:rPr lang="en-US" dirty="0"/>
              <a:t>the </a:t>
            </a:r>
            <a:r>
              <a:rPr lang="en-US" dirty="0" err="1"/>
              <a:t>subarray</a:t>
            </a:r>
            <a:r>
              <a:rPr lang="en-US" dirty="0"/>
              <a:t> </a:t>
            </a:r>
            <a:r>
              <a:rPr lang="en-US" dirty="0">
                <a:latin typeface="Comic Sans MS" charset="0"/>
              </a:rPr>
              <a:t>A[1 . . n]</a:t>
            </a:r>
            <a:r>
              <a:rPr lang="en-US" dirty="0"/>
              <a:t> consists of the elements originally in </a:t>
            </a:r>
            <a:r>
              <a:rPr lang="en-US" dirty="0">
                <a:latin typeface="Comic Sans MS" charset="0"/>
              </a:rPr>
              <a:t>A[1 . . n],</a:t>
            </a:r>
            <a:r>
              <a:rPr lang="en-US" dirty="0"/>
              <a:t> but in sorted order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entire array is sorted!	</a:t>
            </a:r>
          </a:p>
        </p:txBody>
      </p:sp>
      <p:graphicFrame>
        <p:nvGraphicFramePr>
          <p:cNvPr id="209924" name="Object 4"/>
          <p:cNvGraphicFramePr>
            <a:graphicFrameLocks noChangeAspect="1"/>
          </p:cNvGraphicFramePr>
          <p:nvPr/>
        </p:nvGraphicFramePr>
        <p:xfrm>
          <a:off x="1824038" y="3246438"/>
          <a:ext cx="2546350" cy="142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39" name="Paint Shop Pro Image" r:id="rId4" imgW="2546341" imgH="1424390" progId="">
                  <p:embed/>
                </p:oleObj>
              </mc:Choice>
              <mc:Fallback>
                <p:oleObj name="Paint Shop Pro Image" r:id="rId4" imgW="2546341" imgH="1424390" progId="">
                  <p:embed/>
                  <p:pic>
                    <p:nvPicPr>
                      <p:cNvPr id="2099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038" y="3246438"/>
                        <a:ext cx="2546350" cy="1423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25" name="Object 5"/>
          <p:cNvGraphicFramePr>
            <a:graphicFrameLocks noChangeAspect="1"/>
          </p:cNvGraphicFramePr>
          <p:nvPr/>
        </p:nvGraphicFramePr>
        <p:xfrm>
          <a:off x="4491038" y="3506788"/>
          <a:ext cx="2643187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40" name="Paint Shop Pro Image" r:id="rId6" imgW="2643902" imgH="946341" progId="">
                  <p:embed/>
                </p:oleObj>
              </mc:Choice>
              <mc:Fallback>
                <p:oleObj name="Paint Shop Pro Image" r:id="rId6" imgW="2643902" imgH="946341" progId="">
                  <p:embed/>
                  <p:pic>
                    <p:nvPicPr>
                      <p:cNvPr id="2099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038" y="3506788"/>
                        <a:ext cx="2643187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926" name="Text Box 6"/>
          <p:cNvSpPr txBox="1">
            <a:spLocks noChangeArrowheads="1"/>
          </p:cNvSpPr>
          <p:nvPr/>
        </p:nvSpPr>
        <p:spPr bwMode="auto">
          <a:xfrm>
            <a:off x="7173913" y="3257550"/>
            <a:ext cx="23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>
                <a:latin typeface="Century Gothic" charset="0"/>
                <a:ea typeface="Century Gothic" charset="0"/>
                <a:cs typeface="Century Gothic" charset="0"/>
              </a:rPr>
              <a:t>j</a:t>
            </a:r>
          </a:p>
        </p:txBody>
      </p:sp>
      <p:sp>
        <p:nvSpPr>
          <p:cNvPr id="209927" name="Text Box 7"/>
          <p:cNvSpPr txBox="1">
            <a:spLocks noChangeArrowheads="1"/>
          </p:cNvSpPr>
          <p:nvPr/>
        </p:nvSpPr>
        <p:spPr bwMode="auto">
          <a:xfrm>
            <a:off x="6546850" y="325755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 dirty="0">
                <a:latin typeface="Century Gothic" charset="0"/>
                <a:ea typeface="Century Gothic" charset="0"/>
                <a:cs typeface="Century Gothic" charset="0"/>
              </a:rPr>
              <a:t>j - 1</a:t>
            </a:r>
          </a:p>
        </p:txBody>
      </p:sp>
    </p:spTree>
    <p:extLst>
      <p:ext uri="{BB962C8B-B14F-4D97-AF65-F5344CB8AC3E}">
        <p14:creationId xmlns:p14="http://schemas.microsoft.com/office/powerpoint/2010/main" val="347221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6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015F-6CEF-7D47-8CFD-565A5821D00C}" type="slidenum">
              <a:rPr lang="en-US"/>
              <a:pPr/>
              <a:t>22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Insertion Sort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596063" y="1184275"/>
            <a:ext cx="2133600" cy="5076825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cost	 times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c</a:t>
            </a:r>
            <a:r>
              <a:rPr lang="en-US" sz="2400" baseline="-25000" dirty="0">
                <a:solidFill>
                  <a:schemeClr val="tx1"/>
                </a:solidFill>
                <a:latin typeface="Comic Sans MS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         n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 c</a:t>
            </a:r>
            <a:r>
              <a:rPr lang="en-US" sz="2400" baseline="-25000" dirty="0">
                <a:solidFill>
                  <a:schemeClr val="tx1"/>
                </a:solidFill>
                <a:latin typeface="Comic Sans MS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	   n-1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 0	   n-1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 c</a:t>
            </a:r>
            <a:r>
              <a:rPr lang="en-US" sz="2400" baseline="-25000" dirty="0">
                <a:solidFill>
                  <a:schemeClr val="tx1"/>
                </a:solidFill>
                <a:latin typeface="Comic Sans MS" charset="0"/>
              </a:rPr>
              <a:t>4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	   n-1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 c</a:t>
            </a:r>
            <a:r>
              <a:rPr lang="en-US" sz="2400" baseline="-25000" dirty="0">
                <a:solidFill>
                  <a:schemeClr val="tx1"/>
                </a:solidFill>
                <a:latin typeface="Comic Sans MS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	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 c</a:t>
            </a:r>
            <a:r>
              <a:rPr lang="en-US" sz="2400" baseline="-25000" dirty="0">
                <a:solidFill>
                  <a:schemeClr val="tx1"/>
                </a:solidFill>
                <a:latin typeface="Comic Sans MS" charset="0"/>
              </a:rPr>
              <a:t>6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 c</a:t>
            </a:r>
            <a:r>
              <a:rPr lang="en-US" sz="2400" baseline="-25000" dirty="0">
                <a:solidFill>
                  <a:schemeClr val="tx1"/>
                </a:solidFill>
                <a:latin typeface="Comic Sans MS" charset="0"/>
              </a:rPr>
              <a:t>7 </a:t>
            </a:r>
            <a:endParaRPr lang="en-US" sz="2400" dirty="0">
              <a:solidFill>
                <a:schemeClr val="tx1"/>
              </a:solidFill>
              <a:latin typeface="Comic Sans MS" charset="0"/>
            </a:endParaRP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 c</a:t>
            </a:r>
            <a:r>
              <a:rPr lang="en-US" sz="2400" baseline="-25000" dirty="0">
                <a:solidFill>
                  <a:schemeClr val="tx1"/>
                </a:solidFill>
                <a:latin typeface="Comic Sans MS" charset="0"/>
              </a:rPr>
              <a:t>8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	    n-1	</a:t>
            </a:r>
            <a:r>
              <a:rPr lang="en-US" sz="2400" dirty="0">
                <a:solidFill>
                  <a:schemeClr val="tx1"/>
                </a:solidFill>
              </a:rPr>
              <a:t>   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graphicFrame>
        <p:nvGraphicFramePr>
          <p:cNvPr id="210948" name="Object 4"/>
          <p:cNvGraphicFramePr>
            <a:graphicFrameLocks noChangeAspect="1"/>
          </p:cNvGraphicFramePr>
          <p:nvPr/>
        </p:nvGraphicFramePr>
        <p:xfrm>
          <a:off x="7789863" y="3367088"/>
          <a:ext cx="8334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5" name="Equation" r:id="rId4" imgW="469800" imgH="304560" progId="Equation.3">
                  <p:embed/>
                </p:oleObj>
              </mc:Choice>
              <mc:Fallback>
                <p:oleObj name="Equation" r:id="rId4" imgW="469800" imgH="304560" progId="Equation.3">
                  <p:embed/>
                  <p:pic>
                    <p:nvPicPr>
                      <p:cNvPr id="2109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9863" y="3367088"/>
                        <a:ext cx="833437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49" name="Object 5"/>
          <p:cNvGraphicFramePr>
            <a:graphicFrameLocks noChangeAspect="1"/>
          </p:cNvGraphicFramePr>
          <p:nvPr/>
        </p:nvGraphicFramePr>
        <p:xfrm>
          <a:off x="7789863" y="3827463"/>
          <a:ext cx="1354137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6" name="Equation" r:id="rId6" imgW="774360" imgH="304560" progId="Equation.3">
                  <p:embed/>
                </p:oleObj>
              </mc:Choice>
              <mc:Fallback>
                <p:oleObj name="Equation" r:id="rId6" imgW="774360" imgH="304560" progId="Equation.3">
                  <p:embed/>
                  <p:pic>
                    <p:nvPicPr>
                      <p:cNvPr id="2109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9863" y="3827463"/>
                        <a:ext cx="1354137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50" name="Object 6"/>
          <p:cNvGraphicFramePr>
            <a:graphicFrameLocks noChangeAspect="1"/>
          </p:cNvGraphicFramePr>
          <p:nvPr/>
        </p:nvGraphicFramePr>
        <p:xfrm>
          <a:off x="7789863" y="4281488"/>
          <a:ext cx="1354137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7" name="Equation" r:id="rId8" imgW="774360" imgH="304560" progId="Equation.3">
                  <p:embed/>
                </p:oleObj>
              </mc:Choice>
              <mc:Fallback>
                <p:oleObj name="Equation" r:id="rId8" imgW="774360" imgH="304560" progId="Equation.3">
                  <p:embed/>
                  <p:pic>
                    <p:nvPicPr>
                      <p:cNvPr id="2109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9863" y="4281488"/>
                        <a:ext cx="1354137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51" name="Object 7"/>
          <p:cNvGraphicFramePr>
            <a:graphicFrameLocks noChangeAspect="1"/>
          </p:cNvGraphicFramePr>
          <p:nvPr/>
        </p:nvGraphicFramePr>
        <p:xfrm>
          <a:off x="246063" y="5572125"/>
          <a:ext cx="8707437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8" name="Equation" r:id="rId9" imgW="4724280" imgH="444240" progId="Equation.3">
                  <p:embed/>
                </p:oleObj>
              </mc:Choice>
              <mc:Fallback>
                <p:oleObj name="Equation" r:id="rId9" imgW="4724280" imgH="444240" progId="Equation.3">
                  <p:embed/>
                  <p:pic>
                    <p:nvPicPr>
                      <p:cNvPr id="2109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5572125"/>
                        <a:ext cx="8707437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9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53796" y="1155700"/>
            <a:ext cx="8229600" cy="5076825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INSERTION-SORT</a:t>
            </a:r>
            <a:r>
              <a:rPr lang="en-US" i="1" dirty="0">
                <a:solidFill>
                  <a:schemeClr val="tx1"/>
                </a:solidFill>
              </a:rPr>
              <a:t>(A)</a:t>
            </a:r>
          </a:p>
          <a:p>
            <a:pPr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sz="2400" b="1" dirty="0">
                <a:solidFill>
                  <a:schemeClr val="tx1"/>
                </a:solidFill>
              </a:rPr>
              <a:t>for </a:t>
            </a:r>
            <a:r>
              <a:rPr lang="en-US" sz="2400" dirty="0">
                <a:solidFill>
                  <a:schemeClr val="tx1"/>
                </a:solidFill>
              </a:rPr>
              <a:t>j ← 2 </a:t>
            </a:r>
            <a:r>
              <a:rPr lang="en-US" sz="2400" b="1" dirty="0">
                <a:solidFill>
                  <a:schemeClr val="tx1"/>
                </a:solidFill>
              </a:rPr>
              <a:t>to </a:t>
            </a:r>
            <a:r>
              <a:rPr lang="en-US" sz="2400" dirty="0">
                <a:solidFill>
                  <a:schemeClr val="tx1"/>
                </a:solidFill>
              </a:rPr>
              <a:t>n</a:t>
            </a:r>
          </a:p>
          <a:p>
            <a:pPr>
              <a:buFontTx/>
              <a:buNone/>
            </a:pPr>
            <a:r>
              <a:rPr lang="en-US" sz="2400" b="1" dirty="0">
                <a:solidFill>
                  <a:schemeClr val="tx1"/>
                </a:solidFill>
              </a:rPr>
              <a:t>		do </a:t>
            </a:r>
            <a:r>
              <a:rPr lang="en-US" sz="2400" dirty="0">
                <a:solidFill>
                  <a:schemeClr val="tx1"/>
                </a:solidFill>
              </a:rPr>
              <a:t>key ← A[ j ]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tx1"/>
                </a:solidFill>
              </a:rPr>
              <a:t>		  Insert A[ j ] into the sorted seq. A[1 . . j -1]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	    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← j - 1</a:t>
            </a:r>
          </a:p>
          <a:p>
            <a:pPr>
              <a:buFontTx/>
              <a:buNone/>
            </a:pPr>
            <a:r>
              <a:rPr lang="en-US" sz="2400" b="1" dirty="0">
                <a:solidFill>
                  <a:schemeClr val="tx1"/>
                </a:solidFill>
              </a:rPr>
              <a:t>		     while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&gt; 0 and A[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] &gt; key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		</a:t>
            </a:r>
            <a:r>
              <a:rPr lang="en-US" sz="2400" b="1" dirty="0">
                <a:solidFill>
                  <a:schemeClr val="tx1"/>
                </a:solidFill>
              </a:rPr>
              <a:t>do </a:t>
            </a:r>
            <a:r>
              <a:rPr lang="en-US" sz="2400" dirty="0">
                <a:solidFill>
                  <a:schemeClr val="tx1"/>
                </a:solidFill>
              </a:rPr>
              <a:t>A[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+ 1] ← A[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]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		     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←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– 1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	     A[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+ 1] ← key</a:t>
            </a:r>
          </a:p>
        </p:txBody>
      </p:sp>
      <p:sp>
        <p:nvSpPr>
          <p:cNvPr id="210953" name="AutoShape 9"/>
          <p:cNvSpPr>
            <a:spLocks noChangeArrowheads="1"/>
          </p:cNvSpPr>
          <p:nvPr/>
        </p:nvSpPr>
        <p:spPr bwMode="auto">
          <a:xfrm rot="-8014074">
            <a:off x="1223170" y="2736462"/>
            <a:ext cx="131762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19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6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B5C5-5CC4-DD43-8B46-15D8F2D7B1EE}" type="slidenum">
              <a:rPr lang="en-US"/>
              <a:pPr/>
              <a:t>23</a:t>
            </a:fld>
            <a:endParaRPr lang="en-US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Best Case Analysis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276" y="1062038"/>
            <a:ext cx="8478837" cy="56435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array is already sorted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omic Sans MS" charset="0"/>
              </a:rPr>
              <a:t>A[</a:t>
            </a:r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] ≤ key </a:t>
            </a:r>
            <a:r>
              <a:rPr lang="en-US" dirty="0"/>
              <a:t>upon the first time the </a:t>
            </a:r>
            <a:r>
              <a:rPr lang="en-US" b="1" dirty="0"/>
              <a:t>while </a:t>
            </a:r>
            <a:r>
              <a:rPr lang="en-US" dirty="0"/>
              <a:t>loop test is run (when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/>
              <a:t>j </a:t>
            </a:r>
            <a:r>
              <a:rPr lang="en-US" dirty="0"/>
              <a:t>-1)</a:t>
            </a:r>
          </a:p>
          <a:p>
            <a:pPr lvl="1">
              <a:lnSpc>
                <a:spcPct val="150000"/>
              </a:lnSpc>
            </a:pPr>
            <a:r>
              <a:rPr lang="en-US" dirty="0" err="1"/>
              <a:t>t</a:t>
            </a:r>
            <a:r>
              <a:rPr lang="en-US" baseline="-25000" dirty="0" err="1">
                <a:latin typeface="Comic Sans MS" charset="0"/>
              </a:rPr>
              <a:t>j</a:t>
            </a:r>
            <a:r>
              <a:rPr lang="en-US" i="1" dirty="0"/>
              <a:t> </a:t>
            </a:r>
            <a:r>
              <a:rPr lang="en-US" dirty="0"/>
              <a:t>= 1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charset="0"/>
              </a:rPr>
              <a:t>T(n) = c</a:t>
            </a:r>
            <a:r>
              <a:rPr lang="en-US" baseline="-25000" dirty="0">
                <a:latin typeface="Comic Sans MS" charset="0"/>
              </a:rPr>
              <a:t>1</a:t>
            </a:r>
            <a:r>
              <a:rPr lang="en-US" dirty="0">
                <a:latin typeface="Comic Sans MS" charset="0"/>
              </a:rPr>
              <a:t>n + c</a:t>
            </a:r>
            <a:r>
              <a:rPr lang="en-US" baseline="-25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(n -1) + c</a:t>
            </a:r>
            <a:r>
              <a:rPr lang="en-US" baseline="-25000" dirty="0">
                <a:latin typeface="Comic Sans MS" charset="0"/>
              </a:rPr>
              <a:t>4</a:t>
            </a:r>
            <a:r>
              <a:rPr lang="en-US" dirty="0">
                <a:latin typeface="Comic Sans MS" charset="0"/>
              </a:rPr>
              <a:t>(n -1) + c</a:t>
            </a:r>
            <a:r>
              <a:rPr lang="en-US" baseline="-25000" dirty="0">
                <a:latin typeface="Comic Sans MS" charset="0"/>
              </a:rPr>
              <a:t>5</a:t>
            </a:r>
            <a:r>
              <a:rPr lang="en-US" dirty="0">
                <a:latin typeface="Comic Sans MS" charset="0"/>
              </a:rPr>
              <a:t>(n -1) + c</a:t>
            </a:r>
            <a:r>
              <a:rPr lang="en-US" baseline="-25000" dirty="0">
                <a:latin typeface="Comic Sans MS" charset="0"/>
              </a:rPr>
              <a:t>8</a:t>
            </a:r>
            <a:r>
              <a:rPr lang="en-US" dirty="0">
                <a:latin typeface="Comic Sans MS" charset="0"/>
              </a:rPr>
              <a:t>(n-1) = (c</a:t>
            </a:r>
            <a:r>
              <a:rPr lang="en-US" baseline="-25000" dirty="0">
                <a:latin typeface="Comic Sans MS" charset="0"/>
              </a:rPr>
              <a:t>1</a:t>
            </a:r>
            <a:r>
              <a:rPr lang="en-US" dirty="0">
                <a:latin typeface="Comic Sans MS" charset="0"/>
              </a:rPr>
              <a:t> + c</a:t>
            </a:r>
            <a:r>
              <a:rPr lang="en-US" baseline="-25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 + c</a:t>
            </a:r>
            <a:r>
              <a:rPr lang="en-US" baseline="-25000" dirty="0">
                <a:latin typeface="Comic Sans MS" charset="0"/>
              </a:rPr>
              <a:t>4</a:t>
            </a:r>
            <a:r>
              <a:rPr lang="en-US" dirty="0">
                <a:latin typeface="Comic Sans MS" charset="0"/>
              </a:rPr>
              <a:t> + c</a:t>
            </a:r>
            <a:r>
              <a:rPr lang="en-US" baseline="-25000" dirty="0">
                <a:latin typeface="Comic Sans MS" charset="0"/>
              </a:rPr>
              <a:t>5</a:t>
            </a:r>
            <a:r>
              <a:rPr lang="en-US" dirty="0">
                <a:latin typeface="Comic Sans MS" charset="0"/>
              </a:rPr>
              <a:t> + c</a:t>
            </a:r>
            <a:r>
              <a:rPr lang="en-US" baseline="-25000" dirty="0">
                <a:latin typeface="Comic Sans MS" charset="0"/>
              </a:rPr>
              <a:t>8</a:t>
            </a:r>
            <a:r>
              <a:rPr lang="en-US" dirty="0">
                <a:latin typeface="Comic Sans MS" charset="0"/>
              </a:rPr>
              <a:t>)n - (c</a:t>
            </a:r>
            <a:r>
              <a:rPr lang="en-US" baseline="-25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 + c</a:t>
            </a:r>
            <a:r>
              <a:rPr lang="en-US" baseline="-25000" dirty="0">
                <a:latin typeface="Comic Sans MS" charset="0"/>
              </a:rPr>
              <a:t>4</a:t>
            </a:r>
            <a:r>
              <a:rPr lang="en-US" dirty="0">
                <a:latin typeface="Comic Sans MS" charset="0"/>
              </a:rPr>
              <a:t> + c</a:t>
            </a:r>
            <a:r>
              <a:rPr lang="en-US" baseline="-25000" dirty="0">
                <a:latin typeface="Comic Sans MS" charset="0"/>
              </a:rPr>
              <a:t>5</a:t>
            </a:r>
            <a:r>
              <a:rPr lang="en-US" dirty="0">
                <a:latin typeface="Comic Sans MS" charset="0"/>
              </a:rPr>
              <a:t> + c</a:t>
            </a:r>
            <a:r>
              <a:rPr lang="en-US" baseline="-25000" dirty="0">
                <a:latin typeface="Comic Sans MS" charset="0"/>
              </a:rPr>
              <a:t>8</a:t>
            </a:r>
            <a:r>
              <a:rPr lang="en-US" dirty="0">
                <a:latin typeface="Comic Sans MS" charset="0"/>
              </a:rPr>
              <a:t>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/>
              <a:t>	</a:t>
            </a:r>
            <a:r>
              <a:rPr lang="en-US" dirty="0">
                <a:latin typeface="Comic Sans MS" charset="0"/>
              </a:rPr>
              <a:t>= an + b = </a:t>
            </a:r>
            <a:r>
              <a:rPr lang="en-US" dirty="0" err="1">
                <a:latin typeface="Comic Sans MS" charset="0"/>
                <a:sym typeface="Symbol" charset="2"/>
              </a:rPr>
              <a:t>Θ</a:t>
            </a:r>
            <a:r>
              <a:rPr lang="en-US" dirty="0">
                <a:latin typeface="Comic Sans MS" charset="0"/>
              </a:rPr>
              <a:t>(n)	</a:t>
            </a:r>
            <a:endParaRPr lang="en-US" baseline="30000" dirty="0">
              <a:latin typeface="Comic Sans MS" charset="0"/>
            </a:endParaRPr>
          </a:p>
        </p:txBody>
      </p:sp>
      <p:sp>
        <p:nvSpPr>
          <p:cNvPr id="288772" name="Rectangle 4"/>
          <p:cNvSpPr>
            <a:spLocks noChangeArrowheads="1"/>
          </p:cNvSpPr>
          <p:nvPr/>
        </p:nvSpPr>
        <p:spPr bwMode="auto">
          <a:xfrm>
            <a:off x="5190232" y="1222947"/>
            <a:ext cx="41284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“while </a:t>
            </a:r>
            <a:r>
              <a:rPr lang="en-US" sz="2400" dirty="0" err="1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4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 &gt; 0 and A[</a:t>
            </a:r>
            <a:r>
              <a:rPr lang="en-US" sz="2400" dirty="0" err="1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4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] &gt; key”</a:t>
            </a:r>
          </a:p>
        </p:txBody>
      </p:sp>
      <p:graphicFrame>
        <p:nvGraphicFramePr>
          <p:cNvPr id="288773" name="Object 5"/>
          <p:cNvGraphicFramePr>
            <a:graphicFrameLocks noChangeAspect="1"/>
          </p:cNvGraphicFramePr>
          <p:nvPr/>
        </p:nvGraphicFramePr>
        <p:xfrm>
          <a:off x="317500" y="5675313"/>
          <a:ext cx="8707438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6" name="Equation" r:id="rId4" imgW="4724280" imgH="444240" progId="Equation.3">
                  <p:embed/>
                </p:oleObj>
              </mc:Choice>
              <mc:Fallback>
                <p:oleObj name="Equation" r:id="rId4" imgW="4724280" imgH="444240" progId="Equation.3">
                  <p:embed/>
                  <p:pic>
                    <p:nvPicPr>
                      <p:cNvPr id="2887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5675313"/>
                        <a:ext cx="8707438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976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6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ECD9B-57AA-C648-A56C-678D2FF86CF2}" type="slidenum">
              <a:rPr lang="en-US"/>
              <a:pPr/>
              <a:t>24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Worst Case Analysis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463" y="1214438"/>
            <a:ext cx="8492450" cy="564356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/>
              <a:t>The array is reversely sorted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Always </a:t>
            </a:r>
            <a:r>
              <a:rPr lang="en-US" sz="2000" dirty="0">
                <a:latin typeface="Comic Sans MS" pitchFamily="-107" charset="0"/>
              </a:rPr>
              <a:t>A[</a:t>
            </a:r>
            <a:r>
              <a:rPr lang="en-US" sz="2000" dirty="0" err="1">
                <a:latin typeface="Comic Sans MS" pitchFamily="-107" charset="0"/>
              </a:rPr>
              <a:t>i</a:t>
            </a:r>
            <a:r>
              <a:rPr lang="en-US" sz="2000" dirty="0">
                <a:latin typeface="Comic Sans MS" pitchFamily="-107" charset="0"/>
              </a:rPr>
              <a:t>] &gt; key</a:t>
            </a:r>
            <a:r>
              <a:rPr lang="en-US" sz="2000" dirty="0"/>
              <a:t> in </a:t>
            </a:r>
            <a:r>
              <a:rPr lang="en-US" sz="2000" b="1" dirty="0"/>
              <a:t>while</a:t>
            </a:r>
            <a:r>
              <a:rPr lang="en-US" sz="2000" dirty="0"/>
              <a:t> loop test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Have to compare </a:t>
            </a:r>
            <a:r>
              <a:rPr lang="en-US" sz="2000" dirty="0">
                <a:latin typeface="Comic Sans MS" pitchFamily="-107" charset="0"/>
              </a:rPr>
              <a:t>key</a:t>
            </a:r>
            <a:r>
              <a:rPr lang="en-US" sz="2000" i="1" dirty="0"/>
              <a:t> </a:t>
            </a:r>
            <a:r>
              <a:rPr lang="en-US" sz="2000" dirty="0"/>
              <a:t>with all elements to the left of the </a:t>
            </a:r>
            <a:r>
              <a:rPr lang="en-US" sz="2000" dirty="0">
                <a:latin typeface="Comic Sans MS" pitchFamily="-107" charset="0"/>
              </a:rPr>
              <a:t>j</a:t>
            </a:r>
            <a:r>
              <a:rPr lang="en-US" sz="2000" i="1" dirty="0"/>
              <a:t>-</a:t>
            </a:r>
            <a:r>
              <a:rPr lang="en-US" sz="2000" dirty="0" err="1"/>
              <a:t>th</a:t>
            </a:r>
            <a:r>
              <a:rPr lang="en-US" sz="2000" dirty="0"/>
              <a:t> position </a:t>
            </a:r>
            <a:r>
              <a:rPr lang="en-US" sz="2000" dirty="0">
                <a:sym typeface="Symbol" pitchFamily="-107" charset="2"/>
              </a:rPr>
              <a:t>⇒ </a:t>
            </a:r>
            <a:r>
              <a:rPr lang="en-US" sz="2000" dirty="0"/>
              <a:t>compare with</a:t>
            </a:r>
            <a:r>
              <a:rPr lang="en-US" sz="2000" dirty="0">
                <a:latin typeface="Comic Sans MS" pitchFamily="-107" charset="0"/>
              </a:rPr>
              <a:t> j-1</a:t>
            </a:r>
            <a:r>
              <a:rPr lang="en-US" sz="2000" dirty="0"/>
              <a:t> elements </a:t>
            </a:r>
            <a:r>
              <a:rPr lang="en-US" sz="2000" dirty="0">
                <a:sym typeface="Symbol" pitchFamily="-107" charset="2"/>
              </a:rPr>
              <a:t>⇒ </a:t>
            </a:r>
            <a:r>
              <a:rPr lang="en-US" sz="2000" dirty="0" err="1"/>
              <a:t>t</a:t>
            </a:r>
            <a:r>
              <a:rPr lang="en-US" sz="2000" baseline="-25000" dirty="0" err="1">
                <a:latin typeface="Comic Sans MS" pitchFamily="-107" charset="0"/>
              </a:rPr>
              <a:t>j</a:t>
            </a:r>
            <a:r>
              <a:rPr lang="en-US" sz="2000" dirty="0">
                <a:latin typeface="Comic Sans MS" pitchFamily="-107" charset="0"/>
              </a:rPr>
              <a:t> = j</a:t>
            </a:r>
            <a:r>
              <a:rPr lang="en-US" sz="2000" i="1" dirty="0"/>
              <a:t> </a:t>
            </a:r>
            <a:endParaRPr lang="en-US" sz="2000" dirty="0"/>
          </a:p>
          <a:p>
            <a:endParaRPr lang="en-US" sz="3200" dirty="0"/>
          </a:p>
          <a:p>
            <a:endParaRPr lang="en-US" sz="2400" dirty="0"/>
          </a:p>
          <a:p>
            <a:endParaRPr lang="en-US" sz="2400" dirty="0"/>
          </a:p>
          <a:p>
            <a:pPr lvl="1">
              <a:buFontTx/>
              <a:buNone/>
            </a:pPr>
            <a:r>
              <a:rPr lang="en-US" sz="2000" dirty="0">
                <a:latin typeface="Comic Sans MS" pitchFamily="-107" charset="0"/>
              </a:rPr>
              <a:t> 				</a:t>
            </a:r>
          </a:p>
          <a:p>
            <a:pPr lvl="1">
              <a:buFontTx/>
              <a:buNone/>
            </a:pPr>
            <a:r>
              <a:rPr lang="en-US" sz="2000" dirty="0">
                <a:latin typeface="Comic Sans MS" pitchFamily="-107" charset="0"/>
              </a:rPr>
              <a:t>					</a:t>
            </a:r>
            <a:r>
              <a:rPr lang="en-US" sz="2000" dirty="0"/>
              <a:t>a quadratic function of n</a:t>
            </a:r>
          </a:p>
          <a:p>
            <a:endParaRPr lang="en-US" sz="1600" dirty="0">
              <a:latin typeface="Comic Sans MS" pitchFamily="-107" charset="0"/>
            </a:endParaRPr>
          </a:p>
          <a:p>
            <a:r>
              <a:rPr lang="en-US" sz="2400" dirty="0">
                <a:latin typeface="Comic Sans MS" pitchFamily="-107" charset="0"/>
              </a:rPr>
              <a:t>T(n) = </a:t>
            </a:r>
            <a:r>
              <a:rPr lang="en-US" sz="2400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sz="2400" dirty="0">
                <a:latin typeface="Comic Sans MS" pitchFamily="-107" charset="0"/>
              </a:rPr>
              <a:t>(n</a:t>
            </a:r>
            <a:r>
              <a:rPr lang="en-US" sz="2400" baseline="30000" dirty="0">
                <a:latin typeface="Comic Sans MS" pitchFamily="-107" charset="0"/>
              </a:rPr>
              <a:t>2</a:t>
            </a:r>
            <a:r>
              <a:rPr lang="en-US" sz="2400" dirty="0">
                <a:latin typeface="Comic Sans MS" pitchFamily="-107" charset="0"/>
              </a:rPr>
              <a:t>)</a:t>
            </a:r>
            <a:r>
              <a:rPr lang="en-US" sz="2400" dirty="0"/>
              <a:t>  		order of growth in </a:t>
            </a:r>
            <a:r>
              <a:rPr lang="en-US" sz="2400" dirty="0">
                <a:latin typeface="Comic Sans MS" pitchFamily="-107" charset="0"/>
              </a:rPr>
              <a:t>n</a:t>
            </a:r>
            <a:r>
              <a:rPr lang="en-US" sz="2400" baseline="30000" dirty="0">
                <a:latin typeface="Comic Sans MS" pitchFamily="-107" charset="0"/>
              </a:rPr>
              <a:t>2</a:t>
            </a:r>
            <a:endParaRPr lang="en-US" sz="2400" dirty="0">
              <a:latin typeface="Comic Sans MS" pitchFamily="-107" charset="0"/>
            </a:endParaRPr>
          </a:p>
        </p:txBody>
      </p:sp>
      <p:graphicFrame>
        <p:nvGraphicFramePr>
          <p:cNvPr id="39424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50875" y="3181350"/>
          <a:ext cx="45497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22" name="Equation" r:id="rId4" imgW="2869920" imgH="444240" progId="Equation.3">
                  <p:embed/>
                </p:oleObj>
              </mc:Choice>
              <mc:Fallback>
                <p:oleObj name="Equation" r:id="rId4" imgW="2869920" imgH="444240" progId="Equation.3">
                  <p:embed/>
                  <p:pic>
                    <p:nvPicPr>
                      <p:cNvPr id="3942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3181350"/>
                        <a:ext cx="4549775" cy="7048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424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01663" y="3886200"/>
          <a:ext cx="7986712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23" name="Equation" r:id="rId6" imgW="5232240" imgH="431640" progId="Equation.3">
                  <p:embed/>
                </p:oleObj>
              </mc:Choice>
              <mc:Fallback>
                <p:oleObj name="Equation" r:id="rId6" imgW="5232240" imgH="431640" progId="Equation.3">
                  <p:embed/>
                  <p:pic>
                    <p:nvPicPr>
                      <p:cNvPr id="3942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3" y="3886200"/>
                        <a:ext cx="7986712" cy="6588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4246" name="Object 6"/>
          <p:cNvGraphicFramePr>
            <a:graphicFrameLocks noChangeAspect="1"/>
          </p:cNvGraphicFramePr>
          <p:nvPr/>
        </p:nvGraphicFramePr>
        <p:xfrm>
          <a:off x="1139825" y="4702175"/>
          <a:ext cx="18970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24" name="Equation" r:id="rId8" imgW="901440" imgH="203040" progId="Equation.3">
                  <p:embed/>
                </p:oleObj>
              </mc:Choice>
              <mc:Fallback>
                <p:oleObj name="Equation" r:id="rId8" imgW="901440" imgH="203040" progId="Equation.3">
                  <p:embed/>
                  <p:pic>
                    <p:nvPicPr>
                      <p:cNvPr id="3942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4702175"/>
                        <a:ext cx="1897063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4247" name="Rectangle 7"/>
          <p:cNvSpPr>
            <a:spLocks noChangeArrowheads="1"/>
          </p:cNvSpPr>
          <p:nvPr/>
        </p:nvSpPr>
        <p:spPr bwMode="auto">
          <a:xfrm>
            <a:off x="4934728" y="1240283"/>
            <a:ext cx="4209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“while </a:t>
            </a:r>
            <a:r>
              <a:rPr lang="en-US" sz="2400" dirty="0" err="1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4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 &gt; 0 and A[</a:t>
            </a:r>
            <a:r>
              <a:rPr lang="en-US" sz="2400" dirty="0" err="1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4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] &gt; key”</a:t>
            </a:r>
          </a:p>
        </p:txBody>
      </p:sp>
    </p:spTree>
    <p:extLst>
      <p:ext uri="{BB962C8B-B14F-4D97-AF65-F5344CB8AC3E}">
        <p14:creationId xmlns:p14="http://schemas.microsoft.com/office/powerpoint/2010/main" val="187714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6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8DC0-6DD5-0D46-B143-BA78B817BADD}" type="slidenum">
              <a:rPr lang="en-US"/>
              <a:pPr/>
              <a:t>25</a:t>
            </a:fld>
            <a:endParaRPr lang="en-US"/>
          </a:p>
        </p:txBody>
      </p:sp>
      <p:sp>
        <p:nvSpPr>
          <p:cNvPr id="396290" name="AutoShape 2"/>
          <p:cNvSpPr>
            <a:spLocks noChangeArrowheads="1"/>
          </p:cNvSpPr>
          <p:nvPr/>
        </p:nvSpPr>
        <p:spPr bwMode="auto">
          <a:xfrm>
            <a:off x="1422400" y="4729163"/>
            <a:ext cx="7597775" cy="488950"/>
          </a:xfrm>
          <a:prstGeom prst="roundRect">
            <a:avLst>
              <a:gd name="adj" fmla="val 16667"/>
            </a:avLst>
          </a:prstGeom>
          <a:solidFill>
            <a:srgbClr val="CC0000">
              <a:alpha val="31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6291" name="AutoShape 3"/>
          <p:cNvSpPr>
            <a:spLocks noChangeArrowheads="1"/>
          </p:cNvSpPr>
          <p:nvPr/>
        </p:nvSpPr>
        <p:spPr bwMode="auto">
          <a:xfrm>
            <a:off x="1377950" y="4143375"/>
            <a:ext cx="7597775" cy="504825"/>
          </a:xfrm>
          <a:prstGeom prst="roundRect">
            <a:avLst>
              <a:gd name="adj" fmla="val 16667"/>
            </a:avLst>
          </a:prstGeom>
          <a:solidFill>
            <a:schemeClr val="accent1">
              <a:alpha val="5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6292" name="Rectangle 4"/>
          <p:cNvSpPr>
            <a:spLocks noGrp="1" noChangeArrowheads="1"/>
          </p:cNvSpPr>
          <p:nvPr>
            <p:ph type="title"/>
          </p:nvPr>
        </p:nvSpPr>
        <p:spPr>
          <a:xfrm>
            <a:off x="341313" y="71438"/>
            <a:ext cx="8229600" cy="906462"/>
          </a:xfrm>
        </p:spPr>
        <p:txBody>
          <a:bodyPr/>
          <a:lstStyle/>
          <a:p>
            <a:r>
              <a:rPr lang="en-US" sz="3600"/>
              <a:t>Comparisons and Exchanges in Insertion Sort</a:t>
            </a:r>
          </a:p>
        </p:txBody>
      </p:sp>
      <p:sp>
        <p:nvSpPr>
          <p:cNvPr id="396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8438" y="1214438"/>
            <a:ext cx="7043738" cy="5418137"/>
          </a:xfrm>
        </p:spPr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INSERTION-SORT</a:t>
            </a:r>
            <a:r>
              <a:rPr lang="en-US" i="1" dirty="0">
                <a:solidFill>
                  <a:schemeClr val="tx1"/>
                </a:solidFill>
              </a:rPr>
              <a:t>(A)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sz="2400" b="1" dirty="0">
                <a:solidFill>
                  <a:schemeClr val="tx1"/>
                </a:solidFill>
              </a:rPr>
              <a:t>for </a:t>
            </a:r>
            <a:r>
              <a:rPr lang="en-US" sz="2400" dirty="0">
                <a:solidFill>
                  <a:schemeClr val="tx1"/>
                </a:solidFill>
              </a:rPr>
              <a:t>j ← 2 </a:t>
            </a:r>
            <a:r>
              <a:rPr lang="en-US" sz="2400" b="1" dirty="0">
                <a:solidFill>
                  <a:schemeClr val="tx1"/>
                </a:solidFill>
              </a:rPr>
              <a:t>to </a:t>
            </a:r>
            <a:r>
              <a:rPr lang="en-US" sz="2400" dirty="0">
                <a:solidFill>
                  <a:schemeClr val="tx1"/>
                </a:solidFill>
              </a:rPr>
              <a:t>n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2400" b="1" dirty="0">
                <a:solidFill>
                  <a:schemeClr val="tx1"/>
                </a:solidFill>
              </a:rPr>
              <a:t>		do </a:t>
            </a:r>
            <a:r>
              <a:rPr lang="en-US" sz="2400" dirty="0">
                <a:solidFill>
                  <a:schemeClr val="tx1"/>
                </a:solidFill>
              </a:rPr>
              <a:t>key ← A[ j ]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2000" dirty="0">
                <a:solidFill>
                  <a:schemeClr val="tx1"/>
                </a:solidFill>
              </a:rPr>
              <a:t>		     </a:t>
            </a:r>
            <a:r>
              <a:rPr lang="en-US" sz="1800" dirty="0">
                <a:solidFill>
                  <a:schemeClr val="tx1"/>
                </a:solidFill>
              </a:rPr>
              <a:t>Insert A[ j ] into the sorted sequence A[1 . . j -1]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	    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← j - 1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2400" b="1" dirty="0">
                <a:solidFill>
                  <a:schemeClr val="tx1"/>
                </a:solidFill>
              </a:rPr>
              <a:t>		     while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&gt; 0 and A[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] &gt; key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		</a:t>
            </a:r>
            <a:r>
              <a:rPr lang="en-US" sz="2400" b="1" dirty="0">
                <a:solidFill>
                  <a:schemeClr val="tx1"/>
                </a:solidFill>
              </a:rPr>
              <a:t>do </a:t>
            </a:r>
            <a:r>
              <a:rPr lang="en-US" sz="2400" dirty="0">
                <a:solidFill>
                  <a:schemeClr val="tx1"/>
                </a:solidFill>
              </a:rPr>
              <a:t>A[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+ 1] ← A[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]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		     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←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– 1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	     A[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+ 1] ← key</a:t>
            </a:r>
            <a:endParaRPr lang="en-US" sz="2400" dirty="0"/>
          </a:p>
        </p:txBody>
      </p:sp>
      <p:sp>
        <p:nvSpPr>
          <p:cNvPr id="396294" name="Rectangle 6"/>
          <p:cNvSpPr>
            <a:spLocks noChangeArrowheads="1"/>
          </p:cNvSpPr>
          <p:nvPr/>
        </p:nvSpPr>
        <p:spPr bwMode="auto">
          <a:xfrm>
            <a:off x="6462713" y="1250950"/>
            <a:ext cx="2133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cost	 times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400" dirty="0"/>
              <a:t> </a:t>
            </a:r>
            <a:r>
              <a:rPr lang="en-US" sz="2400" dirty="0">
                <a:latin typeface="Comic Sans MS" pitchFamily="-107" charset="0"/>
              </a:rPr>
              <a:t> c</a:t>
            </a:r>
            <a:r>
              <a:rPr lang="en-US" sz="2400" baseline="-25000" dirty="0">
                <a:latin typeface="Comic Sans MS" pitchFamily="-107" charset="0"/>
              </a:rPr>
              <a:t>1</a:t>
            </a:r>
            <a:r>
              <a:rPr lang="en-US" sz="2400" dirty="0">
                <a:latin typeface="Comic Sans MS" pitchFamily="-107" charset="0"/>
              </a:rPr>
              <a:t>          n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400" dirty="0">
                <a:latin typeface="Comic Sans MS" pitchFamily="-107" charset="0"/>
              </a:rPr>
              <a:t>  c</a:t>
            </a:r>
            <a:r>
              <a:rPr lang="en-US" sz="2400" baseline="-25000" dirty="0">
                <a:latin typeface="Comic Sans MS" pitchFamily="-107" charset="0"/>
              </a:rPr>
              <a:t>2</a:t>
            </a:r>
            <a:r>
              <a:rPr lang="en-US" sz="2400" dirty="0">
                <a:latin typeface="Comic Sans MS" pitchFamily="-107" charset="0"/>
              </a:rPr>
              <a:t> 	   n-1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400" dirty="0">
                <a:latin typeface="Comic Sans MS" pitchFamily="-107" charset="0"/>
              </a:rPr>
              <a:t>  0	   n-1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400" dirty="0">
                <a:latin typeface="Comic Sans MS" pitchFamily="-107" charset="0"/>
              </a:rPr>
              <a:t>  c</a:t>
            </a:r>
            <a:r>
              <a:rPr lang="en-US" sz="2400" baseline="-25000" dirty="0">
                <a:latin typeface="Comic Sans MS" pitchFamily="-107" charset="0"/>
              </a:rPr>
              <a:t>4</a:t>
            </a:r>
            <a:r>
              <a:rPr lang="en-US" sz="2400" dirty="0">
                <a:latin typeface="Comic Sans MS" pitchFamily="-107" charset="0"/>
              </a:rPr>
              <a:t>	   n-1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400" dirty="0">
                <a:latin typeface="Comic Sans MS" pitchFamily="-107" charset="0"/>
              </a:rPr>
              <a:t>  c</a:t>
            </a:r>
            <a:r>
              <a:rPr lang="en-US" sz="2400" baseline="-25000" dirty="0">
                <a:latin typeface="Comic Sans MS" pitchFamily="-107" charset="0"/>
              </a:rPr>
              <a:t>5</a:t>
            </a:r>
            <a:r>
              <a:rPr lang="en-US" sz="2400" dirty="0">
                <a:latin typeface="Comic Sans MS" pitchFamily="-107" charset="0"/>
              </a:rPr>
              <a:t>	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400" dirty="0">
                <a:latin typeface="Comic Sans MS" pitchFamily="-107" charset="0"/>
              </a:rPr>
              <a:t>  c</a:t>
            </a:r>
            <a:r>
              <a:rPr lang="en-US" sz="2400" baseline="-25000" dirty="0">
                <a:latin typeface="Comic Sans MS" pitchFamily="-107" charset="0"/>
              </a:rPr>
              <a:t>6</a:t>
            </a:r>
            <a:r>
              <a:rPr lang="en-US" sz="2400" dirty="0">
                <a:latin typeface="Comic Sans MS" pitchFamily="-107" charset="0"/>
              </a:rPr>
              <a:t> 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400" dirty="0">
                <a:latin typeface="Comic Sans MS" pitchFamily="-107" charset="0"/>
              </a:rPr>
              <a:t>  c</a:t>
            </a:r>
            <a:r>
              <a:rPr lang="en-US" sz="2400" baseline="-25000" dirty="0">
                <a:latin typeface="Comic Sans MS" pitchFamily="-107" charset="0"/>
              </a:rPr>
              <a:t>7 </a:t>
            </a:r>
            <a:endParaRPr lang="en-US" sz="2400" dirty="0">
              <a:latin typeface="Comic Sans MS" pitchFamily="-107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400" dirty="0">
                <a:latin typeface="Comic Sans MS" pitchFamily="-107" charset="0"/>
              </a:rPr>
              <a:t>  c</a:t>
            </a:r>
            <a:r>
              <a:rPr lang="en-US" sz="2400" baseline="-25000" dirty="0">
                <a:latin typeface="Comic Sans MS" pitchFamily="-107" charset="0"/>
              </a:rPr>
              <a:t>8</a:t>
            </a:r>
            <a:r>
              <a:rPr lang="en-US" sz="2400" dirty="0">
                <a:latin typeface="Comic Sans MS" pitchFamily="-107" charset="0"/>
              </a:rPr>
              <a:t>	    n-1	</a:t>
            </a:r>
            <a:r>
              <a:rPr lang="en-US" sz="2400" dirty="0"/>
              <a:t>   </a:t>
            </a:r>
            <a:endParaRPr lang="en-US" sz="2400" baseline="-25000" dirty="0"/>
          </a:p>
        </p:txBody>
      </p:sp>
      <p:graphicFrame>
        <p:nvGraphicFramePr>
          <p:cNvPr id="396295" name="Object 7"/>
          <p:cNvGraphicFramePr>
            <a:graphicFrameLocks noChangeAspect="1"/>
          </p:cNvGraphicFramePr>
          <p:nvPr/>
        </p:nvGraphicFramePr>
        <p:xfrm>
          <a:off x="7694613" y="4084638"/>
          <a:ext cx="8334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46" name="Equation" r:id="rId4" imgW="469800" imgH="304560" progId="Equation.3">
                  <p:embed/>
                </p:oleObj>
              </mc:Choice>
              <mc:Fallback>
                <p:oleObj name="Equation" r:id="rId4" imgW="469800" imgH="304560" progId="Equation.3">
                  <p:embed/>
                  <p:pic>
                    <p:nvPicPr>
                      <p:cNvPr id="39629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4613" y="4084638"/>
                        <a:ext cx="833437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6296" name="Object 8"/>
          <p:cNvGraphicFramePr>
            <a:graphicFrameLocks noChangeAspect="1"/>
          </p:cNvGraphicFramePr>
          <p:nvPr/>
        </p:nvGraphicFramePr>
        <p:xfrm>
          <a:off x="7694613" y="4667250"/>
          <a:ext cx="1354137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47" name="Equation" r:id="rId6" imgW="774360" imgH="304560" progId="Equation.3">
                  <p:embed/>
                </p:oleObj>
              </mc:Choice>
              <mc:Fallback>
                <p:oleObj name="Equation" r:id="rId6" imgW="774360" imgH="304560" progId="Equation.3">
                  <p:embed/>
                  <p:pic>
                    <p:nvPicPr>
                      <p:cNvPr id="3962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4613" y="4667250"/>
                        <a:ext cx="1354137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6297" name="Object 9"/>
          <p:cNvGraphicFramePr>
            <a:graphicFrameLocks noChangeAspect="1"/>
          </p:cNvGraphicFramePr>
          <p:nvPr/>
        </p:nvGraphicFramePr>
        <p:xfrm>
          <a:off x="7694613" y="5243513"/>
          <a:ext cx="1354137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48" name="Equation" r:id="rId8" imgW="774360" imgH="304560" progId="Equation.3">
                  <p:embed/>
                </p:oleObj>
              </mc:Choice>
              <mc:Fallback>
                <p:oleObj name="Equation" r:id="rId8" imgW="774360" imgH="304560" progId="Equation.3">
                  <p:embed/>
                  <p:pic>
                    <p:nvPicPr>
                      <p:cNvPr id="39629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4613" y="5243513"/>
                        <a:ext cx="1354137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6298" name="Group 10"/>
          <p:cNvGrpSpPr>
            <a:grpSpLocks/>
          </p:cNvGrpSpPr>
          <p:nvPr/>
        </p:nvGrpSpPr>
        <p:grpSpPr bwMode="auto">
          <a:xfrm>
            <a:off x="3633788" y="3565525"/>
            <a:ext cx="2933700" cy="831850"/>
            <a:chOff x="2289" y="2246"/>
            <a:chExt cx="1848" cy="524"/>
          </a:xfrm>
        </p:grpSpPr>
        <p:sp>
          <p:nvSpPr>
            <p:cNvPr id="396299" name="Text Box 11"/>
            <p:cNvSpPr txBox="1">
              <a:spLocks noChangeArrowheads="1"/>
            </p:cNvSpPr>
            <p:nvPr/>
          </p:nvSpPr>
          <p:spPr bwMode="auto">
            <a:xfrm>
              <a:off x="2289" y="2246"/>
              <a:ext cx="184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CC0000"/>
                  </a:solidFill>
                  <a:sym typeface="Symbol" pitchFamily="-107" charset="2"/>
                </a:rPr>
                <a:t>≈</a:t>
              </a:r>
              <a:r>
                <a:rPr lang="en-US" sz="2800" dirty="0">
                  <a:solidFill>
                    <a:srgbClr val="CC0000"/>
                  </a:solidFill>
                  <a:latin typeface="Comic Sans MS" pitchFamily="-107" charset="0"/>
                  <a:sym typeface="Symbol" pitchFamily="-107" charset="2"/>
                </a:rPr>
                <a:t>n</a:t>
              </a:r>
              <a:r>
                <a:rPr lang="en-US" sz="2800" baseline="30000" dirty="0">
                  <a:solidFill>
                    <a:srgbClr val="CC0000"/>
                  </a:solidFill>
                  <a:latin typeface="Comic Sans MS" pitchFamily="-107" charset="0"/>
                  <a:sym typeface="Symbol" pitchFamily="-107" charset="2"/>
                </a:rPr>
                <a:t>2</a:t>
              </a:r>
              <a:r>
                <a:rPr lang="en-US" sz="2800" dirty="0">
                  <a:solidFill>
                    <a:srgbClr val="CC0000"/>
                  </a:solidFill>
                  <a:latin typeface="Comic Sans MS" pitchFamily="-107" charset="0"/>
                  <a:sym typeface="Symbol" pitchFamily="-107" charset="2"/>
                </a:rPr>
                <a:t>/2 </a:t>
              </a:r>
              <a:r>
                <a:rPr lang="en-US" sz="2400" dirty="0">
                  <a:solidFill>
                    <a:srgbClr val="CC0000"/>
                  </a:solidFill>
                  <a:latin typeface="Comic Sans MS" pitchFamily="-107" charset="0"/>
                  <a:sym typeface="Symbol" pitchFamily="-107" charset="2"/>
                </a:rPr>
                <a:t>comparisons</a:t>
              </a:r>
            </a:p>
          </p:txBody>
        </p:sp>
        <p:sp>
          <p:nvSpPr>
            <p:cNvPr id="396300" name="Freeform 12"/>
            <p:cNvSpPr>
              <a:spLocks/>
            </p:cNvSpPr>
            <p:nvPr/>
          </p:nvSpPr>
          <p:spPr bwMode="auto">
            <a:xfrm>
              <a:off x="3536" y="2500"/>
              <a:ext cx="208" cy="2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1" y="110"/>
                </a:cxn>
                <a:cxn ang="0">
                  <a:pos x="208" y="270"/>
                </a:cxn>
              </a:cxnLst>
              <a:rect l="0" t="0" r="r" b="b"/>
              <a:pathLst>
                <a:path w="208" h="270">
                  <a:moveTo>
                    <a:pt x="0" y="0"/>
                  </a:moveTo>
                  <a:cubicBezTo>
                    <a:pt x="68" y="32"/>
                    <a:pt x="136" y="65"/>
                    <a:pt x="171" y="110"/>
                  </a:cubicBezTo>
                  <a:cubicBezTo>
                    <a:pt x="206" y="155"/>
                    <a:pt x="207" y="212"/>
                    <a:pt x="208" y="27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96301" name="Group 13"/>
          <p:cNvGrpSpPr>
            <a:grpSpLocks/>
          </p:cNvGrpSpPr>
          <p:nvPr/>
        </p:nvGrpSpPr>
        <p:grpSpPr bwMode="auto">
          <a:xfrm>
            <a:off x="3913188" y="5016500"/>
            <a:ext cx="2684462" cy="777875"/>
            <a:chOff x="2465" y="3160"/>
            <a:chExt cx="1691" cy="490"/>
          </a:xfrm>
        </p:grpSpPr>
        <p:sp>
          <p:nvSpPr>
            <p:cNvPr id="396302" name="Text Box 14"/>
            <p:cNvSpPr txBox="1">
              <a:spLocks noChangeArrowheads="1"/>
            </p:cNvSpPr>
            <p:nvPr/>
          </p:nvSpPr>
          <p:spPr bwMode="auto">
            <a:xfrm>
              <a:off x="2465" y="3323"/>
              <a:ext cx="169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CC0000"/>
                  </a:solidFill>
                  <a:sym typeface="Symbol" pitchFamily="-107" charset="2"/>
                </a:rPr>
                <a:t>≈</a:t>
              </a:r>
              <a:r>
                <a:rPr lang="en-US" sz="2800" dirty="0">
                  <a:solidFill>
                    <a:srgbClr val="CC0000"/>
                  </a:solidFill>
                  <a:latin typeface="Comic Sans MS" pitchFamily="-107" charset="0"/>
                  <a:sym typeface="Symbol" pitchFamily="-107" charset="2"/>
                </a:rPr>
                <a:t>n</a:t>
              </a:r>
              <a:r>
                <a:rPr lang="en-US" sz="2800" baseline="30000" dirty="0">
                  <a:solidFill>
                    <a:srgbClr val="CC0000"/>
                  </a:solidFill>
                  <a:latin typeface="Comic Sans MS" pitchFamily="-107" charset="0"/>
                  <a:sym typeface="Symbol" pitchFamily="-107" charset="2"/>
                </a:rPr>
                <a:t>2</a:t>
              </a:r>
              <a:r>
                <a:rPr lang="en-US" sz="2800" dirty="0">
                  <a:solidFill>
                    <a:srgbClr val="CC0000"/>
                  </a:solidFill>
                  <a:latin typeface="Comic Sans MS" pitchFamily="-107" charset="0"/>
                  <a:sym typeface="Symbol" pitchFamily="-107" charset="2"/>
                </a:rPr>
                <a:t>/2 </a:t>
              </a:r>
              <a:r>
                <a:rPr lang="en-US" sz="2400" dirty="0">
                  <a:solidFill>
                    <a:srgbClr val="CC0000"/>
                  </a:solidFill>
                  <a:latin typeface="Comic Sans MS" pitchFamily="-107" charset="0"/>
                  <a:sym typeface="Symbol" pitchFamily="-107" charset="2"/>
                </a:rPr>
                <a:t>exchanges</a:t>
              </a:r>
            </a:p>
          </p:txBody>
        </p:sp>
        <p:sp>
          <p:nvSpPr>
            <p:cNvPr id="396303" name="Freeform 15"/>
            <p:cNvSpPr>
              <a:spLocks/>
            </p:cNvSpPr>
            <p:nvPr/>
          </p:nvSpPr>
          <p:spPr bwMode="auto">
            <a:xfrm rot="7371790" flipH="1">
              <a:off x="3755" y="3129"/>
              <a:ext cx="208" cy="2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1" y="110"/>
                </a:cxn>
                <a:cxn ang="0">
                  <a:pos x="208" y="270"/>
                </a:cxn>
              </a:cxnLst>
              <a:rect l="0" t="0" r="r" b="b"/>
              <a:pathLst>
                <a:path w="208" h="270">
                  <a:moveTo>
                    <a:pt x="0" y="0"/>
                  </a:moveTo>
                  <a:cubicBezTo>
                    <a:pt x="68" y="32"/>
                    <a:pt x="136" y="65"/>
                    <a:pt x="171" y="110"/>
                  </a:cubicBezTo>
                  <a:cubicBezTo>
                    <a:pt x="206" y="155"/>
                    <a:pt x="207" y="212"/>
                    <a:pt x="208" y="27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AutoShape 9"/>
          <p:cNvSpPr>
            <a:spLocks noChangeArrowheads="1"/>
          </p:cNvSpPr>
          <p:nvPr/>
        </p:nvSpPr>
        <p:spPr bwMode="auto">
          <a:xfrm rot="13585926">
            <a:off x="1356519" y="3232163"/>
            <a:ext cx="131762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1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0" grpId="0" animBg="1"/>
      <p:bldP spid="39629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6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F570-2E7E-FA4D-938B-4ADB88F35EC0}" type="slidenum">
              <a:rPr lang="en-US"/>
              <a:pPr/>
              <a:t>26</a:t>
            </a:fld>
            <a:endParaRPr lang="en-US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 - Summary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/>
              <a:t>Idea: like sorting a hand of playing cards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Start with an empty left hand and the cards facing down on the table.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Remove one card at a time from the table, and insert it into the correct position in the left hand</a:t>
            </a:r>
          </a:p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Good running time for “almost sorted” arrays </a:t>
            </a:r>
            <a:r>
              <a:rPr lang="en-US" dirty="0" err="1">
                <a:sym typeface="Symbol" pitchFamily="-107" charset="2"/>
              </a:rPr>
              <a:t>Θ</a:t>
            </a:r>
            <a:r>
              <a:rPr lang="en-US" dirty="0">
                <a:sym typeface="Symbol" pitchFamily="-107" charset="2"/>
              </a:rPr>
              <a:t>(n)</a:t>
            </a:r>
          </a:p>
          <a:p>
            <a:r>
              <a:rPr lang="en-US" dirty="0">
                <a:sym typeface="Symbol" pitchFamily="-107" charset="2"/>
              </a:rPr>
              <a:t>Disadvantages</a:t>
            </a:r>
          </a:p>
          <a:p>
            <a:pPr lvl="1"/>
            <a:r>
              <a:rPr lang="en-US" dirty="0" err="1">
                <a:solidFill>
                  <a:srgbClr val="CC0000"/>
                </a:solidFill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solidFill>
                  <a:srgbClr val="CC0000"/>
                </a:solidFill>
                <a:latin typeface="Comic Sans MS" pitchFamily="-107" charset="0"/>
                <a:sym typeface="Symbol" pitchFamily="-107" charset="2"/>
              </a:rPr>
              <a:t>(n</a:t>
            </a:r>
            <a:r>
              <a:rPr lang="en-US" baseline="30000" dirty="0">
                <a:solidFill>
                  <a:srgbClr val="CC0000"/>
                </a:solidFill>
                <a:latin typeface="Comic Sans MS" pitchFamily="-107" charset="0"/>
                <a:sym typeface="Symbol" pitchFamily="-107" charset="2"/>
              </a:rPr>
              <a:t>2</a:t>
            </a:r>
            <a:r>
              <a:rPr lang="en-US" dirty="0">
                <a:solidFill>
                  <a:srgbClr val="CC0000"/>
                </a:solidFill>
                <a:latin typeface="Comic Sans MS" pitchFamily="-107" charset="0"/>
                <a:sym typeface="Symbol" pitchFamily="-107" charset="2"/>
              </a:rPr>
              <a:t>)</a:t>
            </a:r>
            <a:r>
              <a:rPr lang="en-US" dirty="0">
                <a:sym typeface="Symbol" pitchFamily="-107" charset="2"/>
              </a:rPr>
              <a:t> running time in </a:t>
            </a:r>
            <a:r>
              <a:rPr lang="en-US" dirty="0">
                <a:solidFill>
                  <a:srgbClr val="CC0000"/>
                </a:solidFill>
                <a:sym typeface="Symbol" pitchFamily="-107" charset="2"/>
              </a:rPr>
              <a:t>worst</a:t>
            </a:r>
            <a:r>
              <a:rPr lang="en-US" dirty="0">
                <a:sym typeface="Symbol" pitchFamily="-107" charset="2"/>
              </a:rPr>
              <a:t> and </a:t>
            </a:r>
            <a:r>
              <a:rPr lang="en-US" dirty="0">
                <a:solidFill>
                  <a:srgbClr val="CC0000"/>
                </a:solidFill>
                <a:sym typeface="Symbol" pitchFamily="-107" charset="2"/>
              </a:rPr>
              <a:t>average</a:t>
            </a:r>
            <a:r>
              <a:rPr lang="en-US" dirty="0">
                <a:sym typeface="Symbol" pitchFamily="-107" charset="2"/>
              </a:rPr>
              <a:t> case</a:t>
            </a:r>
          </a:p>
          <a:p>
            <a:pPr lvl="1"/>
            <a:r>
              <a:rPr lang="en-US" dirty="0">
                <a:solidFill>
                  <a:srgbClr val="CC0000"/>
                </a:solidFill>
                <a:sym typeface="Symbol" pitchFamily="-107" charset="2"/>
              </a:rPr>
              <a:t>≈n</a:t>
            </a:r>
            <a:r>
              <a:rPr lang="en-US" baseline="30000" dirty="0">
                <a:solidFill>
                  <a:srgbClr val="CC0000"/>
                </a:solidFill>
                <a:sym typeface="Symbol" pitchFamily="-107" charset="2"/>
              </a:rPr>
              <a:t>2</a:t>
            </a:r>
            <a:r>
              <a:rPr lang="en-US" dirty="0">
                <a:solidFill>
                  <a:srgbClr val="CC0000"/>
                </a:solidFill>
                <a:sym typeface="Symbol" pitchFamily="-107" charset="2"/>
              </a:rPr>
              <a:t>/2</a:t>
            </a:r>
            <a:r>
              <a:rPr lang="en-US" dirty="0">
                <a:sym typeface="Symbol" pitchFamily="-107" charset="2"/>
              </a:rPr>
              <a:t> </a:t>
            </a:r>
            <a:r>
              <a:rPr lang="en-US" dirty="0">
                <a:solidFill>
                  <a:srgbClr val="CC0000"/>
                </a:solidFill>
                <a:sym typeface="Symbol" pitchFamily="-107" charset="2"/>
              </a:rPr>
              <a:t>comparisons</a:t>
            </a:r>
            <a:r>
              <a:rPr lang="en-US" dirty="0">
                <a:sym typeface="Symbol" pitchFamily="-107" charset="2"/>
              </a:rPr>
              <a:t> and </a:t>
            </a:r>
            <a:r>
              <a:rPr lang="en-US" dirty="0">
                <a:solidFill>
                  <a:srgbClr val="CC0000"/>
                </a:solidFill>
                <a:sym typeface="Symbol" pitchFamily="-107" charset="2"/>
              </a:rPr>
              <a:t>n</a:t>
            </a:r>
            <a:r>
              <a:rPr lang="en-US" baseline="30000" dirty="0">
                <a:solidFill>
                  <a:srgbClr val="CC0000"/>
                </a:solidFill>
                <a:sym typeface="Symbol" pitchFamily="-107" charset="2"/>
              </a:rPr>
              <a:t>2</a:t>
            </a:r>
            <a:r>
              <a:rPr lang="en-US" dirty="0">
                <a:solidFill>
                  <a:srgbClr val="CC0000"/>
                </a:solidFill>
                <a:sym typeface="Symbol" pitchFamily="-107" charset="2"/>
              </a:rPr>
              <a:t>/2</a:t>
            </a:r>
            <a:r>
              <a:rPr lang="en-US" dirty="0">
                <a:sym typeface="Symbol" pitchFamily="-107" charset="2"/>
              </a:rPr>
              <a:t> </a:t>
            </a:r>
            <a:r>
              <a:rPr lang="en-US" dirty="0">
                <a:solidFill>
                  <a:srgbClr val="CC0000"/>
                </a:solidFill>
                <a:sym typeface="Symbol" pitchFamily="-107" charset="2"/>
              </a:rPr>
              <a:t>exchanges</a:t>
            </a:r>
          </a:p>
        </p:txBody>
      </p:sp>
    </p:spTree>
    <p:extLst>
      <p:ext uri="{BB962C8B-B14F-4D97-AF65-F5344CB8AC3E}">
        <p14:creationId xmlns:p14="http://schemas.microsoft.com/office/powerpoint/2010/main" val="127130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6</a:t>
            </a:r>
            <a:endParaRPr lang="en-US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6061-EE9B-7448-9836-6B5AC8BD409F}" type="slidenum">
              <a:rPr lang="en-US"/>
              <a:pPr/>
              <a:t>27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Bubble Sort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Idea:</a:t>
            </a:r>
          </a:p>
          <a:p>
            <a:pPr lvl="1"/>
            <a:r>
              <a:rPr lang="en-US"/>
              <a:t>Repeatedly pass through the array</a:t>
            </a:r>
          </a:p>
          <a:p>
            <a:pPr lvl="1"/>
            <a:r>
              <a:rPr lang="en-US"/>
              <a:t>Swaps adjacent elements that are out of order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Easier to implement, but slower than Insertion sort</a:t>
            </a:r>
          </a:p>
        </p:txBody>
      </p:sp>
      <p:sp>
        <p:nvSpPr>
          <p:cNvPr id="400388" name="Text Box 4"/>
          <p:cNvSpPr txBox="1">
            <a:spLocks noChangeArrowheads="1"/>
          </p:cNvSpPr>
          <p:nvPr/>
        </p:nvSpPr>
        <p:spPr bwMode="auto">
          <a:xfrm>
            <a:off x="2271713" y="3349625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1</a:t>
            </a:r>
          </a:p>
        </p:txBody>
      </p:sp>
      <p:sp>
        <p:nvSpPr>
          <p:cNvPr id="400389" name="Text Box 5"/>
          <p:cNvSpPr txBox="1">
            <a:spLocks noChangeArrowheads="1"/>
          </p:cNvSpPr>
          <p:nvPr/>
        </p:nvSpPr>
        <p:spPr bwMode="auto">
          <a:xfrm>
            <a:off x="2757488" y="3349625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2</a:t>
            </a:r>
          </a:p>
        </p:txBody>
      </p:sp>
      <p:sp>
        <p:nvSpPr>
          <p:cNvPr id="400390" name="Text Box 6"/>
          <p:cNvSpPr txBox="1">
            <a:spLocks noChangeArrowheads="1"/>
          </p:cNvSpPr>
          <p:nvPr/>
        </p:nvSpPr>
        <p:spPr bwMode="auto">
          <a:xfrm>
            <a:off x="3179763" y="3349625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3</a:t>
            </a:r>
          </a:p>
        </p:txBody>
      </p:sp>
      <p:sp>
        <p:nvSpPr>
          <p:cNvPr id="400391" name="Text Box 7"/>
          <p:cNvSpPr txBox="1">
            <a:spLocks noChangeArrowheads="1"/>
          </p:cNvSpPr>
          <p:nvPr/>
        </p:nvSpPr>
        <p:spPr bwMode="auto">
          <a:xfrm>
            <a:off x="4989513" y="3349625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n</a:t>
            </a:r>
          </a:p>
        </p:txBody>
      </p:sp>
      <p:sp>
        <p:nvSpPr>
          <p:cNvPr id="400392" name="Text Box 8"/>
          <p:cNvSpPr txBox="1">
            <a:spLocks noChangeArrowheads="1"/>
          </p:cNvSpPr>
          <p:nvPr/>
        </p:nvSpPr>
        <p:spPr bwMode="auto">
          <a:xfrm>
            <a:off x="2273300" y="3032125"/>
            <a:ext cx="23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400393" name="Line 9"/>
          <p:cNvSpPr>
            <a:spLocks noChangeShapeType="1"/>
          </p:cNvSpPr>
          <p:nvPr/>
        </p:nvSpPr>
        <p:spPr bwMode="auto">
          <a:xfrm>
            <a:off x="2633663" y="3224213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00394" name="Group 10"/>
          <p:cNvGrpSpPr>
            <a:grpSpLocks/>
          </p:cNvGrpSpPr>
          <p:nvPr/>
        </p:nvGrpSpPr>
        <p:grpSpPr bwMode="auto">
          <a:xfrm>
            <a:off x="2219325" y="3630613"/>
            <a:ext cx="3154363" cy="423862"/>
            <a:chOff x="221" y="912"/>
            <a:chExt cx="1987" cy="267"/>
          </a:xfrm>
        </p:grpSpPr>
        <p:sp>
          <p:nvSpPr>
            <p:cNvPr id="400395" name="Rectangle 11"/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400396" name="Rectangle 12"/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400397" name="Rectangle 13"/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400398" name="Rectangle 14"/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400399" name="Rectangle 15"/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400400" name="Rectangle 16"/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400401" name="Rectangle 17"/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400402" name="Line 18"/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3" name="Line 19"/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4" name="Line 20"/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5" name="Line 21"/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6" name="Line 22"/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7" name="Line 23"/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8" name="Line 24"/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9" name="Line 25"/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10" name="Line 26"/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11" name="Line 27"/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0412" name="Text Box 28"/>
          <p:cNvSpPr txBox="1">
            <a:spLocks noChangeArrowheads="1"/>
          </p:cNvSpPr>
          <p:nvPr/>
        </p:nvSpPr>
        <p:spPr bwMode="auto">
          <a:xfrm>
            <a:off x="5068888" y="4138613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j</a:t>
            </a:r>
          </a:p>
        </p:txBody>
      </p:sp>
      <p:sp>
        <p:nvSpPr>
          <p:cNvPr id="400413" name="Line 29"/>
          <p:cNvSpPr>
            <a:spLocks noChangeShapeType="1"/>
          </p:cNvSpPr>
          <p:nvPr/>
        </p:nvSpPr>
        <p:spPr bwMode="auto">
          <a:xfrm flipH="1">
            <a:off x="2859088" y="4291013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36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7" grpId="0" build="p"/>
      <p:bldP spid="400388" grpId="0"/>
      <p:bldP spid="400389" grpId="0"/>
      <p:bldP spid="400390" grpId="0"/>
      <p:bldP spid="400391" grpId="0"/>
      <p:bldP spid="400392" grpId="0"/>
      <p:bldP spid="400393" grpId="0" animBg="1"/>
      <p:bldP spid="400412" grpId="0"/>
      <p:bldP spid="4004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6</a:t>
            </a:r>
            <a:endParaRPr lang="en-US"/>
          </a:p>
        </p:txBody>
      </p:sp>
      <p:sp>
        <p:nvSpPr>
          <p:cNvPr id="28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67FE-A5E8-F642-BD22-0C4A88FF489E}" type="slidenum">
              <a:rPr lang="en-US"/>
              <a:pPr/>
              <a:t>28</a:t>
            </a:fld>
            <a:endParaRPr lang="en-US"/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402435" name="Group 3"/>
          <p:cNvGrpSpPr>
            <a:grpSpLocks/>
          </p:cNvGrpSpPr>
          <p:nvPr/>
        </p:nvGrpSpPr>
        <p:grpSpPr bwMode="auto">
          <a:xfrm>
            <a:off x="304800" y="1219200"/>
            <a:ext cx="3200400" cy="717550"/>
            <a:chOff x="192" y="768"/>
            <a:chExt cx="2016" cy="452"/>
          </a:xfrm>
        </p:grpSpPr>
        <p:grpSp>
          <p:nvGrpSpPr>
            <p:cNvPr id="402436" name="Group 4"/>
            <p:cNvGrpSpPr>
              <a:grpSpLocks/>
            </p:cNvGrpSpPr>
            <p:nvPr/>
          </p:nvGrpSpPr>
          <p:grpSpPr bwMode="auto">
            <a:xfrm>
              <a:off x="221" y="768"/>
              <a:ext cx="1987" cy="267"/>
              <a:chOff x="221" y="912"/>
              <a:chExt cx="1987" cy="267"/>
            </a:xfrm>
          </p:grpSpPr>
          <p:sp>
            <p:nvSpPr>
              <p:cNvPr id="402437" name="Rectangle 5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2438" name="Rectangle 6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2439" name="Rectangle 7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2440" name="Rectangle 8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2441" name="Rectangle 9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2442" name="Rectangle 10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2443" name="Rectangle 11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2444" name="Line 12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45" name="Line 13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46" name="Line 14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47" name="Line 15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48" name="Line 16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49" name="Line 17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50" name="Line 18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51" name="Line 19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52" name="Line 20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53" name="Line 21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2454" name="Text Box 22"/>
            <p:cNvSpPr txBox="1">
              <a:spLocks noChangeArrowheads="1"/>
            </p:cNvSpPr>
            <p:nvPr/>
          </p:nvSpPr>
          <p:spPr bwMode="auto">
            <a:xfrm>
              <a:off x="192" y="1008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1</a:t>
              </a:r>
            </a:p>
          </p:txBody>
        </p:sp>
        <p:sp>
          <p:nvSpPr>
            <p:cNvPr id="402455" name="Text Box 23"/>
            <p:cNvSpPr txBox="1">
              <a:spLocks noChangeArrowheads="1"/>
            </p:cNvSpPr>
            <p:nvPr/>
          </p:nvSpPr>
          <p:spPr bwMode="auto">
            <a:xfrm>
              <a:off x="2016" y="1008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402456" name="Line 24"/>
            <p:cNvSpPr>
              <a:spLocks noChangeShapeType="1"/>
            </p:cNvSpPr>
            <p:nvPr/>
          </p:nvSpPr>
          <p:spPr bwMode="auto">
            <a:xfrm flipH="1">
              <a:off x="624" y="1104"/>
              <a:ext cx="13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2457" name="Group 25"/>
          <p:cNvGrpSpPr>
            <a:grpSpLocks/>
          </p:cNvGrpSpPr>
          <p:nvPr/>
        </p:nvGrpSpPr>
        <p:grpSpPr bwMode="auto">
          <a:xfrm>
            <a:off x="304800" y="2025650"/>
            <a:ext cx="3230563" cy="717550"/>
            <a:chOff x="192" y="1344"/>
            <a:chExt cx="2035" cy="452"/>
          </a:xfrm>
        </p:grpSpPr>
        <p:grpSp>
          <p:nvGrpSpPr>
            <p:cNvPr id="402458" name="Group 26"/>
            <p:cNvGrpSpPr>
              <a:grpSpLocks/>
            </p:cNvGrpSpPr>
            <p:nvPr/>
          </p:nvGrpSpPr>
          <p:grpSpPr bwMode="auto">
            <a:xfrm>
              <a:off x="240" y="1344"/>
              <a:ext cx="1987" cy="267"/>
              <a:chOff x="221" y="912"/>
              <a:chExt cx="1987" cy="267"/>
            </a:xfrm>
          </p:grpSpPr>
          <p:sp>
            <p:nvSpPr>
              <p:cNvPr id="402459" name="Rectangle 27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2460" name="Rectangle 28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2461" name="Rectangle 29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2462" name="Rectangle 30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2463" name="Rectangle 31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2464" name="Rectangle 32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2465" name="Rectangle 33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2466" name="Line 34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67" name="Line 35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68" name="Line 36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69" name="Line 37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70" name="Line 38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71" name="Line 39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72" name="Line 40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73" name="Line 41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74" name="Line 42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75" name="Line 43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2476" name="Text Box 44"/>
            <p:cNvSpPr txBox="1">
              <a:spLocks noChangeArrowheads="1"/>
            </p:cNvSpPr>
            <p:nvPr/>
          </p:nvSpPr>
          <p:spPr bwMode="auto">
            <a:xfrm>
              <a:off x="192" y="1584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1</a:t>
              </a:r>
            </a:p>
          </p:txBody>
        </p:sp>
        <p:sp>
          <p:nvSpPr>
            <p:cNvPr id="402477" name="Text Box 45"/>
            <p:cNvSpPr txBox="1">
              <a:spLocks noChangeArrowheads="1"/>
            </p:cNvSpPr>
            <p:nvPr/>
          </p:nvSpPr>
          <p:spPr bwMode="auto">
            <a:xfrm>
              <a:off x="1728" y="1584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402478" name="Line 46"/>
            <p:cNvSpPr>
              <a:spLocks noChangeShapeType="1"/>
            </p:cNvSpPr>
            <p:nvPr/>
          </p:nvSpPr>
          <p:spPr bwMode="auto">
            <a:xfrm flipH="1">
              <a:off x="624" y="1680"/>
              <a:ext cx="10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2479" name="Group 47"/>
          <p:cNvGrpSpPr>
            <a:grpSpLocks/>
          </p:cNvGrpSpPr>
          <p:nvPr/>
        </p:nvGrpSpPr>
        <p:grpSpPr bwMode="auto">
          <a:xfrm>
            <a:off x="304800" y="2832100"/>
            <a:ext cx="3230563" cy="749300"/>
            <a:chOff x="192" y="1900"/>
            <a:chExt cx="2035" cy="472"/>
          </a:xfrm>
        </p:grpSpPr>
        <p:grpSp>
          <p:nvGrpSpPr>
            <p:cNvPr id="402480" name="Group 48"/>
            <p:cNvGrpSpPr>
              <a:grpSpLocks/>
            </p:cNvGrpSpPr>
            <p:nvPr/>
          </p:nvGrpSpPr>
          <p:grpSpPr bwMode="auto">
            <a:xfrm>
              <a:off x="240" y="1900"/>
              <a:ext cx="1987" cy="267"/>
              <a:chOff x="221" y="912"/>
              <a:chExt cx="1987" cy="267"/>
            </a:xfrm>
          </p:grpSpPr>
          <p:sp>
            <p:nvSpPr>
              <p:cNvPr id="402481" name="Rectangle 49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2482" name="Rectangle 50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2483" name="Rectangle 51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2484" name="Rectangle 52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2485" name="Rectangle 53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2486" name="Rectangle 54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2487" name="Rectangle 55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2488" name="Line 56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89" name="Line 57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90" name="Line 58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91" name="Line 59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92" name="Line 60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93" name="Line 61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94" name="Line 62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95" name="Line 63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96" name="Line 64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497" name="Line 65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2498" name="Text Box 66"/>
            <p:cNvSpPr txBox="1">
              <a:spLocks noChangeArrowheads="1"/>
            </p:cNvSpPr>
            <p:nvPr/>
          </p:nvSpPr>
          <p:spPr bwMode="auto">
            <a:xfrm>
              <a:off x="192" y="2160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1</a:t>
              </a:r>
            </a:p>
          </p:txBody>
        </p:sp>
        <p:sp>
          <p:nvSpPr>
            <p:cNvPr id="402499" name="Text Box 67"/>
            <p:cNvSpPr txBox="1">
              <a:spLocks noChangeArrowheads="1"/>
            </p:cNvSpPr>
            <p:nvPr/>
          </p:nvSpPr>
          <p:spPr bwMode="auto">
            <a:xfrm>
              <a:off x="1440" y="2160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402500" name="Line 68"/>
            <p:cNvSpPr>
              <a:spLocks noChangeShapeType="1"/>
            </p:cNvSpPr>
            <p:nvPr/>
          </p:nvSpPr>
          <p:spPr bwMode="auto">
            <a:xfrm flipH="1">
              <a:off x="624" y="2256"/>
              <a:ext cx="8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2501" name="Group 69"/>
          <p:cNvGrpSpPr>
            <a:grpSpLocks/>
          </p:cNvGrpSpPr>
          <p:nvPr/>
        </p:nvGrpSpPr>
        <p:grpSpPr bwMode="auto">
          <a:xfrm>
            <a:off x="304800" y="3657600"/>
            <a:ext cx="3230563" cy="717550"/>
            <a:chOff x="192" y="2304"/>
            <a:chExt cx="2035" cy="452"/>
          </a:xfrm>
        </p:grpSpPr>
        <p:grpSp>
          <p:nvGrpSpPr>
            <p:cNvPr id="402502" name="Group 70"/>
            <p:cNvGrpSpPr>
              <a:grpSpLocks/>
            </p:cNvGrpSpPr>
            <p:nvPr/>
          </p:nvGrpSpPr>
          <p:grpSpPr bwMode="auto">
            <a:xfrm>
              <a:off x="240" y="2304"/>
              <a:ext cx="1987" cy="267"/>
              <a:chOff x="221" y="912"/>
              <a:chExt cx="1987" cy="267"/>
            </a:xfrm>
          </p:grpSpPr>
          <p:sp>
            <p:nvSpPr>
              <p:cNvPr id="402503" name="Rectangle 71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2504" name="Rectangle 72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2505" name="Rectangle 73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2506" name="Rectangle 74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2507" name="Rectangle 75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2508" name="Rectangle 76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2509" name="Rectangle 77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2510" name="Line 78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11" name="Line 79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12" name="Line 80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13" name="Line 81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14" name="Line 82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15" name="Line 83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16" name="Line 84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17" name="Line 85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18" name="Line 86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19" name="Line 87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2520" name="Text Box 88"/>
            <p:cNvSpPr txBox="1">
              <a:spLocks noChangeArrowheads="1"/>
            </p:cNvSpPr>
            <p:nvPr/>
          </p:nvSpPr>
          <p:spPr bwMode="auto">
            <a:xfrm>
              <a:off x="192" y="2544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1</a:t>
              </a:r>
            </a:p>
          </p:txBody>
        </p:sp>
        <p:sp>
          <p:nvSpPr>
            <p:cNvPr id="402521" name="Text Box 89"/>
            <p:cNvSpPr txBox="1">
              <a:spLocks noChangeArrowheads="1"/>
            </p:cNvSpPr>
            <p:nvPr/>
          </p:nvSpPr>
          <p:spPr bwMode="auto">
            <a:xfrm>
              <a:off x="1152" y="2544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402522" name="Line 90"/>
            <p:cNvSpPr>
              <a:spLocks noChangeShapeType="1"/>
            </p:cNvSpPr>
            <p:nvPr/>
          </p:nvSpPr>
          <p:spPr bwMode="auto">
            <a:xfrm flipH="1">
              <a:off x="624" y="2640"/>
              <a:ext cx="51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2523" name="Group 91"/>
          <p:cNvGrpSpPr>
            <a:grpSpLocks/>
          </p:cNvGrpSpPr>
          <p:nvPr/>
        </p:nvGrpSpPr>
        <p:grpSpPr bwMode="auto">
          <a:xfrm>
            <a:off x="304800" y="4495800"/>
            <a:ext cx="3230563" cy="717550"/>
            <a:chOff x="192" y="2832"/>
            <a:chExt cx="2035" cy="452"/>
          </a:xfrm>
        </p:grpSpPr>
        <p:grpSp>
          <p:nvGrpSpPr>
            <p:cNvPr id="402524" name="Group 92"/>
            <p:cNvGrpSpPr>
              <a:grpSpLocks/>
            </p:cNvGrpSpPr>
            <p:nvPr/>
          </p:nvGrpSpPr>
          <p:grpSpPr bwMode="auto">
            <a:xfrm>
              <a:off x="240" y="2832"/>
              <a:ext cx="1987" cy="267"/>
              <a:chOff x="221" y="912"/>
              <a:chExt cx="1987" cy="267"/>
            </a:xfrm>
          </p:grpSpPr>
          <p:sp>
            <p:nvSpPr>
              <p:cNvPr id="402525" name="Rectangle 93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2526" name="Rectangle 94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2527" name="Rectangle 95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2528" name="Rectangle 96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2529" name="Rectangle 97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2530" name="Rectangle 98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2531" name="Rectangle 99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2532" name="Line 100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33" name="Line 101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34" name="Line 102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35" name="Line 103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36" name="Line 104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37" name="Line 105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38" name="Line 106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39" name="Line 107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40" name="Line 108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41" name="Line 109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2542" name="Text Box 110"/>
            <p:cNvSpPr txBox="1">
              <a:spLocks noChangeArrowheads="1"/>
            </p:cNvSpPr>
            <p:nvPr/>
          </p:nvSpPr>
          <p:spPr bwMode="auto">
            <a:xfrm>
              <a:off x="192" y="3072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1</a:t>
              </a:r>
            </a:p>
          </p:txBody>
        </p:sp>
        <p:sp>
          <p:nvSpPr>
            <p:cNvPr id="402543" name="Text Box 111"/>
            <p:cNvSpPr txBox="1">
              <a:spLocks noChangeArrowheads="1"/>
            </p:cNvSpPr>
            <p:nvPr/>
          </p:nvSpPr>
          <p:spPr bwMode="auto">
            <a:xfrm>
              <a:off x="912" y="3072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402544" name="Line 112"/>
            <p:cNvSpPr>
              <a:spLocks noChangeShapeType="1"/>
            </p:cNvSpPr>
            <p:nvPr/>
          </p:nvSpPr>
          <p:spPr bwMode="auto">
            <a:xfrm flipH="1">
              <a:off x="624" y="3168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2545" name="Group 113"/>
          <p:cNvGrpSpPr>
            <a:grpSpLocks/>
          </p:cNvGrpSpPr>
          <p:nvPr/>
        </p:nvGrpSpPr>
        <p:grpSpPr bwMode="auto">
          <a:xfrm>
            <a:off x="304800" y="5302250"/>
            <a:ext cx="3230563" cy="749300"/>
            <a:chOff x="192" y="3340"/>
            <a:chExt cx="2035" cy="472"/>
          </a:xfrm>
        </p:grpSpPr>
        <p:grpSp>
          <p:nvGrpSpPr>
            <p:cNvPr id="402546" name="Group 114"/>
            <p:cNvGrpSpPr>
              <a:grpSpLocks/>
            </p:cNvGrpSpPr>
            <p:nvPr/>
          </p:nvGrpSpPr>
          <p:grpSpPr bwMode="auto">
            <a:xfrm>
              <a:off x="240" y="3340"/>
              <a:ext cx="1987" cy="267"/>
              <a:chOff x="221" y="912"/>
              <a:chExt cx="1987" cy="267"/>
            </a:xfrm>
          </p:grpSpPr>
          <p:sp>
            <p:nvSpPr>
              <p:cNvPr id="402547" name="Rectangle 115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2548" name="Rectangle 116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2549" name="Rectangle 117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2550" name="Rectangle 118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2551" name="Rectangle 119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2552" name="Rectangle 120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2553" name="Rectangle 121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2554" name="Line 122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55" name="Line 123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56" name="Line 124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57" name="Line 125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58" name="Line 126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59" name="Line 127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60" name="Line 128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61" name="Line 129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62" name="Line 130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63" name="Line 131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2564" name="Text Box 132"/>
            <p:cNvSpPr txBox="1">
              <a:spLocks noChangeArrowheads="1"/>
            </p:cNvSpPr>
            <p:nvPr/>
          </p:nvSpPr>
          <p:spPr bwMode="auto">
            <a:xfrm>
              <a:off x="192" y="3600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1</a:t>
              </a:r>
            </a:p>
          </p:txBody>
        </p:sp>
        <p:sp>
          <p:nvSpPr>
            <p:cNvPr id="402565" name="Text Box 133"/>
            <p:cNvSpPr txBox="1">
              <a:spLocks noChangeArrowheads="1"/>
            </p:cNvSpPr>
            <p:nvPr/>
          </p:nvSpPr>
          <p:spPr bwMode="auto">
            <a:xfrm>
              <a:off x="576" y="3600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</p:grpSp>
      <p:grpSp>
        <p:nvGrpSpPr>
          <p:cNvPr id="402566" name="Group 134"/>
          <p:cNvGrpSpPr>
            <a:grpSpLocks/>
          </p:cNvGrpSpPr>
          <p:nvPr/>
        </p:nvGrpSpPr>
        <p:grpSpPr bwMode="auto">
          <a:xfrm>
            <a:off x="304800" y="6108700"/>
            <a:ext cx="3230563" cy="749300"/>
            <a:chOff x="192" y="3340"/>
            <a:chExt cx="2035" cy="472"/>
          </a:xfrm>
        </p:grpSpPr>
        <p:grpSp>
          <p:nvGrpSpPr>
            <p:cNvPr id="402567" name="Group 135"/>
            <p:cNvGrpSpPr>
              <a:grpSpLocks/>
            </p:cNvGrpSpPr>
            <p:nvPr/>
          </p:nvGrpSpPr>
          <p:grpSpPr bwMode="auto">
            <a:xfrm>
              <a:off x="240" y="3340"/>
              <a:ext cx="1987" cy="267"/>
              <a:chOff x="221" y="912"/>
              <a:chExt cx="1987" cy="267"/>
            </a:xfrm>
          </p:grpSpPr>
          <p:sp>
            <p:nvSpPr>
              <p:cNvPr id="402568" name="Rectangle 136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2569" name="Rectangle 137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2570" name="Rectangle 138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2571" name="Rectangle 139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2572" name="Rectangle 140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2573" name="Rectangle 141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2574" name="Rectangle 142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2575" name="Line 143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76" name="Line 144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77" name="Line 145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78" name="Line 146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79" name="Line 147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80" name="Line 148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81" name="Line 149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82" name="Line 150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83" name="Line 151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84" name="Line 152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2585" name="Text Box 153"/>
            <p:cNvSpPr txBox="1">
              <a:spLocks noChangeArrowheads="1"/>
            </p:cNvSpPr>
            <p:nvPr/>
          </p:nvSpPr>
          <p:spPr bwMode="auto">
            <a:xfrm>
              <a:off x="192" y="3600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1</a:t>
              </a:r>
            </a:p>
          </p:txBody>
        </p:sp>
        <p:sp>
          <p:nvSpPr>
            <p:cNvPr id="402586" name="Text Box 154"/>
            <p:cNvSpPr txBox="1">
              <a:spLocks noChangeArrowheads="1"/>
            </p:cNvSpPr>
            <p:nvPr/>
          </p:nvSpPr>
          <p:spPr bwMode="auto">
            <a:xfrm>
              <a:off x="576" y="3600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</p:grpSp>
      <p:grpSp>
        <p:nvGrpSpPr>
          <p:cNvPr id="402587" name="Group 155"/>
          <p:cNvGrpSpPr>
            <a:grpSpLocks/>
          </p:cNvGrpSpPr>
          <p:nvPr/>
        </p:nvGrpSpPr>
        <p:grpSpPr bwMode="auto">
          <a:xfrm>
            <a:off x="4922838" y="1219200"/>
            <a:ext cx="3154362" cy="749300"/>
            <a:chOff x="3101" y="768"/>
            <a:chExt cx="1987" cy="472"/>
          </a:xfrm>
        </p:grpSpPr>
        <p:grpSp>
          <p:nvGrpSpPr>
            <p:cNvPr id="402588" name="Group 156"/>
            <p:cNvGrpSpPr>
              <a:grpSpLocks/>
            </p:cNvGrpSpPr>
            <p:nvPr/>
          </p:nvGrpSpPr>
          <p:grpSpPr bwMode="auto">
            <a:xfrm>
              <a:off x="3101" y="768"/>
              <a:ext cx="1987" cy="267"/>
              <a:chOff x="221" y="912"/>
              <a:chExt cx="1987" cy="267"/>
            </a:xfrm>
          </p:grpSpPr>
          <p:sp>
            <p:nvSpPr>
              <p:cNvPr id="402589" name="Rectangle 157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2590" name="Rectangle 158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2591" name="Rectangle 159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2592" name="Rectangle 160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2593" name="Rectangle 161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2594" name="Rectangle 162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2595" name="Rectangle 163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2596" name="Line 164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97" name="Line 165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98" name="Line 166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599" name="Line 167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00" name="Line 168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01" name="Line 169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02" name="Line 170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03" name="Line 171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04" name="Line 172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05" name="Line 173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2606" name="Text Box 174"/>
            <p:cNvSpPr txBox="1">
              <a:spLocks noChangeArrowheads="1"/>
            </p:cNvSpPr>
            <p:nvPr/>
          </p:nvSpPr>
          <p:spPr bwMode="auto">
            <a:xfrm>
              <a:off x="3334" y="1028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2</a:t>
              </a:r>
            </a:p>
          </p:txBody>
        </p:sp>
        <p:sp>
          <p:nvSpPr>
            <p:cNvPr id="402607" name="Text Box 175"/>
            <p:cNvSpPr txBox="1">
              <a:spLocks noChangeArrowheads="1"/>
            </p:cNvSpPr>
            <p:nvPr/>
          </p:nvSpPr>
          <p:spPr bwMode="auto">
            <a:xfrm>
              <a:off x="4896" y="1028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</p:grpSp>
      <p:grpSp>
        <p:nvGrpSpPr>
          <p:cNvPr id="402608" name="Group 176"/>
          <p:cNvGrpSpPr>
            <a:grpSpLocks/>
          </p:cNvGrpSpPr>
          <p:nvPr/>
        </p:nvGrpSpPr>
        <p:grpSpPr bwMode="auto">
          <a:xfrm>
            <a:off x="4922838" y="2025650"/>
            <a:ext cx="3154362" cy="749300"/>
            <a:chOff x="3101" y="1400"/>
            <a:chExt cx="1987" cy="472"/>
          </a:xfrm>
        </p:grpSpPr>
        <p:grpSp>
          <p:nvGrpSpPr>
            <p:cNvPr id="402609" name="Group 177"/>
            <p:cNvGrpSpPr>
              <a:grpSpLocks/>
            </p:cNvGrpSpPr>
            <p:nvPr/>
          </p:nvGrpSpPr>
          <p:grpSpPr bwMode="auto">
            <a:xfrm>
              <a:off x="3101" y="1400"/>
              <a:ext cx="1987" cy="267"/>
              <a:chOff x="221" y="912"/>
              <a:chExt cx="1987" cy="267"/>
            </a:xfrm>
          </p:grpSpPr>
          <p:sp>
            <p:nvSpPr>
              <p:cNvPr id="402610" name="Rectangle 178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2611" name="Rectangle 179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2612" name="Rectangle 180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2613" name="Rectangle 181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2614" name="Rectangle 182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2615" name="Rectangle 183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2616" name="Rectangle 184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2617" name="Line 185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18" name="Line 186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19" name="Line 187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20" name="Line 188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21" name="Line 189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22" name="Line 190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23" name="Line 191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24" name="Line 192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25" name="Line 193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26" name="Line 194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2627" name="Text Box 195"/>
            <p:cNvSpPr txBox="1">
              <a:spLocks noChangeArrowheads="1"/>
            </p:cNvSpPr>
            <p:nvPr/>
          </p:nvSpPr>
          <p:spPr bwMode="auto">
            <a:xfrm>
              <a:off x="3622" y="1660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3</a:t>
              </a:r>
            </a:p>
          </p:txBody>
        </p:sp>
        <p:sp>
          <p:nvSpPr>
            <p:cNvPr id="402628" name="Text Box 196"/>
            <p:cNvSpPr txBox="1">
              <a:spLocks noChangeArrowheads="1"/>
            </p:cNvSpPr>
            <p:nvPr/>
          </p:nvSpPr>
          <p:spPr bwMode="auto">
            <a:xfrm>
              <a:off x="4896" y="1660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</p:grpSp>
      <p:grpSp>
        <p:nvGrpSpPr>
          <p:cNvPr id="402629" name="Group 197"/>
          <p:cNvGrpSpPr>
            <a:grpSpLocks/>
          </p:cNvGrpSpPr>
          <p:nvPr/>
        </p:nvGrpSpPr>
        <p:grpSpPr bwMode="auto">
          <a:xfrm>
            <a:off x="4922838" y="2832100"/>
            <a:ext cx="3154362" cy="749300"/>
            <a:chOff x="3101" y="2024"/>
            <a:chExt cx="1987" cy="472"/>
          </a:xfrm>
        </p:grpSpPr>
        <p:grpSp>
          <p:nvGrpSpPr>
            <p:cNvPr id="402630" name="Group 198"/>
            <p:cNvGrpSpPr>
              <a:grpSpLocks/>
            </p:cNvGrpSpPr>
            <p:nvPr/>
          </p:nvGrpSpPr>
          <p:grpSpPr bwMode="auto">
            <a:xfrm>
              <a:off x="3101" y="2024"/>
              <a:ext cx="1987" cy="267"/>
              <a:chOff x="221" y="912"/>
              <a:chExt cx="1987" cy="267"/>
            </a:xfrm>
          </p:grpSpPr>
          <p:sp>
            <p:nvSpPr>
              <p:cNvPr id="402631" name="Rectangle 199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2632" name="Rectangle 200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2633" name="Rectangle 201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2634" name="Rectangle 202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2635" name="Rectangle 203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2636" name="Rectangle 204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2637" name="Rectangle 205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2638" name="Line 206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39" name="Line 207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40" name="Line 208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41" name="Line 209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42" name="Line 210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43" name="Line 211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44" name="Line 212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45" name="Line 213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46" name="Line 214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47" name="Line 215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2648" name="Text Box 216"/>
            <p:cNvSpPr txBox="1">
              <a:spLocks noChangeArrowheads="1"/>
            </p:cNvSpPr>
            <p:nvPr/>
          </p:nvSpPr>
          <p:spPr bwMode="auto">
            <a:xfrm>
              <a:off x="3910" y="2284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4</a:t>
              </a:r>
            </a:p>
          </p:txBody>
        </p:sp>
        <p:sp>
          <p:nvSpPr>
            <p:cNvPr id="402649" name="Text Box 217"/>
            <p:cNvSpPr txBox="1">
              <a:spLocks noChangeArrowheads="1"/>
            </p:cNvSpPr>
            <p:nvPr/>
          </p:nvSpPr>
          <p:spPr bwMode="auto">
            <a:xfrm>
              <a:off x="4896" y="2284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</p:grpSp>
      <p:grpSp>
        <p:nvGrpSpPr>
          <p:cNvPr id="402650" name="Group 218"/>
          <p:cNvGrpSpPr>
            <a:grpSpLocks/>
          </p:cNvGrpSpPr>
          <p:nvPr/>
        </p:nvGrpSpPr>
        <p:grpSpPr bwMode="auto">
          <a:xfrm>
            <a:off x="4922838" y="3657600"/>
            <a:ext cx="3154362" cy="749300"/>
            <a:chOff x="3101" y="2688"/>
            <a:chExt cx="1987" cy="472"/>
          </a:xfrm>
        </p:grpSpPr>
        <p:grpSp>
          <p:nvGrpSpPr>
            <p:cNvPr id="402651" name="Group 219"/>
            <p:cNvGrpSpPr>
              <a:grpSpLocks/>
            </p:cNvGrpSpPr>
            <p:nvPr/>
          </p:nvGrpSpPr>
          <p:grpSpPr bwMode="auto">
            <a:xfrm>
              <a:off x="3101" y="2688"/>
              <a:ext cx="1987" cy="267"/>
              <a:chOff x="221" y="912"/>
              <a:chExt cx="1987" cy="267"/>
            </a:xfrm>
          </p:grpSpPr>
          <p:sp>
            <p:nvSpPr>
              <p:cNvPr id="402652" name="Rectangle 220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2653" name="Rectangle 221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2654" name="Rectangle 222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2655" name="Rectangle 223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2656" name="Rectangle 224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2657" name="Rectangle 225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2658" name="Rectangle 226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2659" name="Line 227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60" name="Line 228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61" name="Line 229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62" name="Line 230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63" name="Line 231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64" name="Line 232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65" name="Line 233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66" name="Line 234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67" name="Line 235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68" name="Line 236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2669" name="Text Box 237"/>
            <p:cNvSpPr txBox="1">
              <a:spLocks noChangeArrowheads="1"/>
            </p:cNvSpPr>
            <p:nvPr/>
          </p:nvSpPr>
          <p:spPr bwMode="auto">
            <a:xfrm>
              <a:off x="4198" y="2948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5</a:t>
              </a:r>
            </a:p>
          </p:txBody>
        </p:sp>
        <p:sp>
          <p:nvSpPr>
            <p:cNvPr id="402670" name="Text Box 238"/>
            <p:cNvSpPr txBox="1">
              <a:spLocks noChangeArrowheads="1"/>
            </p:cNvSpPr>
            <p:nvPr/>
          </p:nvSpPr>
          <p:spPr bwMode="auto">
            <a:xfrm>
              <a:off x="4896" y="2948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</p:grpSp>
      <p:grpSp>
        <p:nvGrpSpPr>
          <p:cNvPr id="402671" name="Group 239"/>
          <p:cNvGrpSpPr>
            <a:grpSpLocks/>
          </p:cNvGrpSpPr>
          <p:nvPr/>
        </p:nvGrpSpPr>
        <p:grpSpPr bwMode="auto">
          <a:xfrm>
            <a:off x="4922838" y="4495800"/>
            <a:ext cx="3154362" cy="749300"/>
            <a:chOff x="3101" y="3312"/>
            <a:chExt cx="1987" cy="472"/>
          </a:xfrm>
        </p:grpSpPr>
        <p:grpSp>
          <p:nvGrpSpPr>
            <p:cNvPr id="402672" name="Group 240"/>
            <p:cNvGrpSpPr>
              <a:grpSpLocks/>
            </p:cNvGrpSpPr>
            <p:nvPr/>
          </p:nvGrpSpPr>
          <p:grpSpPr bwMode="auto">
            <a:xfrm>
              <a:off x="3101" y="3312"/>
              <a:ext cx="1987" cy="267"/>
              <a:chOff x="221" y="912"/>
              <a:chExt cx="1987" cy="267"/>
            </a:xfrm>
          </p:grpSpPr>
          <p:sp>
            <p:nvSpPr>
              <p:cNvPr id="402673" name="Rectangle 241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2674" name="Rectangle 242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2675" name="Rectangle 243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2676" name="Rectangle 244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2677" name="Rectangle 245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2678" name="Rectangle 246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2679" name="Rectangle 247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2680" name="Line 248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81" name="Line 249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82" name="Line 250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83" name="Line 251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84" name="Line 252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85" name="Line 253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86" name="Line 254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87" name="Line 255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88" name="Line 256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689" name="Line 257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2690" name="Text Box 258"/>
            <p:cNvSpPr txBox="1">
              <a:spLocks noChangeArrowheads="1"/>
            </p:cNvSpPr>
            <p:nvPr/>
          </p:nvSpPr>
          <p:spPr bwMode="auto">
            <a:xfrm>
              <a:off x="4486" y="3572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6</a:t>
              </a:r>
            </a:p>
          </p:txBody>
        </p:sp>
        <p:sp>
          <p:nvSpPr>
            <p:cNvPr id="402691" name="Text Box 259"/>
            <p:cNvSpPr txBox="1">
              <a:spLocks noChangeArrowheads="1"/>
            </p:cNvSpPr>
            <p:nvPr/>
          </p:nvSpPr>
          <p:spPr bwMode="auto">
            <a:xfrm>
              <a:off x="4896" y="3572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</p:grpSp>
      <p:grpSp>
        <p:nvGrpSpPr>
          <p:cNvPr id="402692" name="Group 260"/>
          <p:cNvGrpSpPr>
            <a:grpSpLocks/>
          </p:cNvGrpSpPr>
          <p:nvPr/>
        </p:nvGrpSpPr>
        <p:grpSpPr bwMode="auto">
          <a:xfrm>
            <a:off x="4922838" y="5302250"/>
            <a:ext cx="3230562" cy="1022350"/>
            <a:chOff x="3101" y="3340"/>
            <a:chExt cx="2035" cy="644"/>
          </a:xfrm>
        </p:grpSpPr>
        <p:grpSp>
          <p:nvGrpSpPr>
            <p:cNvPr id="402693" name="Group 261"/>
            <p:cNvGrpSpPr>
              <a:grpSpLocks/>
            </p:cNvGrpSpPr>
            <p:nvPr/>
          </p:nvGrpSpPr>
          <p:grpSpPr bwMode="auto">
            <a:xfrm>
              <a:off x="3101" y="3340"/>
              <a:ext cx="1987" cy="267"/>
              <a:chOff x="221" y="912"/>
              <a:chExt cx="1987" cy="267"/>
            </a:xfrm>
          </p:grpSpPr>
          <p:sp>
            <p:nvSpPr>
              <p:cNvPr id="402694" name="Rectangle 262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2695" name="Rectangle 263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2696" name="Rectangle 264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2697" name="Rectangle 265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2698" name="Rectangle 266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2699" name="Rectangle 267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2700" name="Rectangle 268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2701" name="Line 269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702" name="Line 270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703" name="Line 271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704" name="Line 272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705" name="Line 273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706" name="Line 274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707" name="Line 275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708" name="Line 276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709" name="Line 277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710" name="Line 278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2711" name="Text Box 279"/>
            <p:cNvSpPr txBox="1">
              <a:spLocks noChangeArrowheads="1"/>
            </p:cNvSpPr>
            <p:nvPr/>
          </p:nvSpPr>
          <p:spPr bwMode="auto">
            <a:xfrm>
              <a:off x="4774" y="3600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7</a:t>
              </a:r>
            </a:p>
          </p:txBody>
        </p:sp>
        <p:sp>
          <p:nvSpPr>
            <p:cNvPr id="402712" name="Text Box 280"/>
            <p:cNvSpPr txBox="1">
              <a:spLocks noChangeArrowheads="1"/>
            </p:cNvSpPr>
            <p:nvPr/>
          </p:nvSpPr>
          <p:spPr bwMode="auto">
            <a:xfrm>
              <a:off x="4848" y="3772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15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6</a:t>
            </a:r>
            <a:endParaRPr lang="en-US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D0FF-EED2-1647-8495-5085C98F88A7}" type="slidenum">
              <a:rPr lang="en-US"/>
              <a:pPr/>
              <a:t>29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Bubble Sort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dirty="0">
                <a:solidFill>
                  <a:srgbClr val="DD0111"/>
                </a:solidFill>
                <a:latin typeface="Monotype Corsiva" pitchFamily="-107" charset="0"/>
              </a:rPr>
              <a:t>Alg.: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BUBBLESORT(A)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b="1" dirty="0">
                <a:solidFill>
                  <a:schemeClr val="tx1"/>
                </a:solidFill>
              </a:rPr>
              <a:t>for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← 1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to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length[A]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		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do for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j ← length[A]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sym typeface="Symbol" pitchFamily="-107" charset="2"/>
              </a:rPr>
              <a:t>downto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 + 1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		          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do if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A[j] &lt; A[j -1]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			        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then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exchange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A[j] ⟺A[j-1]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	</a:t>
            </a:r>
          </a:p>
        </p:txBody>
      </p:sp>
      <p:grpSp>
        <p:nvGrpSpPr>
          <p:cNvPr id="404484" name="Group 4"/>
          <p:cNvGrpSpPr>
            <a:grpSpLocks/>
          </p:cNvGrpSpPr>
          <p:nvPr/>
        </p:nvGrpSpPr>
        <p:grpSpPr bwMode="auto">
          <a:xfrm>
            <a:off x="2605088" y="3833813"/>
            <a:ext cx="3200400" cy="717550"/>
            <a:chOff x="192" y="768"/>
            <a:chExt cx="2016" cy="452"/>
          </a:xfrm>
        </p:grpSpPr>
        <p:grpSp>
          <p:nvGrpSpPr>
            <p:cNvPr id="404485" name="Group 5"/>
            <p:cNvGrpSpPr>
              <a:grpSpLocks/>
            </p:cNvGrpSpPr>
            <p:nvPr/>
          </p:nvGrpSpPr>
          <p:grpSpPr bwMode="auto">
            <a:xfrm>
              <a:off x="221" y="768"/>
              <a:ext cx="1987" cy="267"/>
              <a:chOff x="221" y="912"/>
              <a:chExt cx="1987" cy="267"/>
            </a:xfrm>
          </p:grpSpPr>
          <p:sp>
            <p:nvSpPr>
              <p:cNvPr id="404486" name="Rectangle 6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4487" name="Rectangle 7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4488" name="Rectangle 8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4489" name="Rectangle 9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4490" name="Rectangle 10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4491" name="Rectangle 11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4492" name="Rectangle 12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4493" name="Line 13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494" name="Line 14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495" name="Line 15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496" name="Line 16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497" name="Line 17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498" name="Line 18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499" name="Line 19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500" name="Line 20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501" name="Line 21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502" name="Line 22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4503" name="Text Box 23"/>
            <p:cNvSpPr txBox="1">
              <a:spLocks noChangeArrowheads="1"/>
            </p:cNvSpPr>
            <p:nvPr/>
          </p:nvSpPr>
          <p:spPr bwMode="auto">
            <a:xfrm>
              <a:off x="192" y="1008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1</a:t>
              </a:r>
            </a:p>
          </p:txBody>
        </p:sp>
        <p:sp>
          <p:nvSpPr>
            <p:cNvPr id="404504" name="Text Box 24"/>
            <p:cNvSpPr txBox="1">
              <a:spLocks noChangeArrowheads="1"/>
            </p:cNvSpPr>
            <p:nvPr/>
          </p:nvSpPr>
          <p:spPr bwMode="auto">
            <a:xfrm>
              <a:off x="2016" y="1008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404505" name="Line 25"/>
            <p:cNvSpPr>
              <a:spLocks noChangeShapeType="1"/>
            </p:cNvSpPr>
            <p:nvPr/>
          </p:nvSpPr>
          <p:spPr bwMode="auto">
            <a:xfrm flipH="1">
              <a:off x="624" y="1104"/>
              <a:ext cx="13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4506" name="Text Box 26"/>
          <p:cNvSpPr txBox="1">
            <a:spLocks noChangeArrowheads="1"/>
          </p:cNvSpPr>
          <p:nvPr/>
        </p:nvSpPr>
        <p:spPr bwMode="auto">
          <a:xfrm>
            <a:off x="2736850" y="3459163"/>
            <a:ext cx="23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404507" name="Line 27"/>
          <p:cNvSpPr>
            <a:spLocks noChangeShapeType="1"/>
          </p:cNvSpPr>
          <p:nvPr/>
        </p:nvSpPr>
        <p:spPr bwMode="auto">
          <a:xfrm>
            <a:off x="3097213" y="3651250"/>
            <a:ext cx="252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Master’s method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488362" cy="54181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“Cookbook” for solving recurrences of the form: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	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		where, </a:t>
            </a:r>
            <a:r>
              <a:rPr lang="en-US" sz="2400" dirty="0">
                <a:latin typeface="Comic Sans MS" charset="0"/>
              </a:rPr>
              <a:t>a </a:t>
            </a:r>
            <a:r>
              <a:rPr lang="en-US" sz="2400" dirty="0">
                <a:latin typeface="Comic Sans MS" charset="0"/>
                <a:ea typeface="Arial" charset="0"/>
                <a:cs typeface="Arial" charset="0"/>
              </a:rPr>
              <a:t>≥ 1</a:t>
            </a:r>
            <a:r>
              <a:rPr lang="en-US" sz="2400" dirty="0">
                <a:ea typeface="Arial" charset="0"/>
                <a:cs typeface="Arial" charset="0"/>
              </a:rPr>
              <a:t>,</a:t>
            </a:r>
            <a:r>
              <a:rPr lang="en-US" sz="2400" dirty="0">
                <a:latin typeface="Comic Sans MS" charset="0"/>
                <a:ea typeface="Arial" charset="0"/>
                <a:cs typeface="Arial" charset="0"/>
              </a:rPr>
              <a:t> b &gt; 1</a:t>
            </a:r>
            <a:r>
              <a:rPr lang="en-US" sz="2400" dirty="0">
                <a:ea typeface="Arial" charset="0"/>
                <a:cs typeface="Arial" charset="0"/>
              </a:rPr>
              <a:t>, and </a:t>
            </a:r>
            <a:r>
              <a:rPr lang="en-US" sz="2400" dirty="0">
                <a:latin typeface="Comic Sans MS" charset="0"/>
                <a:ea typeface="Arial" charset="0"/>
                <a:cs typeface="Arial" charset="0"/>
              </a:rPr>
              <a:t>f(n) &gt; 0</a:t>
            </a:r>
            <a:r>
              <a:rPr lang="en-US" sz="2400" dirty="0">
                <a:ea typeface="Arial" charset="0"/>
                <a:cs typeface="Arial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200" dirty="0">
              <a:latin typeface="Comic Sans MS" charset="0"/>
              <a:ea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sz="3200" b="1" dirty="0">
                <a:ea typeface="Arial" charset="0"/>
                <a:cs typeface="Arial" charset="0"/>
              </a:rPr>
              <a:t>Idea:</a:t>
            </a:r>
            <a:r>
              <a:rPr lang="en-US" sz="3200" dirty="0">
                <a:ea typeface="Arial" charset="0"/>
                <a:cs typeface="Arial" charset="0"/>
              </a:rPr>
              <a:t> compare </a:t>
            </a:r>
            <a:r>
              <a:rPr lang="en-US" sz="3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</a:rPr>
              <a:t>f(n) </a:t>
            </a:r>
            <a:r>
              <a:rPr lang="en-US" sz="3200" dirty="0">
                <a:ea typeface="Arial" charset="0"/>
                <a:cs typeface="Arial" charset="0"/>
              </a:rPr>
              <a:t>with</a:t>
            </a:r>
            <a:r>
              <a:rPr lang="en-US" sz="3200" dirty="0">
                <a:latin typeface="Comic Sans MS" charset="0"/>
                <a:ea typeface="Arial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n</a:t>
            </a:r>
            <a:r>
              <a:rPr lang="en-US" sz="3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log</a:t>
            </a:r>
            <a:r>
              <a:rPr lang="en-US" sz="3200" baseline="-25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b</a:t>
            </a:r>
            <a:r>
              <a:rPr lang="en-US" sz="3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a</a:t>
            </a:r>
            <a:r>
              <a:rPr lang="en-US" sz="3200" baseline="30000" dirty="0">
                <a:solidFill>
                  <a:srgbClr val="DD0111"/>
                </a:solidFill>
                <a:ea typeface="Arial" charset="0"/>
                <a:cs typeface="Arial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</a:rPr>
              <a:t>f(n)</a:t>
            </a:r>
            <a:r>
              <a:rPr lang="en-US" sz="2600" dirty="0">
                <a:solidFill>
                  <a:srgbClr val="DD0111"/>
                </a:solidFill>
                <a:ea typeface="Arial" charset="0"/>
                <a:cs typeface="Arial" charset="0"/>
              </a:rPr>
              <a:t> </a:t>
            </a:r>
            <a:r>
              <a:rPr lang="en-US" sz="2600" dirty="0">
                <a:ea typeface="Arial" charset="0"/>
                <a:cs typeface="Arial" charset="0"/>
              </a:rPr>
              <a:t>is asymptotically smaller or larger than </a:t>
            </a:r>
            <a:r>
              <a:rPr lang="en-US" sz="32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n</a:t>
            </a:r>
            <a:r>
              <a:rPr lang="en-US" sz="3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log</a:t>
            </a:r>
            <a:r>
              <a:rPr lang="en-US" sz="3200" baseline="-25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b</a:t>
            </a:r>
            <a:r>
              <a:rPr lang="en-US" sz="3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a</a:t>
            </a:r>
            <a:r>
              <a:rPr lang="en-US" sz="2600" dirty="0">
                <a:solidFill>
                  <a:srgbClr val="003399"/>
                </a:solidFill>
                <a:ea typeface="Arial" charset="0"/>
                <a:cs typeface="Arial" charset="0"/>
              </a:rPr>
              <a:t> </a:t>
            </a:r>
            <a:r>
              <a:rPr lang="en-US" sz="2600" dirty="0">
                <a:ea typeface="Arial" charset="0"/>
                <a:cs typeface="Arial" charset="0"/>
              </a:rPr>
              <a:t>by a polynomial factor </a:t>
            </a:r>
            <a:r>
              <a:rPr lang="en-US" sz="2600" dirty="0" err="1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sz="2600" baseline="30000" dirty="0" err="1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ℇ</a:t>
            </a:r>
            <a:endParaRPr lang="en-US" sz="2600" dirty="0">
              <a:solidFill>
                <a:srgbClr val="DD0111"/>
              </a:solidFill>
              <a:ea typeface="Arial" charset="0"/>
              <a:cs typeface="Arial" charset="0"/>
              <a:sym typeface="Symbol" charset="2"/>
            </a:endParaRP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f(n) </a:t>
            </a:r>
            <a:r>
              <a:rPr lang="en-US" sz="2600" dirty="0">
                <a:ea typeface="Arial" charset="0"/>
                <a:cs typeface="Arial" charset="0"/>
                <a:sym typeface="Symbol" charset="2"/>
              </a:rPr>
              <a:t>is asymptotically equal with </a:t>
            </a:r>
            <a:r>
              <a:rPr lang="en-US" sz="32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n</a:t>
            </a:r>
            <a:r>
              <a:rPr lang="en-US" sz="3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log</a:t>
            </a:r>
            <a:r>
              <a:rPr lang="en-US" sz="3200" baseline="-25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b</a:t>
            </a:r>
            <a:r>
              <a:rPr lang="en-US" sz="3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a</a:t>
            </a:r>
            <a:endParaRPr lang="en-US" sz="3200" baseline="30000" dirty="0">
              <a:solidFill>
                <a:srgbClr val="DD0111"/>
              </a:solidFill>
              <a:latin typeface="Comic Sans MS" charset="0"/>
              <a:sym typeface="Symbol" charset="2"/>
            </a:endParaRPr>
          </a:p>
        </p:txBody>
      </p:sp>
      <p:graphicFrame>
        <p:nvGraphicFramePr>
          <p:cNvPr id="19149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667000" y="1676400"/>
          <a:ext cx="28956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93" name="Equation" r:id="rId4" imgW="1333440" imgH="431640" progId="Equation.3">
                  <p:embed/>
                </p:oleObj>
              </mc:Choice>
              <mc:Fallback>
                <p:oleObj name="Equation" r:id="rId4" imgW="1333440" imgH="431640" progId="Equation.3">
                  <p:embed/>
                  <p:pic>
                    <p:nvPicPr>
                      <p:cNvPr id="1914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676400"/>
                        <a:ext cx="2895600" cy="9366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ECE062-F13E-2C4C-9AFA-8824C5795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55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/>
              <a:t>Chapter 4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Master’s method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861742" cy="5262562"/>
          </a:xfrm>
        </p:spPr>
        <p:txBody>
          <a:bodyPr/>
          <a:lstStyle/>
          <a:p>
            <a:r>
              <a:rPr lang="en-US" sz="2000" dirty="0"/>
              <a:t>“Cookbook” for solving recurrences of the form:</a:t>
            </a:r>
          </a:p>
          <a:p>
            <a:endParaRPr lang="en-US" sz="2000" dirty="0"/>
          </a:p>
          <a:p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			</a:t>
            </a:r>
          </a:p>
          <a:p>
            <a:pPr>
              <a:buFontTx/>
              <a:buNone/>
            </a:pPr>
            <a:r>
              <a:rPr lang="en-US" sz="2000" dirty="0"/>
              <a:t>			where, </a:t>
            </a:r>
            <a:r>
              <a:rPr lang="en-US" sz="2000" dirty="0">
                <a:latin typeface="Comic Sans MS" charset="0"/>
              </a:rPr>
              <a:t>a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≥ 1</a:t>
            </a:r>
            <a:r>
              <a:rPr lang="en-US" sz="2000" dirty="0">
                <a:ea typeface="Arial" charset="0"/>
                <a:cs typeface="Arial" charset="0"/>
              </a:rPr>
              <a:t>,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 b &gt; 1</a:t>
            </a:r>
            <a:r>
              <a:rPr lang="en-US" sz="2000" dirty="0">
                <a:ea typeface="Arial" charset="0"/>
                <a:cs typeface="Arial" charset="0"/>
              </a:rPr>
              <a:t>, and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f(n) &gt; 0</a:t>
            </a:r>
            <a:r>
              <a:rPr lang="en-US" sz="2000" dirty="0">
                <a:ea typeface="Arial" charset="0"/>
                <a:cs typeface="Arial" charset="0"/>
              </a:rPr>
              <a:t> </a:t>
            </a:r>
          </a:p>
          <a:p>
            <a:pPr>
              <a:buFontTx/>
              <a:buNone/>
            </a:pPr>
            <a:endParaRPr lang="en-US" sz="1000" dirty="0">
              <a:latin typeface="Comic Sans MS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sz="2200" b="1" dirty="0">
                <a:ea typeface="Arial" charset="0"/>
                <a:cs typeface="Arial" charset="0"/>
              </a:rPr>
              <a:t>Case 1:</a:t>
            </a:r>
            <a:r>
              <a:rPr lang="en-US" sz="2200" dirty="0">
                <a:ea typeface="Arial" charset="0"/>
                <a:cs typeface="Arial" charset="0"/>
              </a:rPr>
              <a:t> if 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</a:rPr>
              <a:t>f(n) = O(</a:t>
            </a:r>
            <a:r>
              <a:rPr lang="en-US" sz="22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n</a:t>
            </a:r>
            <a:r>
              <a:rPr lang="en-US" sz="2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log</a:t>
            </a:r>
            <a:r>
              <a:rPr lang="en-US" sz="2200" baseline="-25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b</a:t>
            </a:r>
            <a:r>
              <a:rPr lang="en-US" sz="2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a</a:t>
            </a:r>
            <a:r>
              <a:rPr lang="en-US" sz="2200" baseline="30000" dirty="0">
                <a:solidFill>
                  <a:srgbClr val="DD0111"/>
                </a:solidFill>
                <a:ea typeface="Arial" charset="0"/>
                <a:cs typeface="Arial" charset="0"/>
              </a:rPr>
              <a:t> </a:t>
            </a:r>
            <a:r>
              <a:rPr lang="en-US" sz="2200" baseline="300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</a:rPr>
              <a:t>-</a:t>
            </a:r>
            <a:r>
              <a:rPr lang="en-US" sz="2200" baseline="30000" dirty="0" err="1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ℇ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</a:rPr>
              <a:t>)</a:t>
            </a:r>
            <a:r>
              <a:rPr lang="en-US" sz="2200" dirty="0">
                <a:latin typeface="Comic Sans MS" charset="0"/>
                <a:ea typeface="Arial" charset="0"/>
                <a:cs typeface="Arial" charset="0"/>
              </a:rPr>
              <a:t> </a:t>
            </a:r>
            <a:r>
              <a:rPr lang="en-US" sz="2200" dirty="0">
                <a:ea typeface="Arial" charset="0"/>
                <a:cs typeface="Arial" charset="0"/>
              </a:rPr>
              <a:t>for some </a:t>
            </a:r>
            <a:r>
              <a:rPr lang="en-US" sz="2200" dirty="0" err="1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ℇ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sz="22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&gt; 0</a:t>
            </a:r>
            <a:r>
              <a:rPr lang="en-US" sz="2200" dirty="0">
                <a:ea typeface="Arial" charset="0"/>
                <a:cs typeface="Arial" charset="0"/>
                <a:sym typeface="Symbol" charset="2"/>
              </a:rPr>
              <a:t>, then: 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T(n) = 𝚹(</a:t>
            </a:r>
            <a:r>
              <a:rPr lang="en-US" sz="22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n</a:t>
            </a:r>
            <a:r>
              <a:rPr lang="en-US" sz="2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log</a:t>
            </a:r>
            <a:r>
              <a:rPr lang="en-US" sz="2200" baseline="-25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b</a:t>
            </a:r>
            <a:r>
              <a:rPr lang="en-US" sz="2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a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  <a:r>
              <a:rPr lang="en-US" sz="2200" dirty="0">
                <a:ea typeface="Arial" charset="0"/>
                <a:cs typeface="Arial" charset="0"/>
                <a:sym typeface="Symbol" charset="2"/>
              </a:rPr>
              <a:t>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200" b="1" dirty="0">
                <a:ea typeface="Arial" charset="0"/>
                <a:cs typeface="Arial" charset="0"/>
                <a:sym typeface="Symbol" charset="2"/>
              </a:rPr>
              <a:t>Case 2:</a:t>
            </a:r>
            <a:r>
              <a:rPr lang="en-US" sz="2200" dirty="0">
                <a:ea typeface="Arial" charset="0"/>
                <a:cs typeface="Arial" charset="0"/>
                <a:sym typeface="Symbol" charset="2"/>
              </a:rPr>
              <a:t> if 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f(n) = 𝚹(</a:t>
            </a:r>
            <a:r>
              <a:rPr lang="en-US" sz="22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n</a:t>
            </a:r>
            <a:r>
              <a:rPr lang="en-US" sz="2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log</a:t>
            </a:r>
            <a:r>
              <a:rPr lang="en-US" sz="2200" baseline="-25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b</a:t>
            </a:r>
            <a:r>
              <a:rPr lang="en-US" sz="2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a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  <a:r>
              <a:rPr lang="en-US" sz="22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, </a:t>
            </a:r>
            <a:r>
              <a:rPr lang="en-US" sz="2200" dirty="0">
                <a:ea typeface="Arial" charset="0"/>
                <a:cs typeface="Arial" charset="0"/>
                <a:sym typeface="Symbol" charset="2"/>
              </a:rPr>
              <a:t>then:</a:t>
            </a:r>
            <a:r>
              <a:rPr lang="en-US" sz="22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T(n) = 𝚹(</a:t>
            </a:r>
            <a:r>
              <a:rPr lang="en-US" sz="22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n</a:t>
            </a:r>
            <a:r>
              <a:rPr lang="en-US" sz="2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log</a:t>
            </a:r>
            <a:r>
              <a:rPr lang="en-US" sz="2200" baseline="-25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b</a:t>
            </a:r>
            <a:r>
              <a:rPr lang="en-US" sz="2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a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sz="2200" dirty="0" err="1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lgn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  <a:r>
              <a:rPr lang="en-US" sz="2200" dirty="0">
                <a:ea typeface="Arial" charset="0"/>
                <a:cs typeface="Arial" charset="0"/>
                <a:sym typeface="Symbol" charset="2"/>
              </a:rPr>
              <a:t>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200" b="1" dirty="0">
                <a:ea typeface="Arial" charset="0"/>
                <a:cs typeface="Arial" charset="0"/>
                <a:sym typeface="Symbol" charset="2"/>
              </a:rPr>
              <a:t>Case 3:</a:t>
            </a:r>
            <a:r>
              <a:rPr lang="en-US" sz="2200" dirty="0">
                <a:ea typeface="Arial" charset="0"/>
                <a:cs typeface="Arial" charset="0"/>
                <a:sym typeface="Symbol" charset="2"/>
              </a:rPr>
              <a:t> if 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f(n) = 𝛀(</a:t>
            </a:r>
            <a:r>
              <a:rPr lang="en-US" sz="22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n</a:t>
            </a:r>
            <a:r>
              <a:rPr lang="en-US" sz="2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log</a:t>
            </a:r>
            <a:r>
              <a:rPr lang="en-US" sz="2200" baseline="-25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b</a:t>
            </a:r>
            <a:r>
              <a:rPr lang="en-US" sz="2200" baseline="30000" dirty="0" err="1">
                <a:solidFill>
                  <a:srgbClr val="DD0111"/>
                </a:solidFill>
                <a:latin typeface="Comic Sans MS" charset="0"/>
                <a:sym typeface="Symbol" charset="2"/>
              </a:rPr>
              <a:t>a</a:t>
            </a:r>
            <a:r>
              <a:rPr lang="en-US" sz="2200" baseline="30000" dirty="0">
                <a:solidFill>
                  <a:srgbClr val="DD0111"/>
                </a:solidFill>
                <a:ea typeface="Arial" charset="0"/>
                <a:cs typeface="Arial" charset="0"/>
              </a:rPr>
              <a:t> </a:t>
            </a:r>
            <a:r>
              <a:rPr lang="en-US" sz="2200" baseline="300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</a:rPr>
              <a:t>+</a:t>
            </a:r>
            <a:r>
              <a:rPr lang="en-US" sz="2200" baseline="300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sz="2200" baseline="30000" dirty="0" err="1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ℇ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  <a:r>
              <a:rPr lang="en-US" sz="2200" dirty="0">
                <a:ea typeface="Arial" charset="0"/>
                <a:cs typeface="Arial" charset="0"/>
                <a:sym typeface="Symbol" charset="2"/>
              </a:rPr>
              <a:t> for some </a:t>
            </a:r>
            <a:r>
              <a:rPr lang="en-US" sz="2200" dirty="0" err="1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ℇ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sz="22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&gt; 0</a:t>
            </a:r>
            <a:r>
              <a:rPr lang="en-US" sz="2200" dirty="0">
                <a:ea typeface="Arial" charset="0"/>
                <a:cs typeface="Arial" charset="0"/>
                <a:sym typeface="Symbol" charset="2"/>
              </a:rPr>
              <a:t>, and if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200" dirty="0"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sz="2200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af</a:t>
            </a:r>
            <a:r>
              <a:rPr lang="en-US" sz="22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(n/b) ≤ </a:t>
            </a:r>
            <a:r>
              <a:rPr lang="en-US" sz="2200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cf</a:t>
            </a:r>
            <a:r>
              <a:rPr lang="en-US" sz="22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(n)</a:t>
            </a:r>
            <a:r>
              <a:rPr lang="en-US" sz="2200" dirty="0">
                <a:ea typeface="Arial" charset="0"/>
                <a:cs typeface="Arial" charset="0"/>
                <a:sym typeface="Symbol" charset="2"/>
              </a:rPr>
              <a:t> for some c &lt; 1 and all sufficiently large n, then: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200" dirty="0">
                <a:ea typeface="Arial" charset="0"/>
                <a:cs typeface="Arial" charset="0"/>
                <a:sym typeface="Symbol" charset="2"/>
              </a:rPr>
              <a:t>				</a:t>
            </a:r>
            <a:r>
              <a:rPr lang="en-US" sz="22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T(n) = 𝚹(f(n))</a:t>
            </a:r>
          </a:p>
        </p:txBody>
      </p:sp>
      <p:graphicFrame>
        <p:nvGraphicFramePr>
          <p:cNvPr id="19251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667000" y="1676400"/>
          <a:ext cx="28956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7" name="Equation" r:id="rId4" imgW="1333440" imgH="431640" progId="Equation.3">
                  <p:embed/>
                </p:oleObj>
              </mc:Choice>
              <mc:Fallback>
                <p:oleObj name="Equation" r:id="rId4" imgW="1333440" imgH="431640" progId="Equation.3">
                  <p:embed/>
                  <p:pic>
                    <p:nvPicPr>
                      <p:cNvPr id="1925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676400"/>
                        <a:ext cx="2895600" cy="9366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2517" name="Group 5"/>
          <p:cNvGrpSpPr>
            <a:grpSpLocks/>
          </p:cNvGrpSpPr>
          <p:nvPr/>
        </p:nvGrpSpPr>
        <p:grpSpPr bwMode="auto">
          <a:xfrm>
            <a:off x="693738" y="5529263"/>
            <a:ext cx="2349500" cy="903287"/>
            <a:chOff x="432" y="3456"/>
            <a:chExt cx="1480" cy="569"/>
          </a:xfrm>
        </p:grpSpPr>
        <p:sp>
          <p:nvSpPr>
            <p:cNvPr id="192518" name="Text Box 6"/>
            <p:cNvSpPr txBox="1">
              <a:spLocks noChangeArrowheads="1"/>
            </p:cNvSpPr>
            <p:nvPr/>
          </p:nvSpPr>
          <p:spPr bwMode="auto">
            <a:xfrm>
              <a:off x="432" y="3792"/>
              <a:ext cx="1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regularity condition</a:t>
              </a:r>
            </a:p>
          </p:txBody>
        </p:sp>
        <p:sp>
          <p:nvSpPr>
            <p:cNvPr id="192519" name="Freeform 7"/>
            <p:cNvSpPr>
              <a:spLocks/>
            </p:cNvSpPr>
            <p:nvPr/>
          </p:nvSpPr>
          <p:spPr bwMode="auto">
            <a:xfrm>
              <a:off x="856" y="3456"/>
              <a:ext cx="104" cy="336"/>
            </a:xfrm>
            <a:custGeom>
              <a:avLst/>
              <a:gdLst/>
              <a:ahLst/>
              <a:cxnLst>
                <a:cxn ang="0">
                  <a:pos x="56" y="336"/>
                </a:cxn>
                <a:cxn ang="0">
                  <a:pos x="56" y="240"/>
                </a:cxn>
                <a:cxn ang="0">
                  <a:pos x="8" y="144"/>
                </a:cxn>
                <a:cxn ang="0">
                  <a:pos x="104" y="0"/>
                </a:cxn>
              </a:cxnLst>
              <a:rect l="0" t="0" r="r" b="b"/>
              <a:pathLst>
                <a:path w="104" h="336">
                  <a:moveTo>
                    <a:pt x="56" y="336"/>
                  </a:moveTo>
                  <a:cubicBezTo>
                    <a:pt x="60" y="304"/>
                    <a:pt x="64" y="272"/>
                    <a:pt x="56" y="240"/>
                  </a:cubicBezTo>
                  <a:cubicBezTo>
                    <a:pt x="48" y="208"/>
                    <a:pt x="0" y="184"/>
                    <a:pt x="8" y="144"/>
                  </a:cubicBezTo>
                  <a:cubicBezTo>
                    <a:pt x="16" y="104"/>
                    <a:pt x="60" y="52"/>
                    <a:pt x="10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7BDD0F-2939-224A-A564-37D40F22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9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/>
              <a:t>Why </a:t>
            </a:r>
            <a:r>
              <a:rPr lang="en-US">
                <a:latin typeface="Comic Sans MS" charset="0"/>
              </a:rPr>
              <a:t>n</a:t>
            </a:r>
            <a:r>
              <a:rPr lang="en-US" baseline="30000">
                <a:latin typeface="Comic Sans MS" charset="0"/>
              </a:rPr>
              <a:t>log</a:t>
            </a:r>
            <a:r>
              <a:rPr lang="en-US" baseline="-25000">
                <a:latin typeface="Comic Sans MS" charset="0"/>
              </a:rPr>
              <a:t>b</a:t>
            </a:r>
            <a:r>
              <a:rPr lang="en-US" baseline="30000">
                <a:latin typeface="Comic Sans MS" charset="0"/>
              </a:rPr>
              <a:t>a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?</a:t>
            </a:r>
          </a:p>
        </p:txBody>
      </p:sp>
      <p:graphicFrame>
        <p:nvGraphicFramePr>
          <p:cNvPr id="193539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665913" y="177800"/>
          <a:ext cx="23225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81" name="Equation" r:id="rId4" imgW="1333440" imgH="431640" progId="Equation.3">
                  <p:embed/>
                </p:oleObj>
              </mc:Choice>
              <mc:Fallback>
                <p:oleObj name="Equation" r:id="rId4" imgW="1333440" imgH="431640" progId="Equation.3">
                  <p:embed/>
                  <p:pic>
                    <p:nvPicPr>
                      <p:cNvPr id="1935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5913" y="177800"/>
                        <a:ext cx="2322512" cy="7524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4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81000" y="1219200"/>
          <a:ext cx="13716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82" name="Equation" r:id="rId6" imgW="914400" imgH="431640" progId="Equation.3">
                  <p:embed/>
                </p:oleObj>
              </mc:Choice>
              <mc:Fallback>
                <p:oleObj name="Equation" r:id="rId6" imgW="914400" imgH="431640" progId="Equation.3">
                  <p:embed/>
                  <p:pic>
                    <p:nvPicPr>
                      <p:cNvPr id="1935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19200"/>
                        <a:ext cx="1371600" cy="6492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3541" name="Rectangle 5"/>
          <p:cNvSpPr>
            <a:spLocks noChangeArrowheads="1"/>
          </p:cNvSpPr>
          <p:nvPr/>
        </p:nvSpPr>
        <p:spPr bwMode="auto">
          <a:xfrm>
            <a:off x="350837" y="4379913"/>
            <a:ext cx="4738613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Assume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n =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b</a:t>
            </a:r>
            <a:r>
              <a:rPr lang="en-US" sz="2400" baseline="30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k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sym typeface="Symbol" charset="2"/>
              </a:rPr>
              <a:t>⇒k =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sym typeface="Symbol" charset="2"/>
              </a:rPr>
              <a:t>log</a:t>
            </a:r>
            <a:r>
              <a:rPr lang="en-US" sz="2400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sym typeface="Symbol" charset="2"/>
              </a:rPr>
              <a:t>b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sym typeface="Symbol" charset="2"/>
              </a:rPr>
              <a:t>n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omic Sans MS" charset="0"/>
              <a:sym typeface="Symbol" charset="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At the end of iterations,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= k:</a:t>
            </a:r>
          </a:p>
        </p:txBody>
      </p:sp>
      <p:graphicFrame>
        <p:nvGraphicFramePr>
          <p:cNvPr id="193542" name="Object 6"/>
          <p:cNvGraphicFramePr>
            <a:graphicFrameLocks noChangeAspect="1"/>
          </p:cNvGraphicFramePr>
          <p:nvPr/>
        </p:nvGraphicFramePr>
        <p:xfrm>
          <a:off x="496888" y="5449888"/>
          <a:ext cx="5986462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83" name="Equation" r:id="rId8" imgW="3213000" imgH="482400" progId="Equation.3">
                  <p:embed/>
                </p:oleObj>
              </mc:Choice>
              <mc:Fallback>
                <p:oleObj name="Equation" r:id="rId8" imgW="3213000" imgH="482400" progId="Equation.3">
                  <p:embed/>
                  <p:pic>
                    <p:nvPicPr>
                      <p:cNvPr id="1935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5449888"/>
                        <a:ext cx="5986462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3543" name="Group 7"/>
          <p:cNvGrpSpPr>
            <a:grpSpLocks/>
          </p:cNvGrpSpPr>
          <p:nvPr/>
        </p:nvGrpSpPr>
        <p:grpSpPr bwMode="auto">
          <a:xfrm>
            <a:off x="1057275" y="1790700"/>
            <a:ext cx="1133475" cy="706438"/>
            <a:chOff x="666" y="1128"/>
            <a:chExt cx="714" cy="445"/>
          </a:xfrm>
        </p:grpSpPr>
        <p:graphicFrame>
          <p:nvGraphicFramePr>
            <p:cNvPr id="193544" name="Object 8"/>
            <p:cNvGraphicFramePr>
              <a:graphicFrameLocks noChangeAspect="1"/>
            </p:cNvGraphicFramePr>
            <p:nvPr/>
          </p:nvGraphicFramePr>
          <p:xfrm>
            <a:off x="815" y="1164"/>
            <a:ext cx="565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4484" name="Equation" r:id="rId10" imgW="596880" imgH="431640" progId="Equation.3">
                    <p:embed/>
                  </p:oleObj>
                </mc:Choice>
                <mc:Fallback>
                  <p:oleObj name="Equation" r:id="rId10" imgW="596880" imgH="431640" progId="Equation.3">
                    <p:embed/>
                    <p:pic>
                      <p:nvPicPr>
                        <p:cNvPr id="193544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5" y="1164"/>
                          <a:ext cx="565" cy="409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80808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545" name="AutoShape 9"/>
            <p:cNvSpPr>
              <a:spLocks/>
            </p:cNvSpPr>
            <p:nvPr/>
          </p:nvSpPr>
          <p:spPr bwMode="auto">
            <a:xfrm rot="-5400000">
              <a:off x="828" y="966"/>
              <a:ext cx="96" cy="420"/>
            </a:xfrm>
            <a:prstGeom prst="leftBrace">
              <a:avLst>
                <a:gd name="adj1" fmla="val 3645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3546" name="Group 10"/>
          <p:cNvGrpSpPr>
            <a:grpSpLocks/>
          </p:cNvGrpSpPr>
          <p:nvPr/>
        </p:nvGrpSpPr>
        <p:grpSpPr bwMode="auto">
          <a:xfrm>
            <a:off x="1308100" y="2433638"/>
            <a:ext cx="1149350" cy="739775"/>
            <a:chOff x="824" y="1533"/>
            <a:chExt cx="724" cy="466"/>
          </a:xfrm>
        </p:grpSpPr>
        <p:graphicFrame>
          <p:nvGraphicFramePr>
            <p:cNvPr id="193547" name="Object 11"/>
            <p:cNvGraphicFramePr>
              <a:graphicFrameLocks noChangeAspect="1"/>
            </p:cNvGraphicFramePr>
            <p:nvPr/>
          </p:nvGraphicFramePr>
          <p:xfrm>
            <a:off x="995" y="1590"/>
            <a:ext cx="553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4485" name="Equation" r:id="rId12" imgW="583920" imgH="431640" progId="Equation.3">
                    <p:embed/>
                  </p:oleObj>
                </mc:Choice>
                <mc:Fallback>
                  <p:oleObj name="Equation" r:id="rId12" imgW="583920" imgH="431640" progId="Equation.3">
                    <p:embed/>
                    <p:pic>
                      <p:nvPicPr>
                        <p:cNvPr id="193547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5" y="1590"/>
                          <a:ext cx="553" cy="409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80808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548" name="AutoShape 12"/>
            <p:cNvSpPr>
              <a:spLocks/>
            </p:cNvSpPr>
            <p:nvPr/>
          </p:nvSpPr>
          <p:spPr bwMode="auto">
            <a:xfrm rot="-5400000">
              <a:off x="1049" y="1308"/>
              <a:ext cx="90" cy="539"/>
            </a:xfrm>
            <a:prstGeom prst="leftBrace">
              <a:avLst>
                <a:gd name="adj1" fmla="val 4990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3549" name="Group 13"/>
          <p:cNvGrpSpPr>
            <a:grpSpLocks/>
          </p:cNvGrpSpPr>
          <p:nvPr/>
        </p:nvGrpSpPr>
        <p:grpSpPr bwMode="auto">
          <a:xfrm>
            <a:off x="1562100" y="3173413"/>
            <a:ext cx="1924050" cy="868362"/>
            <a:chOff x="984" y="1999"/>
            <a:chExt cx="1212" cy="547"/>
          </a:xfrm>
        </p:grpSpPr>
        <p:graphicFrame>
          <p:nvGraphicFramePr>
            <p:cNvPr id="193550" name="Object 14"/>
            <p:cNvGraphicFramePr>
              <a:graphicFrameLocks noChangeAspect="1"/>
            </p:cNvGraphicFramePr>
            <p:nvPr/>
          </p:nvGraphicFramePr>
          <p:xfrm>
            <a:off x="984" y="2137"/>
            <a:ext cx="1212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4486" name="Equation" r:id="rId14" imgW="1282680" imgH="431640" progId="Equation.3">
                    <p:embed/>
                  </p:oleObj>
                </mc:Choice>
                <mc:Fallback>
                  <p:oleObj name="Equation" r:id="rId14" imgW="1282680" imgH="431640" progId="Equation.3">
                    <p:embed/>
                    <p:pic>
                      <p:nvPicPr>
                        <p:cNvPr id="19355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4" y="2137"/>
                          <a:ext cx="1212" cy="4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551" name="Line 15"/>
            <p:cNvSpPr>
              <a:spLocks noChangeShapeType="1"/>
            </p:cNvSpPr>
            <p:nvPr/>
          </p:nvSpPr>
          <p:spPr bwMode="auto">
            <a:xfrm>
              <a:off x="1355" y="1999"/>
              <a:ext cx="0" cy="164"/>
            </a:xfrm>
            <a:prstGeom prst="line">
              <a:avLst/>
            </a:prstGeom>
            <a:noFill/>
            <a:ln w="254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3552" name="Rectangle 16"/>
          <p:cNvSpPr>
            <a:spLocks noChangeArrowheads="1"/>
          </p:cNvSpPr>
          <p:nvPr/>
        </p:nvSpPr>
        <p:spPr bwMode="auto">
          <a:xfrm>
            <a:off x="4830763" y="1146175"/>
            <a:ext cx="4157662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Case 1: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If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f(n)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is dominated by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n</a:t>
            </a:r>
            <a:r>
              <a:rPr lang="en-US" baseline="30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log</a:t>
            </a:r>
            <a:r>
              <a:rPr lang="en-US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b</a:t>
            </a:r>
            <a:r>
              <a:rPr lang="en-US" baseline="30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charset="-128"/>
                <a:sym typeface="Symbol" charset="2"/>
              </a:rPr>
              <a:t>: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T(n) =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𝚹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(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n</a:t>
            </a:r>
            <a:r>
              <a:rPr lang="en-US" sz="1600" baseline="30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log</a:t>
            </a:r>
            <a:r>
              <a:rPr lang="en-US" sz="1600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b</a:t>
            </a:r>
            <a:r>
              <a:rPr lang="en-US" sz="1600" baseline="30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)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Comic Sans MS" charset="0"/>
              <a:ea typeface="ＭＳ Ｐゴシック" charset="-128"/>
              <a:sym typeface="Symbol" charset="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Case 3: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If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f(n)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charset="-128"/>
                <a:sym typeface="Symbol" charset="2"/>
              </a:rPr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dominates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n</a:t>
            </a:r>
            <a:r>
              <a:rPr lang="en-US" baseline="30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log</a:t>
            </a:r>
            <a:r>
              <a:rPr lang="en-US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b</a:t>
            </a:r>
            <a:r>
              <a:rPr lang="en-US" baseline="30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charset="-128"/>
                <a:sym typeface="Symbol" charset="2"/>
              </a:rPr>
              <a:t>: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T(n) =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𝚹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(f(n))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ea typeface="ＭＳ Ｐゴシック" charset="-128"/>
              <a:sym typeface="Symbol" charset="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Case 2: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If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f(n)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charset="-128"/>
                <a:sym typeface="Symbol" charset="2"/>
              </a:rPr>
              <a:t> =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𝚹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(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n</a:t>
            </a:r>
            <a:r>
              <a:rPr lang="en-US" baseline="30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log</a:t>
            </a:r>
            <a:r>
              <a:rPr lang="en-US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b</a:t>
            </a:r>
            <a:r>
              <a:rPr lang="en-US" baseline="30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)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charset="-128"/>
                <a:sym typeface="Symbol" charset="2"/>
              </a:rPr>
              <a:t>: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T(n) =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𝚹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(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n</a:t>
            </a:r>
            <a:r>
              <a:rPr lang="en-US" sz="1600" baseline="30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log</a:t>
            </a:r>
            <a:r>
              <a:rPr lang="en-US" sz="1600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b</a:t>
            </a:r>
            <a:r>
              <a:rPr lang="en-US" sz="1600" baseline="30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a</a:t>
            </a:r>
            <a:r>
              <a:rPr lang="en-US" sz="16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logn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ＭＳ Ｐゴシック" charset="-128"/>
                <a:sym typeface="Symbol" charset="2"/>
              </a:rPr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F43FA4-A313-5948-87D4-FBA0F75E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B36F-A941-9C44-BAAC-BCA208C386E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18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412162" cy="5076825"/>
          </a:xfrm>
        </p:spPr>
        <p:txBody>
          <a:bodyPr/>
          <a:lstStyle/>
          <a:p>
            <a:pPr algn="ctr">
              <a:lnSpc>
                <a:spcPct val="200000"/>
              </a:lnSpc>
              <a:buFontTx/>
              <a:buNone/>
            </a:pP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	T(n) = 2T(n/2) + n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		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	a = 2, b = 2, log</a:t>
            </a:r>
            <a:r>
              <a:rPr lang="en-US" baseline="-250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2 = 1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solidFill>
                  <a:schemeClr val="tx1"/>
                </a:solidFill>
                <a:ea typeface="Arial" charset="0"/>
                <a:cs typeface="Arial" charset="0"/>
                <a:sym typeface="Symbol" charset="2"/>
              </a:rPr>
              <a:t>Compare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n</a:t>
            </a:r>
            <a:r>
              <a:rPr lang="en-US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log</a:t>
            </a:r>
            <a:r>
              <a:rPr lang="en-US" baseline="-25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>
                <a:solidFill>
                  <a:schemeClr val="tx1"/>
                </a:solidFill>
                <a:ea typeface="Arial" charset="0"/>
                <a:cs typeface="Arial" charset="0"/>
                <a:sym typeface="Symbol" charset="2"/>
              </a:rPr>
              <a:t>with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f(n) = n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⇒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f(n) = 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𝚹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(n) 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⇒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>
                <a:ea typeface="Arial" charset="0"/>
                <a:cs typeface="Arial" charset="0"/>
                <a:sym typeface="Symbol" charset="2"/>
              </a:rPr>
              <a:t>Case 2 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⇒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>
                <a:solidFill>
                  <a:srgbClr val="003399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T(n) = 𝚹(</a:t>
            </a:r>
            <a:r>
              <a:rPr lang="en-US" dirty="0" err="1">
                <a:solidFill>
                  <a:srgbClr val="003399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nlgn</a:t>
            </a:r>
            <a:r>
              <a:rPr lang="en-US" dirty="0">
                <a:solidFill>
                  <a:srgbClr val="003399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160701-1AAA-9740-A58E-6DE66EC3B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3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412162" cy="5076825"/>
          </a:xfrm>
        </p:spPr>
        <p:txBody>
          <a:bodyPr/>
          <a:lstStyle/>
          <a:p>
            <a:pPr algn="ctr">
              <a:lnSpc>
                <a:spcPct val="130000"/>
              </a:lnSpc>
              <a:buFontTx/>
              <a:buNone/>
            </a:pPr>
            <a:r>
              <a:rPr lang="en-US" sz="24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T(n) = 2T(n/2) + n</a:t>
            </a:r>
            <a:r>
              <a:rPr lang="en-US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 		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a = 2, b = 2, log</a:t>
            </a:r>
            <a:r>
              <a:rPr lang="en-US" baseline="-250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2 = 1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solidFill>
                  <a:schemeClr val="tx1"/>
                </a:solidFill>
                <a:ea typeface="Arial" charset="0"/>
                <a:cs typeface="Arial" charset="0"/>
                <a:sym typeface="Symbol" charset="2"/>
              </a:rPr>
              <a:t>Compare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n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>
                <a:solidFill>
                  <a:schemeClr val="tx1"/>
                </a:solidFill>
                <a:ea typeface="Arial" charset="0"/>
                <a:cs typeface="Arial" charset="0"/>
                <a:sym typeface="Symbol" charset="2"/>
              </a:rPr>
              <a:t>with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f(n) = n</a:t>
            </a:r>
            <a:r>
              <a:rPr lang="en-US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⇒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f(n) = 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𝛀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(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n</a:t>
            </a:r>
            <a:r>
              <a:rPr lang="en-US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1+ℇ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  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ea typeface="Arial" charset="0"/>
                <a:cs typeface="Arial" charset="0"/>
                <a:sym typeface="Symbol" charset="2"/>
              </a:rPr>
              <a:t>Case 3</a:t>
            </a:r>
            <a:r>
              <a:rPr lang="en-US" dirty="0">
                <a:solidFill>
                  <a:schemeClr val="tx1"/>
                </a:solidFill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⇒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ea typeface="Arial" charset="0"/>
                <a:cs typeface="Arial" charset="0"/>
                <a:sym typeface="Symbol" charset="2"/>
              </a:rPr>
              <a:t>verify regularity cond.: 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a f(n/b) ≤ c f(n) 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⇒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2 n</a:t>
            </a:r>
            <a:r>
              <a:rPr lang="en-US" baseline="300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/4 ≤ c n</a:t>
            </a:r>
            <a:r>
              <a:rPr lang="en-US" baseline="300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⇒ 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c = ½ </a:t>
            </a:r>
            <a:r>
              <a:rPr lang="en-US" dirty="0">
                <a:solidFill>
                  <a:schemeClr val="tx1"/>
                </a:solidFill>
                <a:ea typeface="Arial" charset="0"/>
                <a:cs typeface="Arial" charset="0"/>
                <a:sym typeface="Symbol" charset="2"/>
              </a:rPr>
              <a:t>is a solution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(c&lt;1)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⇒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>
                <a:solidFill>
                  <a:srgbClr val="003399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T(n) = 𝚹(n</a:t>
            </a:r>
            <a:r>
              <a:rPr lang="en-US" baseline="30000" dirty="0">
                <a:solidFill>
                  <a:srgbClr val="003399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dirty="0">
                <a:solidFill>
                  <a:srgbClr val="003399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4F9B104-037C-D54A-953F-11F559F25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7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(cont.)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412162" cy="5076825"/>
          </a:xfrm>
        </p:spPr>
        <p:txBody>
          <a:bodyPr/>
          <a:lstStyle/>
          <a:p>
            <a:pPr algn="ctr">
              <a:lnSpc>
                <a:spcPct val="200000"/>
              </a:lnSpc>
              <a:buFontTx/>
              <a:buNone/>
            </a:pPr>
            <a:r>
              <a:rPr lang="en-US" sz="24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 err="1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T(n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) = 2T(n/2) + 		 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	a = 2,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b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= 2, log</a:t>
            </a:r>
            <a:r>
              <a:rPr lang="en-US" baseline="-250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2 = 1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solidFill>
                  <a:schemeClr val="tx1"/>
                </a:solidFill>
                <a:ea typeface="Arial" charset="0"/>
                <a:cs typeface="Arial" charset="0"/>
                <a:sym typeface="Symbol" charset="2"/>
              </a:rPr>
              <a:t>Compare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n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>
                <a:solidFill>
                  <a:schemeClr val="tx1"/>
                </a:solidFill>
                <a:ea typeface="Arial" charset="0"/>
                <a:cs typeface="Arial" charset="0"/>
                <a:sym typeface="Symbol" charset="2"/>
              </a:rPr>
              <a:t>with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f(n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 = n</a:t>
            </a:r>
            <a:r>
              <a:rPr lang="en-US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1/2</a:t>
            </a:r>
            <a:r>
              <a:rPr lang="en-US" baseline="300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baseline="300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⇒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f(n) = O(n</a:t>
            </a:r>
            <a:r>
              <a:rPr lang="en-US" baseline="300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1-</a:t>
            </a:r>
            <a:r>
              <a:rPr lang="en-US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ℇ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) 	 </a:t>
            </a:r>
            <a:r>
              <a:rPr lang="en-US" dirty="0">
                <a:ea typeface="Arial" charset="0"/>
                <a:cs typeface="Arial" charset="0"/>
                <a:sym typeface="Symbol" charset="2"/>
              </a:rPr>
              <a:t>Case 1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⇒</a:t>
            </a:r>
            <a:r>
              <a:rPr lang="en-US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dirty="0">
                <a:solidFill>
                  <a:srgbClr val="003399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T(n) = 𝚹(n)</a:t>
            </a:r>
          </a:p>
        </p:txBody>
      </p:sp>
      <p:graphicFrame>
        <p:nvGraphicFramePr>
          <p:cNvPr id="196612" name="Object 4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5304586" y="1414882"/>
          <a:ext cx="630237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65" name="Equation" r:id="rId4" imgW="241200" imgH="228600" progId="Equation.3">
                  <p:embed/>
                </p:oleObj>
              </mc:Choice>
              <mc:Fallback>
                <p:oleObj name="Equation" r:id="rId4" imgW="241200" imgH="228600" progId="Equation.3">
                  <p:embed/>
                  <p:pic>
                    <p:nvPicPr>
                      <p:cNvPr id="1966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4586" y="1414882"/>
                        <a:ext cx="630237" cy="596900"/>
                      </a:xfrm>
                      <a:prstGeom prst="rect">
                        <a:avLst/>
                      </a:prstGeom>
                      <a:noFill/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8C3A5E-874F-7644-B1D2-5F927D29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4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6</a:t>
            </a:r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Examples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19188"/>
            <a:ext cx="8456612" cy="5703887"/>
          </a:xfrm>
        </p:spPr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en-US" dirty="0">
                <a:latin typeface="Comic Sans MS" charset="0"/>
              </a:rPr>
              <a:t>T(n) = 3T(n/4) + </a:t>
            </a:r>
            <a:r>
              <a:rPr lang="en-US" dirty="0" err="1">
                <a:latin typeface="Comic Sans MS" charset="0"/>
              </a:rPr>
              <a:t>nlgn</a:t>
            </a:r>
            <a:r>
              <a:rPr lang="en-US" dirty="0">
                <a:latin typeface="Comic Sans MS" charset="0"/>
              </a:rPr>
              <a:t>	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latin typeface="Comic Sans MS" charset="0"/>
              </a:rPr>
              <a:t>	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a = 3, b = 4, log</a:t>
            </a:r>
            <a:r>
              <a:rPr lang="en-US" baseline="-25000" dirty="0">
                <a:solidFill>
                  <a:schemeClr val="tx1"/>
                </a:solidFill>
                <a:latin typeface="Comic Sans MS" charset="0"/>
              </a:rPr>
              <a:t>4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3 = 0.793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</a:rPr>
              <a:t>	</a:t>
            </a:r>
            <a:r>
              <a:rPr lang="en-US" dirty="0">
                <a:solidFill>
                  <a:schemeClr val="tx1"/>
                </a:solidFill>
              </a:rPr>
              <a:t>Compare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</a:t>
            </a:r>
            <a:r>
              <a:rPr lang="en-US" dirty="0">
                <a:latin typeface="Comic Sans MS" charset="0"/>
              </a:rPr>
              <a:t>n</a:t>
            </a:r>
            <a:r>
              <a:rPr lang="en-US" baseline="30000" dirty="0">
                <a:latin typeface="Comic Sans MS" charset="0"/>
              </a:rPr>
              <a:t>0.793</a:t>
            </a:r>
            <a:r>
              <a:rPr lang="en-US" dirty="0">
                <a:solidFill>
                  <a:schemeClr val="tx1"/>
                </a:solidFill>
              </a:rPr>
              <a:t> with</a:t>
            </a:r>
            <a:r>
              <a:rPr lang="en-US" dirty="0"/>
              <a:t> </a:t>
            </a:r>
            <a:r>
              <a:rPr lang="en-US" dirty="0">
                <a:latin typeface="Comic Sans MS" charset="0"/>
              </a:rPr>
              <a:t>f(n) = </a:t>
            </a:r>
            <a:r>
              <a:rPr lang="en-US" dirty="0" err="1">
                <a:latin typeface="Comic Sans MS" charset="0"/>
              </a:rPr>
              <a:t>nlgn</a:t>
            </a:r>
            <a:r>
              <a:rPr lang="en-US" dirty="0">
                <a:latin typeface="Comic Sans MS" charset="0"/>
              </a:rPr>
              <a:t>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latin typeface="Comic Sans MS" charset="0"/>
              </a:rPr>
              <a:t>	f(n) = 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𝛀</a:t>
            </a:r>
            <a:r>
              <a:rPr lang="en-US" dirty="0">
                <a:latin typeface="Comic Sans MS" charset="0"/>
                <a:sym typeface="Symbol" charset="2"/>
              </a:rPr>
              <a:t>(n</a:t>
            </a:r>
            <a:r>
              <a:rPr lang="en-US" baseline="30000" dirty="0">
                <a:latin typeface="Comic Sans MS" charset="0"/>
                <a:sym typeface="Symbol" charset="2"/>
              </a:rPr>
              <a:t>log</a:t>
            </a:r>
            <a:r>
              <a:rPr lang="en-US" baseline="-25000" dirty="0">
                <a:latin typeface="Comic Sans MS" charset="0"/>
                <a:sym typeface="Symbol" charset="2"/>
              </a:rPr>
              <a:t>4</a:t>
            </a:r>
            <a:r>
              <a:rPr lang="en-US" baseline="30000" dirty="0">
                <a:latin typeface="Comic Sans MS" charset="0"/>
                <a:sym typeface="Symbol" charset="2"/>
              </a:rPr>
              <a:t>3+</a:t>
            </a:r>
            <a:r>
              <a:rPr lang="en-US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ℇ</a:t>
            </a:r>
            <a:r>
              <a:rPr lang="en-US" dirty="0">
                <a:latin typeface="Comic Sans MS" charset="0"/>
                <a:sym typeface="Symbol" charset="2"/>
              </a:rPr>
              <a:t>)</a:t>
            </a:r>
            <a:r>
              <a:rPr lang="en-US" dirty="0">
                <a:sym typeface="Symbol" charset="2"/>
              </a:rPr>
              <a:t>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ea typeface="Arial" charset="0"/>
                <a:cs typeface="Arial" charset="0"/>
                <a:sym typeface="Symbol" charset="2"/>
              </a:rPr>
              <a:t>	Case 3: </a:t>
            </a:r>
            <a:r>
              <a:rPr lang="en-US" dirty="0">
                <a:solidFill>
                  <a:schemeClr val="tx1"/>
                </a:solidFill>
                <a:ea typeface="Arial" charset="0"/>
                <a:cs typeface="Arial" charset="0"/>
                <a:sym typeface="Symbol" charset="2"/>
              </a:rPr>
              <a:t>check regularity condition: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ea typeface="Arial" charset="0"/>
                <a:cs typeface="Arial" charset="0"/>
                <a:sym typeface="Symbol" charset="2"/>
              </a:rPr>
              <a:t>		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3(n/4)</a:t>
            </a:r>
            <a:r>
              <a:rPr lang="en-US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lg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(n/4) ≤ (3/4)</a:t>
            </a:r>
            <a:r>
              <a:rPr lang="en-US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nlgn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 = c f(n), c=3/4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	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⇒ </a:t>
            </a:r>
            <a:r>
              <a:rPr lang="en-US" dirty="0">
                <a:solidFill>
                  <a:srgbClr val="003399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T(n) = 𝚹(</a:t>
            </a:r>
            <a:r>
              <a:rPr lang="en-US" dirty="0" err="1">
                <a:solidFill>
                  <a:srgbClr val="003399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nlgn</a:t>
            </a:r>
            <a:r>
              <a:rPr lang="en-US" dirty="0">
                <a:solidFill>
                  <a:srgbClr val="003399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1002A9-B0A9-A242-83BC-A806CF74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1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5132</TotalTime>
  <Words>2585</Words>
  <Application>Microsoft Macintosh PowerPoint</Application>
  <PresentationFormat>On-screen Show (4:3)</PresentationFormat>
  <Paragraphs>494</Paragraphs>
  <Slides>30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Equation</vt:lpstr>
      <vt:lpstr>Paint Shop Pro Image</vt:lpstr>
      <vt:lpstr>Analysis of Algorithms CS 477/677</vt:lpstr>
      <vt:lpstr>Administrative</vt:lpstr>
      <vt:lpstr>Master’s method</vt:lpstr>
      <vt:lpstr>Master’s method</vt:lpstr>
      <vt:lpstr>Why nlogba?</vt:lpstr>
      <vt:lpstr>Examples</vt:lpstr>
      <vt:lpstr>Examples</vt:lpstr>
      <vt:lpstr>Examples (cont.)</vt:lpstr>
      <vt:lpstr>Examples</vt:lpstr>
      <vt:lpstr>Examples</vt:lpstr>
      <vt:lpstr>The Sorting Problem</vt:lpstr>
      <vt:lpstr>Why Study Sorting Algorithms?</vt:lpstr>
      <vt:lpstr>Stability</vt:lpstr>
      <vt:lpstr>Insertion Sort</vt:lpstr>
      <vt:lpstr>Example</vt:lpstr>
      <vt:lpstr>INSERTION-SORT</vt:lpstr>
      <vt:lpstr>Loop Invariant for Insertion Sort</vt:lpstr>
      <vt:lpstr>Proving Loop Invariants</vt:lpstr>
      <vt:lpstr>Loop Invariant for Insertion Sort</vt:lpstr>
      <vt:lpstr>Loop Invariant for Insertion Sort</vt:lpstr>
      <vt:lpstr>Loop Invariant for Insertion Sort</vt:lpstr>
      <vt:lpstr>Analysis of Insertion Sort</vt:lpstr>
      <vt:lpstr>Best Case Analysis</vt:lpstr>
      <vt:lpstr>Worst Case Analysis</vt:lpstr>
      <vt:lpstr>Comparisons and Exchanges in Insertion Sort</vt:lpstr>
      <vt:lpstr>Insertion Sort - Summary</vt:lpstr>
      <vt:lpstr>Bubble Sort</vt:lpstr>
      <vt:lpstr>Example</vt:lpstr>
      <vt:lpstr>Bubble Sort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638</cp:revision>
  <cp:lastPrinted>2020-02-06T18:59:40Z</cp:lastPrinted>
  <dcterms:created xsi:type="dcterms:W3CDTF">2011-01-18T17:28:39Z</dcterms:created>
  <dcterms:modified xsi:type="dcterms:W3CDTF">2020-02-07T18:04:11Z</dcterms:modified>
</cp:coreProperties>
</file>