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77" r:id="rId3"/>
    <p:sldId id="479" r:id="rId4"/>
    <p:sldId id="480" r:id="rId5"/>
    <p:sldId id="393" r:id="rId6"/>
    <p:sldId id="394" r:id="rId7"/>
    <p:sldId id="395" r:id="rId8"/>
    <p:sldId id="396" r:id="rId9"/>
    <p:sldId id="397" r:id="rId10"/>
    <p:sldId id="398" r:id="rId11"/>
    <p:sldId id="481" r:id="rId12"/>
    <p:sldId id="400" r:id="rId13"/>
    <p:sldId id="277" r:id="rId14"/>
    <p:sldId id="278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50" r:id="rId23"/>
    <p:sldId id="409" r:id="rId24"/>
    <p:sldId id="466" r:id="rId25"/>
    <p:sldId id="467" r:id="rId26"/>
    <p:sldId id="468" r:id="rId27"/>
    <p:sldId id="469" r:id="rId28"/>
    <p:sldId id="470" r:id="rId29"/>
    <p:sldId id="471" r:id="rId30"/>
    <p:sldId id="472" r:id="rId31"/>
    <p:sldId id="473" r:id="rId32"/>
    <p:sldId id="29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3" autoAdjust="0"/>
    <p:restoredTop sz="94656" autoAdjust="0"/>
  </p:normalViewPr>
  <p:slideViewPr>
    <p:cSldViewPr snapToGrid="0">
      <p:cViewPr varScale="1">
        <p:scale>
          <a:sx n="155" d="100"/>
          <a:sy n="155" d="100"/>
        </p:scale>
        <p:origin x="208" y="10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F2672-F674-6D4A-8359-E9DBA6EF3288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C259A-AEDC-FE4F-9436-49881711736F}" type="slidenum">
              <a:rPr lang="en-US"/>
              <a:pPr/>
              <a:t>11</a:t>
            </a:fld>
            <a:endParaRPr lang="en-US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86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D69E0-F047-5743-A441-39D33D034EF4}" type="slidenum">
              <a:rPr lang="en-US"/>
              <a:pPr/>
              <a:t>12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44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D84E5-B300-2649-A659-436576CF780C}" type="slidenum">
              <a:rPr lang="en-US"/>
              <a:pPr/>
              <a:t>15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513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0865D-2D95-C242-B2E6-84EE6093FE1D}" type="slidenum">
              <a:rPr lang="en-US"/>
              <a:pPr/>
              <a:t>16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31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8339D-2155-EC42-8EB5-C2896C6D5B5C}" type="slidenum">
              <a:rPr lang="en-US"/>
              <a:pPr/>
              <a:t>17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8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80AF2-93B4-514C-966B-9C91B7F21463}" type="slidenum">
              <a:rPr lang="en-US"/>
              <a:pPr/>
              <a:t>18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176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7A3F7-CD69-5449-95AA-99E6124052E4}" type="slidenum">
              <a:rPr lang="en-US"/>
              <a:pPr/>
              <a:t>19</a:t>
            </a:fld>
            <a:endParaRPr lang="en-US"/>
          </a:p>
        </p:txBody>
      </p:sp>
      <p:sp>
        <p:nvSpPr>
          <p:cNvPr id="342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421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2583C3-BC31-C243-AF71-63882BC895F8}" type="slidenum">
              <a:rPr lang="en-US"/>
              <a:pPr/>
              <a:t>20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7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7E9CD-74C1-0F42-B86F-5A79AEEC9FD4}" type="slidenum">
              <a:rPr lang="en-US"/>
              <a:pPr/>
              <a:t>21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77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1CD81-6BC2-F044-86CE-70961E0F99CD}" type="slidenum">
              <a:rPr lang="en-US"/>
              <a:pPr/>
              <a:t>2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41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E9999-4868-B04D-A048-DE0A62FAA997}" type="slidenum">
              <a:rPr lang="en-US"/>
              <a:pPr/>
              <a:t>22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529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E803C2-8D37-3E46-8577-53D108275169}" type="slidenum">
              <a:rPr lang="en-US"/>
              <a:pPr/>
              <a:t>23</a:t>
            </a:fld>
            <a:endParaRPr lang="en-US"/>
          </a:p>
        </p:txBody>
      </p:sp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699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DF8FF-1A92-CC4C-8545-C511AB3BCCE1}" type="slidenum">
              <a:rPr lang="en-US"/>
              <a:pPr/>
              <a:t>24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05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7606A-4767-C749-B54C-B1CCA501E117}" type="slidenum">
              <a:rPr lang="en-US"/>
              <a:pPr/>
              <a:t>25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093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91DDD-B133-B641-A749-6F35DD8D26D9}" type="slidenum">
              <a:rPr lang="en-US"/>
              <a:pPr/>
              <a:t>26</a:t>
            </a:fld>
            <a:endParaRPr lang="en-US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647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09A30-8477-5F49-9067-6F62EEA4F2EF}" type="slidenum">
              <a:rPr lang="en-US"/>
              <a:pPr/>
              <a:t>27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635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4AA7-2A44-8B4E-A571-119E52F066A6}" type="slidenum">
              <a:rPr lang="en-US"/>
              <a:pPr/>
              <a:t>28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217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4C21AB-AD3E-0E44-8174-E7E7221A3184}" type="slidenum">
              <a:rPr lang="en-US"/>
              <a:pPr/>
              <a:t>29</a:t>
            </a:fld>
            <a:endParaRPr lang="en-US"/>
          </a:p>
        </p:txBody>
      </p:sp>
      <p:sp>
        <p:nvSpPr>
          <p:cNvPr id="38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91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62087-8475-F14E-AC91-041EE5DE2438}" type="slidenum">
              <a:rPr lang="en-US"/>
              <a:pPr/>
              <a:t>30</a:t>
            </a:fld>
            <a:endParaRPr lang="en-US"/>
          </a:p>
        </p:txBody>
      </p:sp>
      <p:sp>
        <p:nvSpPr>
          <p:cNvPr id="38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915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FC99A-9937-4148-BE41-6D6B51FFE6DD}" type="slidenum">
              <a:rPr lang="en-US"/>
              <a:pPr/>
              <a:t>31</a:t>
            </a:fld>
            <a:endParaRPr lang="en-US"/>
          </a:p>
        </p:txBody>
      </p:sp>
      <p:sp>
        <p:nvSpPr>
          <p:cNvPr id="39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14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F38A9-0D3D-744B-9F79-334DFFB65F61}" type="slidenum">
              <a:rPr lang="en-US"/>
              <a:pPr/>
              <a:t>3</a:t>
            </a:fld>
            <a:endParaRPr lang="en-US"/>
          </a:p>
        </p:txBody>
      </p:sp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653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32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1B4C9E-77A6-3042-9C79-A1867E369473}" type="slidenum">
              <a:rPr lang="en-US"/>
              <a:pPr/>
              <a:t>4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3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5019F-8CA3-B24A-B1B9-E94FC2970418}" type="slidenum">
              <a:rPr lang="en-US"/>
              <a:pPr/>
              <a:t>5</a:t>
            </a:fld>
            <a:endParaRPr lang="en-US"/>
          </a:p>
        </p:txBody>
      </p:sp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436F8-D688-DE47-B011-A8BF7216D74E}" type="slidenum">
              <a:rPr lang="en-US"/>
              <a:pPr/>
              <a:t>6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48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DB02E-F8A3-A046-91D7-CCF12A7316CA}" type="slidenum">
              <a:rPr lang="en-US"/>
              <a:pPr/>
              <a:t>7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1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CDE06-2B21-FE43-A4EE-090DCF4327CF}" type="slidenum">
              <a:rPr lang="en-US"/>
              <a:pPr/>
              <a:t>8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53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6AD88-74CB-364E-B306-7491104A1C5E}" type="slidenum">
              <a:rPr lang="en-US"/>
              <a:pPr/>
              <a:t>9</a:t>
            </a:fld>
            <a:endParaRPr lang="en-US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3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0838" y="1214438"/>
            <a:ext cx="8229600" cy="50768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mr-IN"/>
              <a:t>CS 477/677 -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2AA3FE67-C487-A948-974C-55CA399E48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5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ergeSort.pp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1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 Approach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2038"/>
            <a:ext cx="8394328" cy="54149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To sort an array </a:t>
            </a:r>
            <a:r>
              <a:rPr lang="en-US">
                <a:latin typeface="Comic Sans MS" pitchFamily="-107" charset="0"/>
              </a:rPr>
              <a:t>A[p . . </a:t>
            </a:r>
            <a:r>
              <a:rPr lang="en-US" dirty="0">
                <a:latin typeface="Comic Sans MS" pitchFamily="-107" charset="0"/>
              </a:rPr>
              <a:t>r]:</a:t>
            </a:r>
            <a:endParaRPr lang="en-US" b="1" dirty="0">
              <a:latin typeface="Comic Sans MS" pitchFamily="-107" charset="0"/>
            </a:endParaRPr>
          </a:p>
          <a:p>
            <a:pPr>
              <a:lnSpc>
                <a:spcPct val="120000"/>
              </a:lnSpc>
            </a:pPr>
            <a:r>
              <a:rPr lang="en-US" b="1" dirty="0"/>
              <a:t>Divide</a:t>
            </a:r>
          </a:p>
          <a:p>
            <a:pPr lvl="1"/>
            <a:r>
              <a:rPr lang="en-US" dirty="0"/>
              <a:t>Divide the n-element sequence to be sorted into two subsequences of </a:t>
            </a:r>
            <a:r>
              <a:rPr lang="en-US" dirty="0">
                <a:latin typeface="Comic Sans MS" pitchFamily="-107" charset="0"/>
              </a:rPr>
              <a:t>n/2</a:t>
            </a:r>
            <a:r>
              <a:rPr lang="en-US" dirty="0"/>
              <a:t> elements each</a:t>
            </a:r>
          </a:p>
          <a:p>
            <a:r>
              <a:rPr lang="en-US" b="1" dirty="0"/>
              <a:t>Conquer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Sort the subsequences recursively using merge sort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When the size of the sequences is 1 there is nothing more to do</a:t>
            </a:r>
          </a:p>
          <a:p>
            <a:pPr>
              <a:lnSpc>
                <a:spcPct val="120000"/>
              </a:lnSpc>
            </a:pPr>
            <a:r>
              <a:rPr lang="en-US" b="1" dirty="0"/>
              <a:t>Combine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Merge the two sorted subsequences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574800"/>
            <a:ext cx="8716962" cy="46482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400" dirty="0"/>
              <a:t> MERGE-SORT</a:t>
            </a:r>
            <a:r>
              <a:rPr lang="en-US" sz="2400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b="1" dirty="0"/>
              <a:t>	</a:t>
            </a:r>
            <a:r>
              <a:rPr lang="en-US" sz="2000" b="1" dirty="0"/>
              <a:t>if </a:t>
            </a:r>
            <a:r>
              <a:rPr lang="en-US" sz="2000" dirty="0">
                <a:latin typeface="Comic Sans MS" pitchFamily="-107" charset="0"/>
              </a:rPr>
              <a:t>p &lt; r</a:t>
            </a:r>
            <a:r>
              <a:rPr lang="en-US" sz="2000" i="1" dirty="0"/>
              <a:t>  					</a:t>
            </a:r>
            <a:r>
              <a:rPr lang="en-US" sz="2000" dirty="0"/>
              <a:t>Check for base case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b="1" dirty="0"/>
              <a:t>	   then </a:t>
            </a:r>
            <a:r>
              <a:rPr lang="en-US" sz="2000" dirty="0">
                <a:latin typeface="Comic Sans MS" pitchFamily="-107" charset="0"/>
              </a:rPr>
              <a:t>q </a:t>
            </a:r>
            <a:r>
              <a:rPr lang="en-US" sz="2000">
                <a:latin typeface="Comic Sans MS" pitchFamily="-107" charset="0"/>
              </a:rPr>
              <a:t>← ⎣(p </a:t>
            </a:r>
            <a:r>
              <a:rPr lang="en-US" sz="2000" dirty="0">
                <a:latin typeface="Comic Sans MS" pitchFamily="-107" charset="0"/>
              </a:rPr>
              <a:t>+ r</a:t>
            </a:r>
            <a:r>
              <a:rPr lang="en-US" sz="2000">
                <a:latin typeface="Comic Sans MS" pitchFamily="-107" charset="0"/>
              </a:rPr>
              <a:t>)/2⎦			</a:t>
            </a:r>
            <a:r>
              <a:rPr lang="en-US" sz="2000"/>
              <a:t>Divide</a:t>
            </a:r>
            <a:endParaRPr lang="en-US" sz="2000" dirty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/>
              <a:t>		MERGE-SORT</a:t>
            </a:r>
            <a:r>
              <a:rPr lang="en-US" sz="2000" dirty="0">
                <a:latin typeface="Comic Sans MS" pitchFamily="-107" charset="0"/>
              </a:rPr>
              <a:t>(A, p, q)</a:t>
            </a:r>
            <a:r>
              <a:rPr lang="en-US" sz="2000" i="1" dirty="0"/>
              <a:t>  			</a:t>
            </a:r>
            <a:r>
              <a:rPr lang="en-US" sz="2000" dirty="0"/>
              <a:t>Conquer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/>
              <a:t>		MERGE-SORT</a:t>
            </a:r>
            <a:r>
              <a:rPr lang="en-US" sz="2000" dirty="0">
                <a:latin typeface="Comic Sans MS" pitchFamily="-107" charset="0"/>
              </a:rPr>
              <a:t>(A, q + 1, r) </a:t>
            </a:r>
            <a:r>
              <a:rPr lang="en-US" sz="2000" i="1" dirty="0"/>
              <a:t> 		</a:t>
            </a:r>
            <a:r>
              <a:rPr lang="en-US" sz="2000" dirty="0"/>
              <a:t>Conquer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000" dirty="0"/>
              <a:t>		MERGE</a:t>
            </a:r>
            <a:r>
              <a:rPr lang="en-US" sz="2000" dirty="0">
                <a:latin typeface="Comic Sans MS" pitchFamily="-107" charset="0"/>
              </a:rPr>
              <a:t>(A, p, q, r)</a:t>
            </a:r>
            <a:r>
              <a:rPr lang="en-US" sz="2000" i="1" dirty="0"/>
              <a:t>  			</a:t>
            </a:r>
            <a:r>
              <a:rPr lang="en-US" sz="2000" dirty="0"/>
              <a:t>Combine</a:t>
            </a: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2400" dirty="0"/>
              <a:t>Initial call:</a:t>
            </a:r>
            <a:r>
              <a:rPr lang="en-US" sz="2400" b="1" i="1" dirty="0"/>
              <a:t> </a:t>
            </a:r>
            <a:r>
              <a:rPr lang="en-US" sz="2400" dirty="0"/>
              <a:t>MERGE-SORT</a:t>
            </a:r>
            <a:r>
              <a:rPr lang="en-US" sz="2400" dirty="0">
                <a:latin typeface="Comic Sans MS" pitchFamily="-107" charset="0"/>
              </a:rPr>
              <a:t>(A, 1, n)</a:t>
            </a:r>
            <a:endParaRPr lang="en-US" sz="2000" dirty="0"/>
          </a:p>
        </p:txBody>
      </p:sp>
      <p:sp>
        <p:nvSpPr>
          <p:cNvPr id="227332" name="AutoShape 4"/>
          <p:cNvSpPr>
            <a:spLocks noChangeArrowheads="1"/>
          </p:cNvSpPr>
          <p:nvPr/>
        </p:nvSpPr>
        <p:spPr bwMode="auto">
          <a:xfrm rot="-8014074">
            <a:off x="5609432" y="25138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3" name="AutoShape 5"/>
          <p:cNvSpPr>
            <a:spLocks noChangeArrowheads="1"/>
          </p:cNvSpPr>
          <p:nvPr/>
        </p:nvSpPr>
        <p:spPr bwMode="auto">
          <a:xfrm rot="-8014074">
            <a:off x="5609432" y="30472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4" name="AutoShape 6"/>
          <p:cNvSpPr>
            <a:spLocks noChangeArrowheads="1"/>
          </p:cNvSpPr>
          <p:nvPr/>
        </p:nvSpPr>
        <p:spPr bwMode="auto">
          <a:xfrm rot="-8014074">
            <a:off x="5609432" y="35806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5" name="AutoShape 7"/>
          <p:cNvSpPr>
            <a:spLocks noChangeArrowheads="1"/>
          </p:cNvSpPr>
          <p:nvPr/>
        </p:nvSpPr>
        <p:spPr bwMode="auto">
          <a:xfrm rot="-8014074">
            <a:off x="5609432" y="41140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6" name="AutoShape 8"/>
          <p:cNvSpPr>
            <a:spLocks noChangeArrowheads="1"/>
          </p:cNvSpPr>
          <p:nvPr/>
        </p:nvSpPr>
        <p:spPr bwMode="auto">
          <a:xfrm rot="-8014074">
            <a:off x="5609432" y="4647406"/>
            <a:ext cx="131762" cy="12382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5418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227338" name="Text Box 10"/>
          <p:cNvSpPr txBox="1">
            <a:spLocks noChangeArrowheads="1"/>
          </p:cNvSpPr>
          <p:nvPr/>
        </p:nvSpPr>
        <p:spPr bwMode="auto">
          <a:xfrm>
            <a:off x="5799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227339" name="Text Box 11"/>
          <p:cNvSpPr txBox="1">
            <a:spLocks noChangeArrowheads="1"/>
          </p:cNvSpPr>
          <p:nvPr/>
        </p:nvSpPr>
        <p:spPr bwMode="auto">
          <a:xfrm>
            <a:off x="6180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227340" name="Text Box 12"/>
          <p:cNvSpPr txBox="1">
            <a:spLocks noChangeArrowheads="1"/>
          </p:cNvSpPr>
          <p:nvPr/>
        </p:nvSpPr>
        <p:spPr bwMode="auto">
          <a:xfrm>
            <a:off x="6561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4</a:t>
            </a:r>
          </a:p>
        </p:txBody>
      </p:sp>
      <p:sp>
        <p:nvSpPr>
          <p:cNvPr id="227341" name="Text Box 13"/>
          <p:cNvSpPr txBox="1">
            <a:spLocks noChangeArrowheads="1"/>
          </p:cNvSpPr>
          <p:nvPr/>
        </p:nvSpPr>
        <p:spPr bwMode="auto">
          <a:xfrm>
            <a:off x="6942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5</a:t>
            </a:r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323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6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7704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7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8085138" y="1550988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8</a:t>
            </a:r>
          </a:p>
        </p:txBody>
      </p:sp>
      <p:sp>
        <p:nvSpPr>
          <p:cNvPr id="227345" name="Rectangle 17"/>
          <p:cNvSpPr>
            <a:spLocks noChangeArrowheads="1"/>
          </p:cNvSpPr>
          <p:nvPr/>
        </p:nvSpPr>
        <p:spPr bwMode="auto">
          <a:xfrm>
            <a:off x="8061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27346" name="Rectangle 18"/>
          <p:cNvSpPr>
            <a:spLocks noChangeArrowheads="1"/>
          </p:cNvSpPr>
          <p:nvPr/>
        </p:nvSpPr>
        <p:spPr bwMode="auto">
          <a:xfrm>
            <a:off x="7680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27347" name="Rectangle 19"/>
          <p:cNvSpPr>
            <a:spLocks noChangeArrowheads="1"/>
          </p:cNvSpPr>
          <p:nvPr/>
        </p:nvSpPr>
        <p:spPr bwMode="auto">
          <a:xfrm>
            <a:off x="7299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27348" name="Rectangle 20"/>
          <p:cNvSpPr>
            <a:spLocks noChangeArrowheads="1"/>
          </p:cNvSpPr>
          <p:nvPr/>
        </p:nvSpPr>
        <p:spPr bwMode="auto">
          <a:xfrm>
            <a:off x="6918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27349" name="Rectangle 21"/>
          <p:cNvSpPr>
            <a:spLocks noChangeArrowheads="1"/>
          </p:cNvSpPr>
          <p:nvPr/>
        </p:nvSpPr>
        <p:spPr bwMode="auto">
          <a:xfrm>
            <a:off x="6537325" y="1800225"/>
            <a:ext cx="381000" cy="3651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156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227351" name="Rectangle 23"/>
          <p:cNvSpPr>
            <a:spLocks noChangeArrowheads="1"/>
          </p:cNvSpPr>
          <p:nvPr/>
        </p:nvSpPr>
        <p:spPr bwMode="auto">
          <a:xfrm>
            <a:off x="5775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27352" name="Rectangle 24"/>
          <p:cNvSpPr>
            <a:spLocks noChangeArrowheads="1"/>
          </p:cNvSpPr>
          <p:nvPr/>
        </p:nvSpPr>
        <p:spPr bwMode="auto">
          <a:xfrm>
            <a:off x="5394325" y="1800225"/>
            <a:ext cx="381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227353" name="Line 25"/>
          <p:cNvSpPr>
            <a:spLocks noChangeShapeType="1"/>
          </p:cNvSpPr>
          <p:nvPr/>
        </p:nvSpPr>
        <p:spPr bwMode="auto">
          <a:xfrm>
            <a:off x="5394325" y="1800225"/>
            <a:ext cx="3048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4" name="Line 26"/>
          <p:cNvSpPr>
            <a:spLocks noChangeShapeType="1"/>
          </p:cNvSpPr>
          <p:nvPr/>
        </p:nvSpPr>
        <p:spPr bwMode="auto">
          <a:xfrm>
            <a:off x="5394325" y="2165350"/>
            <a:ext cx="30480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5" name="Line 27"/>
          <p:cNvSpPr>
            <a:spLocks noChangeShapeType="1"/>
          </p:cNvSpPr>
          <p:nvPr/>
        </p:nvSpPr>
        <p:spPr bwMode="auto">
          <a:xfrm>
            <a:off x="5394325" y="1800225"/>
            <a:ext cx="0" cy="365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6" name="Line 28"/>
          <p:cNvSpPr>
            <a:spLocks noChangeShapeType="1"/>
          </p:cNvSpPr>
          <p:nvPr/>
        </p:nvSpPr>
        <p:spPr bwMode="auto">
          <a:xfrm>
            <a:off x="5775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7" name="Line 29"/>
          <p:cNvSpPr>
            <a:spLocks noChangeShapeType="1"/>
          </p:cNvSpPr>
          <p:nvPr/>
        </p:nvSpPr>
        <p:spPr bwMode="auto">
          <a:xfrm>
            <a:off x="6156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8" name="Line 30"/>
          <p:cNvSpPr>
            <a:spLocks noChangeShapeType="1"/>
          </p:cNvSpPr>
          <p:nvPr/>
        </p:nvSpPr>
        <p:spPr bwMode="auto">
          <a:xfrm>
            <a:off x="6537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59" name="Line 31"/>
          <p:cNvSpPr>
            <a:spLocks noChangeShapeType="1"/>
          </p:cNvSpPr>
          <p:nvPr/>
        </p:nvSpPr>
        <p:spPr bwMode="auto">
          <a:xfrm>
            <a:off x="6918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0" name="Line 32"/>
          <p:cNvSpPr>
            <a:spLocks noChangeShapeType="1"/>
          </p:cNvSpPr>
          <p:nvPr/>
        </p:nvSpPr>
        <p:spPr bwMode="auto">
          <a:xfrm>
            <a:off x="7299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1" name="Line 33"/>
          <p:cNvSpPr>
            <a:spLocks noChangeShapeType="1"/>
          </p:cNvSpPr>
          <p:nvPr/>
        </p:nvSpPr>
        <p:spPr bwMode="auto">
          <a:xfrm>
            <a:off x="7680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2" name="Line 34"/>
          <p:cNvSpPr>
            <a:spLocks noChangeShapeType="1"/>
          </p:cNvSpPr>
          <p:nvPr/>
        </p:nvSpPr>
        <p:spPr bwMode="auto">
          <a:xfrm>
            <a:off x="8061325" y="1800225"/>
            <a:ext cx="0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3" name="Line 35"/>
          <p:cNvSpPr>
            <a:spLocks noChangeShapeType="1"/>
          </p:cNvSpPr>
          <p:nvPr/>
        </p:nvSpPr>
        <p:spPr bwMode="auto">
          <a:xfrm>
            <a:off x="8442325" y="1800225"/>
            <a:ext cx="0" cy="3651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4" name="Line 36"/>
          <p:cNvSpPr>
            <a:spLocks noChangeShapeType="1"/>
          </p:cNvSpPr>
          <p:nvPr/>
        </p:nvSpPr>
        <p:spPr bwMode="auto">
          <a:xfrm>
            <a:off x="5621338" y="1579563"/>
            <a:ext cx="11112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5" name="Text Box 37"/>
          <p:cNvSpPr txBox="1">
            <a:spLocks noChangeArrowheads="1"/>
          </p:cNvSpPr>
          <p:nvPr/>
        </p:nvSpPr>
        <p:spPr bwMode="auto">
          <a:xfrm>
            <a:off x="5495925" y="1154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p</a:t>
            </a:r>
          </a:p>
        </p:txBody>
      </p:sp>
      <p:sp>
        <p:nvSpPr>
          <p:cNvPr id="227366" name="Line 38"/>
          <p:cNvSpPr>
            <a:spLocks noChangeShapeType="1"/>
          </p:cNvSpPr>
          <p:nvPr/>
        </p:nvSpPr>
        <p:spPr bwMode="auto">
          <a:xfrm>
            <a:off x="8302625" y="1574800"/>
            <a:ext cx="11113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8177213" y="114935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r</a:t>
            </a:r>
          </a:p>
        </p:txBody>
      </p:sp>
      <p:sp>
        <p:nvSpPr>
          <p:cNvPr id="227368" name="Line 40"/>
          <p:cNvSpPr>
            <a:spLocks noChangeShapeType="1"/>
          </p:cNvSpPr>
          <p:nvPr/>
        </p:nvSpPr>
        <p:spPr bwMode="auto">
          <a:xfrm>
            <a:off x="6784975" y="1603375"/>
            <a:ext cx="11113" cy="1809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6659563" y="11779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</a:rPr>
              <a:t>q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5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 animBg="1"/>
      <p:bldP spid="227333" grpId="0" animBg="1"/>
      <p:bldP spid="227334" grpId="0" animBg="1"/>
      <p:bldP spid="227335" grpId="0" animBg="1"/>
      <p:bldP spid="2273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– </a:t>
            </a:r>
            <a:r>
              <a:rPr lang="en-US">
                <a:latin typeface="Comic Sans MS" pitchFamily="-107" charset="0"/>
              </a:rPr>
              <a:t>n</a:t>
            </a:r>
            <a:r>
              <a:rPr lang="en-US"/>
              <a:t> Power of 2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24188" y="1447800"/>
            <a:ext cx="5586412" cy="614363"/>
            <a:chOff x="1905" y="912"/>
            <a:chExt cx="3519" cy="387"/>
          </a:xfrm>
        </p:grpSpPr>
        <p:sp>
          <p:nvSpPr>
            <p:cNvPr id="230404" name="Text Box 4"/>
            <p:cNvSpPr txBox="1">
              <a:spLocks noChangeArrowheads="1"/>
            </p:cNvSpPr>
            <p:nvPr/>
          </p:nvSpPr>
          <p:spPr bwMode="auto">
            <a:xfrm>
              <a:off x="192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30405" name="Text Box 5"/>
            <p:cNvSpPr txBox="1">
              <a:spLocks noChangeArrowheads="1"/>
            </p:cNvSpPr>
            <p:nvPr/>
          </p:nvSpPr>
          <p:spPr bwMode="auto">
            <a:xfrm>
              <a:off x="216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30406" name="Text Box 6"/>
            <p:cNvSpPr txBox="1">
              <a:spLocks noChangeArrowheads="1"/>
            </p:cNvSpPr>
            <p:nvPr/>
          </p:nvSpPr>
          <p:spPr bwMode="auto">
            <a:xfrm>
              <a:off x="240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30407" name="Text Box 7"/>
            <p:cNvSpPr txBox="1">
              <a:spLocks noChangeArrowheads="1"/>
            </p:cNvSpPr>
            <p:nvPr/>
          </p:nvSpPr>
          <p:spPr bwMode="auto">
            <a:xfrm>
              <a:off x="264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30408" name="Text Box 8"/>
            <p:cNvSpPr txBox="1">
              <a:spLocks noChangeArrowheads="1"/>
            </p:cNvSpPr>
            <p:nvPr/>
          </p:nvSpPr>
          <p:spPr bwMode="auto">
            <a:xfrm>
              <a:off x="288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30409" name="Text Box 9"/>
            <p:cNvSpPr txBox="1">
              <a:spLocks noChangeArrowheads="1"/>
            </p:cNvSpPr>
            <p:nvPr/>
          </p:nvSpPr>
          <p:spPr bwMode="auto">
            <a:xfrm>
              <a:off x="312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30410" name="Text Box 10"/>
            <p:cNvSpPr txBox="1">
              <a:spLocks noChangeArrowheads="1"/>
            </p:cNvSpPr>
            <p:nvPr/>
          </p:nvSpPr>
          <p:spPr bwMode="auto">
            <a:xfrm>
              <a:off x="336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30411" name="Text Box 11"/>
            <p:cNvSpPr txBox="1">
              <a:spLocks noChangeArrowheads="1"/>
            </p:cNvSpPr>
            <p:nvPr/>
          </p:nvSpPr>
          <p:spPr bwMode="auto">
            <a:xfrm>
              <a:off x="3600" y="91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30412" name="Text Box 12"/>
            <p:cNvSpPr txBox="1">
              <a:spLocks noChangeArrowheads="1"/>
            </p:cNvSpPr>
            <p:nvPr/>
          </p:nvSpPr>
          <p:spPr bwMode="auto">
            <a:xfrm>
              <a:off x="4800" y="1056"/>
              <a:ext cx="6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Century Gothic" panose="020B0502020202020204" pitchFamily="34" charset="0"/>
                </a:rPr>
                <a:t>q = 4</a:t>
              </a:r>
            </a:p>
          </p:txBody>
        </p:sp>
        <p:sp>
          <p:nvSpPr>
            <p:cNvPr id="230413" name="Rectangle 13"/>
            <p:cNvSpPr>
              <a:spLocks noChangeArrowheads="1"/>
            </p:cNvSpPr>
            <p:nvPr/>
          </p:nvSpPr>
          <p:spPr bwMode="auto">
            <a:xfrm>
              <a:off x="358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30414" name="Rectangle 14"/>
            <p:cNvSpPr>
              <a:spLocks noChangeArrowheads="1"/>
            </p:cNvSpPr>
            <p:nvPr/>
          </p:nvSpPr>
          <p:spPr bwMode="auto">
            <a:xfrm>
              <a:off x="334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15" name="Rectangle 15"/>
            <p:cNvSpPr>
              <a:spLocks noChangeArrowheads="1"/>
            </p:cNvSpPr>
            <p:nvPr/>
          </p:nvSpPr>
          <p:spPr bwMode="auto">
            <a:xfrm>
              <a:off x="310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30416" name="Rectangle 16"/>
            <p:cNvSpPr>
              <a:spLocks noChangeArrowheads="1"/>
            </p:cNvSpPr>
            <p:nvPr/>
          </p:nvSpPr>
          <p:spPr bwMode="auto">
            <a:xfrm>
              <a:off x="286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0417" name="Rectangle 17"/>
            <p:cNvSpPr>
              <a:spLocks noChangeArrowheads="1"/>
            </p:cNvSpPr>
            <p:nvPr/>
          </p:nvSpPr>
          <p:spPr bwMode="auto">
            <a:xfrm>
              <a:off x="2625" y="1069"/>
              <a:ext cx="240" cy="23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30418" name="Rectangle 18"/>
            <p:cNvSpPr>
              <a:spLocks noChangeArrowheads="1"/>
            </p:cNvSpPr>
            <p:nvPr/>
          </p:nvSpPr>
          <p:spPr bwMode="auto">
            <a:xfrm>
              <a:off x="238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30419" name="Rectangle 19"/>
            <p:cNvSpPr>
              <a:spLocks noChangeArrowheads="1"/>
            </p:cNvSpPr>
            <p:nvPr/>
          </p:nvSpPr>
          <p:spPr bwMode="auto">
            <a:xfrm>
              <a:off x="214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20" name="Rectangle 20"/>
            <p:cNvSpPr>
              <a:spLocks noChangeArrowheads="1"/>
            </p:cNvSpPr>
            <p:nvPr/>
          </p:nvSpPr>
          <p:spPr bwMode="auto">
            <a:xfrm>
              <a:off x="1905" y="1069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30421" name="Line 21"/>
            <p:cNvSpPr>
              <a:spLocks noChangeShapeType="1"/>
            </p:cNvSpPr>
            <p:nvPr/>
          </p:nvSpPr>
          <p:spPr bwMode="auto">
            <a:xfrm>
              <a:off x="1905" y="106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2" name="Line 22"/>
            <p:cNvSpPr>
              <a:spLocks noChangeShapeType="1"/>
            </p:cNvSpPr>
            <p:nvPr/>
          </p:nvSpPr>
          <p:spPr bwMode="auto">
            <a:xfrm>
              <a:off x="1905" y="1299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3" name="Line 23"/>
            <p:cNvSpPr>
              <a:spLocks noChangeShapeType="1"/>
            </p:cNvSpPr>
            <p:nvPr/>
          </p:nvSpPr>
          <p:spPr bwMode="auto">
            <a:xfrm>
              <a:off x="190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4" name="Line 24"/>
            <p:cNvSpPr>
              <a:spLocks noChangeShapeType="1"/>
            </p:cNvSpPr>
            <p:nvPr/>
          </p:nvSpPr>
          <p:spPr bwMode="auto">
            <a:xfrm>
              <a:off x="21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5" name="Line 25"/>
            <p:cNvSpPr>
              <a:spLocks noChangeShapeType="1"/>
            </p:cNvSpPr>
            <p:nvPr/>
          </p:nvSpPr>
          <p:spPr bwMode="auto">
            <a:xfrm>
              <a:off x="23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6" name="Line 26"/>
            <p:cNvSpPr>
              <a:spLocks noChangeShapeType="1"/>
            </p:cNvSpPr>
            <p:nvPr/>
          </p:nvSpPr>
          <p:spPr bwMode="auto">
            <a:xfrm>
              <a:off x="262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7" name="Line 27"/>
            <p:cNvSpPr>
              <a:spLocks noChangeShapeType="1"/>
            </p:cNvSpPr>
            <p:nvPr/>
          </p:nvSpPr>
          <p:spPr bwMode="auto">
            <a:xfrm>
              <a:off x="286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8" name="Line 28"/>
            <p:cNvSpPr>
              <a:spLocks noChangeShapeType="1"/>
            </p:cNvSpPr>
            <p:nvPr/>
          </p:nvSpPr>
          <p:spPr bwMode="auto">
            <a:xfrm>
              <a:off x="310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29" name="Line 29"/>
            <p:cNvSpPr>
              <a:spLocks noChangeShapeType="1"/>
            </p:cNvSpPr>
            <p:nvPr/>
          </p:nvSpPr>
          <p:spPr bwMode="auto">
            <a:xfrm>
              <a:off x="334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30" name="Line 30"/>
            <p:cNvSpPr>
              <a:spLocks noChangeShapeType="1"/>
            </p:cNvSpPr>
            <p:nvPr/>
          </p:nvSpPr>
          <p:spPr bwMode="auto">
            <a:xfrm>
              <a:off x="3585" y="1069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31" name="Line 31"/>
            <p:cNvSpPr>
              <a:spLocks noChangeShapeType="1"/>
            </p:cNvSpPr>
            <p:nvPr/>
          </p:nvSpPr>
          <p:spPr bwMode="auto">
            <a:xfrm>
              <a:off x="3825" y="1069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2514600" y="2209800"/>
            <a:ext cx="3962400" cy="1066800"/>
            <a:chOff x="1584" y="1392"/>
            <a:chExt cx="2496" cy="672"/>
          </a:xfrm>
        </p:grpSpPr>
        <p:sp>
          <p:nvSpPr>
            <p:cNvPr id="230433" name="Text Box 33"/>
            <p:cNvSpPr txBox="1">
              <a:spLocks noChangeArrowheads="1"/>
            </p:cNvSpPr>
            <p:nvPr/>
          </p:nvSpPr>
          <p:spPr bwMode="auto">
            <a:xfrm>
              <a:off x="1599" y="1677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30434" name="Text Box 34"/>
            <p:cNvSpPr txBox="1">
              <a:spLocks noChangeArrowheads="1"/>
            </p:cNvSpPr>
            <p:nvPr/>
          </p:nvSpPr>
          <p:spPr bwMode="auto">
            <a:xfrm>
              <a:off x="1839" y="1677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30435" name="Text Box 35"/>
            <p:cNvSpPr txBox="1">
              <a:spLocks noChangeArrowheads="1"/>
            </p:cNvSpPr>
            <p:nvPr/>
          </p:nvSpPr>
          <p:spPr bwMode="auto">
            <a:xfrm>
              <a:off x="2079" y="1677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30436" name="Text Box 36"/>
            <p:cNvSpPr txBox="1">
              <a:spLocks noChangeArrowheads="1"/>
            </p:cNvSpPr>
            <p:nvPr/>
          </p:nvSpPr>
          <p:spPr bwMode="auto">
            <a:xfrm>
              <a:off x="2319" y="1677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30437" name="Rectangle 37"/>
            <p:cNvSpPr>
              <a:spLocks noChangeArrowheads="1"/>
            </p:cNvSpPr>
            <p:nvPr/>
          </p:nvSpPr>
          <p:spPr bwMode="auto">
            <a:xfrm>
              <a:off x="230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30438" name="Rectangle 38"/>
            <p:cNvSpPr>
              <a:spLocks noChangeArrowheads="1"/>
            </p:cNvSpPr>
            <p:nvPr/>
          </p:nvSpPr>
          <p:spPr bwMode="auto">
            <a:xfrm>
              <a:off x="206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30439" name="Rectangle 39"/>
            <p:cNvSpPr>
              <a:spLocks noChangeArrowheads="1"/>
            </p:cNvSpPr>
            <p:nvPr/>
          </p:nvSpPr>
          <p:spPr bwMode="auto">
            <a:xfrm>
              <a:off x="1824" y="1834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40" name="Rectangle 40"/>
            <p:cNvSpPr>
              <a:spLocks noChangeArrowheads="1"/>
            </p:cNvSpPr>
            <p:nvPr/>
          </p:nvSpPr>
          <p:spPr bwMode="auto">
            <a:xfrm>
              <a:off x="1584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30441" name="Text Box 41"/>
            <p:cNvSpPr txBox="1">
              <a:spLocks noChangeArrowheads="1"/>
            </p:cNvSpPr>
            <p:nvPr/>
          </p:nvSpPr>
          <p:spPr bwMode="auto">
            <a:xfrm>
              <a:off x="3168" y="1680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30442" name="Text Box 42"/>
            <p:cNvSpPr txBox="1">
              <a:spLocks noChangeArrowheads="1"/>
            </p:cNvSpPr>
            <p:nvPr/>
          </p:nvSpPr>
          <p:spPr bwMode="auto">
            <a:xfrm>
              <a:off x="3408" y="1680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30443" name="Text Box 43"/>
            <p:cNvSpPr txBox="1">
              <a:spLocks noChangeArrowheads="1"/>
            </p:cNvSpPr>
            <p:nvPr/>
          </p:nvSpPr>
          <p:spPr bwMode="auto">
            <a:xfrm>
              <a:off x="3648" y="1680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30444" name="Text Box 44"/>
            <p:cNvSpPr txBox="1">
              <a:spLocks noChangeArrowheads="1"/>
            </p:cNvSpPr>
            <p:nvPr/>
          </p:nvSpPr>
          <p:spPr bwMode="auto">
            <a:xfrm>
              <a:off x="3888" y="1680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30445" name="Rectangle 45"/>
            <p:cNvSpPr>
              <a:spLocks noChangeArrowheads="1"/>
            </p:cNvSpPr>
            <p:nvPr/>
          </p:nvSpPr>
          <p:spPr bwMode="auto">
            <a:xfrm>
              <a:off x="384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30446" name="Rectangle 46"/>
            <p:cNvSpPr>
              <a:spLocks noChangeArrowheads="1"/>
            </p:cNvSpPr>
            <p:nvPr/>
          </p:nvSpPr>
          <p:spPr bwMode="auto">
            <a:xfrm>
              <a:off x="360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47" name="Rectangle 47"/>
            <p:cNvSpPr>
              <a:spLocks noChangeArrowheads="1"/>
            </p:cNvSpPr>
            <p:nvPr/>
          </p:nvSpPr>
          <p:spPr bwMode="auto">
            <a:xfrm>
              <a:off x="3360" y="1834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30448" name="Rectangle 48"/>
            <p:cNvSpPr>
              <a:spLocks noChangeArrowheads="1"/>
            </p:cNvSpPr>
            <p:nvPr/>
          </p:nvSpPr>
          <p:spPr bwMode="auto">
            <a:xfrm>
              <a:off x="3120" y="1834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0449" name="Line 49"/>
            <p:cNvSpPr>
              <a:spLocks noChangeShapeType="1"/>
            </p:cNvSpPr>
            <p:nvPr/>
          </p:nvSpPr>
          <p:spPr bwMode="auto">
            <a:xfrm flipH="1">
              <a:off x="2208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50" name="Line 50"/>
            <p:cNvSpPr>
              <a:spLocks noChangeShapeType="1"/>
            </p:cNvSpPr>
            <p:nvPr/>
          </p:nvSpPr>
          <p:spPr bwMode="auto">
            <a:xfrm>
              <a:off x="2880" y="1392"/>
              <a:ext cx="6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2286000" y="3429000"/>
            <a:ext cx="4419600" cy="1066800"/>
            <a:chOff x="1440" y="2160"/>
            <a:chExt cx="2784" cy="672"/>
          </a:xfrm>
        </p:grpSpPr>
        <p:sp>
          <p:nvSpPr>
            <p:cNvPr id="230452" name="Text Box 52"/>
            <p:cNvSpPr txBox="1">
              <a:spLocks noChangeArrowheads="1"/>
            </p:cNvSpPr>
            <p:nvPr/>
          </p:nvSpPr>
          <p:spPr bwMode="auto">
            <a:xfrm>
              <a:off x="1455" y="2445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30453" name="Text Box 53"/>
            <p:cNvSpPr txBox="1">
              <a:spLocks noChangeArrowheads="1"/>
            </p:cNvSpPr>
            <p:nvPr/>
          </p:nvSpPr>
          <p:spPr bwMode="auto">
            <a:xfrm>
              <a:off x="1695" y="2445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30454" name="Rectangle 54"/>
            <p:cNvSpPr>
              <a:spLocks noChangeArrowheads="1"/>
            </p:cNvSpPr>
            <p:nvPr/>
          </p:nvSpPr>
          <p:spPr bwMode="auto">
            <a:xfrm>
              <a:off x="1680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55" name="Rectangle 55"/>
            <p:cNvSpPr>
              <a:spLocks noChangeArrowheads="1"/>
            </p:cNvSpPr>
            <p:nvPr/>
          </p:nvSpPr>
          <p:spPr bwMode="auto">
            <a:xfrm>
              <a:off x="1440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30456" name="Text Box 56"/>
            <p:cNvSpPr txBox="1">
              <a:spLocks noChangeArrowheads="1"/>
            </p:cNvSpPr>
            <p:nvPr/>
          </p:nvSpPr>
          <p:spPr bwMode="auto">
            <a:xfrm>
              <a:off x="2223" y="2445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30457" name="Text Box 57"/>
            <p:cNvSpPr txBox="1">
              <a:spLocks noChangeArrowheads="1"/>
            </p:cNvSpPr>
            <p:nvPr/>
          </p:nvSpPr>
          <p:spPr bwMode="auto">
            <a:xfrm>
              <a:off x="2463" y="2445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30458" name="Rectangle 58"/>
            <p:cNvSpPr>
              <a:spLocks noChangeArrowheads="1"/>
            </p:cNvSpPr>
            <p:nvPr/>
          </p:nvSpPr>
          <p:spPr bwMode="auto">
            <a:xfrm>
              <a:off x="2448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30459" name="Rectangle 59"/>
            <p:cNvSpPr>
              <a:spLocks noChangeArrowheads="1"/>
            </p:cNvSpPr>
            <p:nvPr/>
          </p:nvSpPr>
          <p:spPr bwMode="auto">
            <a:xfrm>
              <a:off x="2208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30460" name="Text Box 60"/>
            <p:cNvSpPr txBox="1">
              <a:spLocks noChangeArrowheads="1"/>
            </p:cNvSpPr>
            <p:nvPr/>
          </p:nvSpPr>
          <p:spPr bwMode="auto">
            <a:xfrm>
              <a:off x="3024" y="244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30461" name="Text Box 61"/>
            <p:cNvSpPr txBox="1">
              <a:spLocks noChangeArrowheads="1"/>
            </p:cNvSpPr>
            <p:nvPr/>
          </p:nvSpPr>
          <p:spPr bwMode="auto">
            <a:xfrm>
              <a:off x="3264" y="244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30462" name="Rectangle 62"/>
            <p:cNvSpPr>
              <a:spLocks noChangeArrowheads="1"/>
            </p:cNvSpPr>
            <p:nvPr/>
          </p:nvSpPr>
          <p:spPr bwMode="auto">
            <a:xfrm>
              <a:off x="3216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30463" name="Rectangle 63"/>
            <p:cNvSpPr>
              <a:spLocks noChangeArrowheads="1"/>
            </p:cNvSpPr>
            <p:nvPr/>
          </p:nvSpPr>
          <p:spPr bwMode="auto">
            <a:xfrm>
              <a:off x="2976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0464" name="Text Box 64"/>
            <p:cNvSpPr txBox="1">
              <a:spLocks noChangeArrowheads="1"/>
            </p:cNvSpPr>
            <p:nvPr/>
          </p:nvSpPr>
          <p:spPr bwMode="auto">
            <a:xfrm>
              <a:off x="3792" y="244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30465" name="Text Box 65"/>
            <p:cNvSpPr txBox="1">
              <a:spLocks noChangeArrowheads="1"/>
            </p:cNvSpPr>
            <p:nvPr/>
          </p:nvSpPr>
          <p:spPr bwMode="auto">
            <a:xfrm>
              <a:off x="4032" y="244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30466" name="Rectangle 66"/>
            <p:cNvSpPr>
              <a:spLocks noChangeArrowheads="1"/>
            </p:cNvSpPr>
            <p:nvPr/>
          </p:nvSpPr>
          <p:spPr bwMode="auto">
            <a:xfrm>
              <a:off x="3984" y="2602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30467" name="Rectangle 67"/>
            <p:cNvSpPr>
              <a:spLocks noChangeArrowheads="1"/>
            </p:cNvSpPr>
            <p:nvPr/>
          </p:nvSpPr>
          <p:spPr bwMode="auto">
            <a:xfrm>
              <a:off x="3744" y="2602"/>
              <a:ext cx="240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68" name="Line 68"/>
            <p:cNvSpPr>
              <a:spLocks noChangeShapeType="1"/>
            </p:cNvSpPr>
            <p:nvPr/>
          </p:nvSpPr>
          <p:spPr bwMode="auto">
            <a:xfrm flipH="1">
              <a:off x="168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69" name="Line 69"/>
            <p:cNvSpPr>
              <a:spLocks noChangeShapeType="1"/>
            </p:cNvSpPr>
            <p:nvPr/>
          </p:nvSpPr>
          <p:spPr bwMode="auto">
            <a:xfrm>
              <a:off x="2064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70" name="Line 70"/>
            <p:cNvSpPr>
              <a:spLocks noChangeShapeType="1"/>
            </p:cNvSpPr>
            <p:nvPr/>
          </p:nvSpPr>
          <p:spPr bwMode="auto">
            <a:xfrm flipH="1">
              <a:off x="3216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71" name="Line 71"/>
            <p:cNvSpPr>
              <a:spLocks noChangeShapeType="1"/>
            </p:cNvSpPr>
            <p:nvPr/>
          </p:nvSpPr>
          <p:spPr bwMode="auto">
            <a:xfrm>
              <a:off x="3600" y="216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2133600" y="4648200"/>
            <a:ext cx="4724400" cy="1143000"/>
            <a:chOff x="1344" y="2928"/>
            <a:chExt cx="2976" cy="720"/>
          </a:xfrm>
        </p:grpSpPr>
        <p:sp>
          <p:nvSpPr>
            <p:cNvPr id="230473" name="Text Box 73"/>
            <p:cNvSpPr txBox="1">
              <a:spLocks noChangeArrowheads="1"/>
            </p:cNvSpPr>
            <p:nvPr/>
          </p:nvSpPr>
          <p:spPr bwMode="auto">
            <a:xfrm>
              <a:off x="1359" y="326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30474" name="Rectangle 74"/>
            <p:cNvSpPr>
              <a:spLocks noChangeArrowheads="1"/>
            </p:cNvSpPr>
            <p:nvPr/>
          </p:nvSpPr>
          <p:spPr bwMode="auto">
            <a:xfrm>
              <a:off x="13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30475" name="Text Box 75"/>
            <p:cNvSpPr txBox="1">
              <a:spLocks noChangeArrowheads="1"/>
            </p:cNvSpPr>
            <p:nvPr/>
          </p:nvSpPr>
          <p:spPr bwMode="auto">
            <a:xfrm>
              <a:off x="1791" y="326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30476" name="Rectangle 76"/>
            <p:cNvSpPr>
              <a:spLocks noChangeArrowheads="1"/>
            </p:cNvSpPr>
            <p:nvPr/>
          </p:nvSpPr>
          <p:spPr bwMode="auto">
            <a:xfrm>
              <a:off x="1776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77" name="Text Box 77"/>
            <p:cNvSpPr txBox="1">
              <a:spLocks noChangeArrowheads="1"/>
            </p:cNvSpPr>
            <p:nvPr/>
          </p:nvSpPr>
          <p:spPr bwMode="auto">
            <a:xfrm>
              <a:off x="2127" y="326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30478" name="Rectangle 78"/>
            <p:cNvSpPr>
              <a:spLocks noChangeArrowheads="1"/>
            </p:cNvSpPr>
            <p:nvPr/>
          </p:nvSpPr>
          <p:spPr bwMode="auto">
            <a:xfrm>
              <a:off x="21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30479" name="Text Box 79"/>
            <p:cNvSpPr txBox="1">
              <a:spLocks noChangeArrowheads="1"/>
            </p:cNvSpPr>
            <p:nvPr/>
          </p:nvSpPr>
          <p:spPr bwMode="auto">
            <a:xfrm>
              <a:off x="2559" y="326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30480" name="Rectangle 80"/>
            <p:cNvSpPr>
              <a:spLocks noChangeArrowheads="1"/>
            </p:cNvSpPr>
            <p:nvPr/>
          </p:nvSpPr>
          <p:spPr bwMode="auto">
            <a:xfrm>
              <a:off x="2544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30481" name="Rectangle 81"/>
            <p:cNvSpPr>
              <a:spLocks noChangeArrowheads="1"/>
            </p:cNvSpPr>
            <p:nvPr/>
          </p:nvSpPr>
          <p:spPr bwMode="auto">
            <a:xfrm>
              <a:off x="28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0482" name="Text Box 82"/>
            <p:cNvSpPr txBox="1">
              <a:spLocks noChangeArrowheads="1"/>
            </p:cNvSpPr>
            <p:nvPr/>
          </p:nvSpPr>
          <p:spPr bwMode="auto">
            <a:xfrm>
              <a:off x="3360" y="3264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30483" name="Rectangle 83"/>
            <p:cNvSpPr>
              <a:spLocks noChangeArrowheads="1"/>
            </p:cNvSpPr>
            <p:nvPr/>
          </p:nvSpPr>
          <p:spPr bwMode="auto">
            <a:xfrm>
              <a:off x="3312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30484" name="Text Box 84"/>
            <p:cNvSpPr txBox="1">
              <a:spLocks noChangeArrowheads="1"/>
            </p:cNvSpPr>
            <p:nvPr/>
          </p:nvSpPr>
          <p:spPr bwMode="auto">
            <a:xfrm>
              <a:off x="3696" y="3264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30485" name="Rectangle 85"/>
            <p:cNvSpPr>
              <a:spLocks noChangeArrowheads="1"/>
            </p:cNvSpPr>
            <p:nvPr/>
          </p:nvSpPr>
          <p:spPr bwMode="auto">
            <a:xfrm>
              <a:off x="3648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0486" name="Text Box 86"/>
            <p:cNvSpPr txBox="1">
              <a:spLocks noChangeArrowheads="1"/>
            </p:cNvSpPr>
            <p:nvPr/>
          </p:nvSpPr>
          <p:spPr bwMode="auto">
            <a:xfrm>
              <a:off x="4128" y="3264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30487" name="Rectangle 87"/>
            <p:cNvSpPr>
              <a:spLocks noChangeArrowheads="1"/>
            </p:cNvSpPr>
            <p:nvPr/>
          </p:nvSpPr>
          <p:spPr bwMode="auto">
            <a:xfrm>
              <a:off x="4080" y="3418"/>
              <a:ext cx="240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30488" name="Text Box 88"/>
            <p:cNvSpPr txBox="1">
              <a:spLocks noChangeArrowheads="1"/>
            </p:cNvSpPr>
            <p:nvPr/>
          </p:nvSpPr>
          <p:spPr bwMode="auto">
            <a:xfrm>
              <a:off x="2928" y="3254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30489" name="Line 89"/>
            <p:cNvSpPr>
              <a:spLocks noChangeShapeType="1"/>
            </p:cNvSpPr>
            <p:nvPr/>
          </p:nvSpPr>
          <p:spPr bwMode="auto">
            <a:xfrm flipH="1">
              <a:off x="153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0" name="Line 90"/>
            <p:cNvSpPr>
              <a:spLocks noChangeShapeType="1"/>
            </p:cNvSpPr>
            <p:nvPr/>
          </p:nvSpPr>
          <p:spPr bwMode="auto">
            <a:xfrm>
              <a:off x="168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1" name="Line 91"/>
            <p:cNvSpPr>
              <a:spLocks noChangeShapeType="1"/>
            </p:cNvSpPr>
            <p:nvPr/>
          </p:nvSpPr>
          <p:spPr bwMode="auto">
            <a:xfrm flipH="1">
              <a:off x="230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2" name="Line 92"/>
            <p:cNvSpPr>
              <a:spLocks noChangeShapeType="1"/>
            </p:cNvSpPr>
            <p:nvPr/>
          </p:nvSpPr>
          <p:spPr bwMode="auto">
            <a:xfrm>
              <a:off x="2448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3" name="Line 93"/>
            <p:cNvSpPr>
              <a:spLocks noChangeShapeType="1"/>
            </p:cNvSpPr>
            <p:nvPr/>
          </p:nvSpPr>
          <p:spPr bwMode="auto">
            <a:xfrm flipH="1">
              <a:off x="3072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4" name="Line 94"/>
            <p:cNvSpPr>
              <a:spLocks noChangeShapeType="1"/>
            </p:cNvSpPr>
            <p:nvPr/>
          </p:nvSpPr>
          <p:spPr bwMode="auto">
            <a:xfrm>
              <a:off x="3216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5" name="Line 95"/>
            <p:cNvSpPr>
              <a:spLocks noChangeShapeType="1"/>
            </p:cNvSpPr>
            <p:nvPr/>
          </p:nvSpPr>
          <p:spPr bwMode="auto">
            <a:xfrm flipH="1">
              <a:off x="3840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496" name="Line 96"/>
            <p:cNvSpPr>
              <a:spLocks noChangeShapeType="1"/>
            </p:cNvSpPr>
            <p:nvPr/>
          </p:nvSpPr>
          <p:spPr bwMode="auto">
            <a:xfrm>
              <a:off x="3984" y="292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0497" name="Text Box 97"/>
          <p:cNvSpPr txBox="1">
            <a:spLocks noChangeArrowheads="1"/>
          </p:cNvSpPr>
          <p:nvPr/>
        </p:nvSpPr>
        <p:spPr bwMode="auto">
          <a:xfrm>
            <a:off x="584200" y="1573213"/>
            <a:ext cx="168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Century Gothic" panose="020B0502020202020204" pitchFamily="34" charset="0"/>
                <a:hlinkClick r:id="rId3" action="ppaction://hlinkpres?slideindex=1&amp;slidetitle="/>
              </a:rPr>
              <a:t>Example</a:t>
            </a:r>
            <a:endParaRPr lang="en-US" sz="2800" dirty="0">
              <a:solidFill>
                <a:srgbClr val="DD011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FE67-C487-A948-974C-55CA399E488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6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Footer Placeholder 4">
            <a:extLst>
              <a:ext uri="{FF2B5EF4-FFF2-40B4-BE49-F238E27FC236}">
                <a16:creationId xmlns:a16="http://schemas.microsoft.com/office/drawing/2014/main" id="{5F61204C-5C53-5B46-B6D3-FD6BAA330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7</a:t>
            </a:r>
          </a:p>
        </p:txBody>
      </p:sp>
      <p:sp>
        <p:nvSpPr>
          <p:cNvPr id="190" name="Slide Number Placeholder 5">
            <a:extLst>
              <a:ext uri="{FF2B5EF4-FFF2-40B4-BE49-F238E27FC236}">
                <a16:creationId xmlns:a16="http://schemas.microsoft.com/office/drawing/2014/main" id="{BC9AA5E7-A217-2148-8494-4DDD97DA9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8C1-FAB7-4B4E-9A5E-F9B1C1BA612E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B86C8F4B-D26E-D24A-9F38-66E0026B6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</a:t>
            </a:r>
            <a:r>
              <a:rPr lang="en-US" altLang="en-US">
                <a:latin typeface="Comic Sans MS" panose="030F0902030302020204" pitchFamily="66" charset="0"/>
              </a:rPr>
              <a:t>n</a:t>
            </a:r>
            <a:r>
              <a:rPr lang="en-US" altLang="en-US"/>
              <a:t> Not a Power of 2</a:t>
            </a:r>
          </a:p>
        </p:txBody>
      </p:sp>
      <p:grpSp>
        <p:nvGrpSpPr>
          <p:cNvPr id="60649" name="Group 233">
            <a:extLst>
              <a:ext uri="{FF2B5EF4-FFF2-40B4-BE49-F238E27FC236}">
                <a16:creationId xmlns:a16="http://schemas.microsoft.com/office/drawing/2014/main" id="{DC835722-2213-B349-89B8-B2D11030A4C1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219200"/>
            <a:ext cx="5638800" cy="609600"/>
            <a:chOff x="1536" y="768"/>
            <a:chExt cx="3552" cy="384"/>
          </a:xfrm>
        </p:grpSpPr>
        <p:sp>
          <p:nvSpPr>
            <p:cNvPr id="60439" name="Rectangle 23">
              <a:extLst>
                <a:ext uri="{FF2B5EF4-FFF2-40B4-BE49-F238E27FC236}">
                  <a16:creationId xmlns:a16="http://schemas.microsoft.com/office/drawing/2014/main" id="{C42948F8-2CB8-7649-9A72-D56F8DB4D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438" name="Rectangle 22">
              <a:extLst>
                <a:ext uri="{FF2B5EF4-FFF2-40B4-BE49-F238E27FC236}">
                  <a16:creationId xmlns:a16="http://schemas.microsoft.com/office/drawing/2014/main" id="{26DC77D1-07F9-0A4A-B7B0-01FC828B9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437" name="Rectangle 21">
              <a:extLst>
                <a:ext uri="{FF2B5EF4-FFF2-40B4-BE49-F238E27FC236}">
                  <a16:creationId xmlns:a16="http://schemas.microsoft.com/office/drawing/2014/main" id="{84B98FC1-E93C-5E45-ADDA-69B338397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0436" name="Rectangle 20">
              <a:extLst>
                <a:ext uri="{FF2B5EF4-FFF2-40B4-BE49-F238E27FC236}">
                  <a16:creationId xmlns:a16="http://schemas.microsoft.com/office/drawing/2014/main" id="{EA84D452-57BD-1048-A541-9C2D561C2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0435" name="Rectangle 19">
              <a:extLst>
                <a:ext uri="{FF2B5EF4-FFF2-40B4-BE49-F238E27FC236}">
                  <a16:creationId xmlns:a16="http://schemas.microsoft.com/office/drawing/2014/main" id="{975F865D-AF5F-DA4F-9204-C414C7060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434" name="Rectangle 18">
              <a:extLst>
                <a:ext uri="{FF2B5EF4-FFF2-40B4-BE49-F238E27FC236}">
                  <a16:creationId xmlns:a16="http://schemas.microsoft.com/office/drawing/2014/main" id="{33924076-9F14-4745-AF3E-0EDAA1C34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922"/>
              <a:ext cx="243" cy="2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433" name="Rectangle 17">
              <a:extLst>
                <a:ext uri="{FF2B5EF4-FFF2-40B4-BE49-F238E27FC236}">
                  <a16:creationId xmlns:a16="http://schemas.microsoft.com/office/drawing/2014/main" id="{105CDA67-F62B-B046-9B48-8C0E50C2A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0432" name="Rectangle 16">
              <a:extLst>
                <a:ext uri="{FF2B5EF4-FFF2-40B4-BE49-F238E27FC236}">
                  <a16:creationId xmlns:a16="http://schemas.microsoft.com/office/drawing/2014/main" id="{10F425BC-618D-A541-B197-E3F70D5EB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431" name="Rectangle 15">
              <a:extLst>
                <a:ext uri="{FF2B5EF4-FFF2-40B4-BE49-F238E27FC236}">
                  <a16:creationId xmlns:a16="http://schemas.microsoft.com/office/drawing/2014/main" id="{0701A94D-9482-7142-AC33-F017F1750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430" name="Rectangle 14">
              <a:extLst>
                <a:ext uri="{FF2B5EF4-FFF2-40B4-BE49-F238E27FC236}">
                  <a16:creationId xmlns:a16="http://schemas.microsoft.com/office/drawing/2014/main" id="{31D8AEDA-B9B0-4741-8CA3-9A3148396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429" name="Rectangle 13">
              <a:extLst>
                <a:ext uri="{FF2B5EF4-FFF2-40B4-BE49-F238E27FC236}">
                  <a16:creationId xmlns:a16="http://schemas.microsoft.com/office/drawing/2014/main" id="{E52DB0D1-7C74-2F46-8765-C1FA06A0B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440" name="Line 24">
              <a:extLst>
                <a:ext uri="{FF2B5EF4-FFF2-40B4-BE49-F238E27FC236}">
                  <a16:creationId xmlns:a16="http://schemas.microsoft.com/office/drawing/2014/main" id="{FBC94E43-385F-D847-99FE-4595F9EC0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1" name="Line 25">
              <a:extLst>
                <a:ext uri="{FF2B5EF4-FFF2-40B4-BE49-F238E27FC236}">
                  <a16:creationId xmlns:a16="http://schemas.microsoft.com/office/drawing/2014/main" id="{DDE9C826-5E1F-9C4C-89CA-176EBD9DA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15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2" name="Line 26">
              <a:extLst>
                <a:ext uri="{FF2B5EF4-FFF2-40B4-BE49-F238E27FC236}">
                  <a16:creationId xmlns:a16="http://schemas.microsoft.com/office/drawing/2014/main" id="{81F185DF-2475-FB41-B4F1-D144D17B7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3" name="Line 27">
              <a:extLst>
                <a:ext uri="{FF2B5EF4-FFF2-40B4-BE49-F238E27FC236}">
                  <a16:creationId xmlns:a16="http://schemas.microsoft.com/office/drawing/2014/main" id="{25DAB2EE-EAF3-5941-BD0E-77F1174352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4" name="Line 28">
              <a:extLst>
                <a:ext uri="{FF2B5EF4-FFF2-40B4-BE49-F238E27FC236}">
                  <a16:creationId xmlns:a16="http://schemas.microsoft.com/office/drawing/2014/main" id="{E54247F2-2EF3-0144-8CAF-EF23756C4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5" name="Line 29">
              <a:extLst>
                <a:ext uri="{FF2B5EF4-FFF2-40B4-BE49-F238E27FC236}">
                  <a16:creationId xmlns:a16="http://schemas.microsoft.com/office/drawing/2014/main" id="{6AB03F7B-A0B9-3C4A-B304-75B12DD273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1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6" name="Line 30">
              <a:extLst>
                <a:ext uri="{FF2B5EF4-FFF2-40B4-BE49-F238E27FC236}">
                  <a16:creationId xmlns:a16="http://schemas.microsoft.com/office/drawing/2014/main" id="{9C7C0191-2749-5A41-8D43-82F145CC4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7" name="Line 31">
              <a:extLst>
                <a:ext uri="{FF2B5EF4-FFF2-40B4-BE49-F238E27FC236}">
                  <a16:creationId xmlns:a16="http://schemas.microsoft.com/office/drawing/2014/main" id="{7BD0C205-82D1-014B-9AF1-93A60089E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8" name="Line 32">
              <a:extLst>
                <a:ext uri="{FF2B5EF4-FFF2-40B4-BE49-F238E27FC236}">
                  <a16:creationId xmlns:a16="http://schemas.microsoft.com/office/drawing/2014/main" id="{4A0A0889-F53C-6E43-AEF7-B61966ED0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7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49" name="Line 33">
              <a:extLst>
                <a:ext uri="{FF2B5EF4-FFF2-40B4-BE49-F238E27FC236}">
                  <a16:creationId xmlns:a16="http://schemas.microsoft.com/office/drawing/2014/main" id="{14B310E0-32B0-DB46-9121-0A6A155B3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50" name="Line 34">
              <a:extLst>
                <a:ext uri="{FF2B5EF4-FFF2-40B4-BE49-F238E27FC236}">
                  <a16:creationId xmlns:a16="http://schemas.microsoft.com/office/drawing/2014/main" id="{27AC47AA-8C41-1E43-936A-508B7E09F2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51" name="Line 35">
              <a:extLst>
                <a:ext uri="{FF2B5EF4-FFF2-40B4-BE49-F238E27FC236}">
                  <a16:creationId xmlns:a16="http://schemas.microsoft.com/office/drawing/2014/main" id="{659D17BC-E9C1-3F4D-B2C4-D6BEF6570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2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52" name="Line 36">
              <a:extLst>
                <a:ext uri="{FF2B5EF4-FFF2-40B4-BE49-F238E27FC236}">
                  <a16:creationId xmlns:a16="http://schemas.microsoft.com/office/drawing/2014/main" id="{E39E39D3-50D0-F24F-B255-7CF15BE4C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53" name="Line 37">
              <a:extLst>
                <a:ext uri="{FF2B5EF4-FFF2-40B4-BE49-F238E27FC236}">
                  <a16:creationId xmlns:a16="http://schemas.microsoft.com/office/drawing/2014/main" id="{8BE01732-3682-D942-8014-AAF5FC773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78" name="Text Box 62">
              <a:extLst>
                <a:ext uri="{FF2B5EF4-FFF2-40B4-BE49-F238E27FC236}">
                  <a16:creationId xmlns:a16="http://schemas.microsoft.com/office/drawing/2014/main" id="{FD84BD7E-3BE7-1640-ADD6-30056BB8A3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0479" name="Text Box 63">
              <a:extLst>
                <a:ext uri="{FF2B5EF4-FFF2-40B4-BE49-F238E27FC236}">
                  <a16:creationId xmlns:a16="http://schemas.microsoft.com/office/drawing/2014/main" id="{2CDF21BB-65CC-024F-BF6E-A6C3BE6B8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0480" name="Text Box 64">
              <a:extLst>
                <a:ext uri="{FF2B5EF4-FFF2-40B4-BE49-F238E27FC236}">
                  <a16:creationId xmlns:a16="http://schemas.microsoft.com/office/drawing/2014/main" id="{50EC756E-6493-CE4E-8CC5-04E4D5717B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0481" name="Text Box 65">
              <a:extLst>
                <a:ext uri="{FF2B5EF4-FFF2-40B4-BE49-F238E27FC236}">
                  <a16:creationId xmlns:a16="http://schemas.microsoft.com/office/drawing/2014/main" id="{8EFF14E0-4C83-5740-86D9-1CF34155A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0482" name="Text Box 66">
              <a:extLst>
                <a:ext uri="{FF2B5EF4-FFF2-40B4-BE49-F238E27FC236}">
                  <a16:creationId xmlns:a16="http://schemas.microsoft.com/office/drawing/2014/main" id="{1493AF25-F1A2-3F48-8E89-F46E17C8B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0483" name="Text Box 67">
              <a:extLst>
                <a:ext uri="{FF2B5EF4-FFF2-40B4-BE49-F238E27FC236}">
                  <a16:creationId xmlns:a16="http://schemas.microsoft.com/office/drawing/2014/main" id="{1ABF99DB-0E54-134B-8FF9-FA201870D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0484" name="Text Box 68">
              <a:extLst>
                <a:ext uri="{FF2B5EF4-FFF2-40B4-BE49-F238E27FC236}">
                  <a16:creationId xmlns:a16="http://schemas.microsoft.com/office/drawing/2014/main" id="{1D48ED63-8DD2-DE4B-B982-FABA6B094C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0485" name="Text Box 69">
              <a:extLst>
                <a:ext uri="{FF2B5EF4-FFF2-40B4-BE49-F238E27FC236}">
                  <a16:creationId xmlns:a16="http://schemas.microsoft.com/office/drawing/2014/main" id="{FE691095-FE81-DB40-8BBB-011251A717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0486" name="Text Box 70">
              <a:extLst>
                <a:ext uri="{FF2B5EF4-FFF2-40B4-BE49-F238E27FC236}">
                  <a16:creationId xmlns:a16="http://schemas.microsoft.com/office/drawing/2014/main" id="{182A2EAE-41A3-7E48-9B5D-0251DB2F9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0487" name="Text Box 71">
              <a:extLst>
                <a:ext uri="{FF2B5EF4-FFF2-40B4-BE49-F238E27FC236}">
                  <a16:creationId xmlns:a16="http://schemas.microsoft.com/office/drawing/2014/main" id="{5310266B-EBC9-CE4E-9B87-F155D808A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0488" name="Text Box 72">
              <a:extLst>
                <a:ext uri="{FF2B5EF4-FFF2-40B4-BE49-F238E27FC236}">
                  <a16:creationId xmlns:a16="http://schemas.microsoft.com/office/drawing/2014/main" id="{F1046C6C-2F14-AC4C-83C2-5048B31E82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0489" name="Text Box 73">
              <a:extLst>
                <a:ext uri="{FF2B5EF4-FFF2-40B4-BE49-F238E27FC236}">
                  <a16:creationId xmlns:a16="http://schemas.microsoft.com/office/drawing/2014/main" id="{E1335C02-99F0-544C-B1BC-2B1B21E6D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912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q = 6</a:t>
              </a:r>
            </a:p>
          </p:txBody>
        </p:sp>
      </p:grpSp>
      <p:grpSp>
        <p:nvGrpSpPr>
          <p:cNvPr id="60650" name="Group 234">
            <a:extLst>
              <a:ext uri="{FF2B5EF4-FFF2-40B4-BE49-F238E27FC236}">
                <a16:creationId xmlns:a16="http://schemas.microsoft.com/office/drawing/2014/main" id="{0156183B-6644-1B43-A46E-5EBFFACA50C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1905000"/>
            <a:ext cx="7315200" cy="914400"/>
            <a:chOff x="480" y="1200"/>
            <a:chExt cx="4608" cy="576"/>
          </a:xfrm>
        </p:grpSpPr>
        <p:sp>
          <p:nvSpPr>
            <p:cNvPr id="60490" name="Rectangle 74">
              <a:extLst>
                <a:ext uri="{FF2B5EF4-FFF2-40B4-BE49-F238E27FC236}">
                  <a16:creationId xmlns:a16="http://schemas.microsoft.com/office/drawing/2014/main" id="{7824F4F1-197A-9342-BD51-301A19D01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546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491" name="Rectangle 75">
              <a:extLst>
                <a:ext uri="{FF2B5EF4-FFF2-40B4-BE49-F238E27FC236}">
                  <a16:creationId xmlns:a16="http://schemas.microsoft.com/office/drawing/2014/main" id="{E0A05553-CAC3-3A4A-86A8-0975A934F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0492" name="Rectangle 76">
              <a:extLst>
                <a:ext uri="{FF2B5EF4-FFF2-40B4-BE49-F238E27FC236}">
                  <a16:creationId xmlns:a16="http://schemas.microsoft.com/office/drawing/2014/main" id="{4EC96AA7-6666-3345-A305-7C1669217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493" name="Rectangle 77">
              <a:extLst>
                <a:ext uri="{FF2B5EF4-FFF2-40B4-BE49-F238E27FC236}">
                  <a16:creationId xmlns:a16="http://schemas.microsoft.com/office/drawing/2014/main" id="{5036218E-A792-1E4E-96BE-06083BA8F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46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494" name="Rectangle 78">
              <a:extLst>
                <a:ext uri="{FF2B5EF4-FFF2-40B4-BE49-F238E27FC236}">
                  <a16:creationId xmlns:a16="http://schemas.microsoft.com/office/drawing/2014/main" id="{E45D10EA-FC13-7247-8416-3195AD829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495" name="Rectangle 79">
              <a:extLst>
                <a:ext uri="{FF2B5EF4-FFF2-40B4-BE49-F238E27FC236}">
                  <a16:creationId xmlns:a16="http://schemas.microsoft.com/office/drawing/2014/main" id="{1BCF8007-065C-F04E-9CC4-8FD362655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497" name="Line 81">
              <a:extLst>
                <a:ext uri="{FF2B5EF4-FFF2-40B4-BE49-F238E27FC236}">
                  <a16:creationId xmlns:a16="http://schemas.microsoft.com/office/drawing/2014/main" id="{87A0BE52-5BE9-D941-B135-E96A7D248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4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98" name="Line 82">
              <a:extLst>
                <a:ext uri="{FF2B5EF4-FFF2-40B4-BE49-F238E27FC236}">
                  <a16:creationId xmlns:a16="http://schemas.microsoft.com/office/drawing/2014/main" id="{618775B0-4150-F346-90D4-F51586BA0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499" name="Line 83">
              <a:extLst>
                <a:ext uri="{FF2B5EF4-FFF2-40B4-BE49-F238E27FC236}">
                  <a16:creationId xmlns:a16="http://schemas.microsoft.com/office/drawing/2014/main" id="{2854BF85-2C6E-374B-9292-189EF8D1F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7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00" name="Line 84">
              <a:extLst>
                <a:ext uri="{FF2B5EF4-FFF2-40B4-BE49-F238E27FC236}">
                  <a16:creationId xmlns:a16="http://schemas.microsoft.com/office/drawing/2014/main" id="{C01FF672-572C-9845-AF19-2B324D9E3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9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01" name="Line 85">
              <a:extLst>
                <a:ext uri="{FF2B5EF4-FFF2-40B4-BE49-F238E27FC236}">
                  <a16:creationId xmlns:a16="http://schemas.microsoft.com/office/drawing/2014/main" id="{6C1EAB14-C4F6-B247-80EE-CFB5A93456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02" name="Line 86">
              <a:extLst>
                <a:ext uri="{FF2B5EF4-FFF2-40B4-BE49-F238E27FC236}">
                  <a16:creationId xmlns:a16="http://schemas.microsoft.com/office/drawing/2014/main" id="{981D8BA5-D61A-DB43-94A0-6C4B97A5F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3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03" name="Text Box 87">
              <a:extLst>
                <a:ext uri="{FF2B5EF4-FFF2-40B4-BE49-F238E27FC236}">
                  <a16:creationId xmlns:a16="http://schemas.microsoft.com/office/drawing/2014/main" id="{1534B938-CE16-F441-875E-F97EACAB5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0504" name="Text Box 88">
              <a:extLst>
                <a:ext uri="{FF2B5EF4-FFF2-40B4-BE49-F238E27FC236}">
                  <a16:creationId xmlns:a16="http://schemas.microsoft.com/office/drawing/2014/main" id="{D0BF1987-513F-A346-991A-F73A60BF4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0505" name="Text Box 89">
              <a:extLst>
                <a:ext uri="{FF2B5EF4-FFF2-40B4-BE49-F238E27FC236}">
                  <a16:creationId xmlns:a16="http://schemas.microsoft.com/office/drawing/2014/main" id="{F362F9D5-0D6E-2E4C-A315-F525DB2C38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0506" name="Text Box 90">
              <a:extLst>
                <a:ext uri="{FF2B5EF4-FFF2-40B4-BE49-F238E27FC236}">
                  <a16:creationId xmlns:a16="http://schemas.microsoft.com/office/drawing/2014/main" id="{F1947285-7DDB-8D45-9409-071B5308D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0507" name="Text Box 91">
              <a:extLst>
                <a:ext uri="{FF2B5EF4-FFF2-40B4-BE49-F238E27FC236}">
                  <a16:creationId xmlns:a16="http://schemas.microsoft.com/office/drawing/2014/main" id="{29A2BFE5-7D43-EC42-8592-3C86BF007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0508" name="Text Box 92">
              <a:extLst>
                <a:ext uri="{FF2B5EF4-FFF2-40B4-BE49-F238E27FC236}">
                  <a16:creationId xmlns:a16="http://schemas.microsoft.com/office/drawing/2014/main" id="{D6FFE1D1-9BD8-DE4F-BC9F-F287656E2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0509" name="Rectangle 93">
              <a:extLst>
                <a:ext uri="{FF2B5EF4-FFF2-40B4-BE49-F238E27FC236}">
                  <a16:creationId xmlns:a16="http://schemas.microsoft.com/office/drawing/2014/main" id="{F44FEBA9-3342-CE44-ADEF-D59E71DB6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510" name="Rectangle 94">
              <a:extLst>
                <a:ext uri="{FF2B5EF4-FFF2-40B4-BE49-F238E27FC236}">
                  <a16:creationId xmlns:a16="http://schemas.microsoft.com/office/drawing/2014/main" id="{648C3D06-C8D9-214B-ABF4-78F5404D72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511" name="Rectangle 95">
              <a:extLst>
                <a:ext uri="{FF2B5EF4-FFF2-40B4-BE49-F238E27FC236}">
                  <a16:creationId xmlns:a16="http://schemas.microsoft.com/office/drawing/2014/main" id="{9BEB5B6A-4935-0541-B6D0-E22A864B9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1546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0512" name="Rectangle 96">
              <a:extLst>
                <a:ext uri="{FF2B5EF4-FFF2-40B4-BE49-F238E27FC236}">
                  <a16:creationId xmlns:a16="http://schemas.microsoft.com/office/drawing/2014/main" id="{409476D2-C977-DE42-A8B9-9A7C91E06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0513" name="Rectangle 97">
              <a:extLst>
                <a:ext uri="{FF2B5EF4-FFF2-40B4-BE49-F238E27FC236}">
                  <a16:creationId xmlns:a16="http://schemas.microsoft.com/office/drawing/2014/main" id="{960D1500-495D-A749-BB2D-C36973C36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514" name="Line 98">
              <a:extLst>
                <a:ext uri="{FF2B5EF4-FFF2-40B4-BE49-F238E27FC236}">
                  <a16:creationId xmlns:a16="http://schemas.microsoft.com/office/drawing/2014/main" id="{E663457E-21D2-E149-BF67-2A1DD3F635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15" name="Line 99">
              <a:extLst>
                <a:ext uri="{FF2B5EF4-FFF2-40B4-BE49-F238E27FC236}">
                  <a16:creationId xmlns:a16="http://schemas.microsoft.com/office/drawing/2014/main" id="{C4A10EE2-D205-4840-90B3-78D76E31A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18" name="Line 102">
              <a:extLst>
                <a:ext uri="{FF2B5EF4-FFF2-40B4-BE49-F238E27FC236}">
                  <a16:creationId xmlns:a16="http://schemas.microsoft.com/office/drawing/2014/main" id="{A47B6189-FB55-1143-B0E6-2EBB57365A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1546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20" name="Text Box 104">
              <a:extLst>
                <a:ext uri="{FF2B5EF4-FFF2-40B4-BE49-F238E27FC236}">
                  <a16:creationId xmlns:a16="http://schemas.microsoft.com/office/drawing/2014/main" id="{5B98756F-833D-304A-BB65-AE0FCAC639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0521" name="Text Box 105">
              <a:extLst>
                <a:ext uri="{FF2B5EF4-FFF2-40B4-BE49-F238E27FC236}">
                  <a16:creationId xmlns:a16="http://schemas.microsoft.com/office/drawing/2014/main" id="{1BE59C42-C58B-F44D-9B36-1C8A8C9CE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0522" name="Text Box 106">
              <a:extLst>
                <a:ext uri="{FF2B5EF4-FFF2-40B4-BE49-F238E27FC236}">
                  <a16:creationId xmlns:a16="http://schemas.microsoft.com/office/drawing/2014/main" id="{04451631-C8DE-7649-8D76-47BD9B84A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0523" name="Text Box 107">
              <a:extLst>
                <a:ext uri="{FF2B5EF4-FFF2-40B4-BE49-F238E27FC236}">
                  <a16:creationId xmlns:a16="http://schemas.microsoft.com/office/drawing/2014/main" id="{441BA6B2-5FF0-EB41-B44A-B2AC763E18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0524" name="Text Box 108">
              <a:extLst>
                <a:ext uri="{FF2B5EF4-FFF2-40B4-BE49-F238E27FC236}">
                  <a16:creationId xmlns:a16="http://schemas.microsoft.com/office/drawing/2014/main" id="{C426291A-A137-5949-B475-94FFE5464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0525" name="Text Box 109">
              <a:extLst>
                <a:ext uri="{FF2B5EF4-FFF2-40B4-BE49-F238E27FC236}">
                  <a16:creationId xmlns:a16="http://schemas.microsoft.com/office/drawing/2014/main" id="{FA9F83F8-65B3-FA4E-AE83-9C2B1FC87F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564"/>
              <a:ext cx="6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q = 9</a:t>
              </a:r>
            </a:p>
          </p:txBody>
        </p:sp>
        <p:sp>
          <p:nvSpPr>
            <p:cNvPr id="60526" name="Text Box 110">
              <a:extLst>
                <a:ext uri="{FF2B5EF4-FFF2-40B4-BE49-F238E27FC236}">
                  <a16:creationId xmlns:a16="http://schemas.microsoft.com/office/drawing/2014/main" id="{74790957-D2E0-1147-9D0C-6A8873011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536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/>
                <a:t>q = 3</a:t>
              </a:r>
            </a:p>
          </p:txBody>
        </p:sp>
        <p:sp>
          <p:nvSpPr>
            <p:cNvPr id="60623" name="Line 207">
              <a:extLst>
                <a:ext uri="{FF2B5EF4-FFF2-40B4-BE49-F238E27FC236}">
                  <a16:creationId xmlns:a16="http://schemas.microsoft.com/office/drawing/2014/main" id="{E7836C49-27D7-8B4A-8F87-A3BE17B6C5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4" name="Line 208">
              <a:extLst>
                <a:ext uri="{FF2B5EF4-FFF2-40B4-BE49-F238E27FC236}">
                  <a16:creationId xmlns:a16="http://schemas.microsoft.com/office/drawing/2014/main" id="{E71F7C37-988E-9B4B-82B9-AB5045DAE4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651" name="Group 235">
            <a:extLst>
              <a:ext uri="{FF2B5EF4-FFF2-40B4-BE49-F238E27FC236}">
                <a16:creationId xmlns:a16="http://schemas.microsoft.com/office/drawing/2014/main" id="{E66084EE-9053-EE49-BFE4-EBDF7304F435}"/>
              </a:ext>
            </a:extLst>
          </p:cNvPr>
          <p:cNvGrpSpPr>
            <a:grpSpLocks/>
          </p:cNvGrpSpPr>
          <p:nvPr/>
        </p:nvGrpSpPr>
        <p:grpSpPr bwMode="auto">
          <a:xfrm>
            <a:off x="1516063" y="2895600"/>
            <a:ext cx="5583237" cy="914400"/>
            <a:chOff x="955" y="1824"/>
            <a:chExt cx="3517" cy="576"/>
          </a:xfrm>
        </p:grpSpPr>
        <p:sp>
          <p:nvSpPr>
            <p:cNvPr id="60527" name="Rectangle 111">
              <a:extLst>
                <a:ext uri="{FF2B5EF4-FFF2-40B4-BE49-F238E27FC236}">
                  <a16:creationId xmlns:a16="http://schemas.microsoft.com/office/drawing/2014/main" id="{B8EF497C-066B-F042-A442-AF9C81694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528" name="Rectangle 112">
              <a:extLst>
                <a:ext uri="{FF2B5EF4-FFF2-40B4-BE49-F238E27FC236}">
                  <a16:creationId xmlns:a16="http://schemas.microsoft.com/office/drawing/2014/main" id="{E52D2C17-AB4D-234A-B73F-E95727340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529" name="Rectangle 113">
              <a:extLst>
                <a:ext uri="{FF2B5EF4-FFF2-40B4-BE49-F238E27FC236}">
                  <a16:creationId xmlns:a16="http://schemas.microsoft.com/office/drawing/2014/main" id="{B79E8144-CAE9-4440-BC1A-D94165DC2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530" name="Line 114">
              <a:extLst>
                <a:ext uri="{FF2B5EF4-FFF2-40B4-BE49-F238E27FC236}">
                  <a16:creationId xmlns:a16="http://schemas.microsoft.com/office/drawing/2014/main" id="{A8F0946D-F43D-1B4B-9CBA-A00E6E946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7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31" name="Line 115">
              <a:extLst>
                <a:ext uri="{FF2B5EF4-FFF2-40B4-BE49-F238E27FC236}">
                  <a16:creationId xmlns:a16="http://schemas.microsoft.com/office/drawing/2014/main" id="{2C04E932-87B9-274D-B996-C9E45CD744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32" name="Line 116">
              <a:extLst>
                <a:ext uri="{FF2B5EF4-FFF2-40B4-BE49-F238E27FC236}">
                  <a16:creationId xmlns:a16="http://schemas.microsoft.com/office/drawing/2014/main" id="{DBEF27A3-E941-AE40-83EF-C2A46B50D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33" name="Text Box 117">
              <a:extLst>
                <a:ext uri="{FF2B5EF4-FFF2-40B4-BE49-F238E27FC236}">
                  <a16:creationId xmlns:a16="http://schemas.microsoft.com/office/drawing/2014/main" id="{D6F3E82A-AF0C-7245-B3CF-429E65BA1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0534" name="Text Box 118">
              <a:extLst>
                <a:ext uri="{FF2B5EF4-FFF2-40B4-BE49-F238E27FC236}">
                  <a16:creationId xmlns:a16="http://schemas.microsoft.com/office/drawing/2014/main" id="{73AFB62D-ED10-6745-B0EA-8E86165EB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0535" name="Text Box 119">
              <a:extLst>
                <a:ext uri="{FF2B5EF4-FFF2-40B4-BE49-F238E27FC236}">
                  <a16:creationId xmlns:a16="http://schemas.microsoft.com/office/drawing/2014/main" id="{06582D7A-AC22-BB44-9959-799CE55074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0536" name="Rectangle 120">
              <a:extLst>
                <a:ext uri="{FF2B5EF4-FFF2-40B4-BE49-F238E27FC236}">
                  <a16:creationId xmlns:a16="http://schemas.microsoft.com/office/drawing/2014/main" id="{1AC3406F-B275-0B43-B773-6188393C0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170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537" name="Rectangle 121">
              <a:extLst>
                <a:ext uri="{FF2B5EF4-FFF2-40B4-BE49-F238E27FC236}">
                  <a16:creationId xmlns:a16="http://schemas.microsoft.com/office/drawing/2014/main" id="{AD1D7F55-96DD-4D43-8F8C-8E1E5F160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0538" name="Rectangle 122">
              <a:extLst>
                <a:ext uri="{FF2B5EF4-FFF2-40B4-BE49-F238E27FC236}">
                  <a16:creationId xmlns:a16="http://schemas.microsoft.com/office/drawing/2014/main" id="{F9B9E521-82ED-E94B-BF3C-1FE85A8DD6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539" name="Line 123">
              <a:extLst>
                <a:ext uri="{FF2B5EF4-FFF2-40B4-BE49-F238E27FC236}">
                  <a16:creationId xmlns:a16="http://schemas.microsoft.com/office/drawing/2014/main" id="{9A756950-FCB0-2447-B466-D5F69E6E2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40" name="Line 124">
              <a:extLst>
                <a:ext uri="{FF2B5EF4-FFF2-40B4-BE49-F238E27FC236}">
                  <a16:creationId xmlns:a16="http://schemas.microsoft.com/office/drawing/2014/main" id="{E6892376-36C7-494A-BEA3-31C245409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41" name="Line 125">
              <a:extLst>
                <a:ext uri="{FF2B5EF4-FFF2-40B4-BE49-F238E27FC236}">
                  <a16:creationId xmlns:a16="http://schemas.microsoft.com/office/drawing/2014/main" id="{73406758-3D3F-614E-AF08-4586F0BAF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42" name="Line 126">
              <a:extLst>
                <a:ext uri="{FF2B5EF4-FFF2-40B4-BE49-F238E27FC236}">
                  <a16:creationId xmlns:a16="http://schemas.microsoft.com/office/drawing/2014/main" id="{472D01FF-87CD-B545-85B1-FAE5301AD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43" name="Text Box 127">
              <a:extLst>
                <a:ext uri="{FF2B5EF4-FFF2-40B4-BE49-F238E27FC236}">
                  <a16:creationId xmlns:a16="http://schemas.microsoft.com/office/drawing/2014/main" id="{4A56E5B9-184D-2344-BE72-9415325DC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0544" name="Text Box 128">
              <a:extLst>
                <a:ext uri="{FF2B5EF4-FFF2-40B4-BE49-F238E27FC236}">
                  <a16:creationId xmlns:a16="http://schemas.microsoft.com/office/drawing/2014/main" id="{B05C67EF-196F-8A43-8CFA-8A67C8E91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0545" name="Text Box 129">
              <a:extLst>
                <a:ext uri="{FF2B5EF4-FFF2-40B4-BE49-F238E27FC236}">
                  <a16:creationId xmlns:a16="http://schemas.microsoft.com/office/drawing/2014/main" id="{7C559171-9299-674F-A6C9-7601266055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0546" name="Rectangle 130">
              <a:extLst>
                <a:ext uri="{FF2B5EF4-FFF2-40B4-BE49-F238E27FC236}">
                  <a16:creationId xmlns:a16="http://schemas.microsoft.com/office/drawing/2014/main" id="{359EA9EA-21BD-C34D-BC3F-79294ECEB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0547" name="Rectangle 131">
              <a:extLst>
                <a:ext uri="{FF2B5EF4-FFF2-40B4-BE49-F238E27FC236}">
                  <a16:creationId xmlns:a16="http://schemas.microsoft.com/office/drawing/2014/main" id="{C1C366F9-BB24-964E-A18A-CBE8EC46B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170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0548" name="Rectangle 132">
              <a:extLst>
                <a:ext uri="{FF2B5EF4-FFF2-40B4-BE49-F238E27FC236}">
                  <a16:creationId xmlns:a16="http://schemas.microsoft.com/office/drawing/2014/main" id="{009BAAA3-58BB-354F-A0A3-660C7AEC2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550" name="Line 134">
              <a:extLst>
                <a:ext uri="{FF2B5EF4-FFF2-40B4-BE49-F238E27FC236}">
                  <a16:creationId xmlns:a16="http://schemas.microsoft.com/office/drawing/2014/main" id="{A8FB8DB1-4948-7B45-802E-0A61927041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53" name="Text Box 137">
              <a:extLst>
                <a:ext uri="{FF2B5EF4-FFF2-40B4-BE49-F238E27FC236}">
                  <a16:creationId xmlns:a16="http://schemas.microsoft.com/office/drawing/2014/main" id="{8A1002DB-82A2-F84C-A871-A4EB3397D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0554" name="Text Box 138">
              <a:extLst>
                <a:ext uri="{FF2B5EF4-FFF2-40B4-BE49-F238E27FC236}">
                  <a16:creationId xmlns:a16="http://schemas.microsoft.com/office/drawing/2014/main" id="{2C1411AE-EDCC-4B4E-BFC5-D7C03ED34F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0555" name="Text Box 139">
              <a:extLst>
                <a:ext uri="{FF2B5EF4-FFF2-40B4-BE49-F238E27FC236}">
                  <a16:creationId xmlns:a16="http://schemas.microsoft.com/office/drawing/2014/main" id="{8416613D-5D30-C442-B3B2-E0D6608E3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0556" name="Rectangle 140">
              <a:extLst>
                <a:ext uri="{FF2B5EF4-FFF2-40B4-BE49-F238E27FC236}">
                  <a16:creationId xmlns:a16="http://schemas.microsoft.com/office/drawing/2014/main" id="{D0C61D27-AD93-E34D-800C-4DB4C7E46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557" name="Rectangle 141">
              <a:extLst>
                <a:ext uri="{FF2B5EF4-FFF2-40B4-BE49-F238E27FC236}">
                  <a16:creationId xmlns:a16="http://schemas.microsoft.com/office/drawing/2014/main" id="{35BBD2D9-1B70-1B40-BC05-855FD0C8B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" y="2170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558" name="Line 142">
              <a:extLst>
                <a:ext uri="{FF2B5EF4-FFF2-40B4-BE49-F238E27FC236}">
                  <a16:creationId xmlns:a16="http://schemas.microsoft.com/office/drawing/2014/main" id="{98A9C09D-2335-B448-8965-E11387627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59" name="Line 143">
              <a:extLst>
                <a:ext uri="{FF2B5EF4-FFF2-40B4-BE49-F238E27FC236}">
                  <a16:creationId xmlns:a16="http://schemas.microsoft.com/office/drawing/2014/main" id="{C84D22A7-3167-F247-A782-12BEB43CDD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61" name="Text Box 145">
              <a:extLst>
                <a:ext uri="{FF2B5EF4-FFF2-40B4-BE49-F238E27FC236}">
                  <a16:creationId xmlns:a16="http://schemas.microsoft.com/office/drawing/2014/main" id="{2DB136EC-0DFD-8648-85C7-0416D2CC5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0562" name="Text Box 146">
              <a:extLst>
                <a:ext uri="{FF2B5EF4-FFF2-40B4-BE49-F238E27FC236}">
                  <a16:creationId xmlns:a16="http://schemas.microsoft.com/office/drawing/2014/main" id="{FF0C5AAE-83BF-5C4F-ABD0-E3B9DFB78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0625" name="Line 209">
              <a:extLst>
                <a:ext uri="{FF2B5EF4-FFF2-40B4-BE49-F238E27FC236}">
                  <a16:creationId xmlns:a16="http://schemas.microsoft.com/office/drawing/2014/main" id="{295B6054-8E68-4940-914C-77014A2D0A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6" name="Line 210">
              <a:extLst>
                <a:ext uri="{FF2B5EF4-FFF2-40B4-BE49-F238E27FC236}">
                  <a16:creationId xmlns:a16="http://schemas.microsoft.com/office/drawing/2014/main" id="{1F97D91D-C951-4543-905E-2A690F6572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7" name="Line 211">
              <a:extLst>
                <a:ext uri="{FF2B5EF4-FFF2-40B4-BE49-F238E27FC236}">
                  <a16:creationId xmlns:a16="http://schemas.microsoft.com/office/drawing/2014/main" id="{12D31B44-0DE8-8F44-A3B3-3ACE2DE932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28" name="Line 212">
              <a:extLst>
                <a:ext uri="{FF2B5EF4-FFF2-40B4-BE49-F238E27FC236}">
                  <a16:creationId xmlns:a16="http://schemas.microsoft.com/office/drawing/2014/main" id="{909982F5-A731-A24B-AA86-50D19E0A6D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652" name="Group 236">
            <a:extLst>
              <a:ext uri="{FF2B5EF4-FFF2-40B4-BE49-F238E27FC236}">
                <a16:creationId xmlns:a16="http://schemas.microsoft.com/office/drawing/2014/main" id="{87A0506D-93DD-744D-A3C7-0ABDD0A82C7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86200"/>
            <a:ext cx="6108700" cy="914400"/>
            <a:chOff x="720" y="2448"/>
            <a:chExt cx="3848" cy="576"/>
          </a:xfrm>
        </p:grpSpPr>
        <p:sp>
          <p:nvSpPr>
            <p:cNvPr id="60563" name="Rectangle 147">
              <a:extLst>
                <a:ext uri="{FF2B5EF4-FFF2-40B4-BE49-F238E27FC236}">
                  <a16:creationId xmlns:a16="http://schemas.microsoft.com/office/drawing/2014/main" id="{467D73F5-12D2-1848-88C3-9915F3B8E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564" name="Rectangle 148">
              <a:extLst>
                <a:ext uri="{FF2B5EF4-FFF2-40B4-BE49-F238E27FC236}">
                  <a16:creationId xmlns:a16="http://schemas.microsoft.com/office/drawing/2014/main" id="{B0B63F3C-4995-6F48-81E0-448C6F485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94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565" name="Line 149">
              <a:extLst>
                <a:ext uri="{FF2B5EF4-FFF2-40B4-BE49-F238E27FC236}">
                  <a16:creationId xmlns:a16="http://schemas.microsoft.com/office/drawing/2014/main" id="{68EB7911-3127-5648-923B-1E76DF630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66" name="Line 150">
              <a:extLst>
                <a:ext uri="{FF2B5EF4-FFF2-40B4-BE49-F238E27FC236}">
                  <a16:creationId xmlns:a16="http://schemas.microsoft.com/office/drawing/2014/main" id="{4C46646D-1590-AA45-B65B-27D09239B4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67" name="Text Box 151">
              <a:extLst>
                <a:ext uri="{FF2B5EF4-FFF2-40B4-BE49-F238E27FC236}">
                  <a16:creationId xmlns:a16="http://schemas.microsoft.com/office/drawing/2014/main" id="{3017BDD9-2508-2440-933D-CFA55E02E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0568" name="Text Box 152">
              <a:extLst>
                <a:ext uri="{FF2B5EF4-FFF2-40B4-BE49-F238E27FC236}">
                  <a16:creationId xmlns:a16="http://schemas.microsoft.com/office/drawing/2014/main" id="{15409617-E649-6A49-BAC7-2C92643EC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0569" name="Rectangle 153">
              <a:extLst>
                <a:ext uri="{FF2B5EF4-FFF2-40B4-BE49-F238E27FC236}">
                  <a16:creationId xmlns:a16="http://schemas.microsoft.com/office/drawing/2014/main" id="{A461C27D-BF3F-9840-A152-30747DA1A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570" name="Line 154">
              <a:extLst>
                <a:ext uri="{FF2B5EF4-FFF2-40B4-BE49-F238E27FC236}">
                  <a16:creationId xmlns:a16="http://schemas.microsoft.com/office/drawing/2014/main" id="{D87F3BE8-ABD0-CB4C-AFFB-72B69FE4BF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71" name="Line 155">
              <a:extLst>
                <a:ext uri="{FF2B5EF4-FFF2-40B4-BE49-F238E27FC236}">
                  <a16:creationId xmlns:a16="http://schemas.microsoft.com/office/drawing/2014/main" id="{9F54455E-3040-1F46-8157-D28D2B7A7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72" name="Text Box 156">
              <a:extLst>
                <a:ext uri="{FF2B5EF4-FFF2-40B4-BE49-F238E27FC236}">
                  <a16:creationId xmlns:a16="http://schemas.microsoft.com/office/drawing/2014/main" id="{E7103D0A-CE32-D24C-A73C-B646AC52E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0573" name="Rectangle 157">
              <a:extLst>
                <a:ext uri="{FF2B5EF4-FFF2-40B4-BE49-F238E27FC236}">
                  <a16:creationId xmlns:a16="http://schemas.microsoft.com/office/drawing/2014/main" id="{415A96FF-D3B9-6445-90F7-7BA2012B1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0574" name="Rectangle 158">
              <a:extLst>
                <a:ext uri="{FF2B5EF4-FFF2-40B4-BE49-F238E27FC236}">
                  <a16:creationId xmlns:a16="http://schemas.microsoft.com/office/drawing/2014/main" id="{8C02F582-415B-084E-AAA5-7C112B6F4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794"/>
              <a:ext cx="242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575" name="Line 159">
              <a:extLst>
                <a:ext uri="{FF2B5EF4-FFF2-40B4-BE49-F238E27FC236}">
                  <a16:creationId xmlns:a16="http://schemas.microsoft.com/office/drawing/2014/main" id="{B4F161DD-F9C3-244D-8275-84229DCF61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76" name="Line 160">
              <a:extLst>
                <a:ext uri="{FF2B5EF4-FFF2-40B4-BE49-F238E27FC236}">
                  <a16:creationId xmlns:a16="http://schemas.microsoft.com/office/drawing/2014/main" id="{CE49D4B6-5799-D14B-A21D-9981C55D2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77" name="Line 161">
              <a:extLst>
                <a:ext uri="{FF2B5EF4-FFF2-40B4-BE49-F238E27FC236}">
                  <a16:creationId xmlns:a16="http://schemas.microsoft.com/office/drawing/2014/main" id="{F34391FA-6147-5245-B34E-38D2FDC980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78" name="Text Box 162">
              <a:extLst>
                <a:ext uri="{FF2B5EF4-FFF2-40B4-BE49-F238E27FC236}">
                  <a16:creationId xmlns:a16="http://schemas.microsoft.com/office/drawing/2014/main" id="{A2425A96-50F9-8C43-9352-5745DDF5D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0579" name="Text Box 163">
              <a:extLst>
                <a:ext uri="{FF2B5EF4-FFF2-40B4-BE49-F238E27FC236}">
                  <a16:creationId xmlns:a16="http://schemas.microsoft.com/office/drawing/2014/main" id="{3484A096-AD19-E941-A58A-4AAEEC2D5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0580" name="Rectangle 164">
              <a:extLst>
                <a:ext uri="{FF2B5EF4-FFF2-40B4-BE49-F238E27FC236}">
                  <a16:creationId xmlns:a16="http://schemas.microsoft.com/office/drawing/2014/main" id="{1A14C0F3-9650-0646-BE9F-400A56CE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794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581" name="Line 165">
              <a:extLst>
                <a:ext uri="{FF2B5EF4-FFF2-40B4-BE49-F238E27FC236}">
                  <a16:creationId xmlns:a16="http://schemas.microsoft.com/office/drawing/2014/main" id="{449F4E06-BEA6-5941-AA25-A093E6B30E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82" name="Line 166">
              <a:extLst>
                <a:ext uri="{FF2B5EF4-FFF2-40B4-BE49-F238E27FC236}">
                  <a16:creationId xmlns:a16="http://schemas.microsoft.com/office/drawing/2014/main" id="{DA61183C-636B-264F-BCC5-DF4A49D49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83" name="Text Box 167">
              <a:extLst>
                <a:ext uri="{FF2B5EF4-FFF2-40B4-BE49-F238E27FC236}">
                  <a16:creationId xmlns:a16="http://schemas.microsoft.com/office/drawing/2014/main" id="{BB97AD1A-2518-4943-AE5C-6A64108E8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0584" name="Rectangle 168">
              <a:extLst>
                <a:ext uri="{FF2B5EF4-FFF2-40B4-BE49-F238E27FC236}">
                  <a16:creationId xmlns:a16="http://schemas.microsoft.com/office/drawing/2014/main" id="{02D31850-AA35-7F47-937E-76E265D68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0585" name="Rectangle 169">
              <a:extLst>
                <a:ext uri="{FF2B5EF4-FFF2-40B4-BE49-F238E27FC236}">
                  <a16:creationId xmlns:a16="http://schemas.microsoft.com/office/drawing/2014/main" id="{142E8E4F-2609-7C4D-A9C7-3FAB67427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94"/>
              <a:ext cx="241" cy="23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586" name="Line 170">
              <a:extLst>
                <a:ext uri="{FF2B5EF4-FFF2-40B4-BE49-F238E27FC236}">
                  <a16:creationId xmlns:a16="http://schemas.microsoft.com/office/drawing/2014/main" id="{AB15F492-D499-DC40-A904-12308F819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1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87" name="Line 171">
              <a:extLst>
                <a:ext uri="{FF2B5EF4-FFF2-40B4-BE49-F238E27FC236}">
                  <a16:creationId xmlns:a16="http://schemas.microsoft.com/office/drawing/2014/main" id="{FC06D72A-C90F-844A-9BFD-EEBBB5829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3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88" name="Text Box 172">
              <a:extLst>
                <a:ext uri="{FF2B5EF4-FFF2-40B4-BE49-F238E27FC236}">
                  <a16:creationId xmlns:a16="http://schemas.microsoft.com/office/drawing/2014/main" id="{C925FC04-54CC-4B4D-AE8B-CD240E043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0589" name="Text Box 173">
              <a:extLst>
                <a:ext uri="{FF2B5EF4-FFF2-40B4-BE49-F238E27FC236}">
                  <a16:creationId xmlns:a16="http://schemas.microsoft.com/office/drawing/2014/main" id="{153059C7-F6DA-054E-A666-83132E9E0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0590" name="Rectangle 174">
              <a:extLst>
                <a:ext uri="{FF2B5EF4-FFF2-40B4-BE49-F238E27FC236}">
                  <a16:creationId xmlns:a16="http://schemas.microsoft.com/office/drawing/2014/main" id="{AADC83AF-CA15-C44A-A111-4422CB0EC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0593" name="Text Box 177">
              <a:extLst>
                <a:ext uri="{FF2B5EF4-FFF2-40B4-BE49-F238E27FC236}">
                  <a16:creationId xmlns:a16="http://schemas.microsoft.com/office/drawing/2014/main" id="{B34CB3DA-62BE-134B-95A8-778080D2B4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0594" name="Rectangle 178">
              <a:extLst>
                <a:ext uri="{FF2B5EF4-FFF2-40B4-BE49-F238E27FC236}">
                  <a16:creationId xmlns:a16="http://schemas.microsoft.com/office/drawing/2014/main" id="{438ADC38-A2E6-8349-8018-7C330022E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0595" name="Line 179">
              <a:extLst>
                <a:ext uri="{FF2B5EF4-FFF2-40B4-BE49-F238E27FC236}">
                  <a16:creationId xmlns:a16="http://schemas.microsoft.com/office/drawing/2014/main" id="{6D636477-1ECA-E340-A7FC-B04D933B9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96" name="Line 180">
              <a:extLst>
                <a:ext uri="{FF2B5EF4-FFF2-40B4-BE49-F238E27FC236}">
                  <a16:creationId xmlns:a16="http://schemas.microsoft.com/office/drawing/2014/main" id="{95A0C87F-4BA6-284D-ABA0-6E0C93F4A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597" name="Text Box 181">
              <a:extLst>
                <a:ext uri="{FF2B5EF4-FFF2-40B4-BE49-F238E27FC236}">
                  <a16:creationId xmlns:a16="http://schemas.microsoft.com/office/drawing/2014/main" id="{478D7A83-4681-E04C-968D-956E065E63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0598" name="Rectangle 182">
              <a:extLst>
                <a:ext uri="{FF2B5EF4-FFF2-40B4-BE49-F238E27FC236}">
                  <a16:creationId xmlns:a16="http://schemas.microsoft.com/office/drawing/2014/main" id="{74BB03E8-AF14-4D4D-9C94-051318A3CD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599" name="Line 183">
              <a:extLst>
                <a:ext uri="{FF2B5EF4-FFF2-40B4-BE49-F238E27FC236}">
                  <a16:creationId xmlns:a16="http://schemas.microsoft.com/office/drawing/2014/main" id="{FEC48CB3-D912-B04E-9DFA-AC83B65236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00" name="Text Box 184">
              <a:extLst>
                <a:ext uri="{FF2B5EF4-FFF2-40B4-BE49-F238E27FC236}">
                  <a16:creationId xmlns:a16="http://schemas.microsoft.com/office/drawing/2014/main" id="{667FEB9F-62A7-A945-A7DC-F851101FA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0635" name="Line 219">
              <a:extLst>
                <a:ext uri="{FF2B5EF4-FFF2-40B4-BE49-F238E27FC236}">
                  <a16:creationId xmlns:a16="http://schemas.microsoft.com/office/drawing/2014/main" id="{7A73AF19-78FB-4748-BEFD-83B4FD411E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6" name="Line 220">
              <a:extLst>
                <a:ext uri="{FF2B5EF4-FFF2-40B4-BE49-F238E27FC236}">
                  <a16:creationId xmlns:a16="http://schemas.microsoft.com/office/drawing/2014/main" id="{556A9F61-8EC9-4E48-8B49-C6753D1D69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7" name="Line 221">
              <a:extLst>
                <a:ext uri="{FF2B5EF4-FFF2-40B4-BE49-F238E27FC236}">
                  <a16:creationId xmlns:a16="http://schemas.microsoft.com/office/drawing/2014/main" id="{2F23D112-EED6-D24A-9CAE-6CCAAA7CE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8" name="Line 222">
              <a:extLst>
                <a:ext uri="{FF2B5EF4-FFF2-40B4-BE49-F238E27FC236}">
                  <a16:creationId xmlns:a16="http://schemas.microsoft.com/office/drawing/2014/main" id="{532A1B2B-7680-8941-8EF7-F020A7ABDA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39" name="Line 223">
              <a:extLst>
                <a:ext uri="{FF2B5EF4-FFF2-40B4-BE49-F238E27FC236}">
                  <a16:creationId xmlns:a16="http://schemas.microsoft.com/office/drawing/2014/main" id="{0D2CF59D-E8F3-8B44-A9EA-344809758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0" name="Line 224">
              <a:extLst>
                <a:ext uri="{FF2B5EF4-FFF2-40B4-BE49-F238E27FC236}">
                  <a16:creationId xmlns:a16="http://schemas.microsoft.com/office/drawing/2014/main" id="{3AB35D50-982A-CC4B-8E82-94D88B95F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1" name="Line 225">
              <a:extLst>
                <a:ext uri="{FF2B5EF4-FFF2-40B4-BE49-F238E27FC236}">
                  <a16:creationId xmlns:a16="http://schemas.microsoft.com/office/drawing/2014/main" id="{0F678988-4FBD-0248-A0AA-97029DB382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2" name="Line 226">
              <a:extLst>
                <a:ext uri="{FF2B5EF4-FFF2-40B4-BE49-F238E27FC236}">
                  <a16:creationId xmlns:a16="http://schemas.microsoft.com/office/drawing/2014/main" id="{D243093F-4DE0-9444-ABF7-E17AF407D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0653" name="Group 237">
            <a:extLst>
              <a:ext uri="{FF2B5EF4-FFF2-40B4-BE49-F238E27FC236}">
                <a16:creationId xmlns:a16="http://schemas.microsoft.com/office/drawing/2014/main" id="{06B649A6-3F6D-F349-B5F4-CFE6A46A8597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876800"/>
            <a:ext cx="4498975" cy="914400"/>
            <a:chOff x="624" y="3072"/>
            <a:chExt cx="2834" cy="576"/>
          </a:xfrm>
        </p:grpSpPr>
        <p:sp>
          <p:nvSpPr>
            <p:cNvPr id="60601" name="Rectangle 185">
              <a:extLst>
                <a:ext uri="{FF2B5EF4-FFF2-40B4-BE49-F238E27FC236}">
                  <a16:creationId xmlns:a16="http://schemas.microsoft.com/office/drawing/2014/main" id="{8B000A69-9A4D-7F40-AD0A-CD861016B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0602" name="Line 186">
              <a:extLst>
                <a:ext uri="{FF2B5EF4-FFF2-40B4-BE49-F238E27FC236}">
                  <a16:creationId xmlns:a16="http://schemas.microsoft.com/office/drawing/2014/main" id="{50840526-98F9-8C41-B5C6-2D2EC7829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03" name="Text Box 187">
              <a:extLst>
                <a:ext uri="{FF2B5EF4-FFF2-40B4-BE49-F238E27FC236}">
                  <a16:creationId xmlns:a16="http://schemas.microsoft.com/office/drawing/2014/main" id="{39AB3F47-92C8-1149-9BF9-BADC410CA6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0604" name="Rectangle 188">
              <a:extLst>
                <a:ext uri="{FF2B5EF4-FFF2-40B4-BE49-F238E27FC236}">
                  <a16:creationId xmlns:a16="http://schemas.microsoft.com/office/drawing/2014/main" id="{898065CA-3D7E-424A-A44E-7A1FDDFFE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605" name="Line 189">
              <a:extLst>
                <a:ext uri="{FF2B5EF4-FFF2-40B4-BE49-F238E27FC236}">
                  <a16:creationId xmlns:a16="http://schemas.microsoft.com/office/drawing/2014/main" id="{B419CD1B-CF2B-C541-A7B2-AC8062166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06" name="Line 190">
              <a:extLst>
                <a:ext uri="{FF2B5EF4-FFF2-40B4-BE49-F238E27FC236}">
                  <a16:creationId xmlns:a16="http://schemas.microsoft.com/office/drawing/2014/main" id="{13FCF79C-6298-4E48-8E7A-5660001C8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07" name="Text Box 191">
              <a:extLst>
                <a:ext uri="{FF2B5EF4-FFF2-40B4-BE49-F238E27FC236}">
                  <a16:creationId xmlns:a16="http://schemas.microsoft.com/office/drawing/2014/main" id="{E718D46B-C3ED-E645-BF75-0248B09BF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0608" name="Rectangle 192">
              <a:extLst>
                <a:ext uri="{FF2B5EF4-FFF2-40B4-BE49-F238E27FC236}">
                  <a16:creationId xmlns:a16="http://schemas.microsoft.com/office/drawing/2014/main" id="{9545B178-660C-8E4E-B480-CB779DE79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0609" name="Line 193">
              <a:extLst>
                <a:ext uri="{FF2B5EF4-FFF2-40B4-BE49-F238E27FC236}">
                  <a16:creationId xmlns:a16="http://schemas.microsoft.com/office/drawing/2014/main" id="{6D6DF352-5012-B446-B258-7BBB0772EF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10" name="Line 194">
              <a:extLst>
                <a:ext uri="{FF2B5EF4-FFF2-40B4-BE49-F238E27FC236}">
                  <a16:creationId xmlns:a16="http://schemas.microsoft.com/office/drawing/2014/main" id="{B36A2B55-9F06-644E-A6CE-18FBAEBF8A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11" name="Text Box 195">
              <a:extLst>
                <a:ext uri="{FF2B5EF4-FFF2-40B4-BE49-F238E27FC236}">
                  <a16:creationId xmlns:a16="http://schemas.microsoft.com/office/drawing/2014/main" id="{84DF3D11-7BA8-754C-B90B-E36BB6CE5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7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0612" name="Rectangle 196">
              <a:extLst>
                <a:ext uri="{FF2B5EF4-FFF2-40B4-BE49-F238E27FC236}">
                  <a16:creationId xmlns:a16="http://schemas.microsoft.com/office/drawing/2014/main" id="{FD9BA5AB-295A-D841-824F-ABD15C160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0613" name="Line 197">
              <a:extLst>
                <a:ext uri="{FF2B5EF4-FFF2-40B4-BE49-F238E27FC236}">
                  <a16:creationId xmlns:a16="http://schemas.microsoft.com/office/drawing/2014/main" id="{D75FDF21-19C7-F147-9AFE-FD5AF6DC19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14" name="Line 198">
              <a:extLst>
                <a:ext uri="{FF2B5EF4-FFF2-40B4-BE49-F238E27FC236}">
                  <a16:creationId xmlns:a16="http://schemas.microsoft.com/office/drawing/2014/main" id="{C611F731-13CE-6E46-898C-FB6F7AE02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9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15" name="Text Box 199">
              <a:extLst>
                <a:ext uri="{FF2B5EF4-FFF2-40B4-BE49-F238E27FC236}">
                  <a16:creationId xmlns:a16="http://schemas.microsoft.com/office/drawing/2014/main" id="{8C1D91F6-0F38-0242-8EF5-85ABFFF9D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0616" name="Rectangle 200">
              <a:extLst>
                <a:ext uri="{FF2B5EF4-FFF2-40B4-BE49-F238E27FC236}">
                  <a16:creationId xmlns:a16="http://schemas.microsoft.com/office/drawing/2014/main" id="{14A8B527-E2A8-7349-BDC7-65503C481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0617" name="Line 201">
              <a:extLst>
                <a:ext uri="{FF2B5EF4-FFF2-40B4-BE49-F238E27FC236}">
                  <a16:creationId xmlns:a16="http://schemas.microsoft.com/office/drawing/2014/main" id="{233D9502-5F46-FB42-A2A7-0BD3ABFE5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18" name="Text Box 202">
              <a:extLst>
                <a:ext uri="{FF2B5EF4-FFF2-40B4-BE49-F238E27FC236}">
                  <a16:creationId xmlns:a16="http://schemas.microsoft.com/office/drawing/2014/main" id="{DED47D49-ECEE-7B42-820F-FE9E01CB1F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0619" name="Rectangle 203">
              <a:extLst>
                <a:ext uri="{FF2B5EF4-FFF2-40B4-BE49-F238E27FC236}">
                  <a16:creationId xmlns:a16="http://schemas.microsoft.com/office/drawing/2014/main" id="{499D6C91-AFFA-B54C-871B-C868F86FC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0620" name="Line 204">
              <a:extLst>
                <a:ext uri="{FF2B5EF4-FFF2-40B4-BE49-F238E27FC236}">
                  <a16:creationId xmlns:a16="http://schemas.microsoft.com/office/drawing/2014/main" id="{EAFE1D31-E9DA-B747-A399-0F832961A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21" name="Line 205">
              <a:extLst>
                <a:ext uri="{FF2B5EF4-FFF2-40B4-BE49-F238E27FC236}">
                  <a16:creationId xmlns:a16="http://schemas.microsoft.com/office/drawing/2014/main" id="{0EC5012D-2491-604A-9EA3-033EE9B53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0622" name="Text Box 206">
              <a:extLst>
                <a:ext uri="{FF2B5EF4-FFF2-40B4-BE49-F238E27FC236}">
                  <a16:creationId xmlns:a16="http://schemas.microsoft.com/office/drawing/2014/main" id="{A66B1363-EA21-694F-BBF5-6ECAF64666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0643" name="Line 227">
              <a:extLst>
                <a:ext uri="{FF2B5EF4-FFF2-40B4-BE49-F238E27FC236}">
                  <a16:creationId xmlns:a16="http://schemas.microsoft.com/office/drawing/2014/main" id="{EE8DEE80-3B39-FE48-AA5A-07946C75FE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4" name="Line 228">
              <a:extLst>
                <a:ext uri="{FF2B5EF4-FFF2-40B4-BE49-F238E27FC236}">
                  <a16:creationId xmlns:a16="http://schemas.microsoft.com/office/drawing/2014/main" id="{2EB6E8B6-1BE6-1B41-B8E2-ED7D905258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5" name="Line 229">
              <a:extLst>
                <a:ext uri="{FF2B5EF4-FFF2-40B4-BE49-F238E27FC236}">
                  <a16:creationId xmlns:a16="http://schemas.microsoft.com/office/drawing/2014/main" id="{39423753-1FDD-4D43-AFA2-7259F86CD1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6" name="Line 230">
              <a:extLst>
                <a:ext uri="{FF2B5EF4-FFF2-40B4-BE49-F238E27FC236}">
                  <a16:creationId xmlns:a16="http://schemas.microsoft.com/office/drawing/2014/main" id="{306AF13B-1342-4143-83A1-CB60E6393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7" name="Line 231">
              <a:extLst>
                <a:ext uri="{FF2B5EF4-FFF2-40B4-BE49-F238E27FC236}">
                  <a16:creationId xmlns:a16="http://schemas.microsoft.com/office/drawing/2014/main" id="{E230F74A-1A0B-EC40-AD71-9AC9E56BE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648" name="Line 232">
              <a:extLst>
                <a:ext uri="{FF2B5EF4-FFF2-40B4-BE49-F238E27FC236}">
                  <a16:creationId xmlns:a16="http://schemas.microsoft.com/office/drawing/2014/main" id="{F40EE847-B717-6C42-93F4-C51FD7294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236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Footer Placeholder 4">
            <a:extLst>
              <a:ext uri="{FF2B5EF4-FFF2-40B4-BE49-F238E27FC236}">
                <a16:creationId xmlns:a16="http://schemas.microsoft.com/office/drawing/2014/main" id="{B2EE918B-80A0-D34C-8A92-BCA13CBC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7</a:t>
            </a:r>
          </a:p>
        </p:txBody>
      </p:sp>
      <p:sp>
        <p:nvSpPr>
          <p:cNvPr id="187" name="Slide Number Placeholder 5">
            <a:extLst>
              <a:ext uri="{FF2B5EF4-FFF2-40B4-BE49-F238E27FC236}">
                <a16:creationId xmlns:a16="http://schemas.microsoft.com/office/drawing/2014/main" id="{DBE648B7-B932-C040-BFA0-E228FEC4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E32-AB30-D842-BE2D-EF1E42222AE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C32381F1-BDE7-DA43-BF50-F63D25C08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</a:t>
            </a:r>
            <a:r>
              <a:rPr lang="en-US" altLang="en-US">
                <a:latin typeface="Comic Sans MS" panose="030F0902030302020204" pitchFamily="66" charset="0"/>
              </a:rPr>
              <a:t>n</a:t>
            </a:r>
            <a:r>
              <a:rPr lang="en-US" altLang="en-US"/>
              <a:t> Not a Power of 2</a:t>
            </a:r>
          </a:p>
        </p:txBody>
      </p:sp>
      <p:grpSp>
        <p:nvGrpSpPr>
          <p:cNvPr id="62664" name="Group 200">
            <a:extLst>
              <a:ext uri="{FF2B5EF4-FFF2-40B4-BE49-F238E27FC236}">
                <a16:creationId xmlns:a16="http://schemas.microsoft.com/office/drawing/2014/main" id="{6BE49D4E-DFA9-EC48-A929-572EAB7FFB69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1219200"/>
            <a:ext cx="4221163" cy="990600"/>
            <a:chOff x="1536" y="768"/>
            <a:chExt cx="2659" cy="624"/>
          </a:xfrm>
        </p:grpSpPr>
        <p:sp>
          <p:nvSpPr>
            <p:cNvPr id="62468" name="Rectangle 4">
              <a:extLst>
                <a:ext uri="{FF2B5EF4-FFF2-40B4-BE49-F238E27FC236}">
                  <a16:creationId xmlns:a16="http://schemas.microsoft.com/office/drawing/2014/main" id="{80607C0E-F56F-3F4F-A1ED-9942211E0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469" name="Rectangle 5">
              <a:extLst>
                <a:ext uri="{FF2B5EF4-FFF2-40B4-BE49-F238E27FC236}">
                  <a16:creationId xmlns:a16="http://schemas.microsoft.com/office/drawing/2014/main" id="{1A8D8757-7D01-4D43-A055-6A546E544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2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470" name="Rectangle 6">
              <a:extLst>
                <a:ext uri="{FF2B5EF4-FFF2-40B4-BE49-F238E27FC236}">
                  <a16:creationId xmlns:a16="http://schemas.microsoft.com/office/drawing/2014/main" id="{C6F21A72-6FA7-714C-AFC6-4C84E1445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471" name="Rectangle 7">
              <a:extLst>
                <a:ext uri="{FF2B5EF4-FFF2-40B4-BE49-F238E27FC236}">
                  <a16:creationId xmlns:a16="http://schemas.microsoft.com/office/drawing/2014/main" id="{6C6AF376-C505-0A4E-9EE5-978F9A2D4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472" name="Rectangle 8">
              <a:extLst>
                <a:ext uri="{FF2B5EF4-FFF2-40B4-BE49-F238E27FC236}">
                  <a16:creationId xmlns:a16="http://schemas.microsoft.com/office/drawing/2014/main" id="{D703B2E5-B260-8B4B-A631-20E962BF0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2473" name="Rectangle 9">
              <a:extLst>
                <a:ext uri="{FF2B5EF4-FFF2-40B4-BE49-F238E27FC236}">
                  <a16:creationId xmlns:a16="http://schemas.microsoft.com/office/drawing/2014/main" id="{DE347D2E-B940-F144-B0B9-37B7225E4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4" y="922"/>
              <a:ext cx="24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474" name="Rectangle 10">
              <a:extLst>
                <a:ext uri="{FF2B5EF4-FFF2-40B4-BE49-F238E27FC236}">
                  <a16:creationId xmlns:a16="http://schemas.microsoft.com/office/drawing/2014/main" id="{0F2D475B-C690-CF47-8660-373D6AF6D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3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475" name="Rectangle 11">
              <a:extLst>
                <a:ext uri="{FF2B5EF4-FFF2-40B4-BE49-F238E27FC236}">
                  <a16:creationId xmlns:a16="http://schemas.microsoft.com/office/drawing/2014/main" id="{B5433F29-14EE-3C4A-AFAB-9D2A556E4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476" name="Rectangle 12">
              <a:extLst>
                <a:ext uri="{FF2B5EF4-FFF2-40B4-BE49-F238E27FC236}">
                  <a16:creationId xmlns:a16="http://schemas.microsoft.com/office/drawing/2014/main" id="{19E253B1-1F8D-8B49-A49A-CBD35DBF3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477" name="Rectangle 13">
              <a:extLst>
                <a:ext uri="{FF2B5EF4-FFF2-40B4-BE49-F238E27FC236}">
                  <a16:creationId xmlns:a16="http://schemas.microsoft.com/office/drawing/2014/main" id="{04B5FFE6-B9DA-2847-A0F9-F679349F1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" y="922"/>
              <a:ext cx="241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478" name="Rectangle 14">
              <a:extLst>
                <a:ext uri="{FF2B5EF4-FFF2-40B4-BE49-F238E27FC236}">
                  <a16:creationId xmlns:a16="http://schemas.microsoft.com/office/drawing/2014/main" id="{012AD62B-D382-1E49-BAFA-4F7FEECD6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922"/>
              <a:ext cx="24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479" name="Line 15">
              <a:extLst>
                <a:ext uri="{FF2B5EF4-FFF2-40B4-BE49-F238E27FC236}">
                  <a16:creationId xmlns:a16="http://schemas.microsoft.com/office/drawing/2014/main" id="{E7BC2A21-8050-0F4E-9393-2410DBA2B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0" name="Line 16">
              <a:extLst>
                <a:ext uri="{FF2B5EF4-FFF2-40B4-BE49-F238E27FC236}">
                  <a16:creationId xmlns:a16="http://schemas.microsoft.com/office/drawing/2014/main" id="{5AE1F029-D688-8E46-A2EA-439C01AE1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152"/>
              <a:ext cx="265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1" name="Line 17">
              <a:extLst>
                <a:ext uri="{FF2B5EF4-FFF2-40B4-BE49-F238E27FC236}">
                  <a16:creationId xmlns:a16="http://schemas.microsoft.com/office/drawing/2014/main" id="{FCBF0D36-E2C8-4244-BBF9-A070E432D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2" name="Line 18">
              <a:extLst>
                <a:ext uri="{FF2B5EF4-FFF2-40B4-BE49-F238E27FC236}">
                  <a16:creationId xmlns:a16="http://schemas.microsoft.com/office/drawing/2014/main" id="{DD116A7D-07D3-F146-AF53-4585345481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3" name="Line 19">
              <a:extLst>
                <a:ext uri="{FF2B5EF4-FFF2-40B4-BE49-F238E27FC236}">
                  <a16:creationId xmlns:a16="http://schemas.microsoft.com/office/drawing/2014/main" id="{095E30D9-748D-DC4F-B46C-3F40AF7188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9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4" name="Line 20">
              <a:extLst>
                <a:ext uri="{FF2B5EF4-FFF2-40B4-BE49-F238E27FC236}">
                  <a16:creationId xmlns:a16="http://schemas.microsoft.com/office/drawing/2014/main" id="{50ECF750-71AA-AB48-A37B-FC939E699D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1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5" name="Line 21">
              <a:extLst>
                <a:ext uri="{FF2B5EF4-FFF2-40B4-BE49-F238E27FC236}">
                  <a16:creationId xmlns:a16="http://schemas.microsoft.com/office/drawing/2014/main" id="{929A6665-7E8B-154F-BD41-0E603A2516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6" name="Line 22">
              <a:extLst>
                <a:ext uri="{FF2B5EF4-FFF2-40B4-BE49-F238E27FC236}">
                  <a16:creationId xmlns:a16="http://schemas.microsoft.com/office/drawing/2014/main" id="{4C66FCB0-0BBD-E94F-9739-68480B7BE3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7" name="Line 23">
              <a:extLst>
                <a:ext uri="{FF2B5EF4-FFF2-40B4-BE49-F238E27FC236}">
                  <a16:creationId xmlns:a16="http://schemas.microsoft.com/office/drawing/2014/main" id="{DF6EA6FF-C735-8945-8884-2604C2D110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7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8" name="Line 24">
              <a:extLst>
                <a:ext uri="{FF2B5EF4-FFF2-40B4-BE49-F238E27FC236}">
                  <a16:creationId xmlns:a16="http://schemas.microsoft.com/office/drawing/2014/main" id="{8864FE73-0CF1-084C-8FF5-DF61B87AA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89" name="Line 25">
              <a:extLst>
                <a:ext uri="{FF2B5EF4-FFF2-40B4-BE49-F238E27FC236}">
                  <a16:creationId xmlns:a16="http://schemas.microsoft.com/office/drawing/2014/main" id="{3FB3798C-84D6-C147-9CD3-6E6D3E82D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0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90" name="Line 26">
              <a:extLst>
                <a:ext uri="{FF2B5EF4-FFF2-40B4-BE49-F238E27FC236}">
                  <a16:creationId xmlns:a16="http://schemas.microsoft.com/office/drawing/2014/main" id="{CA53F0B6-5B0A-0341-B8D7-522EC7C69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2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91" name="Line 27">
              <a:extLst>
                <a:ext uri="{FF2B5EF4-FFF2-40B4-BE49-F238E27FC236}">
                  <a16:creationId xmlns:a16="http://schemas.microsoft.com/office/drawing/2014/main" id="{B2C2F466-C01E-C14E-89D4-8C608191A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92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92" name="Line 28">
              <a:extLst>
                <a:ext uri="{FF2B5EF4-FFF2-40B4-BE49-F238E27FC236}">
                  <a16:creationId xmlns:a16="http://schemas.microsoft.com/office/drawing/2014/main" id="{A3E5C983-529B-3847-B200-05DF26039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5" y="922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493" name="Text Box 29">
              <a:extLst>
                <a:ext uri="{FF2B5EF4-FFF2-40B4-BE49-F238E27FC236}">
                  <a16:creationId xmlns:a16="http://schemas.microsoft.com/office/drawing/2014/main" id="{64A146B5-C3E8-A548-8D53-3D7E3A6F9E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2494" name="Text Box 30">
              <a:extLst>
                <a:ext uri="{FF2B5EF4-FFF2-40B4-BE49-F238E27FC236}">
                  <a16:creationId xmlns:a16="http://schemas.microsoft.com/office/drawing/2014/main" id="{8CF14D40-D5BC-A246-8314-6483B27A4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2495" name="Text Box 31">
              <a:extLst>
                <a:ext uri="{FF2B5EF4-FFF2-40B4-BE49-F238E27FC236}">
                  <a16:creationId xmlns:a16="http://schemas.microsoft.com/office/drawing/2014/main" id="{1C20C629-F841-A84E-A495-725CBEF7BA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2496" name="Text Box 32">
              <a:extLst>
                <a:ext uri="{FF2B5EF4-FFF2-40B4-BE49-F238E27FC236}">
                  <a16:creationId xmlns:a16="http://schemas.microsoft.com/office/drawing/2014/main" id="{5B383838-6F28-4944-BEF0-22CC03CD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2497" name="Text Box 33">
              <a:extLst>
                <a:ext uri="{FF2B5EF4-FFF2-40B4-BE49-F238E27FC236}">
                  <a16:creationId xmlns:a16="http://schemas.microsoft.com/office/drawing/2014/main" id="{F95B02A9-3FA2-EE4E-89D1-A9D81E885E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2498" name="Text Box 34">
              <a:extLst>
                <a:ext uri="{FF2B5EF4-FFF2-40B4-BE49-F238E27FC236}">
                  <a16:creationId xmlns:a16="http://schemas.microsoft.com/office/drawing/2014/main" id="{38966AD3-2B42-0949-9CD6-7C48CE07B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2499" name="Text Box 35">
              <a:extLst>
                <a:ext uri="{FF2B5EF4-FFF2-40B4-BE49-F238E27FC236}">
                  <a16:creationId xmlns:a16="http://schemas.microsoft.com/office/drawing/2014/main" id="{0035AAB5-338A-234E-9483-49CE4018D1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2500" name="Text Box 36">
              <a:extLst>
                <a:ext uri="{FF2B5EF4-FFF2-40B4-BE49-F238E27FC236}">
                  <a16:creationId xmlns:a16="http://schemas.microsoft.com/office/drawing/2014/main" id="{AF706E9E-6A8E-EF4E-B5EE-D4637192E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2501" name="Text Box 37">
              <a:extLst>
                <a:ext uri="{FF2B5EF4-FFF2-40B4-BE49-F238E27FC236}">
                  <a16:creationId xmlns:a16="http://schemas.microsoft.com/office/drawing/2014/main" id="{8F7B529F-5970-5A44-B53B-7D45AFD1F1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768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2502" name="Text Box 38">
              <a:extLst>
                <a:ext uri="{FF2B5EF4-FFF2-40B4-BE49-F238E27FC236}">
                  <a16:creationId xmlns:a16="http://schemas.microsoft.com/office/drawing/2014/main" id="{93EEB12B-AF00-6C4C-8791-AFFB6577AC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2503" name="Text Box 39">
              <a:extLst>
                <a:ext uri="{FF2B5EF4-FFF2-40B4-BE49-F238E27FC236}">
                  <a16:creationId xmlns:a16="http://schemas.microsoft.com/office/drawing/2014/main" id="{2E35EB76-2D80-7B4F-9892-09AA614AD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768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2539" name="Line 75">
              <a:extLst>
                <a:ext uri="{FF2B5EF4-FFF2-40B4-BE49-F238E27FC236}">
                  <a16:creationId xmlns:a16="http://schemas.microsoft.com/office/drawing/2014/main" id="{71A42182-43D1-9B4D-8588-9DAEF3C114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0" name="Line 76">
              <a:extLst>
                <a:ext uri="{FF2B5EF4-FFF2-40B4-BE49-F238E27FC236}">
                  <a16:creationId xmlns:a16="http://schemas.microsoft.com/office/drawing/2014/main" id="{B910EB5C-038C-5E4C-9FA9-C5C5F3B8BE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200"/>
              <a:ext cx="72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663" name="Group 199">
            <a:extLst>
              <a:ext uri="{FF2B5EF4-FFF2-40B4-BE49-F238E27FC236}">
                <a16:creationId xmlns:a16="http://schemas.microsoft.com/office/drawing/2014/main" id="{58EFA929-2D6A-9842-96C7-71B23C7DBD8E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209800"/>
            <a:ext cx="5118100" cy="914400"/>
            <a:chOff x="1152" y="1392"/>
            <a:chExt cx="3224" cy="576"/>
          </a:xfrm>
        </p:grpSpPr>
        <p:sp>
          <p:nvSpPr>
            <p:cNvPr id="62506" name="Rectangle 42">
              <a:extLst>
                <a:ext uri="{FF2B5EF4-FFF2-40B4-BE49-F238E27FC236}">
                  <a16:creationId xmlns:a16="http://schemas.microsoft.com/office/drawing/2014/main" id="{9B97ECC9-96C4-094F-9ABF-0A8DDD9AE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546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507" name="Rectangle 43">
              <a:extLst>
                <a:ext uri="{FF2B5EF4-FFF2-40B4-BE49-F238E27FC236}">
                  <a16:creationId xmlns:a16="http://schemas.microsoft.com/office/drawing/2014/main" id="{431EF644-DCCB-5246-99D1-495A6C3B3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9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08" name="Rectangle 44">
              <a:extLst>
                <a:ext uri="{FF2B5EF4-FFF2-40B4-BE49-F238E27FC236}">
                  <a16:creationId xmlns:a16="http://schemas.microsoft.com/office/drawing/2014/main" id="{3CF106F4-8E73-8B43-8F00-CBDDAAE42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09" name="Rectangle 45">
              <a:extLst>
                <a:ext uri="{FF2B5EF4-FFF2-40B4-BE49-F238E27FC236}">
                  <a16:creationId xmlns:a16="http://schemas.microsoft.com/office/drawing/2014/main" id="{9E396AB8-2CF9-6E4D-ABEC-C6DBA396F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10" name="Rectangle 46">
              <a:extLst>
                <a:ext uri="{FF2B5EF4-FFF2-40B4-BE49-F238E27FC236}">
                  <a16:creationId xmlns:a16="http://schemas.microsoft.com/office/drawing/2014/main" id="{4E82EB4F-6032-3645-9C2F-2E85ED914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11" name="Rectangle 47">
              <a:extLst>
                <a:ext uri="{FF2B5EF4-FFF2-40B4-BE49-F238E27FC236}">
                  <a16:creationId xmlns:a16="http://schemas.microsoft.com/office/drawing/2014/main" id="{08F1500C-6DCB-5240-8502-4279C1BBA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12" name="Line 48">
              <a:extLst>
                <a:ext uri="{FF2B5EF4-FFF2-40B4-BE49-F238E27FC236}">
                  <a16:creationId xmlns:a16="http://schemas.microsoft.com/office/drawing/2014/main" id="{A9109364-A1EB-DB47-B8D0-CBE797C026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4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3" name="Line 49">
              <a:extLst>
                <a:ext uri="{FF2B5EF4-FFF2-40B4-BE49-F238E27FC236}">
                  <a16:creationId xmlns:a16="http://schemas.microsoft.com/office/drawing/2014/main" id="{A4B1B3AD-5D29-0343-A9EB-7AD200A83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4" name="Line 50">
              <a:extLst>
                <a:ext uri="{FF2B5EF4-FFF2-40B4-BE49-F238E27FC236}">
                  <a16:creationId xmlns:a16="http://schemas.microsoft.com/office/drawing/2014/main" id="{54AFE52F-87D5-1049-891B-C5E9FCCF70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7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5" name="Line 51">
              <a:extLst>
                <a:ext uri="{FF2B5EF4-FFF2-40B4-BE49-F238E27FC236}">
                  <a16:creationId xmlns:a16="http://schemas.microsoft.com/office/drawing/2014/main" id="{656DA416-6D78-D348-8EF1-5D03F1BB00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9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6" name="Line 52">
              <a:extLst>
                <a:ext uri="{FF2B5EF4-FFF2-40B4-BE49-F238E27FC236}">
                  <a16:creationId xmlns:a16="http://schemas.microsoft.com/office/drawing/2014/main" id="{9DF6EA6C-4D22-4C40-BEA4-3692D4FA0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7" name="Line 53">
              <a:extLst>
                <a:ext uri="{FF2B5EF4-FFF2-40B4-BE49-F238E27FC236}">
                  <a16:creationId xmlns:a16="http://schemas.microsoft.com/office/drawing/2014/main" id="{75E01028-3FA9-DD40-8948-9104E6B85D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3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18" name="Text Box 54">
              <a:extLst>
                <a:ext uri="{FF2B5EF4-FFF2-40B4-BE49-F238E27FC236}">
                  <a16:creationId xmlns:a16="http://schemas.microsoft.com/office/drawing/2014/main" id="{D1F720DF-4C03-AC45-A313-04FEA0ADB1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2519" name="Text Box 55">
              <a:extLst>
                <a:ext uri="{FF2B5EF4-FFF2-40B4-BE49-F238E27FC236}">
                  <a16:creationId xmlns:a16="http://schemas.microsoft.com/office/drawing/2014/main" id="{C8EC8A42-008A-A34B-ACB7-35B4796AE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2520" name="Text Box 56">
              <a:extLst>
                <a:ext uri="{FF2B5EF4-FFF2-40B4-BE49-F238E27FC236}">
                  <a16:creationId xmlns:a16="http://schemas.microsoft.com/office/drawing/2014/main" id="{9278AD8E-E063-3F4F-943C-E5E71882E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2521" name="Text Box 57">
              <a:extLst>
                <a:ext uri="{FF2B5EF4-FFF2-40B4-BE49-F238E27FC236}">
                  <a16:creationId xmlns:a16="http://schemas.microsoft.com/office/drawing/2014/main" id="{3DC12279-D77A-AB4F-A46A-4490F876B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2522" name="Text Box 58">
              <a:extLst>
                <a:ext uri="{FF2B5EF4-FFF2-40B4-BE49-F238E27FC236}">
                  <a16:creationId xmlns:a16="http://schemas.microsoft.com/office/drawing/2014/main" id="{E1DAB600-D350-F146-A66F-760469100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2523" name="Text Box 59">
              <a:extLst>
                <a:ext uri="{FF2B5EF4-FFF2-40B4-BE49-F238E27FC236}">
                  <a16:creationId xmlns:a16="http://schemas.microsoft.com/office/drawing/2014/main" id="{13AB7F43-C8A5-8E4B-B5B2-96A9F74FA4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2524" name="Rectangle 60">
              <a:extLst>
                <a:ext uri="{FF2B5EF4-FFF2-40B4-BE49-F238E27FC236}">
                  <a16:creationId xmlns:a16="http://schemas.microsoft.com/office/drawing/2014/main" id="{2B8CDDF0-57F5-D44C-BC45-15B2A7E8A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4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525" name="Rectangle 61">
              <a:extLst>
                <a:ext uri="{FF2B5EF4-FFF2-40B4-BE49-F238E27FC236}">
                  <a16:creationId xmlns:a16="http://schemas.microsoft.com/office/drawing/2014/main" id="{295A6986-A077-0C47-8D1C-0A888242A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3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26" name="Rectangle 62">
              <a:extLst>
                <a:ext uri="{FF2B5EF4-FFF2-40B4-BE49-F238E27FC236}">
                  <a16:creationId xmlns:a16="http://schemas.microsoft.com/office/drawing/2014/main" id="{D141E08A-8073-C14A-9336-91B53C500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2527" name="Rectangle 63">
              <a:extLst>
                <a:ext uri="{FF2B5EF4-FFF2-40B4-BE49-F238E27FC236}">
                  <a16:creationId xmlns:a16="http://schemas.microsoft.com/office/drawing/2014/main" id="{B1D2AF54-7420-4D44-8D88-F392DDFA9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1546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28" name="Rectangle 64">
              <a:extLst>
                <a:ext uri="{FF2B5EF4-FFF2-40B4-BE49-F238E27FC236}">
                  <a16:creationId xmlns:a16="http://schemas.microsoft.com/office/drawing/2014/main" id="{788F59AC-BC3F-DE43-B9ED-988F91ECF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546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29" name="Line 65">
              <a:extLst>
                <a:ext uri="{FF2B5EF4-FFF2-40B4-BE49-F238E27FC236}">
                  <a16:creationId xmlns:a16="http://schemas.microsoft.com/office/drawing/2014/main" id="{67C3BDBF-9686-7840-BDA2-1F1F01405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30" name="Line 66">
              <a:extLst>
                <a:ext uri="{FF2B5EF4-FFF2-40B4-BE49-F238E27FC236}">
                  <a16:creationId xmlns:a16="http://schemas.microsoft.com/office/drawing/2014/main" id="{B830A6EC-320F-E544-A991-B6B6B0FEF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9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31" name="Line 67">
              <a:extLst>
                <a:ext uri="{FF2B5EF4-FFF2-40B4-BE49-F238E27FC236}">
                  <a16:creationId xmlns:a16="http://schemas.microsoft.com/office/drawing/2014/main" id="{39CA977B-88EB-724C-8F4F-D7B35F384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1546"/>
              <a:ext cx="1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32" name="Text Box 68">
              <a:extLst>
                <a:ext uri="{FF2B5EF4-FFF2-40B4-BE49-F238E27FC236}">
                  <a16:creationId xmlns:a16="http://schemas.microsoft.com/office/drawing/2014/main" id="{DD1172A5-A3F6-9E44-9531-D5B1D8F27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2533" name="Text Box 69">
              <a:extLst>
                <a:ext uri="{FF2B5EF4-FFF2-40B4-BE49-F238E27FC236}">
                  <a16:creationId xmlns:a16="http://schemas.microsoft.com/office/drawing/2014/main" id="{F8E9F525-4F83-4E41-ACA4-CF016817A9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2534" name="Text Box 70">
              <a:extLst>
                <a:ext uri="{FF2B5EF4-FFF2-40B4-BE49-F238E27FC236}">
                  <a16:creationId xmlns:a16="http://schemas.microsoft.com/office/drawing/2014/main" id="{658150D0-8C3F-554D-A711-1C13F3638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5" y="1392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2535" name="Text Box 71">
              <a:extLst>
                <a:ext uri="{FF2B5EF4-FFF2-40B4-BE49-F238E27FC236}">
                  <a16:creationId xmlns:a16="http://schemas.microsoft.com/office/drawing/2014/main" id="{F9AC43D1-5121-E848-BEC6-F39214C62D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2536" name="Text Box 72">
              <a:extLst>
                <a:ext uri="{FF2B5EF4-FFF2-40B4-BE49-F238E27FC236}">
                  <a16:creationId xmlns:a16="http://schemas.microsoft.com/office/drawing/2014/main" id="{5804868C-2927-4C4E-BD90-E6BFE20796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139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2574" name="Line 110">
              <a:extLst>
                <a:ext uri="{FF2B5EF4-FFF2-40B4-BE49-F238E27FC236}">
                  <a16:creationId xmlns:a16="http://schemas.microsoft.com/office/drawing/2014/main" id="{6406255C-6722-EB4A-A36A-D7040C406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5" name="Line 111">
              <a:extLst>
                <a:ext uri="{FF2B5EF4-FFF2-40B4-BE49-F238E27FC236}">
                  <a16:creationId xmlns:a16="http://schemas.microsoft.com/office/drawing/2014/main" id="{E9857423-D8A5-3649-8C05-819126DD0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6" name="Line 112">
              <a:extLst>
                <a:ext uri="{FF2B5EF4-FFF2-40B4-BE49-F238E27FC236}">
                  <a16:creationId xmlns:a16="http://schemas.microsoft.com/office/drawing/2014/main" id="{89F0D678-4347-184E-90E3-760B60A316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7" name="Line 113">
              <a:extLst>
                <a:ext uri="{FF2B5EF4-FFF2-40B4-BE49-F238E27FC236}">
                  <a16:creationId xmlns:a16="http://schemas.microsoft.com/office/drawing/2014/main" id="{A9AFD250-B955-F542-BB94-2E6CDB942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824"/>
              <a:ext cx="38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662" name="Group 198">
            <a:extLst>
              <a:ext uri="{FF2B5EF4-FFF2-40B4-BE49-F238E27FC236}">
                <a16:creationId xmlns:a16="http://schemas.microsoft.com/office/drawing/2014/main" id="{B5518A43-BA89-294B-A65D-C08E5E2A1202}"/>
              </a:ext>
            </a:extLst>
          </p:cNvPr>
          <p:cNvGrpSpPr>
            <a:grpSpLocks/>
          </p:cNvGrpSpPr>
          <p:nvPr/>
        </p:nvGrpSpPr>
        <p:grpSpPr bwMode="auto">
          <a:xfrm>
            <a:off x="1516063" y="3200400"/>
            <a:ext cx="5646737" cy="990600"/>
            <a:chOff x="955" y="2016"/>
            <a:chExt cx="3557" cy="624"/>
          </a:xfrm>
        </p:grpSpPr>
        <p:sp>
          <p:nvSpPr>
            <p:cNvPr id="62542" name="Rectangle 78">
              <a:extLst>
                <a:ext uri="{FF2B5EF4-FFF2-40B4-BE49-F238E27FC236}">
                  <a16:creationId xmlns:a16="http://schemas.microsoft.com/office/drawing/2014/main" id="{84F20288-24DF-0046-8CFA-C3610BFD8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543" name="Rectangle 79">
              <a:extLst>
                <a:ext uri="{FF2B5EF4-FFF2-40B4-BE49-F238E27FC236}">
                  <a16:creationId xmlns:a16="http://schemas.microsoft.com/office/drawing/2014/main" id="{E427A6F9-3305-3348-8117-535F0EDD2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7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44" name="Rectangle 80">
              <a:extLst>
                <a:ext uri="{FF2B5EF4-FFF2-40B4-BE49-F238E27FC236}">
                  <a16:creationId xmlns:a16="http://schemas.microsoft.com/office/drawing/2014/main" id="{82AB9BCC-0464-FF41-9F5C-9A047568F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45" name="Line 81">
              <a:extLst>
                <a:ext uri="{FF2B5EF4-FFF2-40B4-BE49-F238E27FC236}">
                  <a16:creationId xmlns:a16="http://schemas.microsoft.com/office/drawing/2014/main" id="{F5407277-E003-004B-BAF3-D4893BE9F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7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46" name="Line 82">
              <a:extLst>
                <a:ext uri="{FF2B5EF4-FFF2-40B4-BE49-F238E27FC236}">
                  <a16:creationId xmlns:a16="http://schemas.microsoft.com/office/drawing/2014/main" id="{9BF79870-0DF1-764E-8F33-1BEC438D1E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47" name="Line 83">
              <a:extLst>
                <a:ext uri="{FF2B5EF4-FFF2-40B4-BE49-F238E27FC236}">
                  <a16:creationId xmlns:a16="http://schemas.microsoft.com/office/drawing/2014/main" id="{C29F799B-1ACF-CC4C-9C3B-1D43E5848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48" name="Text Box 84">
              <a:extLst>
                <a:ext uri="{FF2B5EF4-FFF2-40B4-BE49-F238E27FC236}">
                  <a16:creationId xmlns:a16="http://schemas.microsoft.com/office/drawing/2014/main" id="{679AC3B5-176B-AE42-8B32-7A455B371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2549" name="Text Box 85">
              <a:extLst>
                <a:ext uri="{FF2B5EF4-FFF2-40B4-BE49-F238E27FC236}">
                  <a16:creationId xmlns:a16="http://schemas.microsoft.com/office/drawing/2014/main" id="{65290CF6-A097-CF4F-BE7D-48AB2E5C09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2550" name="Text Box 86">
              <a:extLst>
                <a:ext uri="{FF2B5EF4-FFF2-40B4-BE49-F238E27FC236}">
                  <a16:creationId xmlns:a16="http://schemas.microsoft.com/office/drawing/2014/main" id="{6439D841-3319-5F4F-9EFB-226F0927A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2551" name="Rectangle 87">
              <a:extLst>
                <a:ext uri="{FF2B5EF4-FFF2-40B4-BE49-F238E27FC236}">
                  <a16:creationId xmlns:a16="http://schemas.microsoft.com/office/drawing/2014/main" id="{778053CF-13D0-9245-9D74-4AE2232D6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9" y="2170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52" name="Rectangle 88">
              <a:extLst>
                <a:ext uri="{FF2B5EF4-FFF2-40B4-BE49-F238E27FC236}">
                  <a16:creationId xmlns:a16="http://schemas.microsoft.com/office/drawing/2014/main" id="{102EC25C-3DE0-2345-92FB-29F5C0FF2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53" name="Rectangle 89">
              <a:extLst>
                <a:ext uri="{FF2B5EF4-FFF2-40B4-BE49-F238E27FC236}">
                  <a16:creationId xmlns:a16="http://schemas.microsoft.com/office/drawing/2014/main" id="{B028831F-3551-6949-A978-E279F1759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54" name="Line 90">
              <a:extLst>
                <a:ext uri="{FF2B5EF4-FFF2-40B4-BE49-F238E27FC236}">
                  <a16:creationId xmlns:a16="http://schemas.microsoft.com/office/drawing/2014/main" id="{CD825926-0943-7447-9BC1-26BAB6EE10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55" name="Line 91">
              <a:extLst>
                <a:ext uri="{FF2B5EF4-FFF2-40B4-BE49-F238E27FC236}">
                  <a16:creationId xmlns:a16="http://schemas.microsoft.com/office/drawing/2014/main" id="{B00EC1B8-92C1-2F40-AC0C-30BABC21F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8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56" name="Line 92">
              <a:extLst>
                <a:ext uri="{FF2B5EF4-FFF2-40B4-BE49-F238E27FC236}">
                  <a16:creationId xmlns:a16="http://schemas.microsoft.com/office/drawing/2014/main" id="{28F28C9F-58D4-014E-A187-157D17B04D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57" name="Line 93">
              <a:extLst>
                <a:ext uri="{FF2B5EF4-FFF2-40B4-BE49-F238E27FC236}">
                  <a16:creationId xmlns:a16="http://schemas.microsoft.com/office/drawing/2014/main" id="{EADDDF51-A502-8E46-8FEF-2DD0E07DA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58" name="Text Box 94">
              <a:extLst>
                <a:ext uri="{FF2B5EF4-FFF2-40B4-BE49-F238E27FC236}">
                  <a16:creationId xmlns:a16="http://schemas.microsoft.com/office/drawing/2014/main" id="{7C563EE3-EA10-314D-8E5C-565162F97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2559" name="Text Box 95">
              <a:extLst>
                <a:ext uri="{FF2B5EF4-FFF2-40B4-BE49-F238E27FC236}">
                  <a16:creationId xmlns:a16="http://schemas.microsoft.com/office/drawing/2014/main" id="{D502FF70-D2E6-2947-B23E-A740977F2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2560" name="Text Box 96">
              <a:extLst>
                <a:ext uri="{FF2B5EF4-FFF2-40B4-BE49-F238E27FC236}">
                  <a16:creationId xmlns:a16="http://schemas.microsoft.com/office/drawing/2014/main" id="{B73D1631-134E-DA4A-8CC8-5E688998A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9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2561" name="Rectangle 97">
              <a:extLst>
                <a:ext uri="{FF2B5EF4-FFF2-40B4-BE49-F238E27FC236}">
                  <a16:creationId xmlns:a16="http://schemas.microsoft.com/office/drawing/2014/main" id="{88AD9377-5A33-D448-BABA-FF1234169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562" name="Rectangle 98">
              <a:extLst>
                <a:ext uri="{FF2B5EF4-FFF2-40B4-BE49-F238E27FC236}">
                  <a16:creationId xmlns:a16="http://schemas.microsoft.com/office/drawing/2014/main" id="{F0716C67-3562-9445-ABC1-AA5A5EA93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2563" name="Rectangle 99">
              <a:extLst>
                <a:ext uri="{FF2B5EF4-FFF2-40B4-BE49-F238E27FC236}">
                  <a16:creationId xmlns:a16="http://schemas.microsoft.com/office/drawing/2014/main" id="{2804F619-9571-B448-8161-72B64DC36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64" name="Line 100">
              <a:extLst>
                <a:ext uri="{FF2B5EF4-FFF2-40B4-BE49-F238E27FC236}">
                  <a16:creationId xmlns:a16="http://schemas.microsoft.com/office/drawing/2014/main" id="{356F1246-ECF0-7B46-B7F9-034C00D8B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65" name="Text Box 101">
              <a:extLst>
                <a:ext uri="{FF2B5EF4-FFF2-40B4-BE49-F238E27FC236}">
                  <a16:creationId xmlns:a16="http://schemas.microsoft.com/office/drawing/2014/main" id="{F9360C6F-2A5E-DC4F-8D16-90EE698B90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2566" name="Text Box 102">
              <a:extLst>
                <a:ext uri="{FF2B5EF4-FFF2-40B4-BE49-F238E27FC236}">
                  <a16:creationId xmlns:a16="http://schemas.microsoft.com/office/drawing/2014/main" id="{3DDF08BA-CF75-0F44-89A6-AC768ED26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2567" name="Text Box 103">
              <a:extLst>
                <a:ext uri="{FF2B5EF4-FFF2-40B4-BE49-F238E27FC236}">
                  <a16:creationId xmlns:a16="http://schemas.microsoft.com/office/drawing/2014/main" id="{47A1EA35-C3D2-854E-9497-9617D752F7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016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2568" name="Rectangle 104">
              <a:extLst>
                <a:ext uri="{FF2B5EF4-FFF2-40B4-BE49-F238E27FC236}">
                  <a16:creationId xmlns:a16="http://schemas.microsoft.com/office/drawing/2014/main" id="{50ECDBD5-CDC3-8147-8847-7B35E5CF6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170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69" name="Rectangle 105">
              <a:extLst>
                <a:ext uri="{FF2B5EF4-FFF2-40B4-BE49-F238E27FC236}">
                  <a16:creationId xmlns:a16="http://schemas.microsoft.com/office/drawing/2014/main" id="{3214EC23-7D63-6441-8D53-E27818A30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" y="2170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70" name="Line 106">
              <a:extLst>
                <a:ext uri="{FF2B5EF4-FFF2-40B4-BE49-F238E27FC236}">
                  <a16:creationId xmlns:a16="http://schemas.microsoft.com/office/drawing/2014/main" id="{6B8380B5-F854-DB4D-BCFF-A755F0CD3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71" name="Line 107">
              <a:extLst>
                <a:ext uri="{FF2B5EF4-FFF2-40B4-BE49-F238E27FC236}">
                  <a16:creationId xmlns:a16="http://schemas.microsoft.com/office/drawing/2014/main" id="{C8CCCBB1-BA34-694E-95B8-37C8A61434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0" y="2170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72" name="Text Box 108">
              <a:extLst>
                <a:ext uri="{FF2B5EF4-FFF2-40B4-BE49-F238E27FC236}">
                  <a16:creationId xmlns:a16="http://schemas.microsoft.com/office/drawing/2014/main" id="{FBC6B362-1FE0-3B45-880F-9EDDED660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2573" name="Text Box 109">
              <a:extLst>
                <a:ext uri="{FF2B5EF4-FFF2-40B4-BE49-F238E27FC236}">
                  <a16:creationId xmlns:a16="http://schemas.microsoft.com/office/drawing/2014/main" id="{C4D1F895-87A5-FB47-9020-748D50FC5E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3" y="2016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2615" name="Line 151">
              <a:extLst>
                <a:ext uri="{FF2B5EF4-FFF2-40B4-BE49-F238E27FC236}">
                  <a16:creationId xmlns:a16="http://schemas.microsoft.com/office/drawing/2014/main" id="{1865313A-7319-8440-BC60-AA375EB04C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6" name="Line 152">
              <a:extLst>
                <a:ext uri="{FF2B5EF4-FFF2-40B4-BE49-F238E27FC236}">
                  <a16:creationId xmlns:a16="http://schemas.microsoft.com/office/drawing/2014/main" id="{085666D5-BD43-FC4B-90D8-86365B45D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7" name="Line 153">
              <a:extLst>
                <a:ext uri="{FF2B5EF4-FFF2-40B4-BE49-F238E27FC236}">
                  <a16:creationId xmlns:a16="http://schemas.microsoft.com/office/drawing/2014/main" id="{48F80993-DDA7-864F-BEF1-8F76153476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8" name="Line 154">
              <a:extLst>
                <a:ext uri="{FF2B5EF4-FFF2-40B4-BE49-F238E27FC236}">
                  <a16:creationId xmlns:a16="http://schemas.microsoft.com/office/drawing/2014/main" id="{83E56872-8A14-A145-A213-288E2226A6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9" name="Line 155">
              <a:extLst>
                <a:ext uri="{FF2B5EF4-FFF2-40B4-BE49-F238E27FC236}">
                  <a16:creationId xmlns:a16="http://schemas.microsoft.com/office/drawing/2014/main" id="{F623345E-C4A1-8A4C-8B24-EC76AD503E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0" name="Line 156">
              <a:extLst>
                <a:ext uri="{FF2B5EF4-FFF2-40B4-BE49-F238E27FC236}">
                  <a16:creationId xmlns:a16="http://schemas.microsoft.com/office/drawing/2014/main" id="{EC15FDC3-FC1C-4C4E-91DF-9C642BBD0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1" name="Line 157">
              <a:extLst>
                <a:ext uri="{FF2B5EF4-FFF2-40B4-BE49-F238E27FC236}">
                  <a16:creationId xmlns:a16="http://schemas.microsoft.com/office/drawing/2014/main" id="{4EA78A89-8608-2742-A0DA-495D488DAA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2" name="Line 158">
              <a:extLst>
                <a:ext uri="{FF2B5EF4-FFF2-40B4-BE49-F238E27FC236}">
                  <a16:creationId xmlns:a16="http://schemas.microsoft.com/office/drawing/2014/main" id="{027F9AF4-37E6-F547-8B0B-A7604C3343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448"/>
              <a:ext cx="288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660" name="Group 196">
            <a:extLst>
              <a:ext uri="{FF2B5EF4-FFF2-40B4-BE49-F238E27FC236}">
                <a16:creationId xmlns:a16="http://schemas.microsoft.com/office/drawing/2014/main" id="{271BBBA1-35B3-B04E-B8C4-C3F56D8734B6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191000"/>
            <a:ext cx="6261100" cy="1600200"/>
            <a:chOff x="624" y="2640"/>
            <a:chExt cx="3944" cy="1008"/>
          </a:xfrm>
        </p:grpSpPr>
        <p:sp>
          <p:nvSpPr>
            <p:cNvPr id="62585" name="Rectangle 121">
              <a:extLst>
                <a:ext uri="{FF2B5EF4-FFF2-40B4-BE49-F238E27FC236}">
                  <a16:creationId xmlns:a16="http://schemas.microsoft.com/office/drawing/2014/main" id="{F441B917-5023-014B-8102-43FA052AD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86" name="Line 122">
              <a:extLst>
                <a:ext uri="{FF2B5EF4-FFF2-40B4-BE49-F238E27FC236}">
                  <a16:creationId xmlns:a16="http://schemas.microsoft.com/office/drawing/2014/main" id="{E5AE15F9-0354-8348-B571-49DB6F68F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87" name="Line 123">
              <a:extLst>
                <a:ext uri="{FF2B5EF4-FFF2-40B4-BE49-F238E27FC236}">
                  <a16:creationId xmlns:a16="http://schemas.microsoft.com/office/drawing/2014/main" id="{D1541999-C3A1-1F46-B348-F4FFC1C554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88" name="Text Box 124">
              <a:extLst>
                <a:ext uri="{FF2B5EF4-FFF2-40B4-BE49-F238E27FC236}">
                  <a16:creationId xmlns:a16="http://schemas.microsoft.com/office/drawing/2014/main" id="{BCF28736-B06A-BF48-ADE7-89A6360F5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3</a:t>
              </a:r>
            </a:p>
          </p:txBody>
        </p:sp>
        <p:sp>
          <p:nvSpPr>
            <p:cNvPr id="62596" name="Rectangle 132">
              <a:extLst>
                <a:ext uri="{FF2B5EF4-FFF2-40B4-BE49-F238E27FC236}">
                  <a16:creationId xmlns:a16="http://schemas.microsoft.com/office/drawing/2014/main" id="{D660AD9D-9174-5047-A520-8E71219FAA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794"/>
              <a:ext cx="243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97" name="Line 133">
              <a:extLst>
                <a:ext uri="{FF2B5EF4-FFF2-40B4-BE49-F238E27FC236}">
                  <a16:creationId xmlns:a16="http://schemas.microsoft.com/office/drawing/2014/main" id="{8C967156-AC82-9845-ABD3-BC44D3FD90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98" name="Line 134">
              <a:extLst>
                <a:ext uri="{FF2B5EF4-FFF2-40B4-BE49-F238E27FC236}">
                  <a16:creationId xmlns:a16="http://schemas.microsoft.com/office/drawing/2014/main" id="{897AB526-63E9-B24F-AF22-6230FF7A5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99" name="Text Box 135">
              <a:extLst>
                <a:ext uri="{FF2B5EF4-FFF2-40B4-BE49-F238E27FC236}">
                  <a16:creationId xmlns:a16="http://schemas.microsoft.com/office/drawing/2014/main" id="{D10BD389-38A2-F640-8A03-FDB6D806FA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6</a:t>
              </a:r>
            </a:p>
          </p:txBody>
        </p:sp>
        <p:sp>
          <p:nvSpPr>
            <p:cNvPr id="62606" name="Rectangle 142">
              <a:extLst>
                <a:ext uri="{FF2B5EF4-FFF2-40B4-BE49-F238E27FC236}">
                  <a16:creationId xmlns:a16="http://schemas.microsoft.com/office/drawing/2014/main" id="{DAE22A96-E772-E749-A3C2-6F7A69011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5</a:t>
              </a:r>
            </a:p>
          </p:txBody>
        </p:sp>
        <p:sp>
          <p:nvSpPr>
            <p:cNvPr id="62607" name="Text Box 143">
              <a:extLst>
                <a:ext uri="{FF2B5EF4-FFF2-40B4-BE49-F238E27FC236}">
                  <a16:creationId xmlns:a16="http://schemas.microsoft.com/office/drawing/2014/main" id="{03D0ABD5-AEDA-F04A-89D7-CFFA60464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6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9</a:t>
              </a:r>
            </a:p>
          </p:txBody>
        </p:sp>
        <p:sp>
          <p:nvSpPr>
            <p:cNvPr id="62608" name="Rectangle 144">
              <a:extLst>
                <a:ext uri="{FF2B5EF4-FFF2-40B4-BE49-F238E27FC236}">
                  <a16:creationId xmlns:a16="http://schemas.microsoft.com/office/drawing/2014/main" id="{193B1EA2-E876-5745-BE13-78A6EE81E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609" name="Line 145">
              <a:extLst>
                <a:ext uri="{FF2B5EF4-FFF2-40B4-BE49-F238E27FC236}">
                  <a16:creationId xmlns:a16="http://schemas.microsoft.com/office/drawing/2014/main" id="{4FE4EA4C-C7A0-0A46-9FC6-AF1A01114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0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10" name="Line 146">
              <a:extLst>
                <a:ext uri="{FF2B5EF4-FFF2-40B4-BE49-F238E27FC236}">
                  <a16:creationId xmlns:a16="http://schemas.microsoft.com/office/drawing/2014/main" id="{B5266B78-FF82-5442-AA2D-D4F9183A9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11" name="Text Box 147">
              <a:extLst>
                <a:ext uri="{FF2B5EF4-FFF2-40B4-BE49-F238E27FC236}">
                  <a16:creationId xmlns:a16="http://schemas.microsoft.com/office/drawing/2014/main" id="{B650934A-3F59-B24D-A7CD-DF1495B50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10</a:t>
              </a:r>
            </a:p>
          </p:txBody>
        </p:sp>
        <p:sp>
          <p:nvSpPr>
            <p:cNvPr id="62612" name="Rectangle 148">
              <a:extLst>
                <a:ext uri="{FF2B5EF4-FFF2-40B4-BE49-F238E27FC236}">
                  <a16:creationId xmlns:a16="http://schemas.microsoft.com/office/drawing/2014/main" id="{D1B9799B-0E78-E544-9C46-5CB2AA0E4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6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613" name="Line 149">
              <a:extLst>
                <a:ext uri="{FF2B5EF4-FFF2-40B4-BE49-F238E27FC236}">
                  <a16:creationId xmlns:a16="http://schemas.microsoft.com/office/drawing/2014/main" id="{82E79647-91C8-404A-A23F-CE3AB4BFB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6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14" name="Text Box 150">
              <a:extLst>
                <a:ext uri="{FF2B5EF4-FFF2-40B4-BE49-F238E27FC236}">
                  <a16:creationId xmlns:a16="http://schemas.microsoft.com/office/drawing/2014/main" id="{76F4629C-9033-654A-B6BC-517B3E78F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9" y="2640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11</a:t>
              </a:r>
            </a:p>
          </p:txBody>
        </p:sp>
        <p:sp>
          <p:nvSpPr>
            <p:cNvPr id="62624" name="Rectangle 160">
              <a:extLst>
                <a:ext uri="{FF2B5EF4-FFF2-40B4-BE49-F238E27FC236}">
                  <a16:creationId xmlns:a16="http://schemas.microsoft.com/office/drawing/2014/main" id="{AECD8E24-AA4E-B245-BFE7-665A6C1C1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625" name="Line 161">
              <a:extLst>
                <a:ext uri="{FF2B5EF4-FFF2-40B4-BE49-F238E27FC236}">
                  <a16:creationId xmlns:a16="http://schemas.microsoft.com/office/drawing/2014/main" id="{87F1B998-D465-1E44-AFAC-3D44CCF96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26" name="Text Box 162">
              <a:extLst>
                <a:ext uri="{FF2B5EF4-FFF2-40B4-BE49-F238E27FC236}">
                  <a16:creationId xmlns:a16="http://schemas.microsoft.com/office/drawing/2014/main" id="{A4DD2CE9-278D-834B-9D1D-1AEB663266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2627" name="Rectangle 163">
              <a:extLst>
                <a:ext uri="{FF2B5EF4-FFF2-40B4-BE49-F238E27FC236}">
                  <a16:creationId xmlns:a16="http://schemas.microsoft.com/office/drawing/2014/main" id="{9E21DDE4-331A-6E47-8199-5ED3527BB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628" name="Line 164">
              <a:extLst>
                <a:ext uri="{FF2B5EF4-FFF2-40B4-BE49-F238E27FC236}">
                  <a16:creationId xmlns:a16="http://schemas.microsoft.com/office/drawing/2014/main" id="{86BD186E-4880-014B-ADBE-13BDAB633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29" name="Line 165">
              <a:extLst>
                <a:ext uri="{FF2B5EF4-FFF2-40B4-BE49-F238E27FC236}">
                  <a16:creationId xmlns:a16="http://schemas.microsoft.com/office/drawing/2014/main" id="{D0348298-B0E9-F943-BF53-8779C5726F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7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30" name="Text Box 166">
              <a:extLst>
                <a:ext uri="{FF2B5EF4-FFF2-40B4-BE49-F238E27FC236}">
                  <a16:creationId xmlns:a16="http://schemas.microsoft.com/office/drawing/2014/main" id="{1D081765-D4CB-E74A-842B-823D3A74B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2631" name="Rectangle 167">
              <a:extLst>
                <a:ext uri="{FF2B5EF4-FFF2-40B4-BE49-F238E27FC236}">
                  <a16:creationId xmlns:a16="http://schemas.microsoft.com/office/drawing/2014/main" id="{7DBC0E65-A521-3641-821B-83932ACEE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4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632" name="Line 168">
              <a:extLst>
                <a:ext uri="{FF2B5EF4-FFF2-40B4-BE49-F238E27FC236}">
                  <a16:creationId xmlns:a16="http://schemas.microsoft.com/office/drawing/2014/main" id="{5CE5F580-BB7F-D84D-98B1-42D385E449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33" name="Line 169">
              <a:extLst>
                <a:ext uri="{FF2B5EF4-FFF2-40B4-BE49-F238E27FC236}">
                  <a16:creationId xmlns:a16="http://schemas.microsoft.com/office/drawing/2014/main" id="{65424E6A-0DE9-3747-8CB9-6484DEE3F2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34" name="Text Box 170">
              <a:extLst>
                <a:ext uri="{FF2B5EF4-FFF2-40B4-BE49-F238E27FC236}">
                  <a16:creationId xmlns:a16="http://schemas.microsoft.com/office/drawing/2014/main" id="{027DFF64-8C88-8640-A27C-FA1CF29CB3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7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2635" name="Rectangle 171">
              <a:extLst>
                <a:ext uri="{FF2B5EF4-FFF2-40B4-BE49-F238E27FC236}">
                  <a16:creationId xmlns:a16="http://schemas.microsoft.com/office/drawing/2014/main" id="{577E1498-601D-2949-A1F5-1C0BA1087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636" name="Line 172">
              <a:extLst>
                <a:ext uri="{FF2B5EF4-FFF2-40B4-BE49-F238E27FC236}">
                  <a16:creationId xmlns:a16="http://schemas.microsoft.com/office/drawing/2014/main" id="{F97695E5-9F75-9848-9BD0-C6D63734A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37" name="Line 173">
              <a:extLst>
                <a:ext uri="{FF2B5EF4-FFF2-40B4-BE49-F238E27FC236}">
                  <a16:creationId xmlns:a16="http://schemas.microsoft.com/office/drawing/2014/main" id="{A70E6052-625E-D940-A1F3-00C56B0442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9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38" name="Text Box 174">
              <a:extLst>
                <a:ext uri="{FF2B5EF4-FFF2-40B4-BE49-F238E27FC236}">
                  <a16:creationId xmlns:a16="http://schemas.microsoft.com/office/drawing/2014/main" id="{1AC6862E-808E-8A49-9D39-EC870A4BE4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9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2639" name="Rectangle 175">
              <a:extLst>
                <a:ext uri="{FF2B5EF4-FFF2-40B4-BE49-F238E27FC236}">
                  <a16:creationId xmlns:a16="http://schemas.microsoft.com/office/drawing/2014/main" id="{33E1D865-4408-1948-8FF3-1CFDFD54B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3" y="3418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640" name="Line 176">
              <a:extLst>
                <a:ext uri="{FF2B5EF4-FFF2-40B4-BE49-F238E27FC236}">
                  <a16:creationId xmlns:a16="http://schemas.microsoft.com/office/drawing/2014/main" id="{36698948-4237-4448-86C3-3BCCCFB947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41" name="Text Box 177">
              <a:extLst>
                <a:ext uri="{FF2B5EF4-FFF2-40B4-BE49-F238E27FC236}">
                  <a16:creationId xmlns:a16="http://schemas.microsoft.com/office/drawing/2014/main" id="{C0C35DC1-6CB5-C741-BBB0-FEA90420A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0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2642" name="Rectangle 178">
              <a:extLst>
                <a:ext uri="{FF2B5EF4-FFF2-40B4-BE49-F238E27FC236}">
                  <a16:creationId xmlns:a16="http://schemas.microsoft.com/office/drawing/2014/main" id="{413E1E5F-24F0-FB47-92EC-8B707D613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3418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643" name="Line 179">
              <a:extLst>
                <a:ext uri="{FF2B5EF4-FFF2-40B4-BE49-F238E27FC236}">
                  <a16:creationId xmlns:a16="http://schemas.microsoft.com/office/drawing/2014/main" id="{031042EB-CF6D-DA41-8185-D938A3CB8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44" name="Line 180">
              <a:extLst>
                <a:ext uri="{FF2B5EF4-FFF2-40B4-BE49-F238E27FC236}">
                  <a16:creationId xmlns:a16="http://schemas.microsoft.com/office/drawing/2014/main" id="{3157526A-AC42-364F-90EB-A75CA5258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8" y="3418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45" name="Text Box 181">
              <a:extLst>
                <a:ext uri="{FF2B5EF4-FFF2-40B4-BE49-F238E27FC236}">
                  <a16:creationId xmlns:a16="http://schemas.microsoft.com/office/drawing/2014/main" id="{7A859FAE-E337-4344-93E9-D29C9F1DB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2" y="3264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</p:grpSp>
      <p:grpSp>
        <p:nvGrpSpPr>
          <p:cNvPr id="62661" name="Group 197">
            <a:extLst>
              <a:ext uri="{FF2B5EF4-FFF2-40B4-BE49-F238E27FC236}">
                <a16:creationId xmlns:a16="http://schemas.microsoft.com/office/drawing/2014/main" id="{FF6738B7-24DA-E446-B530-A6745334553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4195763" cy="990600"/>
            <a:chOff x="720" y="2640"/>
            <a:chExt cx="2643" cy="624"/>
          </a:xfrm>
        </p:grpSpPr>
        <p:sp>
          <p:nvSpPr>
            <p:cNvPr id="62579" name="Rectangle 115">
              <a:extLst>
                <a:ext uri="{FF2B5EF4-FFF2-40B4-BE49-F238E27FC236}">
                  <a16:creationId xmlns:a16="http://schemas.microsoft.com/office/drawing/2014/main" id="{F6B29E2C-8343-A344-A5B6-727BB3F6C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580" name="Rectangle 116">
              <a:extLst>
                <a:ext uri="{FF2B5EF4-FFF2-40B4-BE49-F238E27FC236}">
                  <a16:creationId xmlns:a16="http://schemas.microsoft.com/office/drawing/2014/main" id="{39FF3908-A3B8-984D-81B7-ACAACA3C5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81" name="Line 117">
              <a:extLst>
                <a:ext uri="{FF2B5EF4-FFF2-40B4-BE49-F238E27FC236}">
                  <a16:creationId xmlns:a16="http://schemas.microsoft.com/office/drawing/2014/main" id="{6C286CB7-0472-E64E-9642-962E6C9E6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9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82" name="Line 118">
              <a:extLst>
                <a:ext uri="{FF2B5EF4-FFF2-40B4-BE49-F238E27FC236}">
                  <a16:creationId xmlns:a16="http://schemas.microsoft.com/office/drawing/2014/main" id="{DFCF21DE-0C4A-5545-A3EE-161509636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83" name="Text Box 119">
              <a:extLst>
                <a:ext uri="{FF2B5EF4-FFF2-40B4-BE49-F238E27FC236}">
                  <a16:creationId xmlns:a16="http://schemas.microsoft.com/office/drawing/2014/main" id="{7A816BB8-0F9A-1A41-A4CE-7EED0D7BBD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1</a:t>
              </a:r>
            </a:p>
          </p:txBody>
        </p:sp>
        <p:sp>
          <p:nvSpPr>
            <p:cNvPr id="62584" name="Text Box 120">
              <a:extLst>
                <a:ext uri="{FF2B5EF4-FFF2-40B4-BE49-F238E27FC236}">
                  <a16:creationId xmlns:a16="http://schemas.microsoft.com/office/drawing/2014/main" id="{8FC4345D-55BA-E648-84CA-4F87DA713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2</a:t>
              </a:r>
            </a:p>
          </p:txBody>
        </p:sp>
        <p:sp>
          <p:nvSpPr>
            <p:cNvPr id="62589" name="Rectangle 125">
              <a:extLst>
                <a:ext uri="{FF2B5EF4-FFF2-40B4-BE49-F238E27FC236}">
                  <a16:creationId xmlns:a16="http://schemas.microsoft.com/office/drawing/2014/main" id="{AE286EE5-B88A-F640-B70E-A484FEA0E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90" name="Rectangle 126">
              <a:extLst>
                <a:ext uri="{FF2B5EF4-FFF2-40B4-BE49-F238E27FC236}">
                  <a16:creationId xmlns:a16="http://schemas.microsoft.com/office/drawing/2014/main" id="{41EFB17E-C4F3-6046-ADDF-F2AE2CE7E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91" name="Line 127">
              <a:extLst>
                <a:ext uri="{FF2B5EF4-FFF2-40B4-BE49-F238E27FC236}">
                  <a16:creationId xmlns:a16="http://schemas.microsoft.com/office/drawing/2014/main" id="{D2FDB040-7885-A243-A3C9-503490388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92" name="Line 128">
              <a:extLst>
                <a:ext uri="{FF2B5EF4-FFF2-40B4-BE49-F238E27FC236}">
                  <a16:creationId xmlns:a16="http://schemas.microsoft.com/office/drawing/2014/main" id="{40E9C846-0148-814A-B2DC-AD875187F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4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93" name="Line 129">
              <a:extLst>
                <a:ext uri="{FF2B5EF4-FFF2-40B4-BE49-F238E27FC236}">
                  <a16:creationId xmlns:a16="http://schemas.microsoft.com/office/drawing/2014/main" id="{4B9A817A-D9E9-D542-BB1B-4DCCBD9507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5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594" name="Text Box 130">
              <a:extLst>
                <a:ext uri="{FF2B5EF4-FFF2-40B4-BE49-F238E27FC236}">
                  <a16:creationId xmlns:a16="http://schemas.microsoft.com/office/drawing/2014/main" id="{AB6FBAD7-9D20-474A-AEE9-DB743BAF1D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4</a:t>
              </a:r>
            </a:p>
          </p:txBody>
        </p:sp>
        <p:sp>
          <p:nvSpPr>
            <p:cNvPr id="62595" name="Text Box 131">
              <a:extLst>
                <a:ext uri="{FF2B5EF4-FFF2-40B4-BE49-F238E27FC236}">
                  <a16:creationId xmlns:a16="http://schemas.microsoft.com/office/drawing/2014/main" id="{D961C9AF-D4DF-754C-977B-C4C352641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5</a:t>
              </a:r>
            </a:p>
          </p:txBody>
        </p:sp>
        <p:sp>
          <p:nvSpPr>
            <p:cNvPr id="62600" name="Rectangle 136">
              <a:extLst>
                <a:ext uri="{FF2B5EF4-FFF2-40B4-BE49-F238E27FC236}">
                  <a16:creationId xmlns:a16="http://schemas.microsoft.com/office/drawing/2014/main" id="{751DD650-0653-EA4F-882D-3C1E7C61F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1" y="2794"/>
              <a:ext cx="242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7</a:t>
              </a:r>
            </a:p>
          </p:txBody>
        </p:sp>
        <p:sp>
          <p:nvSpPr>
            <p:cNvPr id="62601" name="Rectangle 137">
              <a:extLst>
                <a:ext uri="{FF2B5EF4-FFF2-40B4-BE49-F238E27FC236}">
                  <a16:creationId xmlns:a16="http://schemas.microsoft.com/office/drawing/2014/main" id="{D7E290AA-8887-D043-94F3-027564DFD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94"/>
              <a:ext cx="241" cy="23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602" name="Line 138">
              <a:extLst>
                <a:ext uri="{FF2B5EF4-FFF2-40B4-BE49-F238E27FC236}">
                  <a16:creationId xmlns:a16="http://schemas.microsoft.com/office/drawing/2014/main" id="{4B07A8D6-B25F-EA42-B94A-CF7E415CB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1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03" name="Line 139">
              <a:extLst>
                <a:ext uri="{FF2B5EF4-FFF2-40B4-BE49-F238E27FC236}">
                  <a16:creationId xmlns:a16="http://schemas.microsoft.com/office/drawing/2014/main" id="{603DE954-C06F-1541-91F0-573C07DBB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3" y="2794"/>
              <a:ext cx="0" cy="2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62604" name="Text Box 140">
              <a:extLst>
                <a:ext uri="{FF2B5EF4-FFF2-40B4-BE49-F238E27FC236}">
                  <a16:creationId xmlns:a16="http://schemas.microsoft.com/office/drawing/2014/main" id="{CC3E1DC8-7F76-7646-BF03-DF31CE6A8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7</a:t>
              </a:r>
            </a:p>
          </p:txBody>
        </p:sp>
        <p:sp>
          <p:nvSpPr>
            <p:cNvPr id="62605" name="Text Box 141">
              <a:extLst>
                <a:ext uri="{FF2B5EF4-FFF2-40B4-BE49-F238E27FC236}">
                  <a16:creationId xmlns:a16="http://schemas.microsoft.com/office/drawing/2014/main" id="{4D9ABFA2-3DE1-F24E-BF2C-8D55D1098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7" y="2640"/>
              <a:ext cx="1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000"/>
                <a:t>8</a:t>
              </a:r>
            </a:p>
          </p:txBody>
        </p:sp>
        <p:sp>
          <p:nvSpPr>
            <p:cNvPr id="62646" name="Line 182">
              <a:extLst>
                <a:ext uri="{FF2B5EF4-FFF2-40B4-BE49-F238E27FC236}">
                  <a16:creationId xmlns:a16="http://schemas.microsoft.com/office/drawing/2014/main" id="{6DCFBEC6-6131-1D40-8AD2-C702F0BDB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7" name="Line 183">
              <a:extLst>
                <a:ext uri="{FF2B5EF4-FFF2-40B4-BE49-F238E27FC236}">
                  <a16:creationId xmlns:a16="http://schemas.microsoft.com/office/drawing/2014/main" id="{3B0B24BE-3918-944C-BFA9-909913577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8" name="Line 184">
              <a:extLst>
                <a:ext uri="{FF2B5EF4-FFF2-40B4-BE49-F238E27FC236}">
                  <a16:creationId xmlns:a16="http://schemas.microsoft.com/office/drawing/2014/main" id="{801D05C5-9912-B847-866A-69C68C404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9" name="Line 185">
              <a:extLst>
                <a:ext uri="{FF2B5EF4-FFF2-40B4-BE49-F238E27FC236}">
                  <a16:creationId xmlns:a16="http://schemas.microsoft.com/office/drawing/2014/main" id="{7ED0216F-A7AA-6545-B2F0-51A328A499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0" name="Line 186">
              <a:extLst>
                <a:ext uri="{FF2B5EF4-FFF2-40B4-BE49-F238E27FC236}">
                  <a16:creationId xmlns:a16="http://schemas.microsoft.com/office/drawing/2014/main" id="{9C430DB2-1DCA-1A44-AC63-45DA31C3CF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1" name="Line 187">
              <a:extLst>
                <a:ext uri="{FF2B5EF4-FFF2-40B4-BE49-F238E27FC236}">
                  <a16:creationId xmlns:a16="http://schemas.microsoft.com/office/drawing/2014/main" id="{3FDDA11B-0DF6-2F4F-A512-35FD81CB9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173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715" y="2576226"/>
            <a:ext cx="8031349" cy="26749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Input: </a:t>
            </a:r>
            <a:r>
              <a:rPr lang="en-US" dirty="0"/>
              <a:t>Array </a:t>
            </a:r>
            <a:r>
              <a:rPr lang="en-US" dirty="0">
                <a:latin typeface="Comic Sans MS" pitchFamily="-107" charset="0"/>
              </a:rPr>
              <a:t>A</a:t>
            </a:r>
            <a:r>
              <a:rPr lang="en-US" i="1" dirty="0"/>
              <a:t> </a:t>
            </a:r>
            <a:r>
              <a:rPr lang="en-US" dirty="0"/>
              <a:t>and indices </a:t>
            </a:r>
            <a:r>
              <a:rPr lang="en-US" dirty="0">
                <a:latin typeface="Comic Sans MS" pitchFamily="-107" charset="0"/>
              </a:rPr>
              <a:t>p, q, r</a:t>
            </a:r>
            <a:r>
              <a:rPr lang="en-US" i="1" dirty="0"/>
              <a:t> </a:t>
            </a:r>
            <a:r>
              <a:rPr lang="en-US" dirty="0"/>
              <a:t>such that</a:t>
            </a:r>
            <a:r>
              <a:rPr lang="en-US" dirty="0">
                <a:latin typeface="Comic Sans MS" pitchFamily="-107" charset="0"/>
              </a:rPr>
              <a:t>    p ≤ q &lt; r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Subarrays</a:t>
            </a:r>
            <a:r>
              <a:rPr lang="en-US" dirty="0"/>
              <a:t> </a:t>
            </a:r>
            <a:r>
              <a:rPr lang="en-US" dirty="0">
                <a:latin typeface="Comic Sans MS" pitchFamily="-107" charset="0"/>
              </a:rPr>
              <a:t>A[p . . q]</a:t>
            </a:r>
            <a:r>
              <a:rPr lang="en-US" dirty="0"/>
              <a:t> and </a:t>
            </a:r>
            <a:r>
              <a:rPr lang="en-US" dirty="0">
                <a:latin typeface="Comic Sans MS" pitchFamily="-107" charset="0"/>
              </a:rPr>
              <a:t>A[q + 1 . . r]</a:t>
            </a:r>
            <a:r>
              <a:rPr lang="en-US" dirty="0"/>
              <a:t> are sorted</a:t>
            </a:r>
          </a:p>
          <a:p>
            <a:pPr>
              <a:lnSpc>
                <a:spcPct val="120000"/>
              </a:lnSpc>
            </a:pPr>
            <a:r>
              <a:rPr lang="en-US" b="1" dirty="0"/>
              <a:t>Output: </a:t>
            </a:r>
            <a:r>
              <a:rPr lang="en-US" dirty="0"/>
              <a:t>One single sorted </a:t>
            </a:r>
            <a:r>
              <a:rPr lang="en-US" dirty="0" err="1"/>
              <a:t>subarray</a:t>
            </a:r>
            <a:r>
              <a:rPr lang="en-US" dirty="0"/>
              <a:t> </a:t>
            </a:r>
            <a:r>
              <a:rPr lang="en-US" dirty="0">
                <a:latin typeface="Comic Sans MS" pitchFamily="-107" charset="0"/>
              </a:rPr>
              <a:t>A[p . . r]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41638" y="1317625"/>
            <a:ext cx="3098800" cy="1017588"/>
            <a:chOff x="3808" y="977"/>
            <a:chExt cx="1952" cy="641"/>
          </a:xfrm>
        </p:grpSpPr>
        <p:sp>
          <p:nvSpPr>
            <p:cNvPr id="234501" name="Text Box 5"/>
            <p:cNvSpPr txBox="1">
              <a:spLocks noChangeArrowheads="1"/>
            </p:cNvSpPr>
            <p:nvPr/>
          </p:nvSpPr>
          <p:spPr bwMode="auto">
            <a:xfrm>
              <a:off x="382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34502" name="Text Box 6"/>
            <p:cNvSpPr txBox="1">
              <a:spLocks noChangeArrowheads="1"/>
            </p:cNvSpPr>
            <p:nvPr/>
          </p:nvSpPr>
          <p:spPr bwMode="auto">
            <a:xfrm>
              <a:off x="406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34503" name="Text Box 7"/>
            <p:cNvSpPr txBox="1">
              <a:spLocks noChangeArrowheads="1"/>
            </p:cNvSpPr>
            <p:nvPr/>
          </p:nvSpPr>
          <p:spPr bwMode="auto">
            <a:xfrm>
              <a:off x="430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34504" name="Text Box 8"/>
            <p:cNvSpPr txBox="1">
              <a:spLocks noChangeArrowheads="1"/>
            </p:cNvSpPr>
            <p:nvPr/>
          </p:nvSpPr>
          <p:spPr bwMode="auto">
            <a:xfrm>
              <a:off x="454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34505" name="Text Box 9"/>
            <p:cNvSpPr txBox="1">
              <a:spLocks noChangeArrowheads="1"/>
            </p:cNvSpPr>
            <p:nvPr/>
          </p:nvSpPr>
          <p:spPr bwMode="auto">
            <a:xfrm>
              <a:off x="478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34506" name="Text Box 10"/>
            <p:cNvSpPr txBox="1">
              <a:spLocks noChangeArrowheads="1"/>
            </p:cNvSpPr>
            <p:nvPr/>
          </p:nvSpPr>
          <p:spPr bwMode="auto">
            <a:xfrm>
              <a:off x="502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34507" name="Text Box 11"/>
            <p:cNvSpPr txBox="1">
              <a:spLocks noChangeArrowheads="1"/>
            </p:cNvSpPr>
            <p:nvPr/>
          </p:nvSpPr>
          <p:spPr bwMode="auto">
            <a:xfrm>
              <a:off x="526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34508" name="Text Box 12"/>
            <p:cNvSpPr txBox="1">
              <a:spLocks noChangeArrowheads="1"/>
            </p:cNvSpPr>
            <p:nvPr/>
          </p:nvSpPr>
          <p:spPr bwMode="auto">
            <a:xfrm>
              <a:off x="5503" y="1231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34509" name="Rectangle 13"/>
            <p:cNvSpPr>
              <a:spLocks noChangeArrowheads="1"/>
            </p:cNvSpPr>
            <p:nvPr/>
          </p:nvSpPr>
          <p:spPr bwMode="auto">
            <a:xfrm>
              <a:off x="548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34510" name="Rectangle 14"/>
            <p:cNvSpPr>
              <a:spLocks noChangeArrowheads="1"/>
            </p:cNvSpPr>
            <p:nvPr/>
          </p:nvSpPr>
          <p:spPr bwMode="auto">
            <a:xfrm>
              <a:off x="524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34511" name="Rectangle 15"/>
            <p:cNvSpPr>
              <a:spLocks noChangeArrowheads="1"/>
            </p:cNvSpPr>
            <p:nvPr/>
          </p:nvSpPr>
          <p:spPr bwMode="auto">
            <a:xfrm>
              <a:off x="500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4512" name="Rectangle 16"/>
            <p:cNvSpPr>
              <a:spLocks noChangeArrowheads="1"/>
            </p:cNvSpPr>
            <p:nvPr/>
          </p:nvSpPr>
          <p:spPr bwMode="auto">
            <a:xfrm>
              <a:off x="476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34513" name="Rectangle 17"/>
            <p:cNvSpPr>
              <a:spLocks noChangeArrowheads="1"/>
            </p:cNvSpPr>
            <p:nvPr/>
          </p:nvSpPr>
          <p:spPr bwMode="auto">
            <a:xfrm>
              <a:off x="452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34514" name="Rectangle 18"/>
            <p:cNvSpPr>
              <a:spLocks noChangeArrowheads="1"/>
            </p:cNvSpPr>
            <p:nvPr/>
          </p:nvSpPr>
          <p:spPr bwMode="auto">
            <a:xfrm>
              <a:off x="428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34515" name="Rectangle 19"/>
            <p:cNvSpPr>
              <a:spLocks noChangeArrowheads="1"/>
            </p:cNvSpPr>
            <p:nvPr/>
          </p:nvSpPr>
          <p:spPr bwMode="auto">
            <a:xfrm>
              <a:off x="404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34516" name="Rectangle 20"/>
            <p:cNvSpPr>
              <a:spLocks noChangeArrowheads="1"/>
            </p:cNvSpPr>
            <p:nvPr/>
          </p:nvSpPr>
          <p:spPr bwMode="auto">
            <a:xfrm>
              <a:off x="3808" y="1388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34517" name="Line 21"/>
            <p:cNvSpPr>
              <a:spLocks noChangeShapeType="1"/>
            </p:cNvSpPr>
            <p:nvPr/>
          </p:nvSpPr>
          <p:spPr bwMode="auto">
            <a:xfrm>
              <a:off x="3808" y="138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18" name="Line 22"/>
            <p:cNvSpPr>
              <a:spLocks noChangeShapeType="1"/>
            </p:cNvSpPr>
            <p:nvPr/>
          </p:nvSpPr>
          <p:spPr bwMode="auto">
            <a:xfrm>
              <a:off x="3808" y="1618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19" name="Line 23"/>
            <p:cNvSpPr>
              <a:spLocks noChangeShapeType="1"/>
            </p:cNvSpPr>
            <p:nvPr/>
          </p:nvSpPr>
          <p:spPr bwMode="auto">
            <a:xfrm>
              <a:off x="380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0" name="Line 24"/>
            <p:cNvSpPr>
              <a:spLocks noChangeShapeType="1"/>
            </p:cNvSpPr>
            <p:nvPr/>
          </p:nvSpPr>
          <p:spPr bwMode="auto">
            <a:xfrm>
              <a:off x="40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1" name="Line 25"/>
            <p:cNvSpPr>
              <a:spLocks noChangeShapeType="1"/>
            </p:cNvSpPr>
            <p:nvPr/>
          </p:nvSpPr>
          <p:spPr bwMode="auto">
            <a:xfrm>
              <a:off x="42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2" name="Line 26"/>
            <p:cNvSpPr>
              <a:spLocks noChangeShapeType="1"/>
            </p:cNvSpPr>
            <p:nvPr/>
          </p:nvSpPr>
          <p:spPr bwMode="auto">
            <a:xfrm>
              <a:off x="452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3" name="Line 27"/>
            <p:cNvSpPr>
              <a:spLocks noChangeShapeType="1"/>
            </p:cNvSpPr>
            <p:nvPr/>
          </p:nvSpPr>
          <p:spPr bwMode="auto">
            <a:xfrm>
              <a:off x="476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4" name="Line 28"/>
            <p:cNvSpPr>
              <a:spLocks noChangeShapeType="1"/>
            </p:cNvSpPr>
            <p:nvPr/>
          </p:nvSpPr>
          <p:spPr bwMode="auto">
            <a:xfrm>
              <a:off x="500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5" name="Line 29"/>
            <p:cNvSpPr>
              <a:spLocks noChangeShapeType="1"/>
            </p:cNvSpPr>
            <p:nvPr/>
          </p:nvSpPr>
          <p:spPr bwMode="auto">
            <a:xfrm>
              <a:off x="524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6" name="Line 30"/>
            <p:cNvSpPr>
              <a:spLocks noChangeShapeType="1"/>
            </p:cNvSpPr>
            <p:nvPr/>
          </p:nvSpPr>
          <p:spPr bwMode="auto">
            <a:xfrm>
              <a:off x="5488" y="1388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7" name="Line 31"/>
            <p:cNvSpPr>
              <a:spLocks noChangeShapeType="1"/>
            </p:cNvSpPr>
            <p:nvPr/>
          </p:nvSpPr>
          <p:spPr bwMode="auto">
            <a:xfrm>
              <a:off x="5728" y="1388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8" name="Line 32"/>
            <p:cNvSpPr>
              <a:spLocks noChangeShapeType="1"/>
            </p:cNvSpPr>
            <p:nvPr/>
          </p:nvSpPr>
          <p:spPr bwMode="auto">
            <a:xfrm>
              <a:off x="3957" y="1260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29" name="Text Box 33"/>
            <p:cNvSpPr txBox="1">
              <a:spLocks noChangeArrowheads="1"/>
            </p:cNvSpPr>
            <p:nvPr/>
          </p:nvSpPr>
          <p:spPr bwMode="auto">
            <a:xfrm>
              <a:off x="3878" y="980"/>
              <a:ext cx="2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p</a:t>
              </a:r>
            </a:p>
          </p:txBody>
        </p:sp>
        <p:sp>
          <p:nvSpPr>
            <p:cNvPr id="234530" name="Line 34"/>
            <p:cNvSpPr>
              <a:spLocks noChangeShapeType="1"/>
            </p:cNvSpPr>
            <p:nvPr/>
          </p:nvSpPr>
          <p:spPr bwMode="auto">
            <a:xfrm>
              <a:off x="5646" y="1257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31" name="Text Box 35"/>
            <p:cNvSpPr txBox="1">
              <a:spLocks noChangeArrowheads="1"/>
            </p:cNvSpPr>
            <p:nvPr/>
          </p:nvSpPr>
          <p:spPr bwMode="auto">
            <a:xfrm>
              <a:off x="5567" y="977"/>
              <a:ext cx="1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r</a:t>
              </a:r>
            </a:p>
          </p:txBody>
        </p:sp>
        <p:sp>
          <p:nvSpPr>
            <p:cNvPr id="234532" name="Line 36"/>
            <p:cNvSpPr>
              <a:spLocks noChangeShapeType="1"/>
            </p:cNvSpPr>
            <p:nvPr/>
          </p:nvSpPr>
          <p:spPr bwMode="auto">
            <a:xfrm>
              <a:off x="4690" y="1275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33" name="Text Box 37"/>
            <p:cNvSpPr txBox="1">
              <a:spLocks noChangeArrowheads="1"/>
            </p:cNvSpPr>
            <p:nvPr/>
          </p:nvSpPr>
          <p:spPr bwMode="auto">
            <a:xfrm>
              <a:off x="4611" y="995"/>
              <a:ext cx="1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q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96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576388"/>
            <a:ext cx="8308975" cy="3894137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/>
              <a:t>Idea for merging:</a:t>
            </a:r>
          </a:p>
          <a:p>
            <a:pPr lvl="1">
              <a:lnSpc>
                <a:spcPct val="130000"/>
              </a:lnSpc>
            </a:pPr>
            <a:r>
              <a:rPr lang="en-US"/>
              <a:t>Two piles of sorted cards</a:t>
            </a:r>
          </a:p>
          <a:p>
            <a:pPr lvl="2">
              <a:lnSpc>
                <a:spcPct val="130000"/>
              </a:lnSpc>
            </a:pPr>
            <a:r>
              <a:rPr lang="en-US"/>
              <a:t>Choose the smaller of the two top cards</a:t>
            </a:r>
          </a:p>
          <a:p>
            <a:pPr lvl="2">
              <a:lnSpc>
                <a:spcPct val="130000"/>
              </a:lnSpc>
            </a:pPr>
            <a:r>
              <a:rPr lang="en-US"/>
              <a:t>Remove it and place it in the output pile</a:t>
            </a:r>
          </a:p>
          <a:p>
            <a:pPr lvl="1">
              <a:lnSpc>
                <a:spcPct val="130000"/>
              </a:lnSpc>
            </a:pPr>
            <a:r>
              <a:rPr lang="en-US"/>
              <a:t>Repeat the process until one pile is empty</a:t>
            </a:r>
          </a:p>
          <a:p>
            <a:pPr lvl="1">
              <a:lnSpc>
                <a:spcPct val="130000"/>
              </a:lnSpc>
            </a:pPr>
            <a:r>
              <a:rPr lang="en-US"/>
              <a:t>Take the remaining input pile and place it face-down onto the output pile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5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- </a:t>
            </a:r>
            <a:r>
              <a:rPr lang="en-US" dirty="0" err="1"/>
              <a:t>Pseudocode</a:t>
            </a:r>
            <a:endParaRPr lang="en-US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4438"/>
            <a:ext cx="8699885" cy="5643562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MERGE(A, p, q, r)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Compute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and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2</a:t>
            </a:r>
            <a:endParaRPr lang="en-US" sz="2400" dirty="0">
              <a:solidFill>
                <a:schemeClr val="tx1"/>
              </a:solidFill>
              <a:latin typeface="Comic Sans MS" pitchFamily="-107" charset="0"/>
            </a:endParaRP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Copy the first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 elements into 			               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L[1 . . 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+ 1]</a:t>
            </a:r>
            <a:r>
              <a:rPr lang="en-US" sz="2400" dirty="0">
                <a:solidFill>
                  <a:schemeClr val="tx1"/>
                </a:solidFill>
              </a:rPr>
              <a:t> and  the next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elements into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R[1 . . 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+ 1]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L[n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+ 1] ←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∞;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   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R[n</a:t>
            </a:r>
            <a:r>
              <a:rPr lang="en-US" sz="2400" baseline="-25000" dirty="0">
                <a:solidFill>
                  <a:schemeClr val="tx1"/>
                </a:solidFill>
                <a:latin typeface="Comic Sans MS" pitchFamily="-107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+ 1] </a:t>
            </a:r>
            <a:r>
              <a:rPr lang="en-US" sz="2400" dirty="0">
                <a:solidFill>
                  <a:schemeClr val="tx1"/>
                </a:solidFill>
              </a:rPr>
              <a:t>← 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∞</a:t>
            </a:r>
            <a:endParaRPr lang="en-US" sz="2400" dirty="0">
              <a:solidFill>
                <a:schemeClr val="tx1"/>
              </a:solidFill>
            </a:endParaRP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← 1;    j ← 1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for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k ← 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to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r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      </a:t>
            </a:r>
            <a:r>
              <a:rPr lang="en-US" sz="2400" b="1" dirty="0">
                <a:solidFill>
                  <a:schemeClr val="tx1"/>
                </a:solidFill>
              </a:rPr>
              <a:t>do if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L[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] ≤ R[ j ]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           </a:t>
            </a:r>
            <a:r>
              <a:rPr lang="en-US" sz="2400" b="1" dirty="0">
                <a:solidFill>
                  <a:schemeClr val="tx1"/>
                </a:solidFill>
              </a:rPr>
              <a:t> then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A[k] ← L[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]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                    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←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+ 1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          </a:t>
            </a:r>
            <a:r>
              <a:rPr lang="en-US" sz="2400" b="1" dirty="0">
                <a:solidFill>
                  <a:schemeClr val="tx1"/>
                </a:solidFill>
              </a:rPr>
              <a:t>  else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A[k] ← R[ j ]</a:t>
            </a:r>
          </a:p>
          <a:p>
            <a:pPr marL="381000" indent="-3810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                    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j ← j + 1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13413" y="3108325"/>
            <a:ext cx="3162300" cy="1539875"/>
            <a:chOff x="3599" y="1958"/>
            <a:chExt cx="1992" cy="970"/>
          </a:xfrm>
        </p:grpSpPr>
        <p:sp>
          <p:nvSpPr>
            <p:cNvPr id="241669" name="Text Box 5"/>
            <p:cNvSpPr txBox="1">
              <a:spLocks noChangeArrowheads="1"/>
            </p:cNvSpPr>
            <p:nvPr/>
          </p:nvSpPr>
          <p:spPr bwMode="auto">
            <a:xfrm>
              <a:off x="4007" y="19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p</a:t>
              </a:r>
            </a:p>
          </p:txBody>
        </p:sp>
        <p:sp>
          <p:nvSpPr>
            <p:cNvPr id="241670" name="Text Box 6"/>
            <p:cNvSpPr txBox="1">
              <a:spLocks noChangeArrowheads="1"/>
            </p:cNvSpPr>
            <p:nvPr/>
          </p:nvSpPr>
          <p:spPr bwMode="auto">
            <a:xfrm>
              <a:off x="5015" y="19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q</a:t>
              </a:r>
            </a:p>
          </p:txBody>
        </p:sp>
        <p:sp>
          <p:nvSpPr>
            <p:cNvPr id="241671" name="Rectangle 7"/>
            <p:cNvSpPr>
              <a:spLocks noChangeArrowheads="1"/>
            </p:cNvSpPr>
            <p:nvPr/>
          </p:nvSpPr>
          <p:spPr bwMode="auto">
            <a:xfrm>
              <a:off x="4919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7</a:t>
              </a:r>
              <a:endParaRPr lang="en-US" sz="2400" baseline="-25000">
                <a:solidFill>
                  <a:schemeClr val="accent2"/>
                </a:solidFill>
              </a:endParaRPr>
            </a:p>
          </p:txBody>
        </p:sp>
        <p:sp>
          <p:nvSpPr>
            <p:cNvPr id="241672" name="Rectangle 8"/>
            <p:cNvSpPr>
              <a:spLocks noChangeArrowheads="1"/>
            </p:cNvSpPr>
            <p:nvPr/>
          </p:nvSpPr>
          <p:spPr bwMode="auto">
            <a:xfrm>
              <a:off x="4583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41673" name="Rectangle 9"/>
            <p:cNvSpPr>
              <a:spLocks noChangeArrowheads="1"/>
            </p:cNvSpPr>
            <p:nvPr/>
          </p:nvSpPr>
          <p:spPr bwMode="auto">
            <a:xfrm>
              <a:off x="4247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41674" name="Rectangle 10"/>
            <p:cNvSpPr>
              <a:spLocks noChangeArrowheads="1"/>
            </p:cNvSpPr>
            <p:nvPr/>
          </p:nvSpPr>
          <p:spPr bwMode="auto">
            <a:xfrm>
              <a:off x="3911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2</a:t>
              </a:r>
              <a:endParaRPr lang="en-US" sz="2400" baseline="-25000">
                <a:solidFill>
                  <a:schemeClr val="accent2"/>
                </a:solidFill>
              </a:endParaRPr>
            </a:p>
          </p:txBody>
        </p:sp>
        <p:sp>
          <p:nvSpPr>
            <p:cNvPr id="241675" name="Line 11"/>
            <p:cNvSpPr>
              <a:spLocks noChangeShapeType="1"/>
            </p:cNvSpPr>
            <p:nvPr/>
          </p:nvSpPr>
          <p:spPr bwMode="auto">
            <a:xfrm>
              <a:off x="3911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6" name="Line 12"/>
            <p:cNvSpPr>
              <a:spLocks noChangeShapeType="1"/>
            </p:cNvSpPr>
            <p:nvPr/>
          </p:nvSpPr>
          <p:spPr bwMode="auto">
            <a:xfrm>
              <a:off x="4247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7" name="Line 13"/>
            <p:cNvSpPr>
              <a:spLocks noChangeShapeType="1"/>
            </p:cNvSpPr>
            <p:nvPr/>
          </p:nvSpPr>
          <p:spPr bwMode="auto">
            <a:xfrm>
              <a:off x="4583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8" name="Line 14"/>
            <p:cNvSpPr>
              <a:spLocks noChangeShapeType="1"/>
            </p:cNvSpPr>
            <p:nvPr/>
          </p:nvSpPr>
          <p:spPr bwMode="auto">
            <a:xfrm>
              <a:off x="4919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79" name="Line 15"/>
            <p:cNvSpPr>
              <a:spLocks noChangeShapeType="1"/>
            </p:cNvSpPr>
            <p:nvPr/>
          </p:nvSpPr>
          <p:spPr bwMode="auto">
            <a:xfrm>
              <a:off x="5255" y="215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0" name="Rectangle 16"/>
            <p:cNvSpPr>
              <a:spLocks noChangeArrowheads="1"/>
            </p:cNvSpPr>
            <p:nvPr/>
          </p:nvSpPr>
          <p:spPr bwMode="auto">
            <a:xfrm>
              <a:off x="4919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6</a:t>
              </a:r>
              <a:endParaRPr lang="en-US" sz="2400" baseline="-25000">
                <a:solidFill>
                  <a:schemeClr val="accent2"/>
                </a:solidFill>
              </a:endParaRPr>
            </a:p>
          </p:txBody>
        </p:sp>
        <p:sp>
          <p:nvSpPr>
            <p:cNvPr id="241681" name="Rectangle 17"/>
            <p:cNvSpPr>
              <a:spLocks noChangeArrowheads="1"/>
            </p:cNvSpPr>
            <p:nvPr/>
          </p:nvSpPr>
          <p:spPr bwMode="auto">
            <a:xfrm>
              <a:off x="4583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41682" name="Rectangle 18"/>
            <p:cNvSpPr>
              <a:spLocks noChangeArrowheads="1"/>
            </p:cNvSpPr>
            <p:nvPr/>
          </p:nvSpPr>
          <p:spPr bwMode="auto">
            <a:xfrm>
              <a:off x="4247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41683" name="Rectangle 19"/>
            <p:cNvSpPr>
              <a:spLocks noChangeArrowheads="1"/>
            </p:cNvSpPr>
            <p:nvPr/>
          </p:nvSpPr>
          <p:spPr bwMode="auto">
            <a:xfrm>
              <a:off x="3911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</a:t>
              </a:r>
              <a:endParaRPr lang="en-US" sz="2400" baseline="-25000">
                <a:solidFill>
                  <a:schemeClr val="accent2"/>
                </a:solidFill>
              </a:endParaRPr>
            </a:p>
          </p:txBody>
        </p:sp>
        <p:sp>
          <p:nvSpPr>
            <p:cNvPr id="241684" name="Line 20"/>
            <p:cNvSpPr>
              <a:spLocks noChangeShapeType="1"/>
            </p:cNvSpPr>
            <p:nvPr/>
          </p:nvSpPr>
          <p:spPr bwMode="auto">
            <a:xfrm>
              <a:off x="3911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5" name="Line 21"/>
            <p:cNvSpPr>
              <a:spLocks noChangeShapeType="1"/>
            </p:cNvSpPr>
            <p:nvPr/>
          </p:nvSpPr>
          <p:spPr bwMode="auto">
            <a:xfrm>
              <a:off x="4247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6" name="Line 22"/>
            <p:cNvSpPr>
              <a:spLocks noChangeShapeType="1"/>
            </p:cNvSpPr>
            <p:nvPr/>
          </p:nvSpPr>
          <p:spPr bwMode="auto">
            <a:xfrm>
              <a:off x="4583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7" name="Line 23"/>
            <p:cNvSpPr>
              <a:spLocks noChangeShapeType="1"/>
            </p:cNvSpPr>
            <p:nvPr/>
          </p:nvSpPr>
          <p:spPr bwMode="auto">
            <a:xfrm>
              <a:off x="4919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8" name="Line 24"/>
            <p:cNvSpPr>
              <a:spLocks noChangeShapeType="1"/>
            </p:cNvSpPr>
            <p:nvPr/>
          </p:nvSpPr>
          <p:spPr bwMode="auto">
            <a:xfrm>
              <a:off x="5255" y="2640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689" name="Text Box 25"/>
            <p:cNvSpPr txBox="1">
              <a:spLocks noChangeArrowheads="1"/>
            </p:cNvSpPr>
            <p:nvPr/>
          </p:nvSpPr>
          <p:spPr bwMode="auto">
            <a:xfrm>
              <a:off x="5023" y="2486"/>
              <a:ext cx="1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r</a:t>
              </a:r>
            </a:p>
          </p:txBody>
        </p:sp>
        <p:sp>
          <p:nvSpPr>
            <p:cNvPr id="241690" name="Text Box 26"/>
            <p:cNvSpPr txBox="1">
              <a:spLocks noChangeArrowheads="1"/>
            </p:cNvSpPr>
            <p:nvPr/>
          </p:nvSpPr>
          <p:spPr bwMode="auto">
            <a:xfrm>
              <a:off x="3957" y="2486"/>
              <a:ext cx="37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q + 1</a:t>
              </a:r>
            </a:p>
          </p:txBody>
        </p:sp>
        <p:sp>
          <p:nvSpPr>
            <p:cNvPr id="241691" name="Text Box 27"/>
            <p:cNvSpPr txBox="1">
              <a:spLocks noChangeArrowheads="1"/>
            </p:cNvSpPr>
            <p:nvPr/>
          </p:nvSpPr>
          <p:spPr bwMode="auto">
            <a:xfrm>
              <a:off x="3623" y="219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L</a:t>
              </a:r>
            </a:p>
          </p:txBody>
        </p:sp>
        <p:sp>
          <p:nvSpPr>
            <p:cNvPr id="241692" name="Text Box 28"/>
            <p:cNvSpPr txBox="1">
              <a:spLocks noChangeArrowheads="1"/>
            </p:cNvSpPr>
            <p:nvPr/>
          </p:nvSpPr>
          <p:spPr bwMode="auto">
            <a:xfrm>
              <a:off x="3599" y="2678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</a:t>
              </a:r>
            </a:p>
          </p:txBody>
        </p:sp>
        <p:sp>
          <p:nvSpPr>
            <p:cNvPr id="241693" name="Rectangle 29"/>
            <p:cNvSpPr>
              <a:spLocks noChangeArrowheads="1"/>
            </p:cNvSpPr>
            <p:nvPr/>
          </p:nvSpPr>
          <p:spPr bwMode="auto">
            <a:xfrm>
              <a:off x="5255" y="215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 dirty="0">
                  <a:solidFill>
                    <a:schemeClr val="accent2"/>
                  </a:solidFill>
                  <a:sym typeface="Symbol" pitchFamily="-107" charset="2"/>
                </a:rPr>
                <a:t>∞</a:t>
              </a:r>
              <a:endParaRPr lang="en-US" sz="2400" baseline="-25000" dirty="0">
                <a:solidFill>
                  <a:schemeClr val="accent2"/>
                </a:solidFill>
                <a:sym typeface="Symbol" pitchFamily="-107" charset="2"/>
              </a:endParaRPr>
            </a:p>
          </p:txBody>
        </p:sp>
        <p:sp>
          <p:nvSpPr>
            <p:cNvPr id="241694" name="Rectangle 30"/>
            <p:cNvSpPr>
              <a:spLocks noChangeArrowheads="1"/>
            </p:cNvSpPr>
            <p:nvPr/>
          </p:nvSpPr>
          <p:spPr bwMode="auto">
            <a:xfrm>
              <a:off x="5255" y="2640"/>
              <a:ext cx="336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 dirty="0">
                  <a:solidFill>
                    <a:schemeClr val="accent2"/>
                  </a:solidFill>
                  <a:sym typeface="Symbol" pitchFamily="-107" charset="2"/>
                </a:rPr>
                <a:t>∞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800725" y="939800"/>
            <a:ext cx="3100388" cy="1738313"/>
            <a:chOff x="3305" y="2504"/>
            <a:chExt cx="1953" cy="1095"/>
          </a:xfrm>
        </p:grpSpPr>
        <p:sp>
          <p:nvSpPr>
            <p:cNvPr id="241696" name="Text Box 32"/>
            <p:cNvSpPr txBox="1">
              <a:spLocks noChangeArrowheads="1"/>
            </p:cNvSpPr>
            <p:nvPr/>
          </p:nvSpPr>
          <p:spPr bwMode="auto">
            <a:xfrm>
              <a:off x="332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41697" name="Text Box 33"/>
            <p:cNvSpPr txBox="1">
              <a:spLocks noChangeArrowheads="1"/>
            </p:cNvSpPr>
            <p:nvPr/>
          </p:nvSpPr>
          <p:spPr bwMode="auto">
            <a:xfrm>
              <a:off x="356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41698" name="Text Box 34"/>
            <p:cNvSpPr txBox="1">
              <a:spLocks noChangeArrowheads="1"/>
            </p:cNvSpPr>
            <p:nvPr/>
          </p:nvSpPr>
          <p:spPr bwMode="auto">
            <a:xfrm>
              <a:off x="380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41699" name="Text Box 35"/>
            <p:cNvSpPr txBox="1">
              <a:spLocks noChangeArrowheads="1"/>
            </p:cNvSpPr>
            <p:nvPr/>
          </p:nvSpPr>
          <p:spPr bwMode="auto">
            <a:xfrm>
              <a:off x="404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41700" name="Text Box 36"/>
            <p:cNvSpPr txBox="1">
              <a:spLocks noChangeArrowheads="1"/>
            </p:cNvSpPr>
            <p:nvPr/>
          </p:nvSpPr>
          <p:spPr bwMode="auto">
            <a:xfrm>
              <a:off x="428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41701" name="Text Box 37"/>
            <p:cNvSpPr txBox="1">
              <a:spLocks noChangeArrowheads="1"/>
            </p:cNvSpPr>
            <p:nvPr/>
          </p:nvSpPr>
          <p:spPr bwMode="auto">
            <a:xfrm>
              <a:off x="452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41702" name="Text Box 38"/>
            <p:cNvSpPr txBox="1">
              <a:spLocks noChangeArrowheads="1"/>
            </p:cNvSpPr>
            <p:nvPr/>
          </p:nvSpPr>
          <p:spPr bwMode="auto">
            <a:xfrm>
              <a:off x="476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41703" name="Text Box 39"/>
            <p:cNvSpPr txBox="1">
              <a:spLocks noChangeArrowheads="1"/>
            </p:cNvSpPr>
            <p:nvPr/>
          </p:nvSpPr>
          <p:spPr bwMode="auto">
            <a:xfrm>
              <a:off x="5001" y="2758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  <p:sp>
          <p:nvSpPr>
            <p:cNvPr id="241704" name="Rectangle 40"/>
            <p:cNvSpPr>
              <a:spLocks noChangeArrowheads="1"/>
            </p:cNvSpPr>
            <p:nvPr/>
          </p:nvSpPr>
          <p:spPr bwMode="auto">
            <a:xfrm>
              <a:off x="498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41705" name="Rectangle 41"/>
            <p:cNvSpPr>
              <a:spLocks noChangeArrowheads="1"/>
            </p:cNvSpPr>
            <p:nvPr/>
          </p:nvSpPr>
          <p:spPr bwMode="auto">
            <a:xfrm>
              <a:off x="474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41706" name="Rectangle 42"/>
            <p:cNvSpPr>
              <a:spLocks noChangeArrowheads="1"/>
            </p:cNvSpPr>
            <p:nvPr/>
          </p:nvSpPr>
          <p:spPr bwMode="auto">
            <a:xfrm>
              <a:off x="450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41707" name="Rectangle 43"/>
            <p:cNvSpPr>
              <a:spLocks noChangeArrowheads="1"/>
            </p:cNvSpPr>
            <p:nvPr/>
          </p:nvSpPr>
          <p:spPr bwMode="auto">
            <a:xfrm>
              <a:off x="426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41708" name="Rectangle 44"/>
            <p:cNvSpPr>
              <a:spLocks noChangeArrowheads="1"/>
            </p:cNvSpPr>
            <p:nvPr/>
          </p:nvSpPr>
          <p:spPr bwMode="auto">
            <a:xfrm>
              <a:off x="402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41709" name="Rectangle 45"/>
            <p:cNvSpPr>
              <a:spLocks noChangeArrowheads="1"/>
            </p:cNvSpPr>
            <p:nvPr/>
          </p:nvSpPr>
          <p:spPr bwMode="auto">
            <a:xfrm>
              <a:off x="378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41710" name="Rectangle 46"/>
            <p:cNvSpPr>
              <a:spLocks noChangeArrowheads="1"/>
            </p:cNvSpPr>
            <p:nvPr/>
          </p:nvSpPr>
          <p:spPr bwMode="auto">
            <a:xfrm>
              <a:off x="354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41711" name="Rectangle 47"/>
            <p:cNvSpPr>
              <a:spLocks noChangeArrowheads="1"/>
            </p:cNvSpPr>
            <p:nvPr/>
          </p:nvSpPr>
          <p:spPr bwMode="auto">
            <a:xfrm>
              <a:off x="3306" y="2915"/>
              <a:ext cx="24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41712" name="Line 48"/>
            <p:cNvSpPr>
              <a:spLocks noChangeShapeType="1"/>
            </p:cNvSpPr>
            <p:nvPr/>
          </p:nvSpPr>
          <p:spPr bwMode="auto">
            <a:xfrm>
              <a:off x="3306" y="2915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3" name="Line 49"/>
            <p:cNvSpPr>
              <a:spLocks noChangeShapeType="1"/>
            </p:cNvSpPr>
            <p:nvPr/>
          </p:nvSpPr>
          <p:spPr bwMode="auto">
            <a:xfrm>
              <a:off x="3306" y="3145"/>
              <a:ext cx="19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4" name="Line 50"/>
            <p:cNvSpPr>
              <a:spLocks noChangeShapeType="1"/>
            </p:cNvSpPr>
            <p:nvPr/>
          </p:nvSpPr>
          <p:spPr bwMode="auto">
            <a:xfrm>
              <a:off x="3306" y="2915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5" name="Line 51"/>
            <p:cNvSpPr>
              <a:spLocks noChangeShapeType="1"/>
            </p:cNvSpPr>
            <p:nvPr/>
          </p:nvSpPr>
          <p:spPr bwMode="auto">
            <a:xfrm>
              <a:off x="354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6" name="Line 52"/>
            <p:cNvSpPr>
              <a:spLocks noChangeShapeType="1"/>
            </p:cNvSpPr>
            <p:nvPr/>
          </p:nvSpPr>
          <p:spPr bwMode="auto">
            <a:xfrm>
              <a:off x="378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7" name="Line 53"/>
            <p:cNvSpPr>
              <a:spLocks noChangeShapeType="1"/>
            </p:cNvSpPr>
            <p:nvPr/>
          </p:nvSpPr>
          <p:spPr bwMode="auto">
            <a:xfrm>
              <a:off x="402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8" name="Line 54"/>
            <p:cNvSpPr>
              <a:spLocks noChangeShapeType="1"/>
            </p:cNvSpPr>
            <p:nvPr/>
          </p:nvSpPr>
          <p:spPr bwMode="auto">
            <a:xfrm>
              <a:off x="426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19" name="Line 55"/>
            <p:cNvSpPr>
              <a:spLocks noChangeShapeType="1"/>
            </p:cNvSpPr>
            <p:nvPr/>
          </p:nvSpPr>
          <p:spPr bwMode="auto">
            <a:xfrm>
              <a:off x="450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0" name="Line 56"/>
            <p:cNvSpPr>
              <a:spLocks noChangeShapeType="1"/>
            </p:cNvSpPr>
            <p:nvPr/>
          </p:nvSpPr>
          <p:spPr bwMode="auto">
            <a:xfrm>
              <a:off x="474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1" name="Line 57"/>
            <p:cNvSpPr>
              <a:spLocks noChangeShapeType="1"/>
            </p:cNvSpPr>
            <p:nvPr/>
          </p:nvSpPr>
          <p:spPr bwMode="auto">
            <a:xfrm>
              <a:off x="4986" y="2915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2" name="Line 58"/>
            <p:cNvSpPr>
              <a:spLocks noChangeShapeType="1"/>
            </p:cNvSpPr>
            <p:nvPr/>
          </p:nvSpPr>
          <p:spPr bwMode="auto">
            <a:xfrm>
              <a:off x="5226" y="2915"/>
              <a:ext cx="0" cy="23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3" name="Line 59"/>
            <p:cNvSpPr>
              <a:spLocks noChangeShapeType="1"/>
            </p:cNvSpPr>
            <p:nvPr/>
          </p:nvSpPr>
          <p:spPr bwMode="auto">
            <a:xfrm>
              <a:off x="3455" y="2787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4" name="Text Box 60"/>
            <p:cNvSpPr txBox="1">
              <a:spLocks noChangeArrowheads="1"/>
            </p:cNvSpPr>
            <p:nvPr/>
          </p:nvSpPr>
          <p:spPr bwMode="auto">
            <a:xfrm>
              <a:off x="3376" y="2507"/>
              <a:ext cx="2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p</a:t>
              </a:r>
            </a:p>
          </p:txBody>
        </p:sp>
        <p:sp>
          <p:nvSpPr>
            <p:cNvPr id="241725" name="Line 61"/>
            <p:cNvSpPr>
              <a:spLocks noChangeShapeType="1"/>
            </p:cNvSpPr>
            <p:nvPr/>
          </p:nvSpPr>
          <p:spPr bwMode="auto">
            <a:xfrm>
              <a:off x="5144" y="2784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6" name="Text Box 62"/>
            <p:cNvSpPr txBox="1">
              <a:spLocks noChangeArrowheads="1"/>
            </p:cNvSpPr>
            <p:nvPr/>
          </p:nvSpPr>
          <p:spPr bwMode="auto">
            <a:xfrm>
              <a:off x="5065" y="2504"/>
              <a:ext cx="19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r</a:t>
              </a:r>
            </a:p>
          </p:txBody>
        </p:sp>
        <p:sp>
          <p:nvSpPr>
            <p:cNvPr id="241727" name="Line 63"/>
            <p:cNvSpPr>
              <a:spLocks noChangeShapeType="1"/>
            </p:cNvSpPr>
            <p:nvPr/>
          </p:nvSpPr>
          <p:spPr bwMode="auto">
            <a:xfrm>
              <a:off x="4188" y="2802"/>
              <a:ext cx="7" cy="1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28" name="Text Box 64"/>
            <p:cNvSpPr txBox="1">
              <a:spLocks noChangeArrowheads="1"/>
            </p:cNvSpPr>
            <p:nvPr/>
          </p:nvSpPr>
          <p:spPr bwMode="auto">
            <a:xfrm>
              <a:off x="4109" y="2522"/>
              <a:ext cx="1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q</a:t>
              </a:r>
            </a:p>
          </p:txBody>
        </p:sp>
        <p:sp>
          <p:nvSpPr>
            <p:cNvPr id="241729" name="AutoShape 65"/>
            <p:cNvSpPr>
              <a:spLocks/>
            </p:cNvSpPr>
            <p:nvPr/>
          </p:nvSpPr>
          <p:spPr bwMode="auto">
            <a:xfrm rot="-5400000">
              <a:off x="3727" y="2798"/>
              <a:ext cx="106" cy="949"/>
            </a:xfrm>
            <a:prstGeom prst="leftBrace">
              <a:avLst>
                <a:gd name="adj1" fmla="val 7460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0" name="AutoShape 66"/>
            <p:cNvSpPr>
              <a:spLocks/>
            </p:cNvSpPr>
            <p:nvPr/>
          </p:nvSpPr>
          <p:spPr bwMode="auto">
            <a:xfrm rot="-5400000">
              <a:off x="4690" y="2798"/>
              <a:ext cx="106" cy="949"/>
            </a:xfrm>
            <a:prstGeom prst="leftBrace">
              <a:avLst>
                <a:gd name="adj1" fmla="val 7460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731" name="Text Box 67"/>
            <p:cNvSpPr txBox="1">
              <a:spLocks noChangeArrowheads="1"/>
            </p:cNvSpPr>
            <p:nvPr/>
          </p:nvSpPr>
          <p:spPr bwMode="auto">
            <a:xfrm>
              <a:off x="3678" y="3349"/>
              <a:ext cx="24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n</a:t>
              </a:r>
              <a:r>
                <a:rPr lang="en-US" sz="2000" baseline="-25000">
                  <a:solidFill>
                    <a:srgbClr val="CC0000"/>
                  </a:solidFill>
                  <a:latin typeface="Comic Sans MS" pitchFamily="-107" charset="0"/>
                </a:rPr>
                <a:t>1</a:t>
              </a:r>
              <a:endParaRPr lang="en-US" sz="2000">
                <a:solidFill>
                  <a:srgbClr val="CC0000"/>
                </a:solidFill>
                <a:latin typeface="Comic Sans MS" pitchFamily="-107" charset="0"/>
              </a:endParaRPr>
            </a:p>
          </p:txBody>
        </p:sp>
        <p:sp>
          <p:nvSpPr>
            <p:cNvPr id="241732" name="Text Box 68"/>
            <p:cNvSpPr txBox="1">
              <a:spLocks noChangeArrowheads="1"/>
            </p:cNvSpPr>
            <p:nvPr/>
          </p:nvSpPr>
          <p:spPr bwMode="auto">
            <a:xfrm>
              <a:off x="4627" y="3338"/>
              <a:ext cx="2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Comic Sans MS" pitchFamily="-107" charset="0"/>
                </a:rPr>
                <a:t>n</a:t>
              </a:r>
              <a:r>
                <a:rPr lang="en-US" sz="2000" baseline="-25000">
                  <a:solidFill>
                    <a:srgbClr val="CC0000"/>
                  </a:solidFill>
                  <a:latin typeface="Comic Sans MS" pitchFamily="-107" charset="0"/>
                </a:rPr>
                <a:t>2</a:t>
              </a:r>
              <a:endParaRPr lang="en-US" sz="2000">
                <a:solidFill>
                  <a:srgbClr val="CC0000"/>
                </a:solidFill>
                <a:latin typeface="Comic Sans MS" pitchFamily="-107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5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 of Merge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235075"/>
            <a:ext cx="8115300" cy="42592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Initialization (copying into temporary arrays):</a:t>
            </a:r>
          </a:p>
          <a:p>
            <a:pPr lvl="1">
              <a:lnSpc>
                <a:spcPct val="120000"/>
              </a:lnSpc>
            </a:pP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baseline="-25000" dirty="0">
                <a:latin typeface="Comic Sans MS" pitchFamily="-107" charset="0"/>
                <a:sym typeface="Symbol" pitchFamily="-107" charset="2"/>
              </a:rPr>
              <a:t>1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 + n</a:t>
            </a:r>
            <a:r>
              <a:rPr lang="en-US" baseline="-25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) =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  <a:r>
              <a:rPr lang="en-US" dirty="0">
                <a:sym typeface="Symbol" pitchFamily="-107" charset="2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Adding the elements to the final array (the </a:t>
            </a:r>
            <a:r>
              <a:rPr lang="en-US" b="1" dirty="0">
                <a:sym typeface="Symbol" pitchFamily="-107" charset="2"/>
              </a:rPr>
              <a:t>for</a:t>
            </a:r>
            <a:r>
              <a:rPr lang="en-US" dirty="0">
                <a:sym typeface="Symbol" pitchFamily="-107" charset="2"/>
              </a:rPr>
              <a:t> loop):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  <a:sym typeface="Symbol" pitchFamily="-107" charset="2"/>
              </a:rPr>
              <a:t>n</a:t>
            </a:r>
            <a:r>
              <a:rPr lang="en-US" dirty="0">
                <a:sym typeface="Symbol" pitchFamily="-107" charset="2"/>
              </a:rPr>
              <a:t> iterations, each taking constant time ⇒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  <a:endParaRPr lang="en-US" dirty="0">
              <a:sym typeface="Symbol" pitchFamily="-107" charset="2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Total time for Merge:</a:t>
            </a:r>
          </a:p>
          <a:p>
            <a:pPr lvl="1">
              <a:lnSpc>
                <a:spcPct val="120000"/>
              </a:lnSpc>
            </a:pP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3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3505200" y="6324600"/>
            <a:ext cx="2209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650287" cy="906462"/>
          </a:xfrm>
        </p:spPr>
        <p:txBody>
          <a:bodyPr/>
          <a:lstStyle/>
          <a:p>
            <a:r>
              <a:rPr lang="en-US" sz="3600"/>
              <a:t>Analyzing Divide and Conquer Algorithms</a:t>
            </a:r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095375"/>
            <a:ext cx="8113712" cy="5610225"/>
          </a:xfrm>
        </p:spPr>
        <p:txBody>
          <a:bodyPr/>
          <a:lstStyle/>
          <a:p>
            <a:r>
              <a:rPr lang="en-US" dirty="0"/>
              <a:t>The recurrence is based on the three steps of the paradigm:</a:t>
            </a:r>
          </a:p>
          <a:p>
            <a:pPr lvl="1"/>
            <a:r>
              <a:rPr lang="en-US" dirty="0">
                <a:latin typeface="Comic Sans MS" pitchFamily="-107" charset="0"/>
              </a:rPr>
              <a:t>T(n)</a:t>
            </a:r>
            <a:r>
              <a:rPr lang="en-US" dirty="0"/>
              <a:t> – running time on a problem of size </a:t>
            </a:r>
            <a:r>
              <a:rPr lang="en-US" dirty="0">
                <a:latin typeface="Comic Sans MS" pitchFamily="-107" charset="0"/>
              </a:rPr>
              <a:t>n</a:t>
            </a:r>
          </a:p>
          <a:p>
            <a:pPr lvl="1"/>
            <a:r>
              <a:rPr lang="en-US" b="1" dirty="0">
                <a:sym typeface="Symbol" pitchFamily="-107" charset="2"/>
              </a:rPr>
              <a:t>Divide</a:t>
            </a:r>
            <a:r>
              <a:rPr lang="en-US" dirty="0">
                <a:sym typeface="Symbol" pitchFamily="-107" charset="2"/>
              </a:rPr>
              <a:t> the problem into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a</a:t>
            </a:r>
            <a:r>
              <a:rPr lang="en-US" dirty="0">
                <a:sym typeface="Symbol" pitchFamily="-107" charset="2"/>
              </a:rPr>
              <a:t> </a:t>
            </a:r>
            <a:r>
              <a:rPr lang="en-US" dirty="0" err="1">
                <a:sym typeface="Symbol" pitchFamily="-107" charset="2"/>
              </a:rPr>
              <a:t>subproblems</a:t>
            </a:r>
            <a:r>
              <a:rPr lang="en-US" dirty="0">
                <a:sym typeface="Symbol" pitchFamily="-107" charset="2"/>
              </a:rPr>
              <a:t>, each of size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n/b: </a:t>
            </a:r>
            <a:r>
              <a:rPr lang="en-US" dirty="0">
                <a:sym typeface="Symbol" pitchFamily="-107" charset="2"/>
              </a:rPr>
              <a:t>takes </a:t>
            </a:r>
            <a:r>
              <a:rPr lang="en-US" dirty="0">
                <a:solidFill>
                  <a:srgbClr val="990033"/>
                </a:solidFill>
                <a:latin typeface="Comic Sans MS" pitchFamily="-107" charset="0"/>
                <a:sym typeface="Symbol" pitchFamily="-107" charset="2"/>
              </a:rPr>
              <a:t>D(n)</a:t>
            </a:r>
            <a:endParaRPr lang="en-US" dirty="0">
              <a:solidFill>
                <a:srgbClr val="990033"/>
              </a:solidFill>
              <a:sym typeface="Symbol" pitchFamily="-107" charset="2"/>
            </a:endParaRPr>
          </a:p>
          <a:p>
            <a:pPr lvl="1"/>
            <a:r>
              <a:rPr lang="en-US" b="1" dirty="0">
                <a:sym typeface="Symbol" pitchFamily="-107" charset="2"/>
              </a:rPr>
              <a:t>Conquer</a:t>
            </a:r>
            <a:r>
              <a:rPr lang="en-US" dirty="0">
                <a:sym typeface="Symbol" pitchFamily="-107" charset="2"/>
              </a:rPr>
              <a:t> (solve) the </a:t>
            </a:r>
            <a:r>
              <a:rPr lang="en-US" dirty="0" err="1">
                <a:sym typeface="Symbol" pitchFamily="-107" charset="2"/>
              </a:rPr>
              <a:t>subproblems</a:t>
            </a:r>
            <a:r>
              <a:rPr lang="en-US" dirty="0">
                <a:sym typeface="Symbol" pitchFamily="-107" charset="2"/>
              </a:rPr>
              <a:t>: takes </a:t>
            </a:r>
            <a:r>
              <a:rPr lang="en-US" dirty="0" err="1">
                <a:solidFill>
                  <a:srgbClr val="990033"/>
                </a:solidFill>
                <a:latin typeface="Comic Sans MS" pitchFamily="-107" charset="0"/>
                <a:sym typeface="Symbol" pitchFamily="-107" charset="2"/>
              </a:rPr>
              <a:t>aT</a:t>
            </a:r>
            <a:r>
              <a:rPr lang="en-US" dirty="0">
                <a:solidFill>
                  <a:srgbClr val="990033"/>
                </a:solidFill>
                <a:latin typeface="Comic Sans MS" pitchFamily="-107" charset="0"/>
                <a:sym typeface="Symbol" pitchFamily="-107" charset="2"/>
              </a:rPr>
              <a:t>(n/b)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 </a:t>
            </a:r>
          </a:p>
          <a:p>
            <a:pPr lvl="1"/>
            <a:r>
              <a:rPr lang="en-US" b="1" dirty="0">
                <a:sym typeface="Symbol" pitchFamily="-107" charset="2"/>
              </a:rPr>
              <a:t>Combine</a:t>
            </a:r>
            <a:r>
              <a:rPr lang="en-US" dirty="0">
                <a:sym typeface="Symbol" pitchFamily="-107" charset="2"/>
              </a:rPr>
              <a:t> the solutions: takes </a:t>
            </a:r>
            <a:r>
              <a:rPr lang="en-US" dirty="0">
                <a:solidFill>
                  <a:srgbClr val="990033"/>
                </a:solidFill>
                <a:latin typeface="Comic Sans MS" pitchFamily="-107" charset="0"/>
                <a:sym typeface="Symbol" pitchFamily="-107" charset="2"/>
              </a:rPr>
              <a:t>C(n)</a:t>
            </a:r>
            <a:endParaRPr lang="en-US" dirty="0">
              <a:solidFill>
                <a:srgbClr val="990033"/>
              </a:solidFill>
              <a:sym typeface="Symbol" pitchFamily="-107" charset="2"/>
            </a:endParaRPr>
          </a:p>
          <a:p>
            <a:pPr>
              <a:buFontTx/>
              <a:buNone/>
            </a:pPr>
            <a:r>
              <a:rPr lang="en-US" dirty="0">
                <a:sym typeface="Symbol" pitchFamily="-107" charset="2"/>
              </a:rPr>
              <a:t>			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(1)				</a:t>
            </a:r>
            <a:r>
              <a:rPr lang="en-US" dirty="0">
                <a:sym typeface="Symbol" pitchFamily="-107" charset="2"/>
              </a:rPr>
              <a:t>if </a:t>
            </a:r>
            <a:r>
              <a:rPr lang="en-US" dirty="0">
                <a:latin typeface="Comic Sans MS" pitchFamily="-107" charset="0"/>
              </a:rPr>
              <a:t>n </a:t>
            </a:r>
            <a:r>
              <a:rPr lang="en-US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≤ c</a:t>
            </a:r>
            <a:r>
              <a:rPr lang="en-US" dirty="0">
                <a:sym typeface="Symbol" pitchFamily="-107" charset="2"/>
              </a:rPr>
              <a:t> </a:t>
            </a:r>
          </a:p>
          <a:p>
            <a:pPr>
              <a:buFontTx/>
              <a:buNone/>
            </a:pPr>
            <a:r>
              <a:rPr lang="en-US" dirty="0">
                <a:sym typeface="Symbol" pitchFamily="-107" charset="2"/>
              </a:rPr>
              <a:t>     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T(n) = 	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aT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(n/b) + D(n) + C(n)</a:t>
            </a:r>
            <a:r>
              <a:rPr lang="en-US" dirty="0">
                <a:sym typeface="Symbol" pitchFamily="-107" charset="2"/>
              </a:rPr>
              <a:t>	otherwise</a:t>
            </a:r>
          </a:p>
        </p:txBody>
      </p:sp>
      <p:sp>
        <p:nvSpPr>
          <p:cNvPr id="243717" name="AutoShape 5"/>
          <p:cNvSpPr>
            <a:spLocks/>
          </p:cNvSpPr>
          <p:nvPr/>
        </p:nvSpPr>
        <p:spPr bwMode="auto">
          <a:xfrm>
            <a:off x="2192338" y="4178300"/>
            <a:ext cx="198437" cy="1011238"/>
          </a:xfrm>
          <a:prstGeom prst="leftBrace">
            <a:avLst>
              <a:gd name="adj1" fmla="val 424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2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66061-EE9B-7448-9836-6B5AC8BD409F}" type="slidenum">
              <a:rPr lang="en-US"/>
              <a:pPr/>
              <a:t>2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Bubble Sort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Idea:</a:t>
            </a:r>
          </a:p>
          <a:p>
            <a:pPr lvl="1"/>
            <a:r>
              <a:rPr lang="en-US"/>
              <a:t>Repeatedly pass through the array</a:t>
            </a:r>
          </a:p>
          <a:p>
            <a:pPr lvl="1"/>
            <a:r>
              <a:rPr lang="en-US"/>
              <a:t>Swaps adjacent elements that are out of order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Easier to implement, but slower than Insertion sort</a:t>
            </a:r>
          </a:p>
        </p:txBody>
      </p:sp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227171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2757488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00390" name="Text Box 6"/>
          <p:cNvSpPr txBox="1">
            <a:spLocks noChangeArrowheads="1"/>
          </p:cNvSpPr>
          <p:nvPr/>
        </p:nvSpPr>
        <p:spPr bwMode="auto">
          <a:xfrm>
            <a:off x="317976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4989513" y="3349625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/>
              <a:t>n</a:t>
            </a:r>
          </a:p>
        </p:txBody>
      </p:sp>
      <p:sp>
        <p:nvSpPr>
          <p:cNvPr id="400392" name="Text Box 8"/>
          <p:cNvSpPr txBox="1">
            <a:spLocks noChangeArrowheads="1"/>
          </p:cNvSpPr>
          <p:nvPr/>
        </p:nvSpPr>
        <p:spPr bwMode="auto">
          <a:xfrm>
            <a:off x="2273300" y="303212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00393" name="Line 9"/>
          <p:cNvSpPr>
            <a:spLocks noChangeShapeType="1"/>
          </p:cNvSpPr>
          <p:nvPr/>
        </p:nvSpPr>
        <p:spPr bwMode="auto">
          <a:xfrm>
            <a:off x="2633663" y="3224213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00394" name="Group 10"/>
          <p:cNvGrpSpPr>
            <a:grpSpLocks/>
          </p:cNvGrpSpPr>
          <p:nvPr/>
        </p:nvGrpSpPr>
        <p:grpSpPr bwMode="auto">
          <a:xfrm>
            <a:off x="2219325" y="3630613"/>
            <a:ext cx="3154363" cy="423862"/>
            <a:chOff x="221" y="912"/>
            <a:chExt cx="1987" cy="267"/>
          </a:xfrm>
        </p:grpSpPr>
        <p:sp>
          <p:nvSpPr>
            <p:cNvPr id="400395" name="Rectangle 11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00396" name="Rectangle 12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400397" name="Rectangle 13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00398" name="Rectangle 14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400399" name="Rectangle 15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400400" name="Rectangle 16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00401" name="Rectangle 17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400402" name="Line 18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3" name="Line 19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4" name="Line 20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5" name="Line 21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6" name="Line 22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7" name="Line 23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8" name="Line 24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09" name="Line 25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10" name="Line 26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0411" name="Line 27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0412" name="Text Box 28"/>
          <p:cNvSpPr txBox="1">
            <a:spLocks noChangeArrowheads="1"/>
          </p:cNvSpPr>
          <p:nvPr/>
        </p:nvSpPr>
        <p:spPr bwMode="auto">
          <a:xfrm>
            <a:off x="5068888" y="4138613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400413" name="Line 29"/>
          <p:cNvSpPr>
            <a:spLocks noChangeShapeType="1"/>
          </p:cNvSpPr>
          <p:nvPr/>
        </p:nvSpPr>
        <p:spPr bwMode="auto">
          <a:xfrm flipH="1">
            <a:off x="2859088" y="4291013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6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  <p:bldP spid="400388" grpId="0"/>
      <p:bldP spid="400389" grpId="0"/>
      <p:bldP spid="400390" grpId="0"/>
      <p:bldP spid="400391" grpId="0"/>
      <p:bldP spid="400392" grpId="0"/>
      <p:bldP spid="400393" grpId="0" animBg="1"/>
      <p:bldP spid="400412" grpId="0"/>
      <p:bldP spid="4004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MERGE – SORT Running Time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06779" cy="5076825"/>
          </a:xfrm>
        </p:spPr>
        <p:txBody>
          <a:bodyPr/>
          <a:lstStyle/>
          <a:p>
            <a:r>
              <a:rPr lang="en-US" b="1" dirty="0"/>
              <a:t>Divide: </a:t>
            </a:r>
          </a:p>
          <a:p>
            <a:pPr lvl="1"/>
            <a:r>
              <a:rPr lang="en-US" dirty="0"/>
              <a:t>compute </a:t>
            </a:r>
            <a:r>
              <a:rPr lang="en-US" dirty="0">
                <a:latin typeface="Comic Sans MS" pitchFamily="-107" charset="0"/>
              </a:rPr>
              <a:t>q</a:t>
            </a:r>
            <a:r>
              <a:rPr lang="en-US" i="1" dirty="0"/>
              <a:t> </a:t>
            </a:r>
            <a:r>
              <a:rPr lang="en-US" dirty="0"/>
              <a:t>as the average of </a:t>
            </a:r>
            <a:r>
              <a:rPr lang="en-US" dirty="0">
                <a:latin typeface="Comic Sans MS" pitchFamily="-107" charset="0"/>
              </a:rPr>
              <a:t>p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>
                <a:latin typeface="Comic Sans MS" pitchFamily="-107" charset="0"/>
              </a:rPr>
              <a:t>r:</a:t>
            </a:r>
            <a:r>
              <a:rPr lang="en-US" i="1" dirty="0"/>
              <a:t> </a:t>
            </a:r>
            <a:r>
              <a:rPr lang="en-US" dirty="0">
                <a:latin typeface="Comic Sans MS" pitchFamily="-107" charset="0"/>
              </a:rPr>
              <a:t>D(n) =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(1)</a:t>
            </a:r>
            <a:endParaRPr lang="en-US" dirty="0">
              <a:latin typeface="Comic Sans MS" pitchFamily="-107" charset="0"/>
            </a:endParaRPr>
          </a:p>
          <a:p>
            <a:r>
              <a:rPr lang="en-US" b="1" dirty="0"/>
              <a:t>Conquer: </a:t>
            </a:r>
          </a:p>
          <a:p>
            <a:pPr lvl="1"/>
            <a:r>
              <a:rPr lang="en-US" dirty="0"/>
              <a:t>recursively solve 2 </a:t>
            </a:r>
            <a:r>
              <a:rPr lang="en-US" dirty="0" err="1"/>
              <a:t>subproblems</a:t>
            </a:r>
            <a:r>
              <a:rPr lang="en-US" dirty="0"/>
              <a:t>, each of size </a:t>
            </a:r>
            <a:r>
              <a:rPr lang="en-US" dirty="0">
                <a:latin typeface="Comic Sans MS" pitchFamily="-107" charset="0"/>
              </a:rPr>
              <a:t>n/2 </a:t>
            </a:r>
            <a:r>
              <a:rPr lang="en-US" sz="2800" dirty="0">
                <a:sym typeface="Symbol" pitchFamily="-107" charset="2"/>
              </a:rPr>
              <a:t>⇒ </a:t>
            </a:r>
            <a:r>
              <a:rPr lang="en-US" dirty="0">
                <a:latin typeface="Comic Sans MS" pitchFamily="-107" charset="0"/>
              </a:rPr>
              <a:t>2T (n/2)</a:t>
            </a:r>
          </a:p>
          <a:p>
            <a:r>
              <a:rPr lang="en-US" b="1" dirty="0"/>
              <a:t>Combine: </a:t>
            </a:r>
          </a:p>
          <a:p>
            <a:pPr lvl="1"/>
            <a:r>
              <a:rPr lang="en-US" dirty="0"/>
              <a:t>MERGE on an </a:t>
            </a:r>
            <a:r>
              <a:rPr lang="en-US" dirty="0">
                <a:latin typeface="Comic Sans MS" pitchFamily="-107" charset="0"/>
              </a:rPr>
              <a:t>n</a:t>
            </a:r>
            <a:r>
              <a:rPr lang="en-US" dirty="0"/>
              <a:t>-element </a:t>
            </a:r>
            <a:r>
              <a:rPr lang="en-US" dirty="0" err="1"/>
              <a:t>subarray</a:t>
            </a:r>
            <a:r>
              <a:rPr lang="en-US" dirty="0"/>
              <a:t> takes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</a:rPr>
              <a:t>(n)</a:t>
            </a:r>
            <a:r>
              <a:rPr lang="en-US" dirty="0"/>
              <a:t> time </a:t>
            </a:r>
            <a:r>
              <a:rPr lang="en-US" sz="2800" dirty="0">
                <a:sym typeface="Symbol" pitchFamily="-107" charset="2"/>
              </a:rPr>
              <a:t>⇒ </a:t>
            </a:r>
            <a:r>
              <a:rPr lang="en-US" dirty="0">
                <a:latin typeface="Comic Sans MS" pitchFamily="-107" charset="0"/>
              </a:rPr>
              <a:t>C(n) =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</a:rPr>
              <a:t>(n)</a:t>
            </a:r>
          </a:p>
          <a:p>
            <a:pPr>
              <a:buFontTx/>
              <a:buNone/>
            </a:pPr>
            <a:r>
              <a:rPr lang="en-US" dirty="0">
                <a:sym typeface="Symbol" pitchFamily="-107" charset="2"/>
              </a:rPr>
              <a:t>	 		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(1)			</a:t>
            </a:r>
            <a:r>
              <a:rPr lang="en-US" dirty="0">
                <a:sym typeface="Symbol" pitchFamily="-107" charset="2"/>
              </a:rPr>
              <a:t>if </a:t>
            </a:r>
            <a:r>
              <a:rPr lang="en-US" dirty="0">
                <a:latin typeface="Comic Sans MS" pitchFamily="-107" charset="0"/>
              </a:rPr>
              <a:t>n </a:t>
            </a:r>
            <a:r>
              <a:rPr lang="en-US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=1</a:t>
            </a:r>
            <a:r>
              <a:rPr lang="en-US" dirty="0">
                <a:sym typeface="Symbol" pitchFamily="-107" charset="2"/>
              </a:rPr>
              <a:t> </a:t>
            </a:r>
          </a:p>
          <a:p>
            <a:pPr>
              <a:buFontTx/>
              <a:buNone/>
            </a:pPr>
            <a:r>
              <a:rPr lang="en-US" dirty="0">
                <a:sym typeface="Symbol" pitchFamily="-107" charset="2"/>
              </a:rPr>
              <a:t>     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T(n) = 	 2T(n/2) +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</a:rPr>
              <a:t>(n)</a:t>
            </a:r>
            <a:r>
              <a:rPr lang="en-US" dirty="0">
                <a:sym typeface="Symbol" pitchFamily="-107" charset="2"/>
              </a:rPr>
              <a:t> 	if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n &gt; 1</a:t>
            </a:r>
            <a:endParaRPr lang="en-US" dirty="0">
              <a:latin typeface="Comic Sans MS" pitchFamily="-107" charset="0"/>
            </a:endParaRPr>
          </a:p>
        </p:txBody>
      </p:sp>
      <p:sp>
        <p:nvSpPr>
          <p:cNvPr id="244740" name="AutoShape 4"/>
          <p:cNvSpPr>
            <a:spLocks/>
          </p:cNvSpPr>
          <p:nvPr/>
        </p:nvSpPr>
        <p:spPr bwMode="auto">
          <a:xfrm>
            <a:off x="2176463" y="4913313"/>
            <a:ext cx="120650" cy="976312"/>
          </a:xfrm>
          <a:prstGeom prst="leftBrace">
            <a:avLst>
              <a:gd name="adj1" fmla="val 6743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Solve the Recurrence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14450"/>
            <a:ext cx="8229600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07" charset="0"/>
              </a:rPr>
              <a:t>T(n) = 	c			if n = 1</a:t>
            </a:r>
          </a:p>
          <a:p>
            <a:pPr>
              <a:buFontTx/>
              <a:buNone/>
            </a:pPr>
            <a:r>
              <a:rPr lang="en-US">
                <a:latin typeface="Comic Sans MS" pitchFamily="-107" charset="0"/>
              </a:rPr>
              <a:t>				2T(n/2) + cn	if n &gt; 1</a:t>
            </a:r>
          </a:p>
          <a:p>
            <a:pPr>
              <a:buFontTx/>
              <a:buNone/>
            </a:pPr>
            <a:endParaRPr lang="en-US" sz="2000">
              <a:latin typeface="Comic Sans MS" pitchFamily="-107" charset="0"/>
            </a:endParaRPr>
          </a:p>
          <a:p>
            <a:pPr>
              <a:buFontTx/>
              <a:buNone/>
            </a:pP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		</a:t>
            </a:r>
            <a:r>
              <a:rPr lang="en-US">
                <a:solidFill>
                  <a:schemeClr val="tx1"/>
                </a:solidFill>
                <a:latin typeface="Comic Sans MS" pitchFamily="-107" charset="0"/>
              </a:rPr>
              <a:t>Use Master’s Theorem: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		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			Compare </a:t>
            </a:r>
            <a:r>
              <a:rPr lang="en-US">
                <a:latin typeface="Comic Sans MS" pitchFamily="-107" charset="0"/>
              </a:rPr>
              <a:t>n </a:t>
            </a:r>
            <a:r>
              <a:rPr lang="en-US">
                <a:solidFill>
                  <a:schemeClr val="tx1"/>
                </a:solidFill>
              </a:rPr>
              <a:t>with </a:t>
            </a:r>
            <a:r>
              <a:rPr lang="en-US">
                <a:latin typeface="Comic Sans MS" pitchFamily="-107" charset="0"/>
              </a:rPr>
              <a:t>f(n) = cn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</a:rPr>
              <a:t>			Case 2: </a:t>
            </a:r>
            <a:r>
              <a:rPr lang="en-US">
                <a:latin typeface="Comic Sans MS" pitchFamily="-107" charset="0"/>
              </a:rPr>
              <a:t>T(n) = </a:t>
            </a:r>
            <a:r>
              <a:rPr lang="el-GR">
                <a:latin typeface="Comic Sans MS" pitchFamily="-107" charset="0"/>
                <a:ea typeface="Arial" pitchFamily="-107" charset="0"/>
                <a:cs typeface="Arial" pitchFamily="-107" charset="0"/>
              </a:rPr>
              <a:t>Θ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(nlgn)</a:t>
            </a:r>
            <a:endParaRPr lang="el-GR">
              <a:latin typeface="Comic Sans MS" pitchFamily="-107" charset="0"/>
              <a:ea typeface="Arial" pitchFamily="-107" charset="0"/>
              <a:cs typeface="Arial" pitchFamily="-107" charset="0"/>
            </a:endParaRPr>
          </a:p>
        </p:txBody>
      </p:sp>
      <p:sp>
        <p:nvSpPr>
          <p:cNvPr id="245764" name="AutoShape 4"/>
          <p:cNvSpPr>
            <a:spLocks/>
          </p:cNvSpPr>
          <p:nvPr/>
        </p:nvSpPr>
        <p:spPr bwMode="auto">
          <a:xfrm>
            <a:off x="2573338" y="1281113"/>
            <a:ext cx="200025" cy="941387"/>
          </a:xfrm>
          <a:prstGeom prst="leftBrace">
            <a:avLst>
              <a:gd name="adj1" fmla="val 3922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5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Merge Sort - Discussion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Running time insensitive of the input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Guaranteed to run in </a:t>
            </a:r>
            <a:r>
              <a:rPr lang="en-US" dirty="0" err="1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dirty="0" err="1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)</a:t>
            </a:r>
          </a:p>
          <a:p>
            <a:pPr lvl="1"/>
            <a:endParaRPr lang="en-US" dirty="0">
              <a:sym typeface="Symbol" pitchFamily="-107" charset="2"/>
            </a:endParaRPr>
          </a:p>
          <a:p>
            <a:r>
              <a:rPr lang="en-US" dirty="0">
                <a:sym typeface="Symbol" pitchFamily="-107" charset="2"/>
              </a:rPr>
              <a:t>Disadvantage</a:t>
            </a:r>
          </a:p>
          <a:p>
            <a:pPr lvl="1"/>
            <a:r>
              <a:rPr lang="en-US" dirty="0">
                <a:sym typeface="Symbol" pitchFamily="-107" charset="2"/>
              </a:rPr>
              <a:t>Requires extra space ≈N</a:t>
            </a:r>
          </a:p>
          <a:p>
            <a:pPr lvl="1"/>
            <a:endParaRPr lang="en-US" dirty="0">
              <a:sym typeface="Symbol" pitchFamily="-107" charset="2"/>
            </a:endParaRPr>
          </a:p>
          <a:p>
            <a:r>
              <a:rPr lang="en-US" dirty="0">
                <a:sym typeface="Symbol" pitchFamily="-107" charset="2"/>
              </a:rPr>
              <a:t>Applications</a:t>
            </a:r>
          </a:p>
          <a:p>
            <a:pPr lvl="1"/>
            <a:r>
              <a:rPr lang="en-US" dirty="0">
                <a:sym typeface="Symbol" pitchFamily="-107" charset="2"/>
              </a:rPr>
              <a:t>Maintain a large ordered data file</a:t>
            </a:r>
          </a:p>
          <a:p>
            <a:pPr lvl="1"/>
            <a:r>
              <a:rPr lang="en-US" dirty="0">
                <a:latin typeface="Comic Sans MS" pitchFamily="-107" charset="0"/>
                <a:sym typeface="Symbol" pitchFamily="-107" charset="2"/>
              </a:rPr>
              <a:t>How would you use Merge sort to do this?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2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Sort an array </a:t>
            </a:r>
            <a:r>
              <a:rPr lang="en-US" sz="2400" dirty="0">
                <a:latin typeface="Comic Sans MS" pitchFamily="-107" charset="0"/>
              </a:rPr>
              <a:t>A[p…r]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Divide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Partition the array </a:t>
            </a:r>
            <a:r>
              <a:rPr lang="en-US" sz="2000" dirty="0">
                <a:latin typeface="Comic Sans MS" pitchFamily="-107" charset="0"/>
              </a:rPr>
              <a:t>A</a:t>
            </a:r>
            <a:r>
              <a:rPr lang="en-US" sz="2000" dirty="0"/>
              <a:t> into 2 </a:t>
            </a:r>
            <a:r>
              <a:rPr lang="en-US" sz="2000" dirty="0" err="1"/>
              <a:t>subarrays</a:t>
            </a:r>
            <a:r>
              <a:rPr lang="en-US" sz="2000" dirty="0"/>
              <a:t>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7" charset="0"/>
              </a:rPr>
              <a:t>A[q+1..r]</a:t>
            </a:r>
            <a:r>
              <a:rPr lang="en-US" sz="2000" dirty="0"/>
              <a:t>, such that each element of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is smaller than or equal to each element in </a:t>
            </a:r>
            <a:r>
              <a:rPr lang="en-US" sz="2000" dirty="0">
                <a:latin typeface="Comic Sans MS" pitchFamily="-107" charset="0"/>
              </a:rPr>
              <a:t>A[q+1..r]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The index (pivot) </a:t>
            </a:r>
            <a:r>
              <a:rPr lang="en-US" sz="2000" dirty="0">
                <a:latin typeface="Comic Sans MS" pitchFamily="-107" charset="0"/>
              </a:rPr>
              <a:t>q</a:t>
            </a:r>
            <a:r>
              <a:rPr lang="en-US" sz="2000" dirty="0"/>
              <a:t> is computed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Conquer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Recursively sort </a:t>
            </a:r>
            <a:r>
              <a:rPr lang="en-US" sz="2000" dirty="0">
                <a:latin typeface="Comic Sans MS" pitchFamily="-107" charset="0"/>
              </a:rPr>
              <a:t>A[</a:t>
            </a:r>
            <a:r>
              <a:rPr lang="en-US" sz="2000" dirty="0" err="1">
                <a:latin typeface="Comic Sans MS" pitchFamily="-107" charset="0"/>
              </a:rPr>
              <a:t>p..q</a:t>
            </a:r>
            <a:r>
              <a:rPr lang="en-US" sz="2000" dirty="0">
                <a:latin typeface="Comic Sans MS" pitchFamily="-107" charset="0"/>
              </a:rPr>
              <a:t>]</a:t>
            </a:r>
            <a:r>
              <a:rPr lang="en-US" sz="2000" dirty="0"/>
              <a:t> and </a:t>
            </a:r>
            <a:r>
              <a:rPr lang="en-US" sz="2000" dirty="0">
                <a:latin typeface="Comic Sans MS" pitchFamily="-107" charset="0"/>
              </a:rPr>
              <a:t>A[q+1..r]</a:t>
            </a:r>
            <a:r>
              <a:rPr lang="en-US" sz="2000" dirty="0"/>
              <a:t> using Quicksort</a:t>
            </a:r>
          </a:p>
          <a:p>
            <a:pPr>
              <a:lnSpc>
                <a:spcPct val="120000"/>
              </a:lnSpc>
            </a:pPr>
            <a:r>
              <a:rPr lang="en-US" sz="2400" b="1" dirty="0"/>
              <a:t>Combine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Trivial: the arrays are sorted in place </a:t>
            </a:r>
            <a:r>
              <a:rPr lang="en-US" sz="2000" dirty="0">
                <a:sym typeface="Symbol" pitchFamily="-107" charset="2"/>
              </a:rPr>
              <a:t>⇒ no work needed to combine them: the entire array is now sorted</a:t>
            </a:r>
          </a:p>
        </p:txBody>
      </p:sp>
      <p:grpSp>
        <p:nvGrpSpPr>
          <p:cNvPr id="260125" name="Group 29"/>
          <p:cNvGrpSpPr>
            <a:grpSpLocks/>
          </p:cNvGrpSpPr>
          <p:nvPr/>
        </p:nvGrpSpPr>
        <p:grpSpPr bwMode="auto">
          <a:xfrm>
            <a:off x="5105400" y="1066800"/>
            <a:ext cx="3352800" cy="1109663"/>
            <a:chOff x="3216" y="672"/>
            <a:chExt cx="2112" cy="699"/>
          </a:xfrm>
        </p:grpSpPr>
        <p:grpSp>
          <p:nvGrpSpPr>
            <p:cNvPr id="260100" name="Group 4"/>
            <p:cNvGrpSpPr>
              <a:grpSpLocks/>
            </p:cNvGrpSpPr>
            <p:nvPr/>
          </p:nvGrpSpPr>
          <p:grpSpPr bwMode="auto">
            <a:xfrm>
              <a:off x="3245" y="1104"/>
              <a:ext cx="2083" cy="267"/>
              <a:chOff x="480" y="1152"/>
              <a:chExt cx="2083" cy="267"/>
            </a:xfrm>
          </p:grpSpPr>
          <p:sp>
            <p:nvSpPr>
              <p:cNvPr id="260101" name="Rectangle 5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2" name="Rectangle 6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3" name="Rectangle 7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4" name="Rectangle 8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5" name="Rectangle 9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6" name="Rectangle 10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7" name="Rectangle 11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8" name="Rectangle 12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0109" name="Line 13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0" name="Line 14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1" name="Line 15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2" name="Line 16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3" name="Line 17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4" name="Line 18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5" name="Line 19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6" name="Line 20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7" name="Line 21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8" name="Line 22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19" name="Line 23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60120" name="AutoShape 24"/>
            <p:cNvSpPr>
              <a:spLocks/>
            </p:cNvSpPr>
            <p:nvPr/>
          </p:nvSpPr>
          <p:spPr bwMode="auto">
            <a:xfrm rot="5400000">
              <a:off x="3816" y="312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21" name="AutoShape 25"/>
            <p:cNvSpPr>
              <a:spLocks/>
            </p:cNvSpPr>
            <p:nvPr/>
          </p:nvSpPr>
          <p:spPr bwMode="auto">
            <a:xfrm rot="5400000">
              <a:off x="4896" y="576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22" name="Text Box 26"/>
            <p:cNvSpPr txBox="1">
              <a:spLocks noChangeArrowheads="1"/>
            </p:cNvSpPr>
            <p:nvPr/>
          </p:nvSpPr>
          <p:spPr bwMode="auto">
            <a:xfrm>
              <a:off x="3552" y="672"/>
              <a:ext cx="5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A[p…q]</a:t>
              </a:r>
            </a:p>
          </p:txBody>
        </p:sp>
        <p:sp>
          <p:nvSpPr>
            <p:cNvPr id="260123" name="Text Box 27"/>
            <p:cNvSpPr txBox="1">
              <a:spLocks noChangeArrowheads="1"/>
            </p:cNvSpPr>
            <p:nvPr/>
          </p:nvSpPr>
          <p:spPr bwMode="auto">
            <a:xfrm>
              <a:off x="4608" y="672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A[q+1…r]</a:t>
              </a:r>
            </a:p>
          </p:txBody>
        </p:sp>
        <p:sp>
          <p:nvSpPr>
            <p:cNvPr id="260124" name="Text Box 28"/>
            <p:cNvSpPr txBox="1">
              <a:spLocks noChangeArrowheads="1"/>
            </p:cNvSpPr>
            <p:nvPr/>
          </p:nvSpPr>
          <p:spPr bwMode="auto">
            <a:xfrm>
              <a:off x="4416" y="729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≤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0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7</a:t>
            </a:r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	QUICKSORT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Tx/>
              <a:buNone/>
            </a:pPr>
            <a:r>
              <a:rPr lang="en-US" sz="2400" dirty="0">
                <a:latin typeface="Monotype Corsiva" pitchFamily="-107" charset="0"/>
              </a:rPr>
              <a:t>Alg.:</a:t>
            </a:r>
            <a:r>
              <a:rPr lang="en-US" sz="2400" dirty="0"/>
              <a:t> QUICKSORT</a:t>
            </a:r>
            <a:r>
              <a:rPr lang="en-US" sz="2400" dirty="0">
                <a:latin typeface="Comic Sans MS" pitchFamily="-107" charset="0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b="1" dirty="0"/>
              <a:t>if</a:t>
            </a: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p &lt; r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sz="2400" dirty="0"/>
              <a:t>	   </a:t>
            </a:r>
            <a:r>
              <a:rPr lang="en-US" sz="2400" b="1" dirty="0"/>
              <a:t>then</a:t>
            </a: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q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← PARTITION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(A, p, r)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sz="2400" dirty="0">
                <a:sym typeface="Symbol" pitchFamily="-107" charset="2"/>
              </a:rPr>
              <a:t>		     QUICKSORT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(A, p, q)</a:t>
            </a:r>
          </a:p>
          <a:p>
            <a:pPr>
              <a:lnSpc>
                <a:spcPct val="200000"/>
              </a:lnSpc>
              <a:buFontTx/>
              <a:buNone/>
            </a:pPr>
            <a:r>
              <a:rPr lang="en-US" sz="2400" dirty="0">
                <a:sym typeface="Symbol" pitchFamily="-107" charset="2"/>
              </a:rPr>
              <a:t>		     QUICKSORT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(A, q+1, 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83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7</a:t>
            </a:r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the Array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dirty="0"/>
              <a:t>Idea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Select a pivot element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around which to partition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Grows two regions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Comic Sans MS" pitchFamily="-107" charset="0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A[p…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]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≤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x 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		x ≤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A[j…r]</a:t>
            </a:r>
          </a:p>
          <a:p>
            <a:pPr lvl="1">
              <a:lnSpc>
                <a:spcPct val="140000"/>
              </a:lnSpc>
            </a:pPr>
            <a:endParaRPr lang="en-US" dirty="0"/>
          </a:p>
          <a:p>
            <a:pPr lvl="1">
              <a:lnSpc>
                <a:spcPct val="140000"/>
              </a:lnSpc>
            </a:pPr>
            <a:r>
              <a:rPr lang="en-US" dirty="0"/>
              <a:t>For now, choose the value of the first element as the pivot </a:t>
            </a:r>
            <a:r>
              <a:rPr lang="en-US" dirty="0">
                <a:latin typeface="Comic Sans MS" pitchFamily="-107" charset="0"/>
              </a:rPr>
              <a:t>x</a:t>
            </a:r>
            <a:endParaRPr lang="en-US" dirty="0"/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endParaRPr lang="en-US" sz="2400" dirty="0"/>
          </a:p>
        </p:txBody>
      </p:sp>
      <p:grpSp>
        <p:nvGrpSpPr>
          <p:cNvPr id="262148" name="Group 4"/>
          <p:cNvGrpSpPr>
            <a:grpSpLocks/>
          </p:cNvGrpSpPr>
          <p:nvPr/>
        </p:nvGrpSpPr>
        <p:grpSpPr bwMode="auto">
          <a:xfrm>
            <a:off x="5184775" y="3265488"/>
            <a:ext cx="3306763" cy="423862"/>
            <a:chOff x="480" y="1152"/>
            <a:chExt cx="2083" cy="267"/>
          </a:xfrm>
        </p:grpSpPr>
        <p:sp>
          <p:nvSpPr>
            <p:cNvPr id="262149" name="Rectangle 5"/>
            <p:cNvSpPr>
              <a:spLocks noChangeArrowheads="1"/>
            </p:cNvSpPr>
            <p:nvPr/>
          </p:nvSpPr>
          <p:spPr bwMode="auto">
            <a:xfrm>
              <a:off x="2303" y="1152"/>
              <a:ext cx="260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0" name="Rectangle 6"/>
            <p:cNvSpPr>
              <a:spLocks noChangeArrowheads="1"/>
            </p:cNvSpPr>
            <p:nvPr/>
          </p:nvSpPr>
          <p:spPr bwMode="auto">
            <a:xfrm>
              <a:off x="2042" y="1152"/>
              <a:ext cx="261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1" name="Rectangle 7"/>
            <p:cNvSpPr>
              <a:spLocks noChangeArrowheads="1"/>
            </p:cNvSpPr>
            <p:nvPr/>
          </p:nvSpPr>
          <p:spPr bwMode="auto">
            <a:xfrm>
              <a:off x="1782" y="1152"/>
              <a:ext cx="260" cy="267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2" name="Rectangle 8"/>
            <p:cNvSpPr>
              <a:spLocks noChangeArrowheads="1"/>
            </p:cNvSpPr>
            <p:nvPr/>
          </p:nvSpPr>
          <p:spPr bwMode="auto">
            <a:xfrm>
              <a:off x="1522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3" name="Rectangle 9"/>
            <p:cNvSpPr>
              <a:spLocks noChangeArrowheads="1"/>
            </p:cNvSpPr>
            <p:nvPr/>
          </p:nvSpPr>
          <p:spPr bwMode="auto">
            <a:xfrm>
              <a:off x="1261" y="1152"/>
              <a:ext cx="26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4" name="Rectangle 10"/>
            <p:cNvSpPr>
              <a:spLocks noChangeArrowheads="1"/>
            </p:cNvSpPr>
            <p:nvPr/>
          </p:nvSpPr>
          <p:spPr bwMode="auto">
            <a:xfrm>
              <a:off x="1001" y="1152"/>
              <a:ext cx="260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5" name="Rectangle 11"/>
            <p:cNvSpPr>
              <a:spLocks noChangeArrowheads="1"/>
            </p:cNvSpPr>
            <p:nvPr/>
          </p:nvSpPr>
          <p:spPr bwMode="auto">
            <a:xfrm>
              <a:off x="740" y="1152"/>
              <a:ext cx="261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6" name="Rectangle 12"/>
            <p:cNvSpPr>
              <a:spLocks noChangeArrowheads="1"/>
            </p:cNvSpPr>
            <p:nvPr/>
          </p:nvSpPr>
          <p:spPr bwMode="auto">
            <a:xfrm>
              <a:off x="480" y="1152"/>
              <a:ext cx="260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62157" name="Line 13"/>
            <p:cNvSpPr>
              <a:spLocks noChangeShapeType="1"/>
            </p:cNvSpPr>
            <p:nvPr/>
          </p:nvSpPr>
          <p:spPr bwMode="auto">
            <a:xfrm>
              <a:off x="480" y="1152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58" name="Line 14"/>
            <p:cNvSpPr>
              <a:spLocks noChangeShapeType="1"/>
            </p:cNvSpPr>
            <p:nvPr/>
          </p:nvSpPr>
          <p:spPr bwMode="auto">
            <a:xfrm>
              <a:off x="480" y="1419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59" name="Line 15"/>
            <p:cNvSpPr>
              <a:spLocks noChangeShapeType="1"/>
            </p:cNvSpPr>
            <p:nvPr/>
          </p:nvSpPr>
          <p:spPr bwMode="auto">
            <a:xfrm>
              <a:off x="480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0" name="Line 16"/>
            <p:cNvSpPr>
              <a:spLocks noChangeShapeType="1"/>
            </p:cNvSpPr>
            <p:nvPr/>
          </p:nvSpPr>
          <p:spPr bwMode="auto">
            <a:xfrm>
              <a:off x="740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1" name="Line 17"/>
            <p:cNvSpPr>
              <a:spLocks noChangeShapeType="1"/>
            </p:cNvSpPr>
            <p:nvPr/>
          </p:nvSpPr>
          <p:spPr bwMode="auto">
            <a:xfrm>
              <a:off x="100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2" name="Line 18"/>
            <p:cNvSpPr>
              <a:spLocks noChangeShapeType="1"/>
            </p:cNvSpPr>
            <p:nvPr/>
          </p:nvSpPr>
          <p:spPr bwMode="auto">
            <a:xfrm>
              <a:off x="126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3" name="Line 19"/>
            <p:cNvSpPr>
              <a:spLocks noChangeShapeType="1"/>
            </p:cNvSpPr>
            <p:nvPr/>
          </p:nvSpPr>
          <p:spPr bwMode="auto">
            <a:xfrm>
              <a:off x="152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4" name="Line 20"/>
            <p:cNvSpPr>
              <a:spLocks noChangeShapeType="1"/>
            </p:cNvSpPr>
            <p:nvPr/>
          </p:nvSpPr>
          <p:spPr bwMode="auto">
            <a:xfrm>
              <a:off x="178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5" name="Line 21"/>
            <p:cNvSpPr>
              <a:spLocks noChangeShapeType="1"/>
            </p:cNvSpPr>
            <p:nvPr/>
          </p:nvSpPr>
          <p:spPr bwMode="auto">
            <a:xfrm>
              <a:off x="204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6" name="Line 22"/>
            <p:cNvSpPr>
              <a:spLocks noChangeShapeType="1"/>
            </p:cNvSpPr>
            <p:nvPr/>
          </p:nvSpPr>
          <p:spPr bwMode="auto">
            <a:xfrm>
              <a:off x="2303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167" name="Line 23"/>
            <p:cNvSpPr>
              <a:spLocks noChangeShapeType="1"/>
            </p:cNvSpPr>
            <p:nvPr/>
          </p:nvSpPr>
          <p:spPr bwMode="auto">
            <a:xfrm>
              <a:off x="2563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2168" name="AutoShape 24"/>
          <p:cNvSpPr>
            <a:spLocks/>
          </p:cNvSpPr>
          <p:nvPr/>
        </p:nvSpPr>
        <p:spPr bwMode="auto">
          <a:xfrm rot="5400000">
            <a:off x="5729287" y="2522538"/>
            <a:ext cx="174625" cy="1244600"/>
          </a:xfrm>
          <a:prstGeom prst="leftBrace">
            <a:avLst>
              <a:gd name="adj1" fmla="val 593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69" name="AutoShape 25"/>
          <p:cNvSpPr>
            <a:spLocks/>
          </p:cNvSpPr>
          <p:nvPr/>
        </p:nvSpPr>
        <p:spPr bwMode="auto">
          <a:xfrm rot="5400000">
            <a:off x="7805738" y="2546350"/>
            <a:ext cx="152400" cy="1219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170" name="Text Box 26"/>
          <p:cNvSpPr txBox="1">
            <a:spLocks noChangeArrowheads="1"/>
          </p:cNvSpPr>
          <p:nvPr/>
        </p:nvSpPr>
        <p:spPr bwMode="auto">
          <a:xfrm>
            <a:off x="5418138" y="2616200"/>
            <a:ext cx="1300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7" charset="0"/>
              </a:rPr>
              <a:t>A[p…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≤ </a:t>
            </a:r>
            <a:r>
              <a:rPr lang="en-US" dirty="0">
                <a:latin typeface="Comic Sans MS" pitchFamily="-107" charset="0"/>
              </a:rPr>
              <a:t>x </a:t>
            </a:r>
          </a:p>
        </p:txBody>
      </p:sp>
      <p:sp>
        <p:nvSpPr>
          <p:cNvPr id="262171" name="Text Box 27"/>
          <p:cNvSpPr txBox="1">
            <a:spLocks noChangeArrowheads="1"/>
          </p:cNvSpPr>
          <p:nvPr/>
        </p:nvSpPr>
        <p:spPr bwMode="auto">
          <a:xfrm>
            <a:off x="7227888" y="2616200"/>
            <a:ext cx="12474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omic Sans MS" pitchFamily="-107" charset="0"/>
                <a:sym typeface="Symbol" pitchFamily="-107" charset="2"/>
              </a:rPr>
              <a:t>x ≤ </a:t>
            </a:r>
            <a:r>
              <a:rPr lang="en-US" dirty="0">
                <a:latin typeface="Comic Sans MS" pitchFamily="-107" charset="0"/>
              </a:rPr>
              <a:t>A[j…r]</a:t>
            </a:r>
          </a:p>
        </p:txBody>
      </p:sp>
      <p:grpSp>
        <p:nvGrpSpPr>
          <p:cNvPr id="262172" name="Group 28"/>
          <p:cNvGrpSpPr>
            <a:grpSpLocks/>
          </p:cNvGrpSpPr>
          <p:nvPr/>
        </p:nvGrpSpPr>
        <p:grpSpPr bwMode="auto">
          <a:xfrm>
            <a:off x="6102350" y="3741738"/>
            <a:ext cx="234950" cy="595312"/>
            <a:chOff x="3308" y="2215"/>
            <a:chExt cx="148" cy="375"/>
          </a:xfrm>
        </p:grpSpPr>
        <p:sp>
          <p:nvSpPr>
            <p:cNvPr id="262173" name="Text Box 29"/>
            <p:cNvSpPr txBox="1">
              <a:spLocks noChangeArrowheads="1"/>
            </p:cNvSpPr>
            <p:nvPr/>
          </p:nvSpPr>
          <p:spPr bwMode="auto">
            <a:xfrm>
              <a:off x="3308" y="235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262174" name="Line 30"/>
            <p:cNvSpPr>
              <a:spLocks noChangeShapeType="1"/>
            </p:cNvSpPr>
            <p:nvPr/>
          </p:nvSpPr>
          <p:spPr bwMode="auto">
            <a:xfrm flipV="1">
              <a:off x="3382" y="221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2175" name="Group 31"/>
          <p:cNvGrpSpPr>
            <a:grpSpLocks/>
          </p:cNvGrpSpPr>
          <p:nvPr/>
        </p:nvGrpSpPr>
        <p:grpSpPr bwMode="auto">
          <a:xfrm>
            <a:off x="7377113" y="3756025"/>
            <a:ext cx="234950" cy="595313"/>
            <a:chOff x="5560" y="2224"/>
            <a:chExt cx="148" cy="375"/>
          </a:xfrm>
        </p:grpSpPr>
        <p:sp>
          <p:nvSpPr>
            <p:cNvPr id="262176" name="Text Box 32"/>
            <p:cNvSpPr txBox="1">
              <a:spLocks noChangeArrowheads="1"/>
            </p:cNvSpPr>
            <p:nvPr/>
          </p:nvSpPr>
          <p:spPr bwMode="auto">
            <a:xfrm>
              <a:off x="5560" y="2368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62177" name="Line 33"/>
            <p:cNvSpPr>
              <a:spLocks noChangeShapeType="1"/>
            </p:cNvSpPr>
            <p:nvPr/>
          </p:nvSpPr>
          <p:spPr bwMode="auto">
            <a:xfrm flipV="1">
              <a:off x="5634" y="22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85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/>
              <a:t>CS 477/677 - Lecture 7</a:t>
            </a:r>
            <a:endParaRPr 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378883" name="Group 3"/>
          <p:cNvGrpSpPr>
            <a:grpSpLocks/>
          </p:cNvGrpSpPr>
          <p:nvPr/>
        </p:nvGrpSpPr>
        <p:grpSpPr bwMode="auto">
          <a:xfrm>
            <a:off x="4876800" y="1828800"/>
            <a:ext cx="3306763" cy="1066800"/>
            <a:chOff x="3072" y="1152"/>
            <a:chExt cx="2083" cy="672"/>
          </a:xfrm>
        </p:grpSpPr>
        <p:grpSp>
          <p:nvGrpSpPr>
            <p:cNvPr id="378884" name="Group 4"/>
            <p:cNvGrpSpPr>
              <a:grpSpLocks/>
            </p:cNvGrpSpPr>
            <p:nvPr/>
          </p:nvGrpSpPr>
          <p:grpSpPr bwMode="auto">
            <a:xfrm>
              <a:off x="3072" y="1152"/>
              <a:ext cx="2083" cy="267"/>
              <a:chOff x="480" y="1152"/>
              <a:chExt cx="2083" cy="267"/>
            </a:xfrm>
          </p:grpSpPr>
          <p:sp>
            <p:nvSpPr>
              <p:cNvPr id="378885" name="Rectangle 5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8886" name="Rectangle 6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887" name="Rectangle 7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8888" name="Rectangle 8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8889" name="Rectangle 9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8890" name="Rectangle 10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8891" name="Rectangle 11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892" name="Rectangle 12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8893" name="Line 13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4" name="Line 14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5" name="Line 15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6" name="Line 16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7" name="Line 17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8" name="Line 18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899" name="Line 19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00" name="Line 20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01" name="Line 21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02" name="Line 22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03" name="Line 23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04" name="Text Box 24"/>
            <p:cNvSpPr txBox="1">
              <a:spLocks noChangeArrowheads="1"/>
            </p:cNvSpPr>
            <p:nvPr/>
          </p:nvSpPr>
          <p:spPr bwMode="auto">
            <a:xfrm>
              <a:off x="3116" y="159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8905" name="Text Box 25"/>
            <p:cNvSpPr txBox="1">
              <a:spLocks noChangeArrowheads="1"/>
            </p:cNvSpPr>
            <p:nvPr/>
          </p:nvSpPr>
          <p:spPr bwMode="auto">
            <a:xfrm>
              <a:off x="4704" y="159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8906" name="Line 26"/>
            <p:cNvSpPr>
              <a:spLocks noChangeShapeType="1"/>
            </p:cNvSpPr>
            <p:nvPr/>
          </p:nvSpPr>
          <p:spPr bwMode="auto">
            <a:xfrm flipV="1">
              <a:off x="3190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07" name="Line 27"/>
            <p:cNvSpPr>
              <a:spLocks noChangeShapeType="1"/>
            </p:cNvSpPr>
            <p:nvPr/>
          </p:nvSpPr>
          <p:spPr bwMode="auto">
            <a:xfrm flipV="1">
              <a:off x="4778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8908" name="Group 28"/>
          <p:cNvGrpSpPr>
            <a:grpSpLocks/>
          </p:cNvGrpSpPr>
          <p:nvPr/>
        </p:nvGrpSpPr>
        <p:grpSpPr bwMode="auto">
          <a:xfrm>
            <a:off x="609600" y="3505200"/>
            <a:ext cx="3306763" cy="1066800"/>
            <a:chOff x="384" y="2208"/>
            <a:chExt cx="2083" cy="672"/>
          </a:xfrm>
        </p:grpSpPr>
        <p:grpSp>
          <p:nvGrpSpPr>
            <p:cNvPr id="378909" name="Group 29"/>
            <p:cNvGrpSpPr>
              <a:grpSpLocks/>
            </p:cNvGrpSpPr>
            <p:nvPr/>
          </p:nvGrpSpPr>
          <p:grpSpPr bwMode="auto">
            <a:xfrm>
              <a:off x="384" y="2208"/>
              <a:ext cx="2083" cy="267"/>
              <a:chOff x="480" y="1152"/>
              <a:chExt cx="2083" cy="267"/>
            </a:xfrm>
          </p:grpSpPr>
          <p:sp>
            <p:nvSpPr>
              <p:cNvPr id="378910" name="Rectangle 30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8911" name="Rectangle 31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8912" name="Rectangle 32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8913" name="Rectangle 33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8914" name="Rectangle 34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8915" name="Rectangle 35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8916" name="Rectangle 36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17" name="Rectangle 37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18" name="Line 38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19" name="Line 39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0" name="Line 40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1" name="Line 41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2" name="Line 42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3" name="Line 43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4" name="Line 44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5" name="Line 45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6" name="Line 46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7" name="Line 47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28" name="Line 48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29" name="Text Box 49"/>
            <p:cNvSpPr txBox="1">
              <a:spLocks noChangeArrowheads="1"/>
            </p:cNvSpPr>
            <p:nvPr/>
          </p:nvSpPr>
          <p:spPr bwMode="auto">
            <a:xfrm>
              <a:off x="428" y="264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8930" name="Text Box 50"/>
            <p:cNvSpPr txBox="1">
              <a:spLocks noChangeArrowheads="1"/>
            </p:cNvSpPr>
            <p:nvPr/>
          </p:nvSpPr>
          <p:spPr bwMode="auto">
            <a:xfrm>
              <a:off x="2016" y="264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8931" name="Line 51"/>
            <p:cNvSpPr>
              <a:spLocks noChangeShapeType="1"/>
            </p:cNvSpPr>
            <p:nvPr/>
          </p:nvSpPr>
          <p:spPr bwMode="auto">
            <a:xfrm flipV="1">
              <a:off x="502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32" name="Line 52"/>
            <p:cNvSpPr>
              <a:spLocks noChangeShapeType="1"/>
            </p:cNvSpPr>
            <p:nvPr/>
          </p:nvSpPr>
          <p:spPr bwMode="auto">
            <a:xfrm flipV="1">
              <a:off x="2090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8933" name="Group 53"/>
          <p:cNvGrpSpPr>
            <a:grpSpLocks/>
          </p:cNvGrpSpPr>
          <p:nvPr/>
        </p:nvGrpSpPr>
        <p:grpSpPr bwMode="auto">
          <a:xfrm>
            <a:off x="4876800" y="3505200"/>
            <a:ext cx="3306763" cy="1066800"/>
            <a:chOff x="3072" y="2208"/>
            <a:chExt cx="2083" cy="672"/>
          </a:xfrm>
        </p:grpSpPr>
        <p:grpSp>
          <p:nvGrpSpPr>
            <p:cNvPr id="378934" name="Group 54"/>
            <p:cNvGrpSpPr>
              <a:grpSpLocks/>
            </p:cNvGrpSpPr>
            <p:nvPr/>
          </p:nvGrpSpPr>
          <p:grpSpPr bwMode="auto">
            <a:xfrm>
              <a:off x="3072" y="2208"/>
              <a:ext cx="2083" cy="267"/>
              <a:chOff x="480" y="1152"/>
              <a:chExt cx="2083" cy="267"/>
            </a:xfrm>
          </p:grpSpPr>
          <p:sp>
            <p:nvSpPr>
              <p:cNvPr id="378935" name="Rectangle 55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8936" name="Rectangle 56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8937" name="Rectangle 57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8938" name="Rectangle 58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8939" name="Rectangle 59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8940" name="Rectangle 60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8941" name="Rectangle 61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42" name="Rectangle 62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43" name="Line 63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4" name="Line 64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5" name="Line 65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6" name="Line 66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7" name="Line 67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8" name="Line 68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49" name="Line 69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50" name="Line 70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51" name="Line 71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52" name="Line 72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53" name="Line 73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54" name="Text Box 74"/>
            <p:cNvSpPr txBox="1">
              <a:spLocks noChangeArrowheads="1"/>
            </p:cNvSpPr>
            <p:nvPr/>
          </p:nvSpPr>
          <p:spPr bwMode="auto">
            <a:xfrm>
              <a:off x="3888" y="264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8955" name="Text Box 75"/>
            <p:cNvSpPr txBox="1">
              <a:spLocks noChangeArrowheads="1"/>
            </p:cNvSpPr>
            <p:nvPr/>
          </p:nvSpPr>
          <p:spPr bwMode="auto">
            <a:xfrm>
              <a:off x="4416" y="264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8956" name="Line 76"/>
            <p:cNvSpPr>
              <a:spLocks noChangeShapeType="1"/>
            </p:cNvSpPr>
            <p:nvPr/>
          </p:nvSpPr>
          <p:spPr bwMode="auto">
            <a:xfrm flipV="1">
              <a:off x="3962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57" name="Line 77"/>
            <p:cNvSpPr>
              <a:spLocks noChangeShapeType="1"/>
            </p:cNvSpPr>
            <p:nvPr/>
          </p:nvSpPr>
          <p:spPr bwMode="auto">
            <a:xfrm flipV="1">
              <a:off x="4490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8958" name="Group 78"/>
          <p:cNvGrpSpPr>
            <a:grpSpLocks/>
          </p:cNvGrpSpPr>
          <p:nvPr/>
        </p:nvGrpSpPr>
        <p:grpSpPr bwMode="auto">
          <a:xfrm>
            <a:off x="609600" y="5257800"/>
            <a:ext cx="3306763" cy="1066800"/>
            <a:chOff x="384" y="3312"/>
            <a:chExt cx="2083" cy="672"/>
          </a:xfrm>
        </p:grpSpPr>
        <p:grpSp>
          <p:nvGrpSpPr>
            <p:cNvPr id="378959" name="Group 79"/>
            <p:cNvGrpSpPr>
              <a:grpSpLocks/>
            </p:cNvGrpSpPr>
            <p:nvPr/>
          </p:nvGrpSpPr>
          <p:grpSpPr bwMode="auto">
            <a:xfrm>
              <a:off x="384" y="3312"/>
              <a:ext cx="2083" cy="267"/>
              <a:chOff x="480" y="1152"/>
              <a:chExt cx="2083" cy="267"/>
            </a:xfrm>
          </p:grpSpPr>
          <p:sp>
            <p:nvSpPr>
              <p:cNvPr id="378960" name="Rectangle 80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8961" name="Rectangle 81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8962" name="Rectangle 82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8963" name="Rectangle 83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8964" name="Rectangle 84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8965" name="Rectangle 85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8966" name="Rectangle 86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67" name="Rectangle 87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68" name="Line 88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69" name="Line 89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0" name="Line 90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1" name="Line 91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2" name="Line 92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3" name="Line 93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4" name="Line 94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5" name="Line 95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6" name="Line 96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7" name="Line 97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78" name="Line 98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79" name="Text Box 99"/>
            <p:cNvSpPr txBox="1">
              <a:spLocks noChangeArrowheads="1"/>
            </p:cNvSpPr>
            <p:nvPr/>
          </p:nvSpPr>
          <p:spPr bwMode="auto">
            <a:xfrm>
              <a:off x="1200" y="375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8980" name="Text Box 100"/>
            <p:cNvSpPr txBox="1">
              <a:spLocks noChangeArrowheads="1"/>
            </p:cNvSpPr>
            <p:nvPr/>
          </p:nvSpPr>
          <p:spPr bwMode="auto">
            <a:xfrm>
              <a:off x="1728" y="375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8981" name="Line 101"/>
            <p:cNvSpPr>
              <a:spLocks noChangeShapeType="1"/>
            </p:cNvSpPr>
            <p:nvPr/>
          </p:nvSpPr>
          <p:spPr bwMode="auto">
            <a:xfrm flipV="1">
              <a:off x="1274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982" name="Line 102"/>
            <p:cNvSpPr>
              <a:spLocks noChangeShapeType="1"/>
            </p:cNvSpPr>
            <p:nvPr/>
          </p:nvSpPr>
          <p:spPr bwMode="auto">
            <a:xfrm flipV="1">
              <a:off x="1802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8983" name="Group 103"/>
          <p:cNvGrpSpPr>
            <a:grpSpLocks/>
          </p:cNvGrpSpPr>
          <p:nvPr/>
        </p:nvGrpSpPr>
        <p:grpSpPr bwMode="auto">
          <a:xfrm>
            <a:off x="304800" y="1143000"/>
            <a:ext cx="3886200" cy="1752600"/>
            <a:chOff x="192" y="720"/>
            <a:chExt cx="2448" cy="1104"/>
          </a:xfrm>
        </p:grpSpPr>
        <p:grpSp>
          <p:nvGrpSpPr>
            <p:cNvPr id="378984" name="Group 104"/>
            <p:cNvGrpSpPr>
              <a:grpSpLocks/>
            </p:cNvGrpSpPr>
            <p:nvPr/>
          </p:nvGrpSpPr>
          <p:grpSpPr bwMode="auto">
            <a:xfrm>
              <a:off x="384" y="1152"/>
              <a:ext cx="2083" cy="267"/>
              <a:chOff x="480" y="1152"/>
              <a:chExt cx="2083" cy="267"/>
            </a:xfrm>
          </p:grpSpPr>
          <p:sp>
            <p:nvSpPr>
              <p:cNvPr id="378985" name="Rectangle 105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8986" name="Rectangle 106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87" name="Rectangle 107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8988" name="Rectangle 108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8989" name="Rectangle 109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8990" name="Rectangle 110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8991" name="Rectangle 111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8992" name="Rectangle 112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8993" name="Line 113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4" name="Line 114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5" name="Line 115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6" name="Line 116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7" name="Line 117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8" name="Line 118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999" name="Line 119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00" name="Line 120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01" name="Line 121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02" name="Line 122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03" name="Line 123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004" name="Text Box 124"/>
            <p:cNvSpPr txBox="1">
              <a:spLocks noChangeArrowheads="1"/>
            </p:cNvSpPr>
            <p:nvPr/>
          </p:nvSpPr>
          <p:spPr bwMode="auto">
            <a:xfrm>
              <a:off x="192" y="159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9005" name="Text Box 125"/>
            <p:cNvSpPr txBox="1">
              <a:spLocks noChangeArrowheads="1"/>
            </p:cNvSpPr>
            <p:nvPr/>
          </p:nvSpPr>
          <p:spPr bwMode="auto">
            <a:xfrm>
              <a:off x="2492" y="159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9006" name="Line 126"/>
            <p:cNvSpPr>
              <a:spLocks noChangeShapeType="1"/>
            </p:cNvSpPr>
            <p:nvPr/>
          </p:nvSpPr>
          <p:spPr bwMode="auto">
            <a:xfrm flipV="1">
              <a:off x="266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07" name="Line 127"/>
            <p:cNvSpPr>
              <a:spLocks noChangeShapeType="1"/>
            </p:cNvSpPr>
            <p:nvPr/>
          </p:nvSpPr>
          <p:spPr bwMode="auto">
            <a:xfrm flipV="1">
              <a:off x="2566" y="144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08" name="AutoShape 128"/>
            <p:cNvSpPr>
              <a:spLocks/>
            </p:cNvSpPr>
            <p:nvPr/>
          </p:nvSpPr>
          <p:spPr bwMode="auto">
            <a:xfrm rot="5400000">
              <a:off x="1368" y="-24"/>
              <a:ext cx="96" cy="2064"/>
            </a:xfrm>
            <a:prstGeom prst="leftBrace">
              <a:avLst>
                <a:gd name="adj1" fmla="val 179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09" name="Text Box 129"/>
            <p:cNvSpPr txBox="1">
              <a:spLocks noChangeArrowheads="1"/>
            </p:cNvSpPr>
            <p:nvPr/>
          </p:nvSpPr>
          <p:spPr bwMode="auto">
            <a:xfrm>
              <a:off x="1152" y="720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A[p…r]</a:t>
              </a:r>
            </a:p>
          </p:txBody>
        </p:sp>
      </p:grpSp>
      <p:grpSp>
        <p:nvGrpSpPr>
          <p:cNvPr id="379010" name="Group 130"/>
          <p:cNvGrpSpPr>
            <a:grpSpLocks/>
          </p:cNvGrpSpPr>
          <p:nvPr/>
        </p:nvGrpSpPr>
        <p:grpSpPr bwMode="auto">
          <a:xfrm>
            <a:off x="4876800" y="4572000"/>
            <a:ext cx="3352800" cy="1752600"/>
            <a:chOff x="3072" y="2880"/>
            <a:chExt cx="2112" cy="1104"/>
          </a:xfrm>
        </p:grpSpPr>
        <p:grpSp>
          <p:nvGrpSpPr>
            <p:cNvPr id="379011" name="Group 131"/>
            <p:cNvGrpSpPr>
              <a:grpSpLocks/>
            </p:cNvGrpSpPr>
            <p:nvPr/>
          </p:nvGrpSpPr>
          <p:grpSpPr bwMode="auto">
            <a:xfrm>
              <a:off x="3101" y="3312"/>
              <a:ext cx="2083" cy="267"/>
              <a:chOff x="480" y="1152"/>
              <a:chExt cx="2083" cy="267"/>
            </a:xfrm>
          </p:grpSpPr>
          <p:sp>
            <p:nvSpPr>
              <p:cNvPr id="379012" name="Rectangle 132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379013" name="Rectangle 133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379014" name="Rectangle 134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379015" name="Rectangle 135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379016" name="Rectangle 136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379017" name="Rectangle 137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379018" name="Rectangle 138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9019" name="Rectangle 139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379020" name="Line 140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1" name="Line 141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2" name="Line 142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3" name="Line 143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4" name="Line 144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5" name="Line 145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6" name="Line 146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7" name="Line 147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8" name="Line 148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29" name="Line 149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030" name="Line 150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9031" name="Text Box 151"/>
            <p:cNvSpPr txBox="1">
              <a:spLocks noChangeArrowheads="1"/>
            </p:cNvSpPr>
            <p:nvPr/>
          </p:nvSpPr>
          <p:spPr bwMode="auto">
            <a:xfrm>
              <a:off x="4431" y="375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79032" name="Text Box 152"/>
            <p:cNvSpPr txBox="1">
              <a:spLocks noChangeArrowheads="1"/>
            </p:cNvSpPr>
            <p:nvPr/>
          </p:nvSpPr>
          <p:spPr bwMode="auto">
            <a:xfrm>
              <a:off x="4224" y="3753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379033" name="Line 153"/>
            <p:cNvSpPr>
              <a:spLocks noChangeShapeType="1"/>
            </p:cNvSpPr>
            <p:nvPr/>
          </p:nvSpPr>
          <p:spPr bwMode="auto">
            <a:xfrm flipV="1">
              <a:off x="4505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34" name="Line 154"/>
            <p:cNvSpPr>
              <a:spLocks noChangeShapeType="1"/>
            </p:cNvSpPr>
            <p:nvPr/>
          </p:nvSpPr>
          <p:spPr bwMode="auto">
            <a:xfrm flipV="1">
              <a:off x="4298" y="360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35" name="AutoShape 155"/>
            <p:cNvSpPr>
              <a:spLocks/>
            </p:cNvSpPr>
            <p:nvPr/>
          </p:nvSpPr>
          <p:spPr bwMode="auto">
            <a:xfrm rot="5400000">
              <a:off x="3672" y="2520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36" name="AutoShape 156"/>
            <p:cNvSpPr>
              <a:spLocks/>
            </p:cNvSpPr>
            <p:nvPr/>
          </p:nvSpPr>
          <p:spPr bwMode="auto">
            <a:xfrm rot="5400000">
              <a:off x="4752" y="2784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037" name="Text Box 157"/>
            <p:cNvSpPr txBox="1">
              <a:spLocks noChangeArrowheads="1"/>
            </p:cNvSpPr>
            <p:nvPr/>
          </p:nvSpPr>
          <p:spPr bwMode="auto">
            <a:xfrm>
              <a:off x="3408" y="2880"/>
              <a:ext cx="5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A[p…q]</a:t>
              </a:r>
            </a:p>
          </p:txBody>
        </p:sp>
        <p:sp>
          <p:nvSpPr>
            <p:cNvPr id="379038" name="Text Box 158"/>
            <p:cNvSpPr txBox="1">
              <a:spLocks noChangeArrowheads="1"/>
            </p:cNvSpPr>
            <p:nvPr/>
          </p:nvSpPr>
          <p:spPr bwMode="auto">
            <a:xfrm>
              <a:off x="4464" y="2880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A[q+1…r]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FE67-C487-A948-974C-55CA399E488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2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the Array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38762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400" dirty="0">
                <a:solidFill>
                  <a:srgbClr val="CC0000"/>
                </a:solidFill>
                <a:latin typeface="Monotype Corsiva" pitchFamily="-107" charset="0"/>
              </a:rPr>
              <a:t>Alg.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PARTITION (A, p, r)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x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←A[p]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 ←p – 1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j ←r + 1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while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TRUE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  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do repeat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j ←j – 1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          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until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A[j]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≤ x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               </a:t>
            </a:r>
            <a:r>
              <a:rPr lang="en-US" sz="2400" b="1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repeat</a:t>
            </a: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←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 + 1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          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until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]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≥ x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               </a:t>
            </a:r>
            <a:r>
              <a:rPr lang="en-US" sz="2400" b="1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 &lt; j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                  </a:t>
            </a:r>
            <a:r>
              <a:rPr lang="en-US" sz="2400" b="1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then</a:t>
            </a:r>
            <a:r>
              <a:rPr lang="en-US" sz="2400" dirty="0">
                <a:solidFill>
                  <a:schemeClr val="tx1"/>
                </a:solidFill>
                <a:ea typeface="Arial" pitchFamily="-107" charset="0"/>
                <a:cs typeface="Arial" pitchFamily="-107" charset="0"/>
                <a:sym typeface="Symbol" pitchFamily="-107" charset="2"/>
              </a:rPr>
              <a:t> exchange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A[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ea typeface="Arial" pitchFamily="-107" charset="0"/>
                <a:cs typeface="Arial" pitchFamily="-107" charset="0"/>
                <a:sym typeface="Symbol" pitchFamily="-107" charset="2"/>
              </a:rPr>
              <a:t>] ⟺A[j]</a:t>
            </a:r>
          </a:p>
          <a:p>
            <a:pPr marL="533400" indent="-5334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  		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else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return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j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6724650" y="5638800"/>
            <a:ext cx="21467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Running time: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  <a:p>
            <a:r>
              <a:rPr lang="en-US" dirty="0">
                <a:latin typeface="Comic Sans MS" pitchFamily="-107" charset="0"/>
                <a:sym typeface="Symbol" pitchFamily="-107" charset="2"/>
              </a:rPr>
              <a:t>n = r – p + 1</a:t>
            </a:r>
          </a:p>
        </p:txBody>
      </p:sp>
      <p:grpSp>
        <p:nvGrpSpPr>
          <p:cNvPr id="380933" name="Group 5"/>
          <p:cNvGrpSpPr>
            <a:grpSpLocks/>
          </p:cNvGrpSpPr>
          <p:nvPr/>
        </p:nvGrpSpPr>
        <p:grpSpPr bwMode="auto">
          <a:xfrm>
            <a:off x="5303838" y="1938338"/>
            <a:ext cx="3306762" cy="423862"/>
            <a:chOff x="480" y="1152"/>
            <a:chExt cx="2083" cy="267"/>
          </a:xfrm>
        </p:grpSpPr>
        <p:sp>
          <p:nvSpPr>
            <p:cNvPr id="380934" name="Rectangle 6"/>
            <p:cNvSpPr>
              <a:spLocks noChangeArrowheads="1"/>
            </p:cNvSpPr>
            <p:nvPr/>
          </p:nvSpPr>
          <p:spPr bwMode="auto">
            <a:xfrm>
              <a:off x="2303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380935" name="Rectangle 7"/>
            <p:cNvSpPr>
              <a:spLocks noChangeArrowheads="1"/>
            </p:cNvSpPr>
            <p:nvPr/>
          </p:nvSpPr>
          <p:spPr bwMode="auto">
            <a:xfrm>
              <a:off x="2042" y="1152"/>
              <a:ext cx="26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380936" name="Rectangle 8"/>
            <p:cNvSpPr>
              <a:spLocks noChangeArrowheads="1"/>
            </p:cNvSpPr>
            <p:nvPr/>
          </p:nvSpPr>
          <p:spPr bwMode="auto">
            <a:xfrm>
              <a:off x="1782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380937" name="Rectangle 9"/>
            <p:cNvSpPr>
              <a:spLocks noChangeArrowheads="1"/>
            </p:cNvSpPr>
            <p:nvPr/>
          </p:nvSpPr>
          <p:spPr bwMode="auto">
            <a:xfrm>
              <a:off x="1522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380938" name="Rectangle 10"/>
            <p:cNvSpPr>
              <a:spLocks noChangeArrowheads="1"/>
            </p:cNvSpPr>
            <p:nvPr/>
          </p:nvSpPr>
          <p:spPr bwMode="auto">
            <a:xfrm>
              <a:off x="1261" y="1152"/>
              <a:ext cx="26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380939" name="Rectangle 11"/>
            <p:cNvSpPr>
              <a:spLocks noChangeArrowheads="1"/>
            </p:cNvSpPr>
            <p:nvPr/>
          </p:nvSpPr>
          <p:spPr bwMode="auto">
            <a:xfrm>
              <a:off x="1001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380940" name="Rectangle 12"/>
            <p:cNvSpPr>
              <a:spLocks noChangeArrowheads="1"/>
            </p:cNvSpPr>
            <p:nvPr/>
          </p:nvSpPr>
          <p:spPr bwMode="auto">
            <a:xfrm>
              <a:off x="740" y="1152"/>
              <a:ext cx="261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380941" name="Rectangle 13"/>
            <p:cNvSpPr>
              <a:spLocks noChangeArrowheads="1"/>
            </p:cNvSpPr>
            <p:nvPr/>
          </p:nvSpPr>
          <p:spPr bwMode="auto">
            <a:xfrm>
              <a:off x="480" y="1152"/>
              <a:ext cx="260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 algn="ctr"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380942" name="Line 14"/>
            <p:cNvSpPr>
              <a:spLocks noChangeShapeType="1"/>
            </p:cNvSpPr>
            <p:nvPr/>
          </p:nvSpPr>
          <p:spPr bwMode="auto">
            <a:xfrm>
              <a:off x="480" y="1152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3" name="Line 15"/>
            <p:cNvSpPr>
              <a:spLocks noChangeShapeType="1"/>
            </p:cNvSpPr>
            <p:nvPr/>
          </p:nvSpPr>
          <p:spPr bwMode="auto">
            <a:xfrm>
              <a:off x="480" y="1419"/>
              <a:ext cx="208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4" name="Line 16"/>
            <p:cNvSpPr>
              <a:spLocks noChangeShapeType="1"/>
            </p:cNvSpPr>
            <p:nvPr/>
          </p:nvSpPr>
          <p:spPr bwMode="auto">
            <a:xfrm>
              <a:off x="480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5" name="Line 17"/>
            <p:cNvSpPr>
              <a:spLocks noChangeShapeType="1"/>
            </p:cNvSpPr>
            <p:nvPr/>
          </p:nvSpPr>
          <p:spPr bwMode="auto">
            <a:xfrm>
              <a:off x="740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6" name="Line 18"/>
            <p:cNvSpPr>
              <a:spLocks noChangeShapeType="1"/>
            </p:cNvSpPr>
            <p:nvPr/>
          </p:nvSpPr>
          <p:spPr bwMode="auto">
            <a:xfrm>
              <a:off x="100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7" name="Line 19"/>
            <p:cNvSpPr>
              <a:spLocks noChangeShapeType="1"/>
            </p:cNvSpPr>
            <p:nvPr/>
          </p:nvSpPr>
          <p:spPr bwMode="auto">
            <a:xfrm>
              <a:off x="1261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8" name="Line 20"/>
            <p:cNvSpPr>
              <a:spLocks noChangeShapeType="1"/>
            </p:cNvSpPr>
            <p:nvPr/>
          </p:nvSpPr>
          <p:spPr bwMode="auto">
            <a:xfrm>
              <a:off x="152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49" name="Line 21"/>
            <p:cNvSpPr>
              <a:spLocks noChangeShapeType="1"/>
            </p:cNvSpPr>
            <p:nvPr/>
          </p:nvSpPr>
          <p:spPr bwMode="auto">
            <a:xfrm>
              <a:off x="178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50" name="Line 22"/>
            <p:cNvSpPr>
              <a:spLocks noChangeShapeType="1"/>
            </p:cNvSpPr>
            <p:nvPr/>
          </p:nvSpPr>
          <p:spPr bwMode="auto">
            <a:xfrm>
              <a:off x="2042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51" name="Line 23"/>
            <p:cNvSpPr>
              <a:spLocks noChangeShapeType="1"/>
            </p:cNvSpPr>
            <p:nvPr/>
          </p:nvSpPr>
          <p:spPr bwMode="auto">
            <a:xfrm>
              <a:off x="2303" y="115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52" name="Line 24"/>
            <p:cNvSpPr>
              <a:spLocks noChangeShapeType="1"/>
            </p:cNvSpPr>
            <p:nvPr/>
          </p:nvSpPr>
          <p:spPr bwMode="auto">
            <a:xfrm>
              <a:off x="2563" y="115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0953" name="Text Box 25"/>
          <p:cNvSpPr txBox="1">
            <a:spLocks noChangeArrowheads="1"/>
          </p:cNvSpPr>
          <p:nvPr/>
        </p:nvSpPr>
        <p:spPr bwMode="auto">
          <a:xfrm>
            <a:off x="5029200" y="2667000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380954" name="Text Box 26"/>
          <p:cNvSpPr txBox="1">
            <a:spLocks noChangeArrowheads="1"/>
          </p:cNvSpPr>
          <p:nvPr/>
        </p:nvSpPr>
        <p:spPr bwMode="auto">
          <a:xfrm>
            <a:off x="8604250" y="2681288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380955" name="Line 27"/>
          <p:cNvSpPr>
            <a:spLocks noChangeShapeType="1"/>
          </p:cNvSpPr>
          <p:nvPr/>
        </p:nvSpPr>
        <p:spPr bwMode="auto">
          <a:xfrm flipV="1">
            <a:off x="5146675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956" name="Line 28"/>
          <p:cNvSpPr>
            <a:spLocks noChangeShapeType="1"/>
          </p:cNvSpPr>
          <p:nvPr/>
        </p:nvSpPr>
        <p:spPr bwMode="auto">
          <a:xfrm flipV="1">
            <a:off x="8721725" y="2452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957" name="Text Box 29"/>
          <p:cNvSpPr txBox="1">
            <a:spLocks noChangeArrowheads="1"/>
          </p:cNvSpPr>
          <p:nvPr/>
        </p:nvSpPr>
        <p:spPr bwMode="auto">
          <a:xfrm>
            <a:off x="4757738" y="1955800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A:</a:t>
            </a:r>
          </a:p>
        </p:txBody>
      </p:sp>
      <p:grpSp>
        <p:nvGrpSpPr>
          <p:cNvPr id="380958" name="Group 30"/>
          <p:cNvGrpSpPr>
            <a:grpSpLocks/>
          </p:cNvGrpSpPr>
          <p:nvPr/>
        </p:nvGrpSpPr>
        <p:grpSpPr bwMode="auto">
          <a:xfrm>
            <a:off x="4757738" y="2909888"/>
            <a:ext cx="3852862" cy="1662112"/>
            <a:chOff x="2997" y="1833"/>
            <a:chExt cx="2427" cy="1047"/>
          </a:xfrm>
        </p:grpSpPr>
        <p:grpSp>
          <p:nvGrpSpPr>
            <p:cNvPr id="380959" name="Group 31"/>
            <p:cNvGrpSpPr>
              <a:grpSpLocks/>
            </p:cNvGrpSpPr>
            <p:nvPr/>
          </p:nvGrpSpPr>
          <p:grpSpPr bwMode="auto">
            <a:xfrm>
              <a:off x="3341" y="2181"/>
              <a:ext cx="2083" cy="267"/>
              <a:chOff x="480" y="1152"/>
              <a:chExt cx="2083" cy="267"/>
            </a:xfrm>
          </p:grpSpPr>
          <p:sp>
            <p:nvSpPr>
              <p:cNvPr id="380960" name="Rectangle 32"/>
              <p:cNvSpPr>
                <a:spLocks noChangeArrowheads="1"/>
              </p:cNvSpPr>
              <p:nvPr/>
            </p:nvSpPr>
            <p:spPr bwMode="auto">
              <a:xfrm>
                <a:off x="2303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a</a:t>
                </a:r>
                <a:r>
                  <a:rPr lang="en-US" baseline="-25000">
                    <a:solidFill>
                      <a:schemeClr val="accent2"/>
                    </a:solidFill>
                  </a:rPr>
                  <a:t>r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1" name="Rectangle 33"/>
              <p:cNvSpPr>
                <a:spLocks noChangeArrowheads="1"/>
              </p:cNvSpPr>
              <p:nvPr/>
            </p:nvSpPr>
            <p:spPr bwMode="auto">
              <a:xfrm>
                <a:off x="2042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2" name="Rectangle 34"/>
              <p:cNvSpPr>
                <a:spLocks noChangeArrowheads="1"/>
              </p:cNvSpPr>
              <p:nvPr/>
            </p:nvSpPr>
            <p:spPr bwMode="auto">
              <a:xfrm>
                <a:off x="178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3" name="Rectangle 35"/>
              <p:cNvSpPr>
                <a:spLocks noChangeArrowheads="1"/>
              </p:cNvSpPr>
              <p:nvPr/>
            </p:nvSpPr>
            <p:spPr bwMode="auto">
              <a:xfrm>
                <a:off x="1522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4" name="Rectangle 36"/>
              <p:cNvSpPr>
                <a:spLocks noChangeArrowheads="1"/>
              </p:cNvSpPr>
              <p:nvPr/>
            </p:nvSpPr>
            <p:spPr bwMode="auto">
              <a:xfrm>
                <a:off x="1261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5" name="Rectangle 37"/>
              <p:cNvSpPr>
                <a:spLocks noChangeArrowheads="1"/>
              </p:cNvSpPr>
              <p:nvPr/>
            </p:nvSpPr>
            <p:spPr bwMode="auto">
              <a:xfrm>
                <a:off x="1001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6" name="Rectangle 38"/>
              <p:cNvSpPr>
                <a:spLocks noChangeArrowheads="1"/>
              </p:cNvSpPr>
              <p:nvPr/>
            </p:nvSpPr>
            <p:spPr bwMode="auto">
              <a:xfrm>
                <a:off x="740" y="1152"/>
                <a:ext cx="261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7" name="Rectangle 39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260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a</a:t>
                </a:r>
                <a:r>
                  <a:rPr lang="en-US" baseline="-25000">
                    <a:solidFill>
                      <a:schemeClr val="accent2"/>
                    </a:solidFill>
                  </a:rPr>
                  <a:t>p</a:t>
                </a:r>
                <a:endParaRPr 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80968" name="Line 40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69" name="Line 41"/>
              <p:cNvSpPr>
                <a:spLocks noChangeShapeType="1"/>
              </p:cNvSpPr>
              <p:nvPr/>
            </p:nvSpPr>
            <p:spPr bwMode="auto">
              <a:xfrm>
                <a:off x="480" y="1419"/>
                <a:ext cx="208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0" name="Line 42"/>
              <p:cNvSpPr>
                <a:spLocks noChangeShapeType="1"/>
              </p:cNvSpPr>
              <p:nvPr/>
            </p:nvSpPr>
            <p:spPr bwMode="auto">
              <a:xfrm>
                <a:off x="480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1" name="Line 43"/>
              <p:cNvSpPr>
                <a:spLocks noChangeShapeType="1"/>
              </p:cNvSpPr>
              <p:nvPr/>
            </p:nvSpPr>
            <p:spPr bwMode="auto">
              <a:xfrm>
                <a:off x="740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2" name="Line 44"/>
              <p:cNvSpPr>
                <a:spLocks noChangeShapeType="1"/>
              </p:cNvSpPr>
              <p:nvPr/>
            </p:nvSpPr>
            <p:spPr bwMode="auto">
              <a:xfrm>
                <a:off x="100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3" name="Line 45"/>
              <p:cNvSpPr>
                <a:spLocks noChangeShapeType="1"/>
              </p:cNvSpPr>
              <p:nvPr/>
            </p:nvSpPr>
            <p:spPr bwMode="auto">
              <a:xfrm>
                <a:off x="1261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4" name="Line 46"/>
              <p:cNvSpPr>
                <a:spLocks noChangeShapeType="1"/>
              </p:cNvSpPr>
              <p:nvPr/>
            </p:nvSpPr>
            <p:spPr bwMode="auto">
              <a:xfrm>
                <a:off x="152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5" name="Line 47"/>
              <p:cNvSpPr>
                <a:spLocks noChangeShapeType="1"/>
              </p:cNvSpPr>
              <p:nvPr/>
            </p:nvSpPr>
            <p:spPr bwMode="auto">
              <a:xfrm>
                <a:off x="178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6" name="Line 48"/>
              <p:cNvSpPr>
                <a:spLocks noChangeShapeType="1"/>
              </p:cNvSpPr>
              <p:nvPr/>
            </p:nvSpPr>
            <p:spPr bwMode="auto">
              <a:xfrm>
                <a:off x="2042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7" name="Line 49"/>
              <p:cNvSpPr>
                <a:spLocks noChangeShapeType="1"/>
              </p:cNvSpPr>
              <p:nvPr/>
            </p:nvSpPr>
            <p:spPr bwMode="auto">
              <a:xfrm>
                <a:off x="2303" y="115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978" name="Line 50"/>
              <p:cNvSpPr>
                <a:spLocks noChangeShapeType="1"/>
              </p:cNvSpPr>
              <p:nvPr/>
            </p:nvSpPr>
            <p:spPr bwMode="auto">
              <a:xfrm>
                <a:off x="2563" y="115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0979" name="Text Box 51"/>
            <p:cNvSpPr txBox="1">
              <a:spLocks noChangeArrowheads="1"/>
            </p:cNvSpPr>
            <p:nvPr/>
          </p:nvSpPr>
          <p:spPr bwMode="auto">
            <a:xfrm>
              <a:off x="4700" y="2649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380980" name="Text Box 52"/>
            <p:cNvSpPr txBox="1">
              <a:spLocks noChangeArrowheads="1"/>
            </p:cNvSpPr>
            <p:nvPr/>
          </p:nvSpPr>
          <p:spPr bwMode="auto">
            <a:xfrm>
              <a:off x="4392" y="2649"/>
              <a:ext cx="3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j=q</a:t>
              </a:r>
            </a:p>
          </p:txBody>
        </p:sp>
        <p:sp>
          <p:nvSpPr>
            <p:cNvPr id="380981" name="Line 53"/>
            <p:cNvSpPr>
              <a:spLocks noChangeShapeType="1"/>
            </p:cNvSpPr>
            <p:nvPr/>
          </p:nvSpPr>
          <p:spPr bwMode="auto">
            <a:xfrm flipV="1">
              <a:off x="4774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82" name="Line 54"/>
            <p:cNvSpPr>
              <a:spLocks noChangeShapeType="1"/>
            </p:cNvSpPr>
            <p:nvPr/>
          </p:nvSpPr>
          <p:spPr bwMode="auto">
            <a:xfrm flipV="1">
              <a:off x="4534" y="250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83" name="Text Box 55"/>
            <p:cNvSpPr txBox="1">
              <a:spLocks noChangeArrowheads="1"/>
            </p:cNvSpPr>
            <p:nvPr/>
          </p:nvSpPr>
          <p:spPr bwMode="auto">
            <a:xfrm>
              <a:off x="2997" y="2192"/>
              <a:ext cx="2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A:</a:t>
              </a:r>
            </a:p>
          </p:txBody>
        </p:sp>
        <p:sp>
          <p:nvSpPr>
            <p:cNvPr id="380984" name="AutoShape 56"/>
            <p:cNvSpPr>
              <a:spLocks/>
            </p:cNvSpPr>
            <p:nvPr/>
          </p:nvSpPr>
          <p:spPr bwMode="auto">
            <a:xfrm rot="5400000">
              <a:off x="3912" y="1464"/>
              <a:ext cx="96" cy="1296"/>
            </a:xfrm>
            <a:prstGeom prst="leftBrace">
              <a:avLst>
                <a:gd name="adj1" fmla="val 1125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85" name="AutoShape 57"/>
            <p:cNvSpPr>
              <a:spLocks/>
            </p:cNvSpPr>
            <p:nvPr/>
          </p:nvSpPr>
          <p:spPr bwMode="auto">
            <a:xfrm rot="5400000">
              <a:off x="4992" y="1728"/>
              <a:ext cx="96" cy="768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986" name="Text Box 58"/>
            <p:cNvSpPr txBox="1">
              <a:spLocks noChangeArrowheads="1"/>
            </p:cNvSpPr>
            <p:nvPr/>
          </p:nvSpPr>
          <p:spPr bwMode="auto">
            <a:xfrm>
              <a:off x="3648" y="1833"/>
              <a:ext cx="57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A[p…q]</a:t>
              </a:r>
            </a:p>
          </p:txBody>
        </p:sp>
        <p:sp>
          <p:nvSpPr>
            <p:cNvPr id="380987" name="Text Box 59"/>
            <p:cNvSpPr txBox="1">
              <a:spLocks noChangeArrowheads="1"/>
            </p:cNvSpPr>
            <p:nvPr/>
          </p:nvSpPr>
          <p:spPr bwMode="auto">
            <a:xfrm>
              <a:off x="4704" y="1833"/>
              <a:ext cx="7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A[q+1…r]</a:t>
              </a:r>
            </a:p>
          </p:txBody>
        </p:sp>
        <p:sp>
          <p:nvSpPr>
            <p:cNvPr id="380988" name="Text Box 60"/>
            <p:cNvSpPr txBox="1">
              <a:spLocks noChangeArrowheads="1"/>
            </p:cNvSpPr>
            <p:nvPr/>
          </p:nvSpPr>
          <p:spPr bwMode="auto">
            <a:xfrm>
              <a:off x="4512" y="1881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≤</a:t>
              </a:r>
            </a:p>
          </p:txBody>
        </p:sp>
      </p:grpSp>
      <p:sp>
        <p:nvSpPr>
          <p:cNvPr id="380989" name="Text Box 61"/>
          <p:cNvSpPr txBox="1">
            <a:spLocks noChangeArrowheads="1"/>
          </p:cNvSpPr>
          <p:nvPr/>
        </p:nvSpPr>
        <p:spPr bwMode="auto">
          <a:xfrm>
            <a:off x="5368925" y="1592263"/>
            <a:ext cx="284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Monotype Corsiva" pitchFamily="-107" charset="0"/>
              </a:rPr>
              <a:t>p</a:t>
            </a:r>
          </a:p>
        </p:txBody>
      </p:sp>
      <p:sp>
        <p:nvSpPr>
          <p:cNvPr id="380990" name="Text Box 62"/>
          <p:cNvSpPr txBox="1">
            <a:spLocks noChangeArrowheads="1"/>
          </p:cNvSpPr>
          <p:nvPr/>
        </p:nvSpPr>
        <p:spPr bwMode="auto">
          <a:xfrm>
            <a:off x="8274050" y="1546225"/>
            <a:ext cx="252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Monotype Corsiva" pitchFamily="-107" charset="0"/>
              </a:rPr>
              <a:t>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0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build="p"/>
      <p:bldP spid="3809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Quicksort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Worst-case partitioning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One region has 1 element and one has n – 1 elements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Maximally unbalanced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Recurrence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/>
              <a:t>T(n) = T(n – 1) + </a:t>
            </a:r>
            <a:r>
              <a:rPr lang="en-US" sz="2000" dirty="0">
                <a:sym typeface="Symbol" pitchFamily="-107" charset="2"/>
              </a:rPr>
              <a:t>T(1)</a:t>
            </a:r>
            <a:r>
              <a:rPr lang="en-US" sz="2000" dirty="0"/>
              <a:t> + </a:t>
            </a:r>
            <a:r>
              <a:rPr lang="en-US" sz="2000" dirty="0" err="1">
                <a:sym typeface="Symbol" pitchFamily="-107" charset="2"/>
              </a:rPr>
              <a:t>Θ</a:t>
            </a:r>
            <a:r>
              <a:rPr lang="en-US" sz="2000" dirty="0">
                <a:sym typeface="Symbol" pitchFamily="-107" charset="2"/>
              </a:rPr>
              <a:t>(n) 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sym typeface="Symbol" pitchFamily="-107" charset="2"/>
              </a:rPr>
              <a:t>	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sym typeface="Symbol" pitchFamily="-107" charset="2"/>
              </a:rPr>
              <a:t> </a:t>
            </a:r>
          </a:p>
          <a:p>
            <a:pPr lvl="1">
              <a:lnSpc>
                <a:spcPct val="150000"/>
              </a:lnSpc>
              <a:buFontTx/>
              <a:buNone/>
            </a:pPr>
            <a:endParaRPr lang="en-US" sz="1800" dirty="0">
              <a:sym typeface="Symbol" pitchFamily="-107" charset="2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sym typeface="Symbol" pitchFamily="-107" charset="2"/>
              </a:rPr>
              <a:t>	    = </a:t>
            </a:r>
          </a:p>
        </p:txBody>
      </p:sp>
      <p:graphicFrame>
        <p:nvGraphicFramePr>
          <p:cNvPr id="38298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858963" y="5303838"/>
          <a:ext cx="3109912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2" name="Equation" r:id="rId4" imgW="1371600" imgH="457200" progId="Equation.3">
                  <p:embed/>
                </p:oleObj>
              </mc:Choice>
              <mc:Fallback>
                <p:oleObj name="Equation" r:id="rId4" imgW="1371600" imgH="457200" progId="Equation.3">
                  <p:embed/>
                  <p:pic>
                    <p:nvPicPr>
                      <p:cNvPr id="3829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5303838"/>
                        <a:ext cx="3109912" cy="103663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2981" name="Group 5"/>
          <p:cNvGrpSpPr>
            <a:grpSpLocks/>
          </p:cNvGrpSpPr>
          <p:nvPr/>
        </p:nvGrpSpPr>
        <p:grpSpPr bwMode="auto">
          <a:xfrm>
            <a:off x="4648200" y="2757488"/>
            <a:ext cx="4030663" cy="2960687"/>
            <a:chOff x="2928" y="1737"/>
            <a:chExt cx="2539" cy="1865"/>
          </a:xfrm>
        </p:grpSpPr>
        <p:sp>
          <p:nvSpPr>
            <p:cNvPr id="382982" name="Text Box 6"/>
            <p:cNvSpPr txBox="1">
              <a:spLocks noChangeArrowheads="1"/>
            </p:cNvSpPr>
            <p:nvPr/>
          </p:nvSpPr>
          <p:spPr bwMode="auto">
            <a:xfrm>
              <a:off x="3409" y="1737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2983" name="Text Box 7"/>
            <p:cNvSpPr txBox="1">
              <a:spLocks noChangeArrowheads="1"/>
            </p:cNvSpPr>
            <p:nvPr/>
          </p:nvSpPr>
          <p:spPr bwMode="auto">
            <a:xfrm>
              <a:off x="3630" y="1938"/>
              <a:ext cx="4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- 1</a:t>
              </a:r>
            </a:p>
          </p:txBody>
        </p:sp>
        <p:sp>
          <p:nvSpPr>
            <p:cNvPr id="382984" name="Text Box 8"/>
            <p:cNvSpPr txBox="1">
              <a:spLocks noChangeArrowheads="1"/>
            </p:cNvSpPr>
            <p:nvPr/>
          </p:nvSpPr>
          <p:spPr bwMode="auto">
            <a:xfrm>
              <a:off x="3847" y="217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- 2</a:t>
              </a:r>
            </a:p>
          </p:txBody>
        </p:sp>
        <p:sp>
          <p:nvSpPr>
            <p:cNvPr id="382985" name="Text Box 9"/>
            <p:cNvSpPr txBox="1">
              <a:spLocks noChangeArrowheads="1"/>
            </p:cNvSpPr>
            <p:nvPr/>
          </p:nvSpPr>
          <p:spPr bwMode="auto">
            <a:xfrm>
              <a:off x="4087" y="2418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- 3</a:t>
              </a:r>
            </a:p>
          </p:txBody>
        </p:sp>
        <p:sp>
          <p:nvSpPr>
            <p:cNvPr id="382986" name="Text Box 10"/>
            <p:cNvSpPr txBox="1">
              <a:spLocks noChangeArrowheads="1"/>
            </p:cNvSpPr>
            <p:nvPr/>
          </p:nvSpPr>
          <p:spPr bwMode="auto">
            <a:xfrm>
              <a:off x="4494" y="280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2</a:t>
              </a:r>
            </a:p>
          </p:txBody>
        </p:sp>
        <p:sp>
          <p:nvSpPr>
            <p:cNvPr id="382987" name="Text Box 11"/>
            <p:cNvSpPr txBox="1">
              <a:spLocks noChangeArrowheads="1"/>
            </p:cNvSpPr>
            <p:nvPr/>
          </p:nvSpPr>
          <p:spPr bwMode="auto">
            <a:xfrm>
              <a:off x="4715" y="3042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88" name="Text Box 12"/>
            <p:cNvSpPr txBox="1">
              <a:spLocks noChangeArrowheads="1"/>
            </p:cNvSpPr>
            <p:nvPr/>
          </p:nvSpPr>
          <p:spPr bwMode="auto">
            <a:xfrm>
              <a:off x="3120" y="1929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89" name="Text Box 13"/>
            <p:cNvSpPr txBox="1">
              <a:spLocks noChangeArrowheads="1"/>
            </p:cNvSpPr>
            <p:nvPr/>
          </p:nvSpPr>
          <p:spPr bwMode="auto">
            <a:xfrm>
              <a:off x="3323" y="217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90" name="Text Box 14"/>
            <p:cNvSpPr txBox="1">
              <a:spLocks noChangeArrowheads="1"/>
            </p:cNvSpPr>
            <p:nvPr/>
          </p:nvSpPr>
          <p:spPr bwMode="auto">
            <a:xfrm>
              <a:off x="3552" y="241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91" name="Text Box 15"/>
            <p:cNvSpPr txBox="1">
              <a:spLocks noChangeArrowheads="1"/>
            </p:cNvSpPr>
            <p:nvPr/>
          </p:nvSpPr>
          <p:spPr bwMode="auto">
            <a:xfrm>
              <a:off x="4235" y="3042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92" name="Line 16"/>
            <p:cNvSpPr>
              <a:spLocks noChangeShapeType="1"/>
            </p:cNvSpPr>
            <p:nvPr/>
          </p:nvSpPr>
          <p:spPr bwMode="auto">
            <a:xfrm flipH="1">
              <a:off x="3312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3" name="Line 17"/>
            <p:cNvSpPr>
              <a:spLocks noChangeShapeType="1"/>
            </p:cNvSpPr>
            <p:nvPr/>
          </p:nvSpPr>
          <p:spPr bwMode="auto">
            <a:xfrm flipH="1">
              <a:off x="3504" y="212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4" name="Line 18"/>
            <p:cNvSpPr>
              <a:spLocks noChangeShapeType="1"/>
            </p:cNvSpPr>
            <p:nvPr/>
          </p:nvSpPr>
          <p:spPr bwMode="auto">
            <a:xfrm flipH="1">
              <a:off x="3744" y="236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5" name="Line 19"/>
            <p:cNvSpPr>
              <a:spLocks noChangeShapeType="1"/>
            </p:cNvSpPr>
            <p:nvPr/>
          </p:nvSpPr>
          <p:spPr bwMode="auto">
            <a:xfrm flipH="1">
              <a:off x="3984" y="2649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6" name="Text Box 20"/>
            <p:cNvSpPr txBox="1">
              <a:spLocks noChangeArrowheads="1"/>
            </p:cNvSpPr>
            <p:nvPr/>
          </p:nvSpPr>
          <p:spPr bwMode="auto">
            <a:xfrm>
              <a:off x="3803" y="2658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2997" name="Line 21"/>
            <p:cNvSpPr>
              <a:spLocks noChangeShapeType="1"/>
            </p:cNvSpPr>
            <p:nvPr/>
          </p:nvSpPr>
          <p:spPr bwMode="auto">
            <a:xfrm>
              <a:off x="3600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8" name="Line 22"/>
            <p:cNvSpPr>
              <a:spLocks noChangeShapeType="1"/>
            </p:cNvSpPr>
            <p:nvPr/>
          </p:nvSpPr>
          <p:spPr bwMode="auto">
            <a:xfrm>
              <a:off x="3792" y="212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2999" name="Line 23"/>
            <p:cNvSpPr>
              <a:spLocks noChangeShapeType="1"/>
            </p:cNvSpPr>
            <p:nvPr/>
          </p:nvSpPr>
          <p:spPr bwMode="auto">
            <a:xfrm>
              <a:off x="4032" y="2361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00" name="Line 24"/>
            <p:cNvSpPr>
              <a:spLocks noChangeAspect="1" noChangeShapeType="1"/>
            </p:cNvSpPr>
            <p:nvPr/>
          </p:nvSpPr>
          <p:spPr bwMode="auto">
            <a:xfrm>
              <a:off x="4272" y="2649"/>
              <a:ext cx="173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01" name="Line 25"/>
            <p:cNvSpPr>
              <a:spLocks noChangeShapeType="1"/>
            </p:cNvSpPr>
            <p:nvPr/>
          </p:nvSpPr>
          <p:spPr bwMode="auto">
            <a:xfrm>
              <a:off x="4656" y="2985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02" name="Line 26"/>
            <p:cNvSpPr>
              <a:spLocks noChangeShapeType="1"/>
            </p:cNvSpPr>
            <p:nvPr/>
          </p:nvSpPr>
          <p:spPr bwMode="auto">
            <a:xfrm flipH="1">
              <a:off x="4416" y="2985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03" name="Line 27"/>
            <p:cNvSpPr>
              <a:spLocks noChangeShapeType="1"/>
            </p:cNvSpPr>
            <p:nvPr/>
          </p:nvSpPr>
          <p:spPr bwMode="auto">
            <a:xfrm>
              <a:off x="3024" y="1833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04" name="Text Box 28"/>
            <p:cNvSpPr txBox="1">
              <a:spLocks noChangeArrowheads="1"/>
            </p:cNvSpPr>
            <p:nvPr/>
          </p:nvSpPr>
          <p:spPr bwMode="auto">
            <a:xfrm>
              <a:off x="2928" y="2409"/>
              <a:ext cx="191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3005" name="Text Box 29"/>
            <p:cNvSpPr txBox="1">
              <a:spLocks noChangeArrowheads="1"/>
            </p:cNvSpPr>
            <p:nvPr/>
          </p:nvSpPr>
          <p:spPr bwMode="auto">
            <a:xfrm>
              <a:off x="4944" y="1737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3006" name="Text Box 30"/>
            <p:cNvSpPr txBox="1">
              <a:spLocks noChangeArrowheads="1"/>
            </p:cNvSpPr>
            <p:nvPr/>
          </p:nvSpPr>
          <p:spPr bwMode="auto">
            <a:xfrm>
              <a:off x="4944" y="1938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3007" name="Text Box 31"/>
            <p:cNvSpPr txBox="1">
              <a:spLocks noChangeArrowheads="1"/>
            </p:cNvSpPr>
            <p:nvPr/>
          </p:nvSpPr>
          <p:spPr bwMode="auto">
            <a:xfrm>
              <a:off x="4944" y="2130"/>
              <a:ext cx="4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- 1</a:t>
              </a:r>
            </a:p>
          </p:txBody>
        </p:sp>
        <p:sp>
          <p:nvSpPr>
            <p:cNvPr id="383008" name="Text Box 32"/>
            <p:cNvSpPr txBox="1">
              <a:spLocks noChangeArrowheads="1"/>
            </p:cNvSpPr>
            <p:nvPr/>
          </p:nvSpPr>
          <p:spPr bwMode="auto">
            <a:xfrm>
              <a:off x="4944" y="2370"/>
              <a:ext cx="4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- 2</a:t>
              </a:r>
            </a:p>
          </p:txBody>
        </p:sp>
        <p:sp>
          <p:nvSpPr>
            <p:cNvPr id="383009" name="Line 33"/>
            <p:cNvSpPr>
              <a:spLocks noChangeShapeType="1"/>
            </p:cNvSpPr>
            <p:nvPr/>
          </p:nvSpPr>
          <p:spPr bwMode="auto">
            <a:xfrm>
              <a:off x="5136" y="260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10" name="Text Box 34"/>
            <p:cNvSpPr txBox="1">
              <a:spLocks noChangeArrowheads="1"/>
            </p:cNvSpPr>
            <p:nvPr/>
          </p:nvSpPr>
          <p:spPr bwMode="auto">
            <a:xfrm>
              <a:off x="4992" y="279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3</a:t>
              </a:r>
            </a:p>
          </p:txBody>
        </p:sp>
        <p:sp>
          <p:nvSpPr>
            <p:cNvPr id="383011" name="Text Box 35"/>
            <p:cNvSpPr txBox="1">
              <a:spLocks noChangeArrowheads="1"/>
            </p:cNvSpPr>
            <p:nvPr/>
          </p:nvSpPr>
          <p:spPr bwMode="auto">
            <a:xfrm>
              <a:off x="4992" y="3042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2</a:t>
              </a:r>
            </a:p>
          </p:txBody>
        </p:sp>
        <p:sp>
          <p:nvSpPr>
            <p:cNvPr id="383012" name="Line 36"/>
            <p:cNvSpPr>
              <a:spLocks noChangeShapeType="1"/>
            </p:cNvSpPr>
            <p:nvPr/>
          </p:nvSpPr>
          <p:spPr bwMode="auto">
            <a:xfrm>
              <a:off x="4992" y="3273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013" name="Text Box 37"/>
            <p:cNvSpPr txBox="1">
              <a:spLocks noChangeArrowheads="1"/>
            </p:cNvSpPr>
            <p:nvPr/>
          </p:nvSpPr>
          <p:spPr bwMode="auto">
            <a:xfrm>
              <a:off x="4992" y="3369"/>
              <a:ext cx="4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>
                  <a:latin typeface="Comic Sans MS" pitchFamily="-107" charset="0"/>
                  <a:sym typeface="Symbol" pitchFamily="-107" charset="2"/>
                </a:rPr>
                <a:t>Θ</a:t>
              </a:r>
              <a:r>
                <a:rPr lang="en-US" dirty="0">
                  <a:latin typeface="Comic Sans MS" pitchFamily="-107" charset="0"/>
                  <a:sym typeface="Symbol" pitchFamily="-107" charset="2"/>
                </a:rPr>
                <a:t>(n</a:t>
              </a:r>
              <a:r>
                <a:rPr lang="en-US" baseline="30000" dirty="0">
                  <a:latin typeface="Comic Sans MS" pitchFamily="-107" charset="0"/>
                  <a:sym typeface="Symbol" pitchFamily="-107" charset="2"/>
                </a:rPr>
                <a:t>2</a:t>
              </a:r>
              <a:r>
                <a:rPr lang="en-US" dirty="0">
                  <a:latin typeface="Comic Sans MS" pitchFamily="-107" charset="0"/>
                  <a:sym typeface="Symbol" pitchFamily="-107" charset="2"/>
                </a:rPr>
                <a:t>)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7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Quicksort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66800"/>
            <a:ext cx="8335962" cy="2747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Best-case partitioning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Partitioning produces two regions of size </a:t>
            </a:r>
            <a:r>
              <a:rPr lang="en-US" sz="2000" dirty="0">
                <a:latin typeface="Comic Sans MS" pitchFamily="-107" charset="0"/>
              </a:rPr>
              <a:t>n/2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Recurrence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000" dirty="0">
                <a:latin typeface="Comic Sans MS" pitchFamily="-107" charset="0"/>
              </a:rPr>
              <a:t>T(n) = 2T(n/2) + 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(n)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000" dirty="0">
                <a:latin typeface="Comic Sans MS" pitchFamily="-107" charset="0"/>
                <a:sym typeface="Symbol" pitchFamily="-107" charset="2"/>
              </a:rPr>
              <a:t>T(n) = 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sz="2000" dirty="0" err="1">
                <a:latin typeface="Comic Sans MS" pitchFamily="-107" charset="0"/>
                <a:sym typeface="Symbol" pitchFamily="-107" charset="2"/>
              </a:rPr>
              <a:t>nlgn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sz="2000" dirty="0">
                <a:sym typeface="Symbol" pitchFamily="-107" charset="2"/>
              </a:rPr>
              <a:t> (Master theorem)</a:t>
            </a:r>
          </a:p>
        </p:txBody>
      </p:sp>
      <p:graphicFrame>
        <p:nvGraphicFramePr>
          <p:cNvPr id="38502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600200" y="3581400"/>
          <a:ext cx="6096000" cy="307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6" name="Paint Shop Pro Image" r:id="rId4" imgW="6614634" imgH="3336585" progId="">
                  <p:embed/>
                </p:oleObj>
              </mc:Choice>
              <mc:Fallback>
                <p:oleObj name="Paint Shop Pro Image" r:id="rId4" imgW="6614634" imgH="3336585" progId="">
                  <p:embed/>
                  <p:pic>
                    <p:nvPicPr>
                      <p:cNvPr id="385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81400"/>
                        <a:ext cx="6096000" cy="307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6248400" y="64008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6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D0FF-EED2-1647-8495-5085C98F88A7}" type="slidenum">
              <a:rPr lang="en-US"/>
              <a:pPr/>
              <a:t>3</a:t>
            </a:fld>
            <a:endParaRPr 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Bubble Sort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BUBBLESORT(A)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b="1" dirty="0">
                <a:solidFill>
                  <a:schemeClr val="tx1"/>
                </a:solidFill>
              </a:rPr>
              <a:t>for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← 1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to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length[A]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do for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j ← length[A]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-107" charset="2"/>
              </a:rPr>
              <a:t>downto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 + 1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  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do if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A[j] &lt; A[j -1]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		        </a:t>
            </a:r>
            <a:r>
              <a:rPr lang="en-US" sz="2400" b="1" dirty="0">
                <a:solidFill>
                  <a:schemeClr val="tx1"/>
                </a:solidFill>
                <a:sym typeface="Symbol" pitchFamily="-107" charset="2"/>
              </a:rPr>
              <a:t>then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 exchange </a:t>
            </a:r>
            <a:r>
              <a:rPr lang="en-US" sz="2400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A[j] ⟺A[j-1]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</a:t>
            </a:r>
          </a:p>
        </p:txBody>
      </p:sp>
      <p:grpSp>
        <p:nvGrpSpPr>
          <p:cNvPr id="404484" name="Group 4"/>
          <p:cNvGrpSpPr>
            <a:grpSpLocks/>
          </p:cNvGrpSpPr>
          <p:nvPr/>
        </p:nvGrpSpPr>
        <p:grpSpPr bwMode="auto">
          <a:xfrm>
            <a:off x="2605088" y="3833813"/>
            <a:ext cx="3200400" cy="717550"/>
            <a:chOff x="192" y="768"/>
            <a:chExt cx="2016" cy="452"/>
          </a:xfrm>
        </p:grpSpPr>
        <p:grpSp>
          <p:nvGrpSpPr>
            <p:cNvPr id="404485" name="Group 5"/>
            <p:cNvGrpSpPr>
              <a:grpSpLocks/>
            </p:cNvGrpSpPr>
            <p:nvPr/>
          </p:nvGrpSpPr>
          <p:grpSpPr bwMode="auto">
            <a:xfrm>
              <a:off x="221" y="768"/>
              <a:ext cx="1987" cy="267"/>
              <a:chOff x="221" y="912"/>
              <a:chExt cx="1987" cy="267"/>
            </a:xfrm>
          </p:grpSpPr>
          <p:sp>
            <p:nvSpPr>
              <p:cNvPr id="404486" name="Rectangle 6"/>
              <p:cNvSpPr>
                <a:spLocks noChangeArrowheads="1"/>
              </p:cNvSpPr>
              <p:nvPr/>
            </p:nvSpPr>
            <p:spPr bwMode="auto">
              <a:xfrm>
                <a:off x="1924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404487" name="Rectangle 7"/>
              <p:cNvSpPr>
                <a:spLocks noChangeArrowheads="1"/>
              </p:cNvSpPr>
              <p:nvPr/>
            </p:nvSpPr>
            <p:spPr bwMode="auto">
              <a:xfrm>
                <a:off x="1641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404488" name="Rectangle 8"/>
              <p:cNvSpPr>
                <a:spLocks noChangeArrowheads="1"/>
              </p:cNvSpPr>
              <p:nvPr/>
            </p:nvSpPr>
            <p:spPr bwMode="auto">
              <a:xfrm>
                <a:off x="1357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404489" name="Rectangle 9"/>
              <p:cNvSpPr>
                <a:spLocks noChangeArrowheads="1"/>
              </p:cNvSpPr>
              <p:nvPr/>
            </p:nvSpPr>
            <p:spPr bwMode="auto">
              <a:xfrm>
                <a:off x="1072" y="912"/>
                <a:ext cx="285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404490" name="Rectangle 10"/>
              <p:cNvSpPr>
                <a:spLocks noChangeArrowheads="1"/>
              </p:cNvSpPr>
              <p:nvPr/>
            </p:nvSpPr>
            <p:spPr bwMode="auto">
              <a:xfrm>
                <a:off x="788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404491" name="Rectangle 11"/>
              <p:cNvSpPr>
                <a:spLocks noChangeArrowheads="1"/>
              </p:cNvSpPr>
              <p:nvPr/>
            </p:nvSpPr>
            <p:spPr bwMode="auto">
              <a:xfrm>
                <a:off x="505" y="912"/>
                <a:ext cx="283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404492" name="Rectangle 12"/>
              <p:cNvSpPr>
                <a:spLocks noChangeArrowheads="1"/>
              </p:cNvSpPr>
              <p:nvPr/>
            </p:nvSpPr>
            <p:spPr bwMode="auto">
              <a:xfrm>
                <a:off x="221" y="912"/>
                <a:ext cx="284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8</a:t>
                </a:r>
              </a:p>
            </p:txBody>
          </p:sp>
          <p:sp>
            <p:nvSpPr>
              <p:cNvPr id="404493" name="Line 13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4" name="Line 14"/>
              <p:cNvSpPr>
                <a:spLocks noChangeShapeType="1"/>
              </p:cNvSpPr>
              <p:nvPr/>
            </p:nvSpPr>
            <p:spPr bwMode="auto">
              <a:xfrm>
                <a:off x="221" y="1179"/>
                <a:ext cx="198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5" name="Line 15"/>
              <p:cNvSpPr>
                <a:spLocks noChangeShapeType="1"/>
              </p:cNvSpPr>
              <p:nvPr/>
            </p:nvSpPr>
            <p:spPr bwMode="auto">
              <a:xfrm>
                <a:off x="221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6" name="Line 16"/>
              <p:cNvSpPr>
                <a:spLocks noChangeShapeType="1"/>
              </p:cNvSpPr>
              <p:nvPr/>
            </p:nvSpPr>
            <p:spPr bwMode="auto">
              <a:xfrm>
                <a:off x="505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7" name="Line 17"/>
              <p:cNvSpPr>
                <a:spLocks noChangeShapeType="1"/>
              </p:cNvSpPr>
              <p:nvPr/>
            </p:nvSpPr>
            <p:spPr bwMode="auto">
              <a:xfrm>
                <a:off x="788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8" name="Line 18"/>
              <p:cNvSpPr>
                <a:spLocks noChangeShapeType="1"/>
              </p:cNvSpPr>
              <p:nvPr/>
            </p:nvSpPr>
            <p:spPr bwMode="auto">
              <a:xfrm>
                <a:off x="1072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499" name="Line 19"/>
              <p:cNvSpPr>
                <a:spLocks noChangeShapeType="1"/>
              </p:cNvSpPr>
              <p:nvPr/>
            </p:nvSpPr>
            <p:spPr bwMode="auto">
              <a:xfrm>
                <a:off x="1357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0" name="Line 20"/>
              <p:cNvSpPr>
                <a:spLocks noChangeShapeType="1"/>
              </p:cNvSpPr>
              <p:nvPr/>
            </p:nvSpPr>
            <p:spPr bwMode="auto">
              <a:xfrm>
                <a:off x="1641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1" name="Line 21"/>
              <p:cNvSpPr>
                <a:spLocks noChangeShapeType="1"/>
              </p:cNvSpPr>
              <p:nvPr/>
            </p:nvSpPr>
            <p:spPr bwMode="auto">
              <a:xfrm>
                <a:off x="1924" y="912"/>
                <a:ext cx="0" cy="2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502" name="Line 22"/>
              <p:cNvSpPr>
                <a:spLocks noChangeShapeType="1"/>
              </p:cNvSpPr>
              <p:nvPr/>
            </p:nvSpPr>
            <p:spPr bwMode="auto">
              <a:xfrm>
                <a:off x="2208" y="912"/>
                <a:ext cx="0" cy="267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b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4503" name="Text Box 23"/>
            <p:cNvSpPr txBox="1">
              <a:spLocks noChangeArrowheads="1"/>
            </p:cNvSpPr>
            <p:nvPr/>
          </p:nvSpPr>
          <p:spPr bwMode="auto">
            <a:xfrm>
              <a:off x="192" y="1008"/>
              <a:ext cx="3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i = 1</a:t>
              </a:r>
            </a:p>
          </p:txBody>
        </p:sp>
        <p:sp>
          <p:nvSpPr>
            <p:cNvPr id="404504" name="Text Box 24"/>
            <p:cNvSpPr txBox="1">
              <a:spLocks noChangeArrowheads="1"/>
            </p:cNvSpPr>
            <p:nvPr/>
          </p:nvSpPr>
          <p:spPr bwMode="auto">
            <a:xfrm>
              <a:off x="2016" y="1008"/>
              <a:ext cx="1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j</a:t>
              </a:r>
            </a:p>
          </p:txBody>
        </p:sp>
        <p:sp>
          <p:nvSpPr>
            <p:cNvPr id="404505" name="Line 25"/>
            <p:cNvSpPr>
              <a:spLocks noChangeShapeType="1"/>
            </p:cNvSpPr>
            <p:nvPr/>
          </p:nvSpPr>
          <p:spPr bwMode="auto">
            <a:xfrm flipH="1">
              <a:off x="624" y="1104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4506" name="Text Box 26"/>
          <p:cNvSpPr txBox="1">
            <a:spLocks noChangeArrowheads="1"/>
          </p:cNvSpPr>
          <p:nvPr/>
        </p:nvSpPr>
        <p:spPr bwMode="auto">
          <a:xfrm>
            <a:off x="2736850" y="345916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404507" name="Line 27"/>
          <p:cNvSpPr>
            <a:spLocks noChangeShapeType="1"/>
          </p:cNvSpPr>
          <p:nvPr/>
        </p:nvSpPr>
        <p:spPr bwMode="auto">
          <a:xfrm>
            <a:off x="3097213" y="3651250"/>
            <a:ext cx="2527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graphicFrame>
        <p:nvGraphicFramePr>
          <p:cNvPr id="387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057400" y="3094038"/>
          <a:ext cx="5334000" cy="324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0" name="Paint Shop Pro Image" r:id="rId4" imgW="6546341" imgH="3980488" progId="">
                  <p:embed/>
                </p:oleObj>
              </mc:Choice>
              <mc:Fallback>
                <p:oleObj name="Paint Shop Pro Image" r:id="rId4" imgW="6546341" imgH="3980488" progId="">
                  <p:embed/>
                  <p:pic>
                    <p:nvPicPr>
                      <p:cNvPr id="387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094038"/>
                        <a:ext cx="5334000" cy="324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Quicksort</a:t>
            </a:r>
          </a:p>
        </p:txBody>
      </p:sp>
      <p:sp>
        <p:nvSpPr>
          <p:cNvPr id="387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66800"/>
            <a:ext cx="8259762" cy="2824163"/>
          </a:xfrm>
        </p:spPr>
        <p:txBody>
          <a:bodyPr/>
          <a:lstStyle/>
          <a:p>
            <a:r>
              <a:rPr lang="en-US" sz="2400"/>
              <a:t>Balanced partitioning</a:t>
            </a:r>
          </a:p>
          <a:p>
            <a:pPr lvl="1"/>
            <a:r>
              <a:rPr lang="en-US" sz="2000"/>
              <a:t>Average case is closer to best case than to worst case</a:t>
            </a:r>
          </a:p>
          <a:p>
            <a:pPr lvl="1"/>
            <a:r>
              <a:rPr lang="en-US" sz="2000"/>
              <a:t>(if partitioning always produces a </a:t>
            </a:r>
            <a:r>
              <a:rPr lang="en-US" sz="2000" b="1"/>
              <a:t>constant</a:t>
            </a:r>
            <a:r>
              <a:rPr lang="en-US" sz="2000"/>
              <a:t> split)</a:t>
            </a:r>
          </a:p>
          <a:p>
            <a:r>
              <a:rPr lang="en-US" sz="2400"/>
              <a:t>E.g.: </a:t>
            </a:r>
            <a:r>
              <a:rPr lang="en-US" sz="2000"/>
              <a:t>9-to-1 proportional split</a:t>
            </a:r>
          </a:p>
          <a:p>
            <a:pPr>
              <a:buFontTx/>
              <a:buNone/>
            </a:pPr>
            <a:r>
              <a:rPr lang="en-US" sz="2000">
                <a:latin typeface="Comic Sans MS" pitchFamily="-107" charset="0"/>
              </a:rPr>
              <a:t>			T(n) = T(9n/10) + T(n/10) + n</a:t>
            </a:r>
          </a:p>
        </p:txBody>
      </p:sp>
      <p:sp>
        <p:nvSpPr>
          <p:cNvPr id="387077" name="Rectangle 5"/>
          <p:cNvSpPr>
            <a:spLocks noChangeArrowheads="1"/>
          </p:cNvSpPr>
          <p:nvPr/>
        </p:nvSpPr>
        <p:spPr bwMode="auto">
          <a:xfrm>
            <a:off x="5735638" y="5942013"/>
            <a:ext cx="1487487" cy="465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8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87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of Quicksort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214562"/>
          </a:xfrm>
        </p:spPr>
        <p:txBody>
          <a:bodyPr/>
          <a:lstStyle/>
          <a:p>
            <a:r>
              <a:rPr lang="en-US" sz="2400" dirty="0"/>
              <a:t>Average case</a:t>
            </a:r>
          </a:p>
          <a:p>
            <a:pPr lvl="1"/>
            <a:r>
              <a:rPr lang="en-US" sz="2000" dirty="0"/>
              <a:t>All permutations of the input numbers are equally likely</a:t>
            </a:r>
          </a:p>
          <a:p>
            <a:pPr lvl="1"/>
            <a:r>
              <a:rPr lang="en-US" sz="2000" dirty="0"/>
              <a:t>On a random input array, we will have a mix of well balanced and unbalanced splits</a:t>
            </a:r>
          </a:p>
          <a:p>
            <a:pPr lvl="1"/>
            <a:r>
              <a:rPr lang="en-US" sz="2000" dirty="0"/>
              <a:t>Good and bad splits are randomly distributed throughout the tree</a:t>
            </a:r>
          </a:p>
        </p:txBody>
      </p:sp>
      <p:sp>
        <p:nvSpPr>
          <p:cNvPr id="389124" name="Text Box 4"/>
          <p:cNvSpPr txBox="1">
            <a:spLocks noChangeArrowheads="1"/>
          </p:cNvSpPr>
          <p:nvPr/>
        </p:nvSpPr>
        <p:spPr bwMode="auto">
          <a:xfrm>
            <a:off x="1127125" y="4710113"/>
            <a:ext cx="216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Alternation of a bad</a:t>
            </a:r>
          </a:p>
          <a:p>
            <a:r>
              <a:rPr lang="en-US"/>
              <a:t>and a good split</a:t>
            </a:r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5657850" y="4749800"/>
            <a:ext cx="158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Nearly well</a:t>
            </a:r>
          </a:p>
          <a:p>
            <a:r>
              <a:rPr lang="en-US"/>
              <a:t>balanced split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17588" y="3429000"/>
            <a:ext cx="1447800" cy="685800"/>
            <a:chOff x="641" y="2169"/>
            <a:chExt cx="912" cy="432"/>
          </a:xfrm>
        </p:grpSpPr>
        <p:sp>
          <p:nvSpPr>
            <p:cNvPr id="389127" name="Text Box 7"/>
            <p:cNvSpPr txBox="1">
              <a:spLocks noChangeArrowheads="1"/>
            </p:cNvSpPr>
            <p:nvPr/>
          </p:nvSpPr>
          <p:spPr bwMode="auto">
            <a:xfrm>
              <a:off x="930" y="2169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9128" name="Text Box 8"/>
            <p:cNvSpPr txBox="1">
              <a:spLocks noChangeArrowheads="1"/>
            </p:cNvSpPr>
            <p:nvPr/>
          </p:nvSpPr>
          <p:spPr bwMode="auto">
            <a:xfrm>
              <a:off x="1151" y="2370"/>
              <a:ext cx="4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 - 1</a:t>
              </a:r>
            </a:p>
          </p:txBody>
        </p:sp>
        <p:sp>
          <p:nvSpPr>
            <p:cNvPr id="389129" name="Text Box 9"/>
            <p:cNvSpPr txBox="1">
              <a:spLocks noChangeArrowheads="1"/>
            </p:cNvSpPr>
            <p:nvPr/>
          </p:nvSpPr>
          <p:spPr bwMode="auto">
            <a:xfrm>
              <a:off x="641" y="2361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1</a:t>
              </a:r>
            </a:p>
          </p:txBody>
        </p:sp>
        <p:sp>
          <p:nvSpPr>
            <p:cNvPr id="389130" name="Line 10"/>
            <p:cNvSpPr>
              <a:spLocks noChangeShapeType="1"/>
            </p:cNvSpPr>
            <p:nvPr/>
          </p:nvSpPr>
          <p:spPr bwMode="auto">
            <a:xfrm flipH="1">
              <a:off x="833" y="235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31" name="Line 11"/>
            <p:cNvSpPr>
              <a:spLocks noChangeShapeType="1"/>
            </p:cNvSpPr>
            <p:nvPr/>
          </p:nvSpPr>
          <p:spPr bwMode="auto">
            <a:xfrm>
              <a:off x="1121" y="235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990600" y="4038600"/>
            <a:ext cx="2251075" cy="519113"/>
            <a:chOff x="624" y="2553"/>
            <a:chExt cx="1418" cy="327"/>
          </a:xfrm>
        </p:grpSpPr>
        <p:sp>
          <p:nvSpPr>
            <p:cNvPr id="389133" name="Text Box 13"/>
            <p:cNvSpPr txBox="1">
              <a:spLocks noChangeArrowheads="1"/>
            </p:cNvSpPr>
            <p:nvPr/>
          </p:nvSpPr>
          <p:spPr bwMode="auto">
            <a:xfrm>
              <a:off x="1368" y="2649"/>
              <a:ext cx="6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(n – 1)/2</a:t>
              </a:r>
            </a:p>
          </p:txBody>
        </p:sp>
        <p:sp>
          <p:nvSpPr>
            <p:cNvPr id="389134" name="Text Box 14"/>
            <p:cNvSpPr txBox="1">
              <a:spLocks noChangeArrowheads="1"/>
            </p:cNvSpPr>
            <p:nvPr/>
          </p:nvSpPr>
          <p:spPr bwMode="auto">
            <a:xfrm>
              <a:off x="624" y="2649"/>
              <a:ext cx="6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(n – 1)/2</a:t>
              </a:r>
            </a:p>
          </p:txBody>
        </p:sp>
        <p:sp>
          <p:nvSpPr>
            <p:cNvPr id="389135" name="Line 15"/>
            <p:cNvSpPr>
              <a:spLocks noChangeShapeType="1"/>
            </p:cNvSpPr>
            <p:nvPr/>
          </p:nvSpPr>
          <p:spPr bwMode="auto">
            <a:xfrm flipH="1">
              <a:off x="1025" y="2553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36" name="Line 16"/>
            <p:cNvSpPr>
              <a:spLocks noChangeShapeType="1"/>
            </p:cNvSpPr>
            <p:nvPr/>
          </p:nvSpPr>
          <p:spPr bwMode="auto">
            <a:xfrm>
              <a:off x="1313" y="2553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953000" y="3429000"/>
            <a:ext cx="2641600" cy="900113"/>
            <a:chOff x="2928" y="2265"/>
            <a:chExt cx="1664" cy="567"/>
          </a:xfrm>
        </p:grpSpPr>
        <p:sp>
          <p:nvSpPr>
            <p:cNvPr id="389138" name="Text Box 18"/>
            <p:cNvSpPr txBox="1">
              <a:spLocks noChangeArrowheads="1"/>
            </p:cNvSpPr>
            <p:nvPr/>
          </p:nvSpPr>
          <p:spPr bwMode="auto">
            <a:xfrm>
              <a:off x="3697" y="2265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n</a:t>
              </a:r>
            </a:p>
          </p:txBody>
        </p:sp>
        <p:sp>
          <p:nvSpPr>
            <p:cNvPr id="389139" name="Text Box 19"/>
            <p:cNvSpPr txBox="1">
              <a:spLocks noChangeArrowheads="1"/>
            </p:cNvSpPr>
            <p:nvPr/>
          </p:nvSpPr>
          <p:spPr bwMode="auto">
            <a:xfrm>
              <a:off x="3918" y="2601"/>
              <a:ext cx="6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(n – 1)/2</a:t>
              </a:r>
            </a:p>
          </p:txBody>
        </p:sp>
        <p:sp>
          <p:nvSpPr>
            <p:cNvPr id="389140" name="Text Box 20"/>
            <p:cNvSpPr txBox="1">
              <a:spLocks noChangeArrowheads="1"/>
            </p:cNvSpPr>
            <p:nvPr/>
          </p:nvSpPr>
          <p:spPr bwMode="auto">
            <a:xfrm>
              <a:off x="2928" y="2592"/>
              <a:ext cx="8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(n – 1)/2 + 1</a:t>
              </a:r>
            </a:p>
          </p:txBody>
        </p:sp>
        <p:sp>
          <p:nvSpPr>
            <p:cNvPr id="389141" name="Line 21"/>
            <p:cNvSpPr>
              <a:spLocks noChangeShapeType="1"/>
            </p:cNvSpPr>
            <p:nvPr/>
          </p:nvSpPr>
          <p:spPr bwMode="auto">
            <a:xfrm flipH="1">
              <a:off x="360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142" name="Line 22"/>
            <p:cNvSpPr>
              <a:spLocks noChangeShapeType="1"/>
            </p:cNvSpPr>
            <p:nvPr/>
          </p:nvSpPr>
          <p:spPr bwMode="auto">
            <a:xfrm>
              <a:off x="3888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89143" name="Rectangle 23"/>
          <p:cNvSpPr>
            <a:spLocks noChangeArrowheads="1"/>
          </p:cNvSpPr>
          <p:nvPr/>
        </p:nvSpPr>
        <p:spPr bwMode="auto">
          <a:xfrm>
            <a:off x="533400" y="5634038"/>
            <a:ext cx="8229600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Running time of Quicksort  when levels alternate between good and bad splits is O(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nlgn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389144" name="Text Box 24"/>
          <p:cNvSpPr txBox="1">
            <a:spLocks noChangeArrowheads="1"/>
          </p:cNvSpPr>
          <p:nvPr/>
        </p:nvSpPr>
        <p:spPr bwMode="auto">
          <a:xfrm>
            <a:off x="2774950" y="3397250"/>
            <a:ext cx="172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combined cost:</a:t>
            </a:r>
          </a:p>
          <a:p>
            <a:r>
              <a:rPr lang="en-US" dirty="0"/>
              <a:t>2n-1 =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(n)</a:t>
            </a:r>
          </a:p>
        </p:txBody>
      </p:sp>
      <p:sp>
        <p:nvSpPr>
          <p:cNvPr id="389145" name="Text Box 25"/>
          <p:cNvSpPr txBox="1">
            <a:spLocks noChangeArrowheads="1"/>
          </p:cNvSpPr>
          <p:nvPr/>
        </p:nvSpPr>
        <p:spPr bwMode="auto">
          <a:xfrm>
            <a:off x="7118350" y="3397250"/>
            <a:ext cx="172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combined cost:</a:t>
            </a:r>
          </a:p>
          <a:p>
            <a:r>
              <a:rPr lang="en-US" dirty="0"/>
              <a:t>n = </a:t>
            </a:r>
            <a:r>
              <a:rPr lang="en-US" dirty="0" err="1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(n)</a:t>
            </a:r>
          </a:p>
        </p:txBody>
      </p:sp>
      <p:sp>
        <p:nvSpPr>
          <p:cNvPr id="389146" name="Oval 26"/>
          <p:cNvSpPr>
            <a:spLocks noChangeArrowheads="1"/>
          </p:cNvSpPr>
          <p:nvPr/>
        </p:nvSpPr>
        <p:spPr bwMode="auto">
          <a:xfrm rot="1809080">
            <a:off x="1346200" y="3563938"/>
            <a:ext cx="1200150" cy="45243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47" name="Oval 27"/>
          <p:cNvSpPr>
            <a:spLocks noChangeArrowheads="1"/>
          </p:cNvSpPr>
          <p:nvPr/>
        </p:nvSpPr>
        <p:spPr bwMode="auto">
          <a:xfrm>
            <a:off x="6118225" y="3416300"/>
            <a:ext cx="428625" cy="403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9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/>
      <p:bldP spid="389125" grpId="0"/>
      <p:bldP spid="389143" grpId="0"/>
      <p:bldP spid="389144" grpId="0"/>
      <p:bldP spid="389145" grpId="0"/>
      <p:bldP spid="389146" grpId="0" animBg="1"/>
      <p:bldP spid="38914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 7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7</a:t>
            </a:r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4E4-DD6B-DC47-B127-4C5866C89FFA}" type="slidenum">
              <a:rPr lang="en-US"/>
              <a:pPr/>
              <a:t>4</a:t>
            </a:fld>
            <a:endParaRPr lang="en-US"/>
          </a:p>
        </p:txBody>
      </p:sp>
      <p:sp>
        <p:nvSpPr>
          <p:cNvPr id="406530" name="AutoShape 2"/>
          <p:cNvSpPr>
            <a:spLocks noChangeArrowheads="1"/>
          </p:cNvSpPr>
          <p:nvPr/>
        </p:nvSpPr>
        <p:spPr bwMode="auto">
          <a:xfrm>
            <a:off x="3970338" y="2825750"/>
            <a:ext cx="4289425" cy="474663"/>
          </a:xfrm>
          <a:prstGeom prst="roundRect">
            <a:avLst>
              <a:gd name="adj" fmla="val 16667"/>
            </a:avLst>
          </a:prstGeom>
          <a:solidFill>
            <a:srgbClr val="CC0000">
              <a:alpha val="2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6531" name="AutoShape 3"/>
          <p:cNvSpPr>
            <a:spLocks noChangeArrowheads="1"/>
          </p:cNvSpPr>
          <p:nvPr/>
        </p:nvSpPr>
        <p:spPr bwMode="auto">
          <a:xfrm>
            <a:off x="3217863" y="2373313"/>
            <a:ext cx="2822575" cy="4968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6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Bubble-Sort Running Time</a:t>
            </a:r>
          </a:p>
        </p:txBody>
      </p:sp>
      <p:sp>
        <p:nvSpPr>
          <p:cNvPr id="4065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5827713"/>
            <a:ext cx="2379662" cy="62865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Comic Sans MS" pitchFamily="-107" charset="0"/>
              </a:rPr>
              <a:t>T(n) = 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sz="2400" baseline="30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sz="2400" dirty="0">
                <a:solidFill>
                  <a:schemeClr val="tx1"/>
                </a:solidFill>
                <a:sym typeface="Symbol" pitchFamily="-107" charset="2"/>
              </a:rPr>
              <a:t>	</a:t>
            </a:r>
          </a:p>
        </p:txBody>
      </p:sp>
      <p:graphicFrame>
        <p:nvGraphicFramePr>
          <p:cNvPr id="40653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203325" y="4884738"/>
          <a:ext cx="678656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1" name="Equation" r:id="rId4" imgW="2958840" imgH="444240" progId="Equation.3">
                  <p:embed/>
                </p:oleObj>
              </mc:Choice>
              <mc:Fallback>
                <p:oleObj name="Equation" r:id="rId4" imgW="2958840" imgH="444240" progId="Equation.3">
                  <p:embed/>
                  <p:pic>
                    <p:nvPicPr>
                      <p:cNvPr id="4065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4884738"/>
                        <a:ext cx="6786563" cy="10191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5" name="Rectangle 7"/>
          <p:cNvSpPr>
            <a:spLocks noChangeArrowheads="1"/>
          </p:cNvSpPr>
          <p:nvPr/>
        </p:nvSpPr>
        <p:spPr bwMode="auto">
          <a:xfrm>
            <a:off x="534988" y="1000125"/>
            <a:ext cx="7696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400" dirty="0"/>
              <a:t> BUBBLESORT(A)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	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en-US" sz="2400" dirty="0" err="1">
                <a:latin typeface="Comic Sans MS" pitchFamily="-107" charset="0"/>
              </a:rPr>
              <a:t>i</a:t>
            </a:r>
            <a:r>
              <a:rPr lang="en-US" sz="2400" dirty="0">
                <a:latin typeface="Comic Sans MS" pitchFamily="-107" charset="0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←1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b="1" dirty="0">
                <a:sym typeface="Symbol" pitchFamily="-107" charset="2"/>
              </a:rPr>
              <a:t>to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length[A]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ym typeface="Symbol" pitchFamily="-107" charset="2"/>
              </a:rPr>
              <a:t>		</a:t>
            </a:r>
            <a:r>
              <a:rPr lang="en-US" sz="2400" b="1" dirty="0">
                <a:sym typeface="Symbol" pitchFamily="-107" charset="2"/>
              </a:rPr>
              <a:t>do for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j ←length[A]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b="1" dirty="0" err="1">
                <a:sym typeface="Symbol" pitchFamily="-107" charset="2"/>
              </a:rPr>
              <a:t>downto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dirty="0" err="1">
                <a:latin typeface="Comic Sans MS" pitchFamily="-107" charset="0"/>
                <a:sym typeface="Symbol" pitchFamily="-107" charset="2"/>
              </a:rPr>
              <a:t>i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 + 1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ym typeface="Symbol" pitchFamily="-107" charset="2"/>
              </a:rPr>
              <a:t>		          </a:t>
            </a:r>
            <a:r>
              <a:rPr lang="en-US" sz="2400" b="1" dirty="0">
                <a:sym typeface="Symbol" pitchFamily="-107" charset="2"/>
              </a:rPr>
              <a:t>do if</a:t>
            </a:r>
            <a:r>
              <a:rPr lang="en-US" sz="2400" dirty="0">
                <a:sym typeface="Symbol" pitchFamily="-107" charset="2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A[j] &lt; A[j -1]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ym typeface="Symbol" pitchFamily="-107" charset="2"/>
              </a:rPr>
              <a:t>			        </a:t>
            </a:r>
            <a:r>
              <a:rPr lang="en-US" sz="2400" b="1" dirty="0">
                <a:sym typeface="Symbol" pitchFamily="-107" charset="2"/>
              </a:rPr>
              <a:t>then</a:t>
            </a:r>
            <a:r>
              <a:rPr lang="en-US" sz="2400" dirty="0">
                <a:sym typeface="Symbol" pitchFamily="-107" charset="2"/>
              </a:rPr>
              <a:t> exchange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A[j] ⟺A[j-1]</a:t>
            </a:r>
          </a:p>
        </p:txBody>
      </p:sp>
      <p:sp>
        <p:nvSpPr>
          <p:cNvPr id="406536" name="Rectangle 8"/>
          <p:cNvSpPr>
            <a:spLocks noChangeArrowheads="1"/>
          </p:cNvSpPr>
          <p:nvPr/>
        </p:nvSpPr>
        <p:spPr bwMode="auto">
          <a:xfrm>
            <a:off x="322263" y="3536950"/>
            <a:ext cx="1265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</a:rPr>
              <a:t>T(n) = </a:t>
            </a:r>
          </a:p>
        </p:txBody>
      </p:sp>
      <p:sp>
        <p:nvSpPr>
          <p:cNvPr id="406537" name="Rectangle 9"/>
          <p:cNvSpPr>
            <a:spLocks noChangeArrowheads="1"/>
          </p:cNvSpPr>
          <p:nvPr/>
        </p:nvSpPr>
        <p:spPr bwMode="auto">
          <a:xfrm>
            <a:off x="1511300" y="3536950"/>
            <a:ext cx="153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  <a:sym typeface="Symbol" pitchFamily="-107" charset="2"/>
              </a:rPr>
              <a:t>c</a:t>
            </a:r>
            <a:r>
              <a:rPr lang="en-US" sz="2800" baseline="-25000">
                <a:latin typeface="Comic Sans MS" pitchFamily="-107" charset="0"/>
                <a:sym typeface="Symbol" pitchFamily="-107" charset="2"/>
              </a:rPr>
              <a:t>1</a:t>
            </a:r>
            <a:r>
              <a:rPr lang="en-US" sz="2800">
                <a:latin typeface="Comic Sans MS" pitchFamily="-107" charset="0"/>
                <a:sym typeface="Symbol" pitchFamily="-107" charset="2"/>
              </a:rPr>
              <a:t>(n+1) +</a:t>
            </a:r>
          </a:p>
        </p:txBody>
      </p:sp>
      <p:graphicFrame>
        <p:nvGraphicFramePr>
          <p:cNvPr id="406538" name="Object 10"/>
          <p:cNvGraphicFramePr>
            <a:graphicFrameLocks noChangeAspect="1"/>
          </p:cNvGraphicFramePr>
          <p:nvPr/>
        </p:nvGraphicFramePr>
        <p:xfrm>
          <a:off x="3463925" y="3330575"/>
          <a:ext cx="192087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2" name="Equation" r:id="rId6" imgW="888840" imgH="431640" progId="Equation.3">
                  <p:embed/>
                </p:oleObj>
              </mc:Choice>
              <mc:Fallback>
                <p:oleObj name="Equation" r:id="rId6" imgW="888840" imgH="431640" progId="Equation.3">
                  <p:embed/>
                  <p:pic>
                    <p:nvPicPr>
                      <p:cNvPr id="4065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5" y="3330575"/>
                        <a:ext cx="192087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39" name="Rectangle 11"/>
          <p:cNvSpPr>
            <a:spLocks noChangeArrowheads="1"/>
          </p:cNvSpPr>
          <p:nvPr/>
        </p:nvSpPr>
        <p:spPr bwMode="auto">
          <a:xfrm>
            <a:off x="3027363" y="3536950"/>
            <a:ext cx="51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  <a:sym typeface="Symbol" pitchFamily="-107" charset="2"/>
              </a:rPr>
              <a:t>c</a:t>
            </a:r>
            <a:r>
              <a:rPr lang="en-US" sz="2800" baseline="-25000">
                <a:latin typeface="Comic Sans MS" pitchFamily="-107" charset="0"/>
                <a:sym typeface="Symbol" pitchFamily="-107" charset="2"/>
              </a:rPr>
              <a:t>2</a:t>
            </a:r>
          </a:p>
        </p:txBody>
      </p:sp>
      <p:sp>
        <p:nvSpPr>
          <p:cNvPr id="406540" name="Text Box 12"/>
          <p:cNvSpPr txBox="1">
            <a:spLocks noChangeArrowheads="1"/>
          </p:cNvSpPr>
          <p:nvPr/>
        </p:nvSpPr>
        <p:spPr bwMode="auto">
          <a:xfrm>
            <a:off x="5307013" y="3536950"/>
            <a:ext cx="51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</a:rPr>
              <a:t>c</a:t>
            </a:r>
            <a:r>
              <a:rPr lang="en-US" sz="2800" baseline="-25000">
                <a:latin typeface="Comic Sans MS" pitchFamily="-107" charset="0"/>
              </a:rPr>
              <a:t>3</a:t>
            </a:r>
            <a:endParaRPr lang="en-US" sz="2800">
              <a:latin typeface="Comic Sans MS" pitchFamily="-107" charset="0"/>
            </a:endParaRPr>
          </a:p>
        </p:txBody>
      </p:sp>
      <p:graphicFrame>
        <p:nvGraphicFramePr>
          <p:cNvPr id="406541" name="Object 13"/>
          <p:cNvGraphicFramePr>
            <a:graphicFrameLocks noChangeAspect="1"/>
          </p:cNvGraphicFramePr>
          <p:nvPr/>
        </p:nvGraphicFramePr>
        <p:xfrm>
          <a:off x="5743575" y="3335338"/>
          <a:ext cx="149542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3" name="Equation" r:id="rId8" imgW="698400" imgH="431640" progId="Equation.3">
                  <p:embed/>
                </p:oleObj>
              </mc:Choice>
              <mc:Fallback>
                <p:oleObj name="Equation" r:id="rId8" imgW="698400" imgH="431640" progId="Equation.3">
                  <p:embed/>
                  <p:pic>
                    <p:nvPicPr>
                      <p:cNvPr id="40654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3335338"/>
                        <a:ext cx="1495425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42" name="Text Box 14"/>
          <p:cNvSpPr txBox="1">
            <a:spLocks noChangeArrowheads="1"/>
          </p:cNvSpPr>
          <p:nvPr/>
        </p:nvSpPr>
        <p:spPr bwMode="auto">
          <a:xfrm>
            <a:off x="7161213" y="3536950"/>
            <a:ext cx="51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</a:rPr>
              <a:t>c</a:t>
            </a:r>
            <a:r>
              <a:rPr lang="en-US" sz="2800" baseline="-25000">
                <a:latin typeface="Comic Sans MS" pitchFamily="-107" charset="0"/>
              </a:rPr>
              <a:t>4</a:t>
            </a:r>
            <a:endParaRPr lang="en-US" sz="2800">
              <a:latin typeface="Comic Sans MS" pitchFamily="-107" charset="0"/>
            </a:endParaRPr>
          </a:p>
        </p:txBody>
      </p:sp>
      <p:graphicFrame>
        <p:nvGraphicFramePr>
          <p:cNvPr id="406543" name="Object 15"/>
          <p:cNvGraphicFramePr>
            <a:graphicFrameLocks noChangeAspect="1"/>
          </p:cNvGraphicFramePr>
          <p:nvPr/>
        </p:nvGraphicFramePr>
        <p:xfrm>
          <a:off x="7764463" y="3259138"/>
          <a:ext cx="13192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4" name="Equation" r:id="rId10" imgW="583920" imgH="431640" progId="Equation.3">
                  <p:embed/>
                </p:oleObj>
              </mc:Choice>
              <mc:Fallback>
                <p:oleObj name="Equation" r:id="rId10" imgW="583920" imgH="431640" progId="Equation.3">
                  <p:embed/>
                  <p:pic>
                    <p:nvPicPr>
                      <p:cNvPr id="40654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4463" y="3259138"/>
                        <a:ext cx="131921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44" name="Rectangle 16"/>
          <p:cNvSpPr>
            <a:spLocks noChangeArrowheads="1"/>
          </p:cNvSpPr>
          <p:nvPr/>
        </p:nvSpPr>
        <p:spPr bwMode="auto">
          <a:xfrm>
            <a:off x="1109663" y="4394200"/>
            <a:ext cx="2544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omic Sans MS" pitchFamily="-107" charset="0"/>
                <a:sym typeface="Symbol" pitchFamily="-107" charset="2"/>
              </a:rPr>
              <a:t>= </a:t>
            </a:r>
            <a:r>
              <a:rPr lang="en-US" sz="2800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800" dirty="0">
                <a:latin typeface="Comic Sans MS" pitchFamily="-107" charset="0"/>
                <a:sym typeface="Symbol" pitchFamily="-107" charset="2"/>
              </a:rPr>
              <a:t>(n) +</a:t>
            </a:r>
          </a:p>
        </p:txBody>
      </p:sp>
      <p:sp>
        <p:nvSpPr>
          <p:cNvPr id="406545" name="Rectangle 17"/>
          <p:cNvSpPr>
            <a:spLocks noChangeArrowheads="1"/>
          </p:cNvSpPr>
          <p:nvPr/>
        </p:nvSpPr>
        <p:spPr bwMode="auto">
          <a:xfrm>
            <a:off x="2522538" y="4392613"/>
            <a:ext cx="2284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  <a:sym typeface="Symbol" pitchFamily="-107" charset="2"/>
              </a:rPr>
              <a:t>(c</a:t>
            </a:r>
            <a:r>
              <a:rPr lang="en-US" sz="2800" baseline="-2500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800">
                <a:latin typeface="Comic Sans MS" pitchFamily="-107" charset="0"/>
                <a:sym typeface="Symbol" pitchFamily="-107" charset="2"/>
              </a:rPr>
              <a:t> + c</a:t>
            </a:r>
            <a:r>
              <a:rPr lang="en-US" sz="2800" baseline="-25000">
                <a:latin typeface="Comic Sans MS" pitchFamily="-107" charset="0"/>
                <a:sym typeface="Symbol" pitchFamily="-107" charset="2"/>
              </a:rPr>
              <a:t>3</a:t>
            </a:r>
            <a:r>
              <a:rPr lang="en-US" sz="2800">
                <a:latin typeface="Comic Sans MS" pitchFamily="-107" charset="0"/>
                <a:sym typeface="Symbol" pitchFamily="-107" charset="2"/>
              </a:rPr>
              <a:t> + c</a:t>
            </a:r>
            <a:r>
              <a:rPr lang="en-US" sz="2800" baseline="-25000">
                <a:latin typeface="Comic Sans MS" pitchFamily="-107" charset="0"/>
                <a:sym typeface="Symbol" pitchFamily="-107" charset="2"/>
              </a:rPr>
              <a:t>4</a:t>
            </a:r>
            <a:r>
              <a:rPr lang="en-US" sz="2800">
                <a:latin typeface="Comic Sans MS" pitchFamily="-107" charset="0"/>
                <a:sym typeface="Symbol" pitchFamily="-107" charset="2"/>
              </a:rPr>
              <a:t>) </a:t>
            </a:r>
            <a:endParaRPr lang="en-US" sz="2800" baseline="-25000">
              <a:latin typeface="Comic Sans MS" pitchFamily="-107" charset="0"/>
              <a:sym typeface="Symbol" pitchFamily="-107" charset="2"/>
            </a:endParaRPr>
          </a:p>
        </p:txBody>
      </p:sp>
      <p:graphicFrame>
        <p:nvGraphicFramePr>
          <p:cNvPr id="406546" name="Object 18"/>
          <p:cNvGraphicFramePr>
            <a:graphicFrameLocks noChangeAspect="1"/>
          </p:cNvGraphicFramePr>
          <p:nvPr/>
        </p:nvGraphicFramePr>
        <p:xfrm>
          <a:off x="4695825" y="4191000"/>
          <a:ext cx="1250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5" name="Equation" r:id="rId12" imgW="583920" imgH="431640" progId="Equation.3">
                  <p:embed/>
                </p:oleObj>
              </mc:Choice>
              <mc:Fallback>
                <p:oleObj name="Equation" r:id="rId12" imgW="583920" imgH="431640" progId="Equation.3">
                  <p:embed/>
                  <p:pic>
                    <p:nvPicPr>
                      <p:cNvPr id="4065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5" y="4191000"/>
                        <a:ext cx="12509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6547" name="Rectangle 19"/>
          <p:cNvSpPr>
            <a:spLocks noChangeArrowheads="1"/>
          </p:cNvSpPr>
          <p:nvPr/>
        </p:nvSpPr>
        <p:spPr bwMode="auto">
          <a:xfrm>
            <a:off x="587375" y="2384425"/>
            <a:ext cx="2586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chemeClr val="accent2"/>
                </a:solidFill>
                <a:sym typeface="Symbol" pitchFamily="-107" charset="2"/>
              </a:rPr>
              <a:t>Comparisons: 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≈n</a:t>
            </a:r>
            <a:r>
              <a:rPr lang="en-US" sz="2000" baseline="30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/2</a:t>
            </a:r>
          </a:p>
        </p:txBody>
      </p:sp>
      <p:sp>
        <p:nvSpPr>
          <p:cNvPr id="406548" name="Rectangle 20"/>
          <p:cNvSpPr>
            <a:spLocks noChangeArrowheads="1"/>
          </p:cNvSpPr>
          <p:nvPr/>
        </p:nvSpPr>
        <p:spPr bwMode="auto">
          <a:xfrm>
            <a:off x="6630988" y="2406650"/>
            <a:ext cx="231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C0000"/>
                </a:solidFill>
                <a:sym typeface="Symbol" pitchFamily="-107" charset="2"/>
              </a:rPr>
              <a:t>Exchanges: 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≈n</a:t>
            </a:r>
            <a:r>
              <a:rPr lang="en-US" sz="2000" baseline="30000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28028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0" grpId="0" animBg="1"/>
      <p:bldP spid="406531" grpId="0" animBg="1"/>
      <p:bldP spid="406533" grpId="0" build="p"/>
      <p:bldP spid="406537" grpId="0"/>
      <p:bldP spid="406539" grpId="0"/>
      <p:bldP spid="406540" grpId="0"/>
      <p:bldP spid="406542" grpId="0"/>
      <p:bldP spid="406544" grpId="0"/>
      <p:bldP spid="406545" grpId="0"/>
      <p:bldP spid="406547" grpId="0"/>
      <p:bldP spid="4065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Selection Sort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157288"/>
            <a:ext cx="8340725" cy="5465762"/>
          </a:xfrm>
        </p:spPr>
        <p:txBody>
          <a:bodyPr/>
          <a:lstStyle/>
          <a:p>
            <a:r>
              <a:rPr lang="en-US" dirty="0"/>
              <a:t>Idea:</a:t>
            </a:r>
          </a:p>
          <a:p>
            <a:pPr lvl="1"/>
            <a:r>
              <a:rPr lang="en-US" dirty="0"/>
              <a:t>Find the smallest element in the array</a:t>
            </a:r>
          </a:p>
          <a:p>
            <a:pPr lvl="1"/>
            <a:r>
              <a:rPr lang="en-US" dirty="0"/>
              <a:t>Exchange it with the element in the first position</a:t>
            </a:r>
          </a:p>
          <a:p>
            <a:pPr lvl="1"/>
            <a:r>
              <a:rPr lang="en-US" dirty="0"/>
              <a:t>Find the second smallest element and exchange it with the element in the second position</a:t>
            </a:r>
          </a:p>
          <a:p>
            <a:pPr lvl="1"/>
            <a:r>
              <a:rPr lang="en-US" dirty="0"/>
              <a:t>Continue until the array is sorted</a:t>
            </a:r>
          </a:p>
          <a:p>
            <a:r>
              <a:rPr lang="en-US" dirty="0"/>
              <a:t>Invariant:</a:t>
            </a:r>
          </a:p>
          <a:p>
            <a:pPr lvl="1"/>
            <a:r>
              <a:rPr lang="en-US" dirty="0"/>
              <a:t>All elements to the left of the current index are</a:t>
            </a:r>
            <a:r>
              <a:rPr lang="en-US" dirty="0">
                <a:solidFill>
                  <a:srgbClr val="CC0000"/>
                </a:solidFill>
              </a:rPr>
              <a:t> in sorted order</a:t>
            </a:r>
            <a:r>
              <a:rPr lang="en-US" dirty="0"/>
              <a:t> and </a:t>
            </a:r>
            <a:r>
              <a:rPr lang="en-US" dirty="0">
                <a:solidFill>
                  <a:srgbClr val="CC0000"/>
                </a:solidFill>
              </a:rPr>
              <a:t>never changed again</a:t>
            </a:r>
          </a:p>
          <a:p>
            <a:r>
              <a:rPr lang="en-US" dirty="0"/>
              <a:t>Disadvantage:</a:t>
            </a:r>
          </a:p>
          <a:p>
            <a:pPr lvl="1"/>
            <a:r>
              <a:rPr lang="en-US" dirty="0"/>
              <a:t>Running time depends only slightly on the amount of order in the file</a:t>
            </a: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>
            <a:off x="5551488" y="341313"/>
            <a:ext cx="3154362" cy="423862"/>
            <a:chOff x="221" y="912"/>
            <a:chExt cx="1987" cy="267"/>
          </a:xfrm>
        </p:grpSpPr>
        <p:sp>
          <p:nvSpPr>
            <p:cNvPr id="221189" name="Rectangle 5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1190" name="Rectangle 6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1191" name="Rectangle 7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1192" name="Rectangle 8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1193" name="Rectangle 9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1194" name="Rectangle 10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1195" name="Rectangle 11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1196" name="Line 12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7" name="Line 13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8" name="Line 14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199" name="Line 15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0" name="Line 16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1" name="Line 17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2" name="Line 18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3" name="Line 19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4" name="Line 20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205" name="Line 21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1206" name="Oval 22"/>
          <p:cNvSpPr>
            <a:spLocks noChangeArrowheads="1"/>
          </p:cNvSpPr>
          <p:nvPr/>
        </p:nvSpPr>
        <p:spPr bwMode="auto">
          <a:xfrm>
            <a:off x="8267700" y="34448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0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22211" name="Group 3"/>
          <p:cNvGrpSpPr>
            <a:grpSpLocks/>
          </p:cNvGrpSpPr>
          <p:nvPr/>
        </p:nvGrpSpPr>
        <p:grpSpPr bwMode="auto">
          <a:xfrm>
            <a:off x="504825" y="1379538"/>
            <a:ext cx="3154363" cy="423862"/>
            <a:chOff x="221" y="912"/>
            <a:chExt cx="1987" cy="267"/>
          </a:xfrm>
        </p:grpSpPr>
        <p:sp>
          <p:nvSpPr>
            <p:cNvPr id="222212" name="Rectangle 4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13" name="Rectangle 5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14" name="Rectangle 6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15" name="Rectangle 7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16" name="Rectangle 8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217" name="Rectangle 9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18" name="Rectangle 10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219" name="Line 11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0" name="Line 12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1" name="Line 13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2" name="Line 14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3" name="Line 15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5" name="Line 17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6" name="Line 18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7" name="Line 19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8" name="Line 20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229" name="Oval 21"/>
          <p:cNvSpPr>
            <a:spLocks noChangeArrowheads="1"/>
          </p:cNvSpPr>
          <p:nvPr/>
        </p:nvSpPr>
        <p:spPr bwMode="auto">
          <a:xfrm>
            <a:off x="3221038" y="13827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230" name="Group 22"/>
          <p:cNvGrpSpPr>
            <a:grpSpLocks/>
          </p:cNvGrpSpPr>
          <p:nvPr/>
        </p:nvGrpSpPr>
        <p:grpSpPr bwMode="auto">
          <a:xfrm>
            <a:off x="504825" y="2032000"/>
            <a:ext cx="3154363" cy="423863"/>
            <a:chOff x="221" y="912"/>
            <a:chExt cx="1987" cy="267"/>
          </a:xfrm>
        </p:grpSpPr>
        <p:sp>
          <p:nvSpPr>
            <p:cNvPr id="222231" name="Rectangle 23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232" name="Rectangle 24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33" name="Rectangle 25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34" name="Rectangle 26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35" name="Rectangle 27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236" name="Rectangle 28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37" name="Rectangle 29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38" name="Line 30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9" name="Line 31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0" name="Line 32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1" name="Line 33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2" name="Line 34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3" name="Line 35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4" name="Line 36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5" name="Line 37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6" name="Line 38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47" name="Line 39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248" name="Oval 40"/>
          <p:cNvSpPr>
            <a:spLocks noChangeArrowheads="1"/>
          </p:cNvSpPr>
          <p:nvPr/>
        </p:nvSpPr>
        <p:spPr bwMode="auto">
          <a:xfrm>
            <a:off x="2309813" y="204470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249" name="Group 41"/>
          <p:cNvGrpSpPr>
            <a:grpSpLocks/>
          </p:cNvGrpSpPr>
          <p:nvPr/>
        </p:nvGrpSpPr>
        <p:grpSpPr bwMode="auto">
          <a:xfrm>
            <a:off x="504825" y="2693988"/>
            <a:ext cx="3154363" cy="423862"/>
            <a:chOff x="221" y="912"/>
            <a:chExt cx="1987" cy="267"/>
          </a:xfrm>
        </p:grpSpPr>
        <p:sp>
          <p:nvSpPr>
            <p:cNvPr id="222250" name="Rectangle 42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251" name="Rectangle 43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52" name="Rectangle 44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53" name="Rectangle 45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54" name="Rectangle 46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255" name="Rectangle 47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56" name="Rectangle 48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57" name="Line 49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58" name="Line 50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59" name="Line 51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0" name="Line 52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1" name="Line 53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2" name="Line 54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3" name="Line 55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4" name="Line 56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5" name="Line 57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66" name="Line 58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267" name="Oval 59"/>
          <p:cNvSpPr>
            <a:spLocks noChangeArrowheads="1"/>
          </p:cNvSpPr>
          <p:nvPr/>
        </p:nvSpPr>
        <p:spPr bwMode="auto">
          <a:xfrm>
            <a:off x="2765425" y="270033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268" name="Group 60"/>
          <p:cNvGrpSpPr>
            <a:grpSpLocks/>
          </p:cNvGrpSpPr>
          <p:nvPr/>
        </p:nvGrpSpPr>
        <p:grpSpPr bwMode="auto">
          <a:xfrm>
            <a:off x="504825" y="3367088"/>
            <a:ext cx="3154363" cy="423862"/>
            <a:chOff x="221" y="912"/>
            <a:chExt cx="1987" cy="267"/>
          </a:xfrm>
        </p:grpSpPr>
        <p:sp>
          <p:nvSpPr>
            <p:cNvPr id="222269" name="Rectangle 61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270" name="Rectangle 62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271" name="Rectangle 63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72" name="Rectangle 64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73" name="Rectangle 65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74" name="Rectangle 66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75" name="Rectangle 67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76" name="Line 68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77" name="Line 69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78" name="Line 70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79" name="Line 71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0" name="Line 72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1" name="Line 73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2" name="Line 74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3" name="Line 75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4" name="Line 76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5" name="Line 77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286" name="Oval 78"/>
          <p:cNvSpPr>
            <a:spLocks noChangeArrowheads="1"/>
          </p:cNvSpPr>
          <p:nvPr/>
        </p:nvSpPr>
        <p:spPr bwMode="auto">
          <a:xfrm>
            <a:off x="2312988" y="3371850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287" name="Group 79"/>
          <p:cNvGrpSpPr>
            <a:grpSpLocks/>
          </p:cNvGrpSpPr>
          <p:nvPr/>
        </p:nvGrpSpPr>
        <p:grpSpPr bwMode="auto">
          <a:xfrm>
            <a:off x="4856163" y="2032000"/>
            <a:ext cx="3154362" cy="423863"/>
            <a:chOff x="221" y="912"/>
            <a:chExt cx="1987" cy="267"/>
          </a:xfrm>
        </p:grpSpPr>
        <p:sp>
          <p:nvSpPr>
            <p:cNvPr id="222288" name="Rectangle 80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289" name="Rectangle 81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90" name="Rectangle 82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291" name="Rectangle 83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92" name="Rectangle 84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93" name="Rectangle 85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94" name="Rectangle 86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95" name="Line 87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96" name="Line 88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97" name="Line 89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98" name="Line 90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99" name="Line 91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00" name="Line 92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01" name="Line 93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02" name="Line 94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03" name="Line 95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04" name="Line 96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305" name="Oval 97"/>
          <p:cNvSpPr>
            <a:spLocks noChangeArrowheads="1"/>
          </p:cNvSpPr>
          <p:nvPr/>
        </p:nvSpPr>
        <p:spPr bwMode="auto">
          <a:xfrm>
            <a:off x="7115175" y="1387475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306" name="Oval 98"/>
          <p:cNvSpPr>
            <a:spLocks noChangeArrowheads="1"/>
          </p:cNvSpPr>
          <p:nvPr/>
        </p:nvSpPr>
        <p:spPr bwMode="auto">
          <a:xfrm>
            <a:off x="7583488" y="2055813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307" name="Group 99"/>
          <p:cNvGrpSpPr>
            <a:grpSpLocks/>
          </p:cNvGrpSpPr>
          <p:nvPr/>
        </p:nvGrpSpPr>
        <p:grpSpPr bwMode="auto">
          <a:xfrm>
            <a:off x="4856163" y="1379538"/>
            <a:ext cx="3154362" cy="423862"/>
            <a:chOff x="221" y="912"/>
            <a:chExt cx="1987" cy="267"/>
          </a:xfrm>
        </p:grpSpPr>
        <p:sp>
          <p:nvSpPr>
            <p:cNvPr id="222308" name="Rectangle 100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309" name="Rectangle 101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310" name="Rectangle 102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311" name="Rectangle 103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312" name="Rectangle 104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313" name="Rectangle 105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314" name="Rectangle 106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315" name="Line 107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16" name="Line 108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17" name="Line 109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18" name="Line 110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19" name="Line 111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20" name="Line 112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21" name="Line 113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22" name="Line 114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23" name="Line 115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24" name="Line 116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2325" name="Group 117"/>
          <p:cNvGrpSpPr>
            <a:grpSpLocks/>
          </p:cNvGrpSpPr>
          <p:nvPr/>
        </p:nvGrpSpPr>
        <p:grpSpPr bwMode="auto">
          <a:xfrm>
            <a:off x="4856163" y="2693988"/>
            <a:ext cx="3154362" cy="423862"/>
            <a:chOff x="221" y="912"/>
            <a:chExt cx="1987" cy="267"/>
          </a:xfrm>
        </p:grpSpPr>
        <p:sp>
          <p:nvSpPr>
            <p:cNvPr id="222326" name="Rectangle 118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327" name="Rectangle 119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328" name="Rectangle 120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329" name="Rectangle 121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330" name="Rectangle 122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331" name="Rectangle 123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332" name="Rectangle 124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333" name="Line 125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4" name="Line 126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5" name="Line 127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6" name="Line 128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7" name="Line 129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8" name="Line 130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39" name="Line 131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40" name="Line 132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41" name="Line 133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42" name="Line 134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2343" name="Oval 135"/>
          <p:cNvSpPr>
            <a:spLocks noChangeArrowheads="1"/>
          </p:cNvSpPr>
          <p:nvPr/>
        </p:nvSpPr>
        <p:spPr bwMode="auto">
          <a:xfrm>
            <a:off x="7569200" y="270668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2344" name="Group 136"/>
          <p:cNvGrpSpPr>
            <a:grpSpLocks/>
          </p:cNvGrpSpPr>
          <p:nvPr/>
        </p:nvGrpSpPr>
        <p:grpSpPr bwMode="auto">
          <a:xfrm>
            <a:off x="4856163" y="3367088"/>
            <a:ext cx="3154362" cy="423862"/>
            <a:chOff x="221" y="912"/>
            <a:chExt cx="1987" cy="267"/>
          </a:xfrm>
        </p:grpSpPr>
        <p:sp>
          <p:nvSpPr>
            <p:cNvPr id="222345" name="Rectangle 137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346" name="Rectangle 138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2347" name="Rectangle 139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2348" name="Rectangle 140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349" name="Rectangle 141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350" name="Rectangle 142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351" name="Rectangle 143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352" name="Line 144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3" name="Line 145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4" name="Line 146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5" name="Line 147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6" name="Line 148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7" name="Line 149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8" name="Line 150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59" name="Line 151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60" name="Line 152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361" name="Line 153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3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9" grpId="0" animBg="1"/>
      <p:bldP spid="222248" grpId="0" animBg="1"/>
      <p:bldP spid="222267" grpId="0" animBg="1"/>
      <p:bldP spid="222286" grpId="0" animBg="1"/>
      <p:bldP spid="222305" grpId="0" animBg="1"/>
      <p:bldP spid="222306" grpId="0" animBg="1"/>
      <p:bldP spid="2223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SELECTION-SORT</a:t>
            </a:r>
            <a:r>
              <a:rPr lang="en-US" i="1" dirty="0">
                <a:solidFill>
                  <a:schemeClr val="tx1"/>
                </a:solidFill>
              </a:rPr>
              <a:t>(A)</a:t>
            </a:r>
          </a:p>
          <a:p>
            <a:pPr>
              <a:buFontTx/>
              <a:buNone/>
            </a:pPr>
            <a:r>
              <a:rPr lang="en-US" i="1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 ← length[A]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for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j ← 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 - 1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do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smallest</a:t>
            </a:r>
            <a:r>
              <a:rPr lang="en-US" dirty="0">
                <a:solidFill>
                  <a:schemeClr val="tx1"/>
                </a:solidFill>
              </a:rPr>
              <a:t> ←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j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      for 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 ← j + 1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	   do if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A[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] &lt; A[smallest]</a:t>
            </a:r>
          </a:p>
          <a:p>
            <a:pPr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		   then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smallest ← 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endParaRPr lang="en-US" dirty="0">
              <a:solidFill>
                <a:schemeClr val="tx1"/>
              </a:solidFill>
              <a:latin typeface="Comic Sans MS" pitchFamily="-107" charset="0"/>
            </a:endParaRP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 exchange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A[j]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⟺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 A[smallest]</a:t>
            </a:r>
          </a:p>
          <a:p>
            <a:pPr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23236" name="Group 4"/>
          <p:cNvGrpSpPr>
            <a:grpSpLocks/>
          </p:cNvGrpSpPr>
          <p:nvPr/>
        </p:nvGrpSpPr>
        <p:grpSpPr bwMode="auto">
          <a:xfrm>
            <a:off x="5413375" y="1808163"/>
            <a:ext cx="3154363" cy="423862"/>
            <a:chOff x="221" y="912"/>
            <a:chExt cx="1987" cy="267"/>
          </a:xfrm>
        </p:grpSpPr>
        <p:sp>
          <p:nvSpPr>
            <p:cNvPr id="223237" name="Rectangle 5"/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3239" name="Rectangle 7"/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3240" name="Rectangle 8"/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3241" name="Rectangle 9"/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223242" name="Rectangle 10"/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3243" name="Rectangle 11"/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223244" name="Line 12"/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5" name="Line 13"/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6" name="Line 14"/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49" name="Line 17"/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0" name="Line 18"/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1" name="Line 19"/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2" name="Line 20"/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253" name="Line 21"/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b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3254" name="Oval 22"/>
          <p:cNvSpPr>
            <a:spLocks noChangeArrowheads="1"/>
          </p:cNvSpPr>
          <p:nvPr/>
        </p:nvSpPr>
        <p:spPr bwMode="auto">
          <a:xfrm>
            <a:off x="8129588" y="1811338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9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4258" name="AutoShape 2"/>
          <p:cNvSpPr>
            <a:spLocks noChangeArrowheads="1"/>
          </p:cNvSpPr>
          <p:nvPr/>
        </p:nvSpPr>
        <p:spPr bwMode="auto">
          <a:xfrm>
            <a:off x="1406525" y="5791200"/>
            <a:ext cx="7597775" cy="488950"/>
          </a:xfrm>
          <a:prstGeom prst="roundRect">
            <a:avLst>
              <a:gd name="adj" fmla="val 16667"/>
            </a:avLst>
          </a:prstGeom>
          <a:solidFill>
            <a:srgbClr val="CC0000">
              <a:alpha val="3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59" name="AutoShape 3"/>
          <p:cNvSpPr>
            <a:spLocks noChangeArrowheads="1"/>
          </p:cNvSpPr>
          <p:nvPr/>
        </p:nvSpPr>
        <p:spPr bwMode="auto">
          <a:xfrm>
            <a:off x="1501775" y="4502150"/>
            <a:ext cx="7597775" cy="504825"/>
          </a:xfrm>
          <a:prstGeom prst="roundRect">
            <a:avLst>
              <a:gd name="adj" fmla="val 16667"/>
            </a:avLst>
          </a:prstGeom>
          <a:solidFill>
            <a:schemeClr val="accent1">
              <a:alpha val="53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2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Selection Sort</a:t>
            </a:r>
          </a:p>
        </p:txBody>
      </p:sp>
      <p:sp>
        <p:nvSpPr>
          <p:cNvPr id="2242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1166813"/>
            <a:ext cx="8229600" cy="5364162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SELECTION-SORT</a:t>
            </a:r>
            <a:r>
              <a:rPr lang="en-US" i="1" dirty="0">
                <a:solidFill>
                  <a:schemeClr val="tx1"/>
                </a:solidFill>
              </a:rPr>
              <a:t>(A)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i="1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 ← length[A]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for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j ← 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 - 1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do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smallest</a:t>
            </a:r>
            <a:r>
              <a:rPr lang="en-US" dirty="0">
                <a:solidFill>
                  <a:schemeClr val="tx1"/>
                </a:solidFill>
              </a:rPr>
              <a:t> ←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j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      for 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 ← j + 1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n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	   do if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A[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] &lt; A[smallest]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b="1" dirty="0">
                <a:solidFill>
                  <a:schemeClr val="tx1"/>
                </a:solidFill>
              </a:rPr>
              <a:t>				   then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smallest ← </a:t>
            </a:r>
            <a:r>
              <a:rPr lang="en-US" dirty="0" err="1">
                <a:solidFill>
                  <a:schemeClr val="tx1"/>
                </a:solidFill>
                <a:latin typeface="Comic Sans MS" pitchFamily="-107" charset="0"/>
              </a:rPr>
              <a:t>i</a:t>
            </a:r>
            <a:endParaRPr lang="en-US" dirty="0">
              <a:solidFill>
                <a:schemeClr val="tx1"/>
              </a:solidFill>
              <a:latin typeface="Comic Sans MS" pitchFamily="-107" charset="0"/>
            </a:endParaRPr>
          </a:p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	      exchange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A[j] 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  <a:sym typeface="Symbol" pitchFamily="-107" charset="2"/>
              </a:rPr>
              <a:t>⟺</a:t>
            </a:r>
            <a:r>
              <a:rPr lang="en-US" dirty="0">
                <a:solidFill>
                  <a:schemeClr val="tx1"/>
                </a:solidFill>
                <a:latin typeface="Comic Sans MS" pitchFamily="-107" charset="0"/>
              </a:rPr>
              <a:t> A[smallest]</a:t>
            </a:r>
            <a:endParaRPr lang="en-US" dirty="0"/>
          </a:p>
        </p:txBody>
      </p:sp>
      <p:sp>
        <p:nvSpPr>
          <p:cNvPr id="224265" name="Rectangle 9"/>
          <p:cNvSpPr>
            <a:spLocks noChangeArrowheads="1"/>
          </p:cNvSpPr>
          <p:nvPr/>
        </p:nvSpPr>
        <p:spPr bwMode="auto">
          <a:xfrm>
            <a:off x="6730841" y="1176338"/>
            <a:ext cx="2133600" cy="528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cost	 times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400" dirty="0"/>
              <a:t> </a:t>
            </a:r>
            <a:r>
              <a:rPr lang="en-US" sz="2400" dirty="0">
                <a:latin typeface="Comic Sans MS" pitchFamily="-107" charset="0"/>
              </a:rPr>
              <a:t> </a:t>
            </a:r>
            <a:r>
              <a:rPr lang="en-US" sz="2800" dirty="0">
                <a:latin typeface="Comic Sans MS" pitchFamily="-107" charset="0"/>
              </a:rPr>
              <a:t>c</a:t>
            </a:r>
            <a:r>
              <a:rPr lang="en-US" sz="2800" baseline="-25000" dirty="0">
                <a:latin typeface="Comic Sans MS" pitchFamily="-107" charset="0"/>
              </a:rPr>
              <a:t>1</a:t>
            </a:r>
            <a:r>
              <a:rPr lang="en-US" sz="2800" dirty="0">
                <a:latin typeface="Comic Sans MS" pitchFamily="-107" charset="0"/>
              </a:rPr>
              <a:t>       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2</a:t>
            </a:r>
            <a:r>
              <a:rPr lang="en-US" sz="2800" dirty="0">
                <a:latin typeface="Comic Sans MS" pitchFamily="-107" charset="0"/>
              </a:rPr>
              <a:t> 	   n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3</a:t>
            </a:r>
            <a:r>
              <a:rPr lang="en-US" sz="2800" dirty="0">
                <a:latin typeface="Comic Sans MS" pitchFamily="-107" charset="0"/>
              </a:rPr>
              <a:t>	   n-1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4</a:t>
            </a:r>
            <a:r>
              <a:rPr lang="en-US" sz="2800" dirty="0">
                <a:latin typeface="Comic Sans MS" pitchFamily="-107" charset="0"/>
              </a:rPr>
              <a:t>	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5</a:t>
            </a:r>
            <a:r>
              <a:rPr lang="en-US" sz="2800" dirty="0">
                <a:latin typeface="Comic Sans MS" pitchFamily="-107" charset="0"/>
              </a:rPr>
              <a:t>	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6</a:t>
            </a:r>
            <a:r>
              <a:rPr lang="en-US" sz="2800" dirty="0">
                <a:latin typeface="Comic Sans MS" pitchFamily="-107" charset="0"/>
              </a:rPr>
              <a:t> 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7" charset="0"/>
              </a:rPr>
              <a:t>  c</a:t>
            </a:r>
            <a:r>
              <a:rPr lang="en-US" sz="2800" baseline="-25000" dirty="0">
                <a:latin typeface="Comic Sans MS" pitchFamily="-107" charset="0"/>
              </a:rPr>
              <a:t>7</a:t>
            </a:r>
            <a:r>
              <a:rPr lang="en-US" sz="2800" dirty="0">
                <a:latin typeface="Comic Sans MS" pitchFamily="-107" charset="0"/>
              </a:rPr>
              <a:t> 	   n-1</a:t>
            </a:r>
            <a:endParaRPr lang="en-US" sz="2800" dirty="0"/>
          </a:p>
        </p:txBody>
      </p:sp>
      <p:graphicFrame>
        <p:nvGraphicFramePr>
          <p:cNvPr id="224266" name="Object 10"/>
          <p:cNvGraphicFramePr>
            <a:graphicFrameLocks noChangeAspect="1"/>
          </p:cNvGraphicFramePr>
          <p:nvPr>
            <p:extLst/>
          </p:nvPr>
        </p:nvGraphicFramePr>
        <p:xfrm>
          <a:off x="7490290" y="3881438"/>
          <a:ext cx="16652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49" name="Equation" r:id="rId4" imgW="939600" imgH="304560" progId="Equation.3">
                  <p:embed/>
                </p:oleObj>
              </mc:Choice>
              <mc:Fallback>
                <p:oleObj name="Equation" r:id="rId4" imgW="939600" imgH="304560" progId="Equation.3">
                  <p:embed/>
                  <p:pic>
                    <p:nvPicPr>
                      <p:cNvPr id="2242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0290" y="3881438"/>
                        <a:ext cx="166528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67" name="Object 11"/>
          <p:cNvGraphicFramePr>
            <a:graphicFrameLocks noChangeAspect="1"/>
          </p:cNvGraphicFramePr>
          <p:nvPr>
            <p:extLst/>
          </p:nvPr>
        </p:nvGraphicFramePr>
        <p:xfrm>
          <a:off x="7593477" y="4510088"/>
          <a:ext cx="13319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0" name="Equation" r:id="rId6" imgW="761760" imgH="304560" progId="Equation.3">
                  <p:embed/>
                </p:oleObj>
              </mc:Choice>
              <mc:Fallback>
                <p:oleObj name="Equation" r:id="rId6" imgW="761760" imgH="304560" progId="Equation.3">
                  <p:embed/>
                  <p:pic>
                    <p:nvPicPr>
                      <p:cNvPr id="2242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3477" y="4510088"/>
                        <a:ext cx="1331913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4268" name="Object 12"/>
          <p:cNvGraphicFramePr>
            <a:graphicFrameLocks noChangeAspect="1"/>
          </p:cNvGraphicFramePr>
          <p:nvPr>
            <p:extLst/>
          </p:nvPr>
        </p:nvGraphicFramePr>
        <p:xfrm>
          <a:off x="7601415" y="5187950"/>
          <a:ext cx="13335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1" name="Equation" r:id="rId8" imgW="761760" imgH="304560" progId="Equation.3">
                  <p:embed/>
                </p:oleObj>
              </mc:Choice>
              <mc:Fallback>
                <p:oleObj name="Equation" r:id="rId8" imgW="761760" imgH="304560" progId="Equation.3">
                  <p:embed/>
                  <p:pic>
                    <p:nvPicPr>
                      <p:cNvPr id="2242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1415" y="5187950"/>
                        <a:ext cx="133350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47626" y="5211662"/>
            <a:ext cx="2114549" cy="860525"/>
            <a:chOff x="84" y="2433"/>
            <a:chExt cx="1332" cy="618"/>
          </a:xfrm>
        </p:grpSpPr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84" y="2433"/>
              <a:ext cx="13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 typeface="Symbol" pitchFamily="-107" charset="2"/>
                <a:buNone/>
              </a:pP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≈n exchanges</a:t>
              </a:r>
            </a:p>
          </p:txBody>
        </p:sp>
        <p:sp>
          <p:nvSpPr>
            <p:cNvPr id="224271" name="Freeform 15"/>
            <p:cNvSpPr>
              <a:spLocks/>
            </p:cNvSpPr>
            <p:nvPr/>
          </p:nvSpPr>
          <p:spPr bwMode="auto">
            <a:xfrm rot="5400000" flipV="1">
              <a:off x="698" y="2813"/>
              <a:ext cx="208" cy="2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110"/>
                </a:cxn>
                <a:cxn ang="0">
                  <a:pos x="208" y="270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4272" name="Rectangle 16"/>
          <p:cNvSpPr>
            <a:spLocks noChangeArrowheads="1"/>
          </p:cNvSpPr>
          <p:nvPr/>
        </p:nvSpPr>
        <p:spPr bwMode="auto">
          <a:xfrm>
            <a:off x="5854700" y="6327775"/>
            <a:ext cx="2084388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000" dirty="0">
                <a:latin typeface="Comic Sans MS" pitchFamily="-107" charset="0"/>
              </a:rPr>
              <a:t>T(n) = </a:t>
            </a:r>
            <a:r>
              <a:rPr lang="en-US" sz="2000" dirty="0" err="1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sz="2000" baseline="30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000" dirty="0">
                <a:solidFill>
                  <a:schemeClr val="accent2"/>
                </a:solidFill>
                <a:latin typeface="Comic Sans MS" pitchFamily="-107" charset="0"/>
                <a:sym typeface="Symbol" pitchFamily="-107" charset="2"/>
              </a:rPr>
              <a:t>)</a:t>
            </a:r>
            <a:r>
              <a:rPr lang="en-US" sz="2000" dirty="0">
                <a:sym typeface="Symbol" pitchFamily="-107" charset="2"/>
              </a:rPr>
              <a:t>	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52400" y="3717925"/>
            <a:ext cx="1922321" cy="1118395"/>
            <a:chOff x="1606550" y="1188735"/>
            <a:chExt cx="1922321" cy="1118395"/>
          </a:xfrm>
        </p:grpSpPr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1606550" y="1188735"/>
              <a:ext cx="1922321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 typeface="Symbol" pitchFamily="-107" charset="2"/>
                <a:buNone/>
              </a:pP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≈n</a:t>
              </a:r>
              <a:r>
                <a:rPr lang="en-US" sz="2400" baseline="300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2</a:t>
              </a: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/2</a:t>
              </a:r>
            </a:p>
            <a:p>
              <a:pPr>
                <a:buFont typeface="Symbol" pitchFamily="-107" charset="2"/>
                <a:buNone/>
              </a:pPr>
              <a:r>
                <a:rPr lang="en-US" sz="2400" dirty="0">
                  <a:solidFill>
                    <a:srgbClr val="CC0000"/>
                  </a:solidFill>
                  <a:latin typeface="Comic Sans MS" pitchFamily="-107" charset="0"/>
                  <a:sym typeface="Symbol" pitchFamily="-107" charset="2"/>
                </a:rPr>
                <a:t>comparisons</a:t>
              </a:r>
            </a:p>
          </p:txBody>
        </p:sp>
        <p:sp>
          <p:nvSpPr>
            <p:cNvPr id="21" name="Freeform 6"/>
            <p:cNvSpPr>
              <a:spLocks/>
            </p:cNvSpPr>
            <p:nvPr/>
          </p:nvSpPr>
          <p:spPr bwMode="auto">
            <a:xfrm rot="5400000" flipV="1">
              <a:off x="2481262" y="1930098"/>
              <a:ext cx="330200" cy="4238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110"/>
                </a:cxn>
                <a:cxn ang="0">
                  <a:pos x="208" y="270"/>
                </a:cxn>
              </a:cxnLst>
              <a:rect l="0" t="0" r="r" b="b"/>
              <a:pathLst>
                <a:path w="208" h="270">
                  <a:moveTo>
                    <a:pt x="0" y="0"/>
                  </a:moveTo>
                  <a:cubicBezTo>
                    <a:pt x="68" y="32"/>
                    <a:pt x="136" y="65"/>
                    <a:pt x="171" y="110"/>
                  </a:cubicBezTo>
                  <a:cubicBezTo>
                    <a:pt x="206" y="155"/>
                    <a:pt x="207" y="212"/>
                    <a:pt x="208" y="27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4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nimBg="1"/>
      <p:bldP spid="224259" grpId="0" animBg="1"/>
      <p:bldP spid="22427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7</a:t>
            </a:r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Divide-and-Conquer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/>
              <a:t>Divide</a:t>
            </a:r>
            <a:r>
              <a:rPr lang="en-US" sz="2400" dirty="0"/>
              <a:t> the problem into a number of </a:t>
            </a:r>
            <a:r>
              <a:rPr lang="en-US" sz="2400" dirty="0" err="1"/>
              <a:t>subproblems</a:t>
            </a:r>
            <a:endParaRPr lang="en-US" sz="2400" dirty="0"/>
          </a:p>
          <a:p>
            <a:pPr lvl="1">
              <a:lnSpc>
                <a:spcPct val="150000"/>
              </a:lnSpc>
            </a:pPr>
            <a:r>
              <a:rPr lang="en-US" sz="2000" dirty="0"/>
              <a:t>Similar sub-problems of smaller size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Conquer</a:t>
            </a:r>
            <a:r>
              <a:rPr lang="en-US" sz="2400" dirty="0"/>
              <a:t> the sub-problems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Solve the sub-problems recursively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Sub-problem size small enough </a:t>
            </a:r>
            <a:r>
              <a:rPr lang="en-US" sz="2000" dirty="0">
                <a:sym typeface="Symbol" pitchFamily="-107" charset="2"/>
              </a:rPr>
              <a:t>⇒ solve the problems in straightforward manner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Combine</a:t>
            </a:r>
            <a:r>
              <a:rPr lang="en-US" sz="2400" dirty="0"/>
              <a:t> the solutions to the sub-problems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Obtain the solution for the original problem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753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3879</TotalTime>
  <Words>2036</Words>
  <Application>Microsoft Macintosh PowerPoint</Application>
  <PresentationFormat>On-screen Show (4:3)</PresentationFormat>
  <Paragraphs>894</Paragraphs>
  <Slides>32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Paint Shop Pro Image</vt:lpstr>
      <vt:lpstr>Analysis of Algorithms CS 477/677</vt:lpstr>
      <vt:lpstr>Bubble Sort</vt:lpstr>
      <vt:lpstr>Bubble Sort</vt:lpstr>
      <vt:lpstr>Bubble-Sort Running Time</vt:lpstr>
      <vt:lpstr>Selection Sort</vt:lpstr>
      <vt:lpstr>Example</vt:lpstr>
      <vt:lpstr>Selection Sort</vt:lpstr>
      <vt:lpstr>Analysis of Selection Sort</vt:lpstr>
      <vt:lpstr>Divide-and-Conquer</vt:lpstr>
      <vt:lpstr>Merge Sort Approach</vt:lpstr>
      <vt:lpstr>Merge Sort</vt:lpstr>
      <vt:lpstr>Example – n Power of 2</vt:lpstr>
      <vt:lpstr>Example – n Not a Power of 2</vt:lpstr>
      <vt:lpstr>Example – n Not a Power of 2</vt:lpstr>
      <vt:lpstr>Merging</vt:lpstr>
      <vt:lpstr>Merging</vt:lpstr>
      <vt:lpstr>Merge - Pseudocode</vt:lpstr>
      <vt:lpstr>Running Time of Merge</vt:lpstr>
      <vt:lpstr>Analyzing Divide and Conquer Algorithms</vt:lpstr>
      <vt:lpstr>MERGE – SORT Running Time</vt:lpstr>
      <vt:lpstr>Solve the Recurrence</vt:lpstr>
      <vt:lpstr>Merge Sort - Discussion</vt:lpstr>
      <vt:lpstr>Quicksort</vt:lpstr>
      <vt:lpstr> QUICKSORT</vt:lpstr>
      <vt:lpstr>Partitioning the Array</vt:lpstr>
      <vt:lpstr>Example</vt:lpstr>
      <vt:lpstr>Partitioning the Array</vt:lpstr>
      <vt:lpstr>Performance of Quicksort</vt:lpstr>
      <vt:lpstr>Performance of Quicksort</vt:lpstr>
      <vt:lpstr>Performance of Quicksort</vt:lpstr>
      <vt:lpstr>Performance of Quicksort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662</cp:revision>
  <cp:lastPrinted>2020-02-11T18:18:41Z</cp:lastPrinted>
  <dcterms:created xsi:type="dcterms:W3CDTF">2011-01-18T17:28:39Z</dcterms:created>
  <dcterms:modified xsi:type="dcterms:W3CDTF">2020-02-12T00:07:45Z</dcterms:modified>
</cp:coreProperties>
</file>