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37"/>
  </p:notesMasterIdLst>
  <p:handoutMasterIdLst>
    <p:handoutMasterId r:id="rId38"/>
  </p:handoutMasterIdLst>
  <p:sldIdLst>
    <p:sldId id="256" r:id="rId2"/>
    <p:sldId id="409" r:id="rId3"/>
    <p:sldId id="467" r:id="rId4"/>
    <p:sldId id="475" r:id="rId5"/>
    <p:sldId id="476" r:id="rId6"/>
    <p:sldId id="493" r:id="rId7"/>
    <p:sldId id="474" r:id="rId8"/>
    <p:sldId id="420" r:id="rId9"/>
    <p:sldId id="421" r:id="rId10"/>
    <p:sldId id="494" r:id="rId11"/>
    <p:sldId id="425" r:id="rId12"/>
    <p:sldId id="426" r:id="rId13"/>
    <p:sldId id="427" r:id="rId14"/>
    <p:sldId id="428" r:id="rId15"/>
    <p:sldId id="429" r:id="rId16"/>
    <p:sldId id="430" r:id="rId17"/>
    <p:sldId id="431" r:id="rId18"/>
    <p:sldId id="432" r:id="rId19"/>
    <p:sldId id="433" r:id="rId20"/>
    <p:sldId id="434" r:id="rId21"/>
    <p:sldId id="435" r:id="rId22"/>
    <p:sldId id="436" r:id="rId23"/>
    <p:sldId id="437" r:id="rId24"/>
    <p:sldId id="438" r:id="rId25"/>
    <p:sldId id="482" r:id="rId26"/>
    <p:sldId id="483" r:id="rId27"/>
    <p:sldId id="492" r:id="rId28"/>
    <p:sldId id="484" r:id="rId29"/>
    <p:sldId id="485" r:id="rId30"/>
    <p:sldId id="486" r:id="rId31"/>
    <p:sldId id="487" r:id="rId32"/>
    <p:sldId id="488" r:id="rId33"/>
    <p:sldId id="489" r:id="rId34"/>
    <p:sldId id="490" r:id="rId35"/>
    <p:sldId id="290" r:id="rId3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7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7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7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7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7" charset="0"/>
        <a:ea typeface="+mn-ea"/>
        <a:cs typeface="+mn-cs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pitchFamily="-107" charset="0"/>
        <a:ea typeface="+mn-ea"/>
        <a:cs typeface="+mn-cs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pitchFamily="-107" charset="0"/>
        <a:ea typeface="+mn-ea"/>
        <a:cs typeface="+mn-cs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pitchFamily="-107" charset="0"/>
        <a:ea typeface="+mn-ea"/>
        <a:cs typeface="+mn-cs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pitchFamily="-107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99"/>
    <a:srgbClr val="DD0111"/>
    <a:srgbClr val="008080"/>
    <a:srgbClr val="CC0000"/>
    <a:srgbClr val="006699"/>
    <a:srgbClr val="0000FF"/>
    <a:srgbClr val="0066FF"/>
    <a:srgbClr val="9900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264" autoAdjust="0"/>
    <p:restoredTop sz="94674" autoAdjust="0"/>
  </p:normalViewPr>
  <p:slideViewPr>
    <p:cSldViewPr snapToGrid="0">
      <p:cViewPr varScale="1">
        <p:scale>
          <a:sx n="124" d="100"/>
          <a:sy n="124" d="100"/>
        </p:scale>
        <p:origin x="1872" y="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image" Target="../media/image1.png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12.wmf"/><Relationship Id="rId1" Type="http://schemas.openxmlformats.org/officeDocument/2006/relationships/image" Target="../media/image11.wmf"/><Relationship Id="rId4" Type="http://schemas.openxmlformats.org/officeDocument/2006/relationships/image" Target="../media/image14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image" Target="../media/image16.wmf"/><Relationship Id="rId1" Type="http://schemas.openxmlformats.org/officeDocument/2006/relationships/image" Target="../media/image15.wmf"/><Relationship Id="rId4" Type="http://schemas.openxmlformats.org/officeDocument/2006/relationships/image" Target="../media/image18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1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2191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2191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2191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0758A944-DF1D-734F-9309-4AD4FEC4404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331493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A6710812-67AE-FE4D-9D9A-C73870DE505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352250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07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07" charset="0"/>
        <a:ea typeface="ＭＳ Ｐゴシック" pitchFamily="-107" charset="-128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07" charset="0"/>
        <a:ea typeface="ＭＳ Ｐゴシック" pitchFamily="-107" charset="-128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07" charset="0"/>
        <a:ea typeface="ＭＳ Ｐゴシック" pitchFamily="-107" charset="-128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07" charset="0"/>
        <a:ea typeface="ＭＳ Ｐゴシック" pitchFamily="-107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55CA0E7-94E2-C941-B143-F3AB1AB4DDC0}" type="slidenum">
              <a:rPr lang="en-US"/>
              <a:pPr/>
              <a:t>1</a:t>
            </a:fld>
            <a:endParaRPr lang="en-US"/>
          </a:p>
        </p:txBody>
      </p:sp>
      <p:sp>
        <p:nvSpPr>
          <p:cNvPr id="1679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7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74354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EA679FB-8252-404E-9506-D830D0CB3107}" type="slidenum">
              <a:rPr lang="en-US"/>
              <a:pPr/>
              <a:t>10</a:t>
            </a:fld>
            <a:endParaRPr lang="en-US"/>
          </a:p>
        </p:txBody>
      </p:sp>
      <p:sp>
        <p:nvSpPr>
          <p:cNvPr id="3317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17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35622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D22B8D2-8B5D-AE43-A52F-3B3DC79AB35B}" type="slidenum">
              <a:rPr lang="en-US"/>
              <a:pPr/>
              <a:t>11</a:t>
            </a:fld>
            <a:endParaRPr lang="en-US"/>
          </a:p>
        </p:txBody>
      </p:sp>
      <p:sp>
        <p:nvSpPr>
          <p:cNvPr id="3328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28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175697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9894915-770E-C54B-8ABE-B9FBA189E9E2}" type="slidenum">
              <a:rPr lang="en-US"/>
              <a:pPr/>
              <a:t>12</a:t>
            </a:fld>
            <a:endParaRPr lang="en-US"/>
          </a:p>
        </p:txBody>
      </p:sp>
      <p:sp>
        <p:nvSpPr>
          <p:cNvPr id="3338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38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507605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DE724D0-57D2-DB40-A993-7910C527FEC2}" type="slidenum">
              <a:rPr lang="en-US"/>
              <a:pPr/>
              <a:t>13</a:t>
            </a:fld>
            <a:endParaRPr lang="en-US"/>
          </a:p>
        </p:txBody>
      </p:sp>
      <p:sp>
        <p:nvSpPr>
          <p:cNvPr id="3348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48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542281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8BBD57A-A5EC-7F48-B18D-32EAA9387474}" type="slidenum">
              <a:rPr lang="en-US"/>
              <a:pPr/>
              <a:t>14</a:t>
            </a:fld>
            <a:endParaRPr lang="en-US"/>
          </a:p>
        </p:txBody>
      </p:sp>
      <p:sp>
        <p:nvSpPr>
          <p:cNvPr id="335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58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637369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FA0EAD1-5111-FB4A-98FF-4E8F2B4A89E4}" type="slidenum">
              <a:rPr lang="en-US"/>
              <a:pPr/>
              <a:t>15</a:t>
            </a:fld>
            <a:endParaRPr lang="en-US"/>
          </a:p>
        </p:txBody>
      </p:sp>
      <p:sp>
        <p:nvSpPr>
          <p:cNvPr id="336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68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35393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6C6310D-3251-0A48-B523-4D5AAEB11580}" type="slidenum">
              <a:rPr lang="en-US"/>
              <a:pPr/>
              <a:t>16</a:t>
            </a:fld>
            <a:endParaRPr lang="en-US"/>
          </a:p>
        </p:txBody>
      </p:sp>
      <p:sp>
        <p:nvSpPr>
          <p:cNvPr id="3379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598444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A2DF896-FD5A-4D4D-B060-CADCD5A5AA45}" type="slidenum">
              <a:rPr lang="en-US"/>
              <a:pPr/>
              <a:t>17</a:t>
            </a:fld>
            <a:endParaRPr lang="en-US"/>
          </a:p>
        </p:txBody>
      </p:sp>
      <p:sp>
        <p:nvSpPr>
          <p:cNvPr id="338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89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251266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B41146A-DE8C-F148-B3D5-D039A895AA48}" type="slidenum">
              <a:rPr lang="en-US"/>
              <a:pPr/>
              <a:t>18</a:t>
            </a:fld>
            <a:endParaRPr lang="en-US"/>
          </a:p>
        </p:txBody>
      </p:sp>
      <p:sp>
        <p:nvSpPr>
          <p:cNvPr id="3399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99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998330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133798D-2A3C-0749-BEF2-19BBB7C994E8}" type="slidenum">
              <a:rPr lang="en-US"/>
              <a:pPr/>
              <a:t>19</a:t>
            </a:fld>
            <a:endParaRPr lang="en-US"/>
          </a:p>
        </p:txBody>
      </p:sp>
      <p:sp>
        <p:nvSpPr>
          <p:cNvPr id="4495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9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87146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2E803C2-8D37-3E46-8577-53D108275169}" type="slidenum">
              <a:rPr lang="en-US"/>
              <a:pPr/>
              <a:t>2</a:t>
            </a:fld>
            <a:endParaRPr lang="en-US"/>
          </a:p>
        </p:txBody>
      </p:sp>
      <p:sp>
        <p:nvSpPr>
          <p:cNvPr id="3153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5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702594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E52E3B8-DFC3-6C4E-8F48-6D6DC57141E2}" type="slidenum">
              <a:rPr lang="en-US"/>
              <a:pPr/>
              <a:t>20</a:t>
            </a:fld>
            <a:endParaRPr lang="en-US"/>
          </a:p>
        </p:txBody>
      </p:sp>
      <p:sp>
        <p:nvSpPr>
          <p:cNvPr id="4515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15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1978464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7F5F829-57FE-8D4F-8811-6102AE185FB5}" type="slidenum">
              <a:rPr lang="en-US"/>
              <a:pPr/>
              <a:t>21</a:t>
            </a:fld>
            <a:endParaRPr lang="en-US"/>
          </a:p>
        </p:txBody>
      </p:sp>
      <p:sp>
        <p:nvSpPr>
          <p:cNvPr id="4536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36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9828046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A1345FB-DA3D-0C4C-AAA9-A6361A770908}" type="slidenum">
              <a:rPr lang="en-US"/>
              <a:pPr/>
              <a:t>22</a:t>
            </a:fld>
            <a:endParaRPr lang="en-US"/>
          </a:p>
        </p:txBody>
      </p:sp>
      <p:sp>
        <p:nvSpPr>
          <p:cNvPr id="4556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56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7069955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C1B2E2F-E420-4943-980D-B2BC7E8C1BA5}" type="slidenum">
              <a:rPr lang="en-US"/>
              <a:pPr/>
              <a:t>23</a:t>
            </a:fld>
            <a:endParaRPr lang="en-US"/>
          </a:p>
        </p:txBody>
      </p:sp>
      <p:sp>
        <p:nvSpPr>
          <p:cNvPr id="4577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77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3134688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2CC1D86-3882-474F-9F97-26EEAB9CAB31}" type="slidenum">
              <a:rPr lang="en-US"/>
              <a:pPr/>
              <a:t>24</a:t>
            </a:fld>
            <a:endParaRPr lang="en-US"/>
          </a:p>
        </p:txBody>
      </p:sp>
      <p:sp>
        <p:nvSpPr>
          <p:cNvPr id="4597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97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5096864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51605D1-1103-0C4F-BAE3-0088EF832EEB}" type="slidenum">
              <a:rPr lang="en-US"/>
              <a:pPr/>
              <a:t>25</a:t>
            </a:fld>
            <a:endParaRPr lang="en-US"/>
          </a:p>
        </p:txBody>
      </p:sp>
      <p:sp>
        <p:nvSpPr>
          <p:cNvPr id="4618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18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4535372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E98616F-52E2-9B4D-BBD0-389CF75ACD91}" type="slidenum">
              <a:rPr lang="en-US"/>
              <a:pPr/>
              <a:t>26</a:t>
            </a:fld>
            <a:endParaRPr lang="en-US"/>
          </a:p>
        </p:txBody>
      </p:sp>
      <p:sp>
        <p:nvSpPr>
          <p:cNvPr id="463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38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474836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E52E3B8-DFC3-6C4E-8F48-6D6DC57141E2}" type="slidenum">
              <a:rPr lang="en-US"/>
              <a:pPr/>
              <a:t>27</a:t>
            </a:fld>
            <a:endParaRPr lang="en-US"/>
          </a:p>
        </p:txBody>
      </p:sp>
      <p:sp>
        <p:nvSpPr>
          <p:cNvPr id="4515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15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4653830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EC15604-13B7-3147-B1F6-95A9D0766F2E}" type="slidenum">
              <a:rPr lang="en-US"/>
              <a:pPr/>
              <a:t>28</a:t>
            </a:fld>
            <a:endParaRPr lang="en-US"/>
          </a:p>
        </p:txBody>
      </p:sp>
      <p:sp>
        <p:nvSpPr>
          <p:cNvPr id="4659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59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1522317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F2E4B07-CD44-204E-8044-570B36F6EC85}" type="slidenum">
              <a:rPr lang="en-US"/>
              <a:pPr/>
              <a:t>29</a:t>
            </a:fld>
            <a:endParaRPr lang="en-US"/>
          </a:p>
        </p:txBody>
      </p:sp>
      <p:sp>
        <p:nvSpPr>
          <p:cNvPr id="4679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79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721190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897606A-4767-C749-B54C-B1CCA501E117}" type="slidenum">
              <a:rPr lang="en-US"/>
              <a:pPr/>
              <a:t>3</a:t>
            </a:fld>
            <a:endParaRPr lang="en-US"/>
          </a:p>
        </p:txBody>
      </p:sp>
      <p:sp>
        <p:nvSpPr>
          <p:cNvPr id="3174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1220067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9DA3095-9AC3-1241-9BEC-6063FE18EF63}" type="slidenum">
              <a:rPr lang="en-US"/>
              <a:pPr/>
              <a:t>30</a:t>
            </a:fld>
            <a:endParaRPr lang="en-US"/>
          </a:p>
        </p:txBody>
      </p:sp>
      <p:sp>
        <p:nvSpPr>
          <p:cNvPr id="470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00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1737764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D6D7B5D-F210-954E-98DB-627C63673FD7}" type="slidenum">
              <a:rPr lang="en-US"/>
              <a:pPr/>
              <a:t>31</a:t>
            </a:fld>
            <a:endParaRPr lang="en-US"/>
          </a:p>
        </p:txBody>
      </p:sp>
      <p:sp>
        <p:nvSpPr>
          <p:cNvPr id="4720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20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6840901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15A915A-293E-F64E-8322-7937AA8AEEFD}" type="slidenum">
              <a:rPr lang="en-US"/>
              <a:pPr/>
              <a:t>32</a:t>
            </a:fld>
            <a:endParaRPr lang="en-US"/>
          </a:p>
        </p:txBody>
      </p:sp>
      <p:sp>
        <p:nvSpPr>
          <p:cNvPr id="4741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41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9248547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DCAF50D-68AC-D946-B2D5-AA8BC441D798}" type="slidenum">
              <a:rPr lang="en-US"/>
              <a:pPr/>
              <a:t>33</a:t>
            </a:fld>
            <a:endParaRPr lang="en-US"/>
          </a:p>
        </p:txBody>
      </p:sp>
      <p:sp>
        <p:nvSpPr>
          <p:cNvPr id="4761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61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7022938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76DFB90-0C0C-C849-A5B9-15348A3BDC13}" type="slidenum">
              <a:rPr lang="en-US"/>
              <a:pPr/>
              <a:t>34</a:t>
            </a:fld>
            <a:endParaRPr lang="en-US"/>
          </a:p>
        </p:txBody>
      </p:sp>
      <p:sp>
        <p:nvSpPr>
          <p:cNvPr id="4782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82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3364321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8231650-2C0C-EB4F-9F71-55B41D998932}" type="slidenum">
              <a:rPr lang="en-US"/>
              <a:pPr/>
              <a:t>35</a:t>
            </a:fld>
            <a:endParaRPr lang="en-US"/>
          </a:p>
        </p:txBody>
      </p:sp>
      <p:sp>
        <p:nvSpPr>
          <p:cNvPr id="277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7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90673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5C705B5-70CD-D044-927D-5E5CF4EBE646}" type="slidenum">
              <a:rPr lang="en-US"/>
              <a:pPr/>
              <a:t>4</a:t>
            </a:fld>
            <a:endParaRPr lang="en-US"/>
          </a:p>
        </p:txBody>
      </p:sp>
      <p:sp>
        <p:nvSpPr>
          <p:cNvPr id="3287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87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769897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A623772-EF80-C444-AD08-286C05A57E0D}" type="slidenum">
              <a:rPr lang="en-US"/>
              <a:pPr/>
              <a:t>5</a:t>
            </a:fld>
            <a:endParaRPr lang="en-US"/>
          </a:p>
        </p:txBody>
      </p:sp>
      <p:sp>
        <p:nvSpPr>
          <p:cNvPr id="3297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97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678951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7AC5111-F3CC-184E-A874-21F210EB1C13}" type="slidenum">
              <a:rPr lang="en-US"/>
              <a:pPr/>
              <a:t>6</a:t>
            </a:fld>
            <a:endParaRPr lang="en-US"/>
          </a:p>
        </p:txBody>
      </p:sp>
      <p:sp>
        <p:nvSpPr>
          <p:cNvPr id="3246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46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815311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45E0E2B-3F5F-AE41-8A48-D35B96CC23C7}" type="slidenum">
              <a:rPr lang="en-US"/>
              <a:pPr/>
              <a:t>7</a:t>
            </a:fld>
            <a:endParaRPr lang="en-US"/>
          </a:p>
        </p:txBody>
      </p:sp>
      <p:sp>
        <p:nvSpPr>
          <p:cNvPr id="3256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56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686254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5B1E455-E3FD-0041-8280-656DD9D0B8BB}" type="slidenum">
              <a:rPr lang="en-US"/>
              <a:pPr/>
              <a:t>8</a:t>
            </a:fld>
            <a:endParaRPr lang="en-US"/>
          </a:p>
        </p:txBody>
      </p:sp>
      <p:sp>
        <p:nvSpPr>
          <p:cNvPr id="326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66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291690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C2B9E8E-2323-5243-BC80-8AC876A223E3}" type="slidenum">
              <a:rPr lang="en-US"/>
              <a:pPr/>
              <a:t>9</a:t>
            </a:fld>
            <a:endParaRPr lang="en-US"/>
          </a:p>
        </p:txBody>
      </p:sp>
      <p:sp>
        <p:nvSpPr>
          <p:cNvPr id="3276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6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39571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CS 477/677 - Lecture 8</a:t>
            </a:r>
            <a:endParaRPr lang="en-US"/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FECC251D-6C91-D145-A330-D4816856CDF3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175" name="AutoShape 7"/>
          <p:cNvSpPr>
            <a:spLocks noChangeArrowheads="1"/>
          </p:cNvSpPr>
          <p:nvPr userDrawn="1"/>
        </p:nvSpPr>
        <p:spPr bwMode="auto">
          <a:xfrm>
            <a:off x="327025" y="3671888"/>
            <a:ext cx="8237538" cy="176212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chemeClr val="bg1"/>
              </a:gs>
              <a:gs pos="50000">
                <a:schemeClr val="tx2"/>
              </a:gs>
              <a:gs pos="100000">
                <a:schemeClr val="bg1"/>
              </a:gs>
            </a:gsLst>
            <a:lin ang="540000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CS 477/677 - Lecture 8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9F4A3A4D-74B0-2047-A278-A312EE9C247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21450" y="100013"/>
            <a:ext cx="2058988" cy="61912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1313" y="100013"/>
            <a:ext cx="6027737" cy="61912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CS 477/677 - Lecture 8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806D4460-01C1-F445-8BDA-1E58F2564BB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1313" y="100013"/>
            <a:ext cx="8229600" cy="90646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50838" y="1214438"/>
            <a:ext cx="4038600" cy="50768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41838" y="1214438"/>
            <a:ext cx="4038600" cy="50768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97625"/>
            <a:ext cx="2133600" cy="3238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97625"/>
            <a:ext cx="2895600" cy="32385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CS 477/677 - Lecture 8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97625"/>
            <a:ext cx="2133600" cy="323850"/>
          </a:xfrm>
        </p:spPr>
        <p:txBody>
          <a:bodyPr/>
          <a:lstStyle>
            <a:lvl1pPr>
              <a:defRPr smtClean="0"/>
            </a:lvl1pPr>
          </a:lstStyle>
          <a:p>
            <a:fld id="{4BB3E6CA-E5DD-7148-9225-3475819DBBA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1313" y="100013"/>
            <a:ext cx="8229600" cy="90646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50838" y="1214438"/>
            <a:ext cx="4038600" cy="50768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541838" y="1214438"/>
            <a:ext cx="4038600" cy="24622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541838" y="3829050"/>
            <a:ext cx="4038600" cy="246221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457200" y="6397625"/>
            <a:ext cx="2133600" cy="3238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3124200" y="6397625"/>
            <a:ext cx="2895600" cy="32385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CS 477/677 - Lecture 8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6553200" y="6397625"/>
            <a:ext cx="2133600" cy="323850"/>
          </a:xfrm>
        </p:spPr>
        <p:txBody>
          <a:bodyPr/>
          <a:lstStyle>
            <a:lvl1pPr>
              <a:defRPr smtClean="0"/>
            </a:lvl1pPr>
          </a:lstStyle>
          <a:p>
            <a:fld id="{5DA3C0E3-8C81-6E42-BDC5-759A6331DBA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1313" y="100013"/>
            <a:ext cx="8229600" cy="90646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50838" y="1214438"/>
            <a:ext cx="4038600" cy="50768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41838" y="1214438"/>
            <a:ext cx="4038600" cy="50768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97625"/>
            <a:ext cx="2133600" cy="3238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97625"/>
            <a:ext cx="2895600" cy="32385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CS 477/677 - Lecture 8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97625"/>
            <a:ext cx="2133600" cy="323850"/>
          </a:xfrm>
        </p:spPr>
        <p:txBody>
          <a:bodyPr/>
          <a:lstStyle>
            <a:lvl1pPr>
              <a:defRPr smtClean="0"/>
            </a:lvl1pPr>
          </a:lstStyle>
          <a:p>
            <a:fld id="{D50517B6-FD3D-BB47-B96C-8892EEFD824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341313" y="100013"/>
            <a:ext cx="8229600" cy="90646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50838" y="1214438"/>
            <a:ext cx="4038600" cy="24622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541838" y="1214438"/>
            <a:ext cx="4038600" cy="24622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350838" y="3829050"/>
            <a:ext cx="4038600" cy="246221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41838" y="3829050"/>
            <a:ext cx="4038600" cy="246221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97625"/>
            <a:ext cx="2133600" cy="3238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97625"/>
            <a:ext cx="2895600" cy="323850"/>
          </a:xfrm>
        </p:spPr>
        <p:txBody>
          <a:bodyPr/>
          <a:lstStyle>
            <a:lvl1pPr>
              <a:defRPr/>
            </a:lvl1pPr>
          </a:lstStyle>
          <a:p>
            <a:r>
              <a:rPr lang="mr-IN"/>
              <a:t>CS 477/677 - Lecture 8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97625"/>
            <a:ext cx="2133600" cy="323850"/>
          </a:xfrm>
        </p:spPr>
        <p:txBody>
          <a:bodyPr/>
          <a:lstStyle>
            <a:lvl1pPr>
              <a:defRPr smtClean="0"/>
            </a:lvl1pPr>
          </a:lstStyle>
          <a:p>
            <a:fld id="{8441661E-E3B3-DB40-9435-6668C8FE9B8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34096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CS 477/677 - Lecture 8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D121A9E4-027E-6D48-8F40-DD130E11837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CS 477/677 - Lecture 8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B7A9D5D2-7696-2A47-A353-23788D50264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50838" y="1214438"/>
            <a:ext cx="4038600" cy="50768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41838" y="1214438"/>
            <a:ext cx="4038600" cy="50768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CS 477/677 - Lecture 8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EBD375F5-9CC2-FF4E-9B44-8471E8A33A1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CS 477/677 - Lecture 8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6C40951D-035B-9344-BD62-E38A4B12F72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CS 477/677 - Lecture 8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C1D9CFB2-F1F7-5740-87C1-98DB0438174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CS 477/677 - Lecture 8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806C7379-3436-2A43-A1F8-6BE016FBD94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CS 477/677 - Lecture 8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FC44E7E7-05F5-154F-A61D-3CDEE26CE64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CS 477/677 - Lecture 8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3C473937-2E1D-9045-9060-6EC7BAD54BA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41313" y="100013"/>
            <a:ext cx="8229600" cy="906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50838" y="1214438"/>
            <a:ext cx="8229600" cy="5076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397625"/>
            <a:ext cx="213360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Century Gothic"/>
                <a:cs typeface="Century Gothic"/>
              </a:defRPr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397625"/>
            <a:ext cx="289560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Century Gothic"/>
                <a:cs typeface="Century Gothic"/>
              </a:defRPr>
            </a:lvl1pPr>
          </a:lstStyle>
          <a:p>
            <a:r>
              <a:rPr lang="fr-FR"/>
              <a:t>CS 477/677 - Lecture 8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397625"/>
            <a:ext cx="213360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Century Gothic"/>
                <a:cs typeface="Century Gothic"/>
              </a:defRPr>
            </a:lvl1pPr>
          </a:lstStyle>
          <a:p>
            <a:fld id="{46255B92-0624-B447-8DAA-9B41FCEC645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35" name="AutoShape 11"/>
          <p:cNvSpPr>
            <a:spLocks noChangeArrowheads="1"/>
          </p:cNvSpPr>
          <p:nvPr userDrawn="1"/>
        </p:nvSpPr>
        <p:spPr bwMode="auto">
          <a:xfrm>
            <a:off x="327025" y="989013"/>
            <a:ext cx="8237538" cy="176212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chemeClr val="bg1"/>
              </a:gs>
              <a:gs pos="50000">
                <a:schemeClr val="tx2"/>
              </a:gs>
              <a:gs pos="100000">
                <a:schemeClr val="bg1"/>
              </a:gs>
            </a:gsLst>
            <a:lin ang="540000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Century Gothic"/>
              <a:cs typeface="Century Gothic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</p:sldLayoutIdLst>
  <p:hf hdr="0" dt="0"/>
  <p:txStyles>
    <p:titleStyle>
      <a:lvl1pPr algn="ctr" rtl="0" fontAlgn="base">
        <a:spcBef>
          <a:spcPct val="0"/>
        </a:spcBef>
        <a:spcAft>
          <a:spcPct val="0"/>
        </a:spcAft>
        <a:defRPr sz="4000">
          <a:solidFill>
            <a:schemeClr val="tx1">
              <a:lumMod val="85000"/>
              <a:lumOff val="15000"/>
            </a:schemeClr>
          </a:solidFill>
          <a:latin typeface="Century Gothic"/>
          <a:ea typeface="+mj-ea"/>
          <a:cs typeface="Century Gothic"/>
        </a:defRPr>
      </a:lvl1pPr>
      <a:lvl2pPr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itchFamily="-107" charset="0"/>
        </a:defRPr>
      </a:lvl2pPr>
      <a:lvl3pPr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itchFamily="-107" charset="0"/>
        </a:defRPr>
      </a:lvl3pPr>
      <a:lvl4pPr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itchFamily="-107" charset="0"/>
        </a:defRPr>
      </a:lvl4pPr>
      <a:lvl5pPr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itchFamily="-107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itchFamily="-107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itchFamily="-107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itchFamily="-107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itchFamily="-107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2800">
          <a:solidFill>
            <a:schemeClr val="tx1">
              <a:lumMod val="85000"/>
              <a:lumOff val="15000"/>
            </a:schemeClr>
          </a:solidFill>
          <a:latin typeface="Century Gothic"/>
          <a:ea typeface="+mn-ea"/>
          <a:cs typeface="Century Gothic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400">
          <a:solidFill>
            <a:schemeClr val="tx1">
              <a:lumMod val="65000"/>
              <a:lumOff val="35000"/>
            </a:schemeClr>
          </a:solidFill>
          <a:latin typeface="Century Gothic"/>
          <a:ea typeface="ＭＳ Ｐゴシック" pitchFamily="-107" charset="-128"/>
          <a:cs typeface="Century Gothic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>
              <a:lumMod val="65000"/>
              <a:lumOff val="35000"/>
            </a:schemeClr>
          </a:solidFill>
          <a:latin typeface="Century Gothic"/>
          <a:ea typeface="ＭＳ Ｐゴシック" pitchFamily="-107" charset="-128"/>
          <a:cs typeface="Century Gothic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>
          <a:solidFill>
            <a:schemeClr val="tx1">
              <a:lumMod val="65000"/>
              <a:lumOff val="35000"/>
            </a:schemeClr>
          </a:solidFill>
          <a:latin typeface="Century Gothic"/>
          <a:ea typeface="ＭＳ Ｐゴシック" pitchFamily="-107" charset="-128"/>
          <a:cs typeface="Century Gothic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>
              <a:lumMod val="65000"/>
              <a:lumOff val="35000"/>
            </a:schemeClr>
          </a:solidFill>
          <a:latin typeface="Century Gothic"/>
          <a:ea typeface="ＭＳ Ｐゴシック" pitchFamily="-107" charset="-128"/>
          <a:cs typeface="Century Gothic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pitchFamily="-107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pitchFamily="-107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pitchFamily="-107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pitchFamily="-107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13" Type="http://schemas.openxmlformats.org/officeDocument/2006/relationships/image" Target="../media/image5.png"/><Relationship Id="rId18" Type="http://schemas.openxmlformats.org/officeDocument/2006/relationships/oleObject" Target="../embeddings/oleObject8.bin"/><Relationship Id="rId3" Type="http://schemas.openxmlformats.org/officeDocument/2006/relationships/notesSlide" Target="../notesSlides/notesSlide11.xml"/><Relationship Id="rId21" Type="http://schemas.openxmlformats.org/officeDocument/2006/relationships/image" Target="../media/image9.png"/><Relationship Id="rId7" Type="http://schemas.openxmlformats.org/officeDocument/2006/relationships/image" Target="../media/image2.png"/><Relationship Id="rId12" Type="http://schemas.openxmlformats.org/officeDocument/2006/relationships/oleObject" Target="../embeddings/oleObject5.bin"/><Relationship Id="rId17" Type="http://schemas.openxmlformats.org/officeDocument/2006/relationships/image" Target="../media/image7.png"/><Relationship Id="rId2" Type="http://schemas.openxmlformats.org/officeDocument/2006/relationships/slideLayout" Target="../slideLayouts/slideLayout15.xml"/><Relationship Id="rId16" Type="http://schemas.openxmlformats.org/officeDocument/2006/relationships/oleObject" Target="../embeddings/oleObject7.bin"/><Relationship Id="rId20" Type="http://schemas.openxmlformats.org/officeDocument/2006/relationships/oleObject" Target="../embeddings/oleObject9.bin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11" Type="http://schemas.openxmlformats.org/officeDocument/2006/relationships/image" Target="../media/image4.png"/><Relationship Id="rId5" Type="http://schemas.openxmlformats.org/officeDocument/2006/relationships/image" Target="../media/image1.png"/><Relationship Id="rId15" Type="http://schemas.openxmlformats.org/officeDocument/2006/relationships/image" Target="../media/image6.png"/><Relationship Id="rId10" Type="http://schemas.openxmlformats.org/officeDocument/2006/relationships/oleObject" Target="../embeddings/oleObject4.bin"/><Relationship Id="rId19" Type="http://schemas.openxmlformats.org/officeDocument/2006/relationships/image" Target="../media/image8.png"/><Relationship Id="rId4" Type="http://schemas.openxmlformats.org/officeDocument/2006/relationships/oleObject" Target="../embeddings/oleObject1.bin"/><Relationship Id="rId9" Type="http://schemas.openxmlformats.org/officeDocument/2006/relationships/image" Target="../media/image3.png"/><Relationship Id="rId14" Type="http://schemas.openxmlformats.org/officeDocument/2006/relationships/oleObject" Target="../embeddings/oleObject6.bin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4.xml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10.wmf"/><Relationship Id="rId4" Type="http://schemas.openxmlformats.org/officeDocument/2006/relationships/oleObject" Target="../embeddings/oleObject10.bin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3.bin"/><Relationship Id="rId3" Type="http://schemas.openxmlformats.org/officeDocument/2006/relationships/notesSlide" Target="../notesSlides/notesSlide32.xml"/><Relationship Id="rId7" Type="http://schemas.openxmlformats.org/officeDocument/2006/relationships/image" Target="../media/image12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12.bin"/><Relationship Id="rId11" Type="http://schemas.openxmlformats.org/officeDocument/2006/relationships/image" Target="../media/image14.wmf"/><Relationship Id="rId5" Type="http://schemas.openxmlformats.org/officeDocument/2006/relationships/image" Target="../media/image11.wmf"/><Relationship Id="rId10" Type="http://schemas.openxmlformats.org/officeDocument/2006/relationships/oleObject" Target="../embeddings/oleObject14.bin"/><Relationship Id="rId4" Type="http://schemas.openxmlformats.org/officeDocument/2006/relationships/oleObject" Target="../embeddings/oleObject11.bin"/><Relationship Id="rId9" Type="http://schemas.openxmlformats.org/officeDocument/2006/relationships/image" Target="../media/image13.wmf"/></Relationships>
</file>

<file path=ppt/slides/_rels/slide3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7.bin"/><Relationship Id="rId3" Type="http://schemas.openxmlformats.org/officeDocument/2006/relationships/notesSlide" Target="../notesSlides/notesSlide33.xml"/><Relationship Id="rId7" Type="http://schemas.openxmlformats.org/officeDocument/2006/relationships/image" Target="../media/image16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16.bin"/><Relationship Id="rId11" Type="http://schemas.openxmlformats.org/officeDocument/2006/relationships/image" Target="../media/image18.wmf"/><Relationship Id="rId5" Type="http://schemas.openxmlformats.org/officeDocument/2006/relationships/image" Target="../media/image15.wmf"/><Relationship Id="rId10" Type="http://schemas.openxmlformats.org/officeDocument/2006/relationships/oleObject" Target="../embeddings/oleObject18.bin"/><Relationship Id="rId4" Type="http://schemas.openxmlformats.org/officeDocument/2006/relationships/oleObject" Target="../embeddings/oleObject15.bin"/><Relationship Id="rId9" Type="http://schemas.openxmlformats.org/officeDocument/2006/relationships/image" Target="../media/image17.wmf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wmf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101725"/>
            <a:ext cx="7772400" cy="2228850"/>
          </a:xfrm>
        </p:spPr>
        <p:txBody>
          <a:bodyPr/>
          <a:lstStyle/>
          <a:p>
            <a:r>
              <a:rPr lang="en-US"/>
              <a:t>Analysis of Algorithms</a:t>
            </a:r>
            <a:br>
              <a:rPr lang="en-US"/>
            </a:br>
            <a:r>
              <a:rPr lang="en-US"/>
              <a:t>CS 477/677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259263"/>
            <a:ext cx="6400800" cy="1752600"/>
          </a:xfrm>
        </p:spPr>
        <p:txBody>
          <a:bodyPr/>
          <a:lstStyle/>
          <a:p>
            <a:r>
              <a:rPr lang="en-US" dirty="0"/>
              <a:t>Instructor: Monica </a:t>
            </a:r>
            <a:r>
              <a:rPr lang="en-US" dirty="0" err="1"/>
              <a:t>Nicolescu</a:t>
            </a:r>
            <a:endParaRPr lang="en-US" dirty="0"/>
          </a:p>
          <a:p>
            <a:r>
              <a:rPr lang="en-US" dirty="0"/>
              <a:t>Lecture 8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CS 477/677 - Lecture 8</a:t>
            </a:r>
            <a:endParaRPr lang="en-US"/>
          </a:p>
        </p:txBody>
      </p:sp>
      <p:sp>
        <p:nvSpPr>
          <p:cNvPr id="277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Another Way to PARTITION</a:t>
            </a:r>
          </a:p>
        </p:txBody>
      </p:sp>
      <p:sp>
        <p:nvSpPr>
          <p:cNvPr id="277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713" y="1143000"/>
            <a:ext cx="8416925" cy="5076825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sz="2400" dirty="0"/>
              <a:t>Given an array </a:t>
            </a:r>
            <a:r>
              <a:rPr lang="en-US" sz="2400" dirty="0">
                <a:latin typeface="Comic Sans MS" pitchFamily="-107" charset="0"/>
              </a:rPr>
              <a:t>A</a:t>
            </a:r>
            <a:r>
              <a:rPr lang="en-US" sz="2400" dirty="0"/>
              <a:t>, partition the </a:t>
            </a:r>
          </a:p>
          <a:p>
            <a:pPr>
              <a:lnSpc>
                <a:spcPct val="150000"/>
              </a:lnSpc>
              <a:buFontTx/>
              <a:buNone/>
            </a:pPr>
            <a:r>
              <a:rPr lang="en-US" sz="2400" dirty="0"/>
              <a:t>	array into the following </a:t>
            </a:r>
            <a:r>
              <a:rPr lang="en-US" sz="2400" dirty="0" err="1"/>
              <a:t>subarrays</a:t>
            </a:r>
            <a:r>
              <a:rPr lang="en-US" sz="2400" dirty="0"/>
              <a:t>:</a:t>
            </a:r>
          </a:p>
          <a:p>
            <a:pPr lvl="1">
              <a:lnSpc>
                <a:spcPct val="150000"/>
              </a:lnSpc>
            </a:pPr>
            <a:r>
              <a:rPr lang="en-US" sz="2000" dirty="0"/>
              <a:t>A pivot element </a:t>
            </a:r>
            <a:r>
              <a:rPr lang="en-US" sz="2000" dirty="0">
                <a:latin typeface="Comic Sans MS" pitchFamily="-107" charset="0"/>
              </a:rPr>
              <a:t>x = A[q]</a:t>
            </a:r>
          </a:p>
          <a:p>
            <a:pPr lvl="1">
              <a:lnSpc>
                <a:spcPct val="150000"/>
              </a:lnSpc>
            </a:pPr>
            <a:r>
              <a:rPr lang="en-US" sz="2000" dirty="0" err="1"/>
              <a:t>Subarray</a:t>
            </a:r>
            <a:r>
              <a:rPr lang="en-US" sz="2000" dirty="0"/>
              <a:t> </a:t>
            </a:r>
            <a:r>
              <a:rPr lang="en-US" sz="2000" dirty="0">
                <a:latin typeface="Comic Sans MS" pitchFamily="-107" charset="0"/>
              </a:rPr>
              <a:t>A[p..q-1] </a:t>
            </a:r>
            <a:r>
              <a:rPr lang="en-US" sz="2000" dirty="0"/>
              <a:t>such that each element of </a:t>
            </a:r>
            <a:r>
              <a:rPr lang="en-US" sz="2000" dirty="0">
                <a:latin typeface="Comic Sans MS" pitchFamily="-107" charset="0"/>
              </a:rPr>
              <a:t>A[p..q-1]</a:t>
            </a:r>
            <a:r>
              <a:rPr lang="en-US" sz="2000" dirty="0"/>
              <a:t> is smaller than or equal to </a:t>
            </a:r>
            <a:r>
              <a:rPr lang="en-US" sz="2000" dirty="0">
                <a:latin typeface="Comic Sans MS" pitchFamily="-107" charset="0"/>
              </a:rPr>
              <a:t>x</a:t>
            </a:r>
            <a:r>
              <a:rPr lang="en-US" sz="2000" dirty="0"/>
              <a:t> (the pivot)</a:t>
            </a:r>
            <a:endParaRPr lang="en-US" sz="2000" dirty="0">
              <a:latin typeface="Comic Sans MS" pitchFamily="-107" charset="0"/>
            </a:endParaRPr>
          </a:p>
          <a:p>
            <a:pPr lvl="1">
              <a:lnSpc>
                <a:spcPct val="150000"/>
              </a:lnSpc>
            </a:pPr>
            <a:r>
              <a:rPr lang="en-US" sz="2000" dirty="0" err="1"/>
              <a:t>Subarray</a:t>
            </a:r>
            <a:r>
              <a:rPr lang="en-US" sz="2000" dirty="0"/>
              <a:t> </a:t>
            </a:r>
            <a:r>
              <a:rPr lang="en-US" sz="2000" dirty="0">
                <a:latin typeface="Comic Sans MS" pitchFamily="-107" charset="0"/>
              </a:rPr>
              <a:t>A[q+1..r]</a:t>
            </a:r>
            <a:r>
              <a:rPr lang="en-US" sz="2000" dirty="0"/>
              <a:t>, such that each element of </a:t>
            </a:r>
            <a:r>
              <a:rPr lang="en-US" sz="2000" dirty="0">
                <a:latin typeface="Comic Sans MS" pitchFamily="-107" charset="0"/>
              </a:rPr>
              <a:t>A[p..q+1]</a:t>
            </a:r>
            <a:r>
              <a:rPr lang="en-US" sz="2000" dirty="0"/>
              <a:t> is strictly greater than </a:t>
            </a:r>
            <a:r>
              <a:rPr lang="en-US" sz="2000" dirty="0">
                <a:latin typeface="Comic Sans MS" pitchFamily="-107" charset="0"/>
              </a:rPr>
              <a:t>x</a:t>
            </a:r>
            <a:r>
              <a:rPr lang="en-US" sz="2000" dirty="0"/>
              <a:t> (the pivot)</a:t>
            </a:r>
          </a:p>
          <a:p>
            <a:pPr>
              <a:lnSpc>
                <a:spcPct val="150000"/>
              </a:lnSpc>
            </a:pPr>
            <a:r>
              <a:rPr lang="en-US" sz="2400" dirty="0"/>
              <a:t>Note: the pivot element is not included in any of the two </a:t>
            </a:r>
            <a:r>
              <a:rPr lang="en-US" sz="2400" dirty="0" err="1"/>
              <a:t>subarrays</a:t>
            </a:r>
            <a:endParaRPr lang="en-US" sz="2400" dirty="0"/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5238750" y="1111250"/>
            <a:ext cx="3905250" cy="2443163"/>
            <a:chOff x="3012" y="883"/>
            <a:chExt cx="2460" cy="1539"/>
          </a:xfrm>
        </p:grpSpPr>
        <p:sp>
          <p:nvSpPr>
            <p:cNvPr id="277509" name="Rectangle 5"/>
            <p:cNvSpPr>
              <a:spLocks noChangeArrowheads="1"/>
            </p:cNvSpPr>
            <p:nvPr/>
          </p:nvSpPr>
          <p:spPr bwMode="auto">
            <a:xfrm>
              <a:off x="4882" y="1459"/>
              <a:ext cx="260" cy="267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algn="ctr">
                <a:spcBef>
                  <a:spcPct val="20000"/>
                </a:spcBef>
              </a:pPr>
              <a:endParaRPr lang="en-US">
                <a:solidFill>
                  <a:schemeClr val="accent2"/>
                </a:solidFill>
              </a:endParaRPr>
            </a:p>
          </p:txBody>
        </p:sp>
        <p:sp>
          <p:nvSpPr>
            <p:cNvPr id="277510" name="Rectangle 6"/>
            <p:cNvSpPr>
              <a:spLocks noChangeArrowheads="1"/>
            </p:cNvSpPr>
            <p:nvPr/>
          </p:nvSpPr>
          <p:spPr bwMode="auto">
            <a:xfrm>
              <a:off x="4621" y="1459"/>
              <a:ext cx="261" cy="267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algn="ctr">
                <a:spcBef>
                  <a:spcPct val="20000"/>
                </a:spcBef>
              </a:pPr>
              <a:endParaRPr lang="en-US">
                <a:solidFill>
                  <a:schemeClr val="accent2"/>
                </a:solidFill>
              </a:endParaRPr>
            </a:p>
          </p:txBody>
        </p:sp>
        <p:sp>
          <p:nvSpPr>
            <p:cNvPr id="277511" name="Rectangle 7"/>
            <p:cNvSpPr>
              <a:spLocks noChangeArrowheads="1"/>
            </p:cNvSpPr>
            <p:nvPr/>
          </p:nvSpPr>
          <p:spPr bwMode="auto">
            <a:xfrm>
              <a:off x="4361" y="1459"/>
              <a:ext cx="260" cy="267"/>
            </a:xfrm>
            <a:prstGeom prst="rect">
              <a:avLst/>
            </a:prstGeom>
            <a:solidFill>
              <a:srgbClr val="969696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algn="ctr">
                <a:spcBef>
                  <a:spcPct val="20000"/>
                </a:spcBef>
              </a:pPr>
              <a:endParaRPr lang="en-US">
                <a:solidFill>
                  <a:schemeClr val="accent2"/>
                </a:solidFill>
              </a:endParaRPr>
            </a:p>
          </p:txBody>
        </p:sp>
        <p:sp>
          <p:nvSpPr>
            <p:cNvPr id="277512" name="Rectangle 8"/>
            <p:cNvSpPr>
              <a:spLocks noChangeArrowheads="1"/>
            </p:cNvSpPr>
            <p:nvPr/>
          </p:nvSpPr>
          <p:spPr bwMode="auto">
            <a:xfrm>
              <a:off x="4101" y="1459"/>
              <a:ext cx="260" cy="267"/>
            </a:xfrm>
            <a:prstGeom prst="rect">
              <a:avLst/>
            </a:prstGeom>
            <a:solidFill>
              <a:srgbClr val="969696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algn="ctr">
                <a:spcBef>
                  <a:spcPct val="20000"/>
                </a:spcBef>
              </a:pPr>
              <a:endParaRPr lang="en-US">
                <a:solidFill>
                  <a:schemeClr val="accent2"/>
                </a:solidFill>
              </a:endParaRPr>
            </a:p>
          </p:txBody>
        </p:sp>
        <p:sp>
          <p:nvSpPr>
            <p:cNvPr id="277513" name="Rectangle 9"/>
            <p:cNvSpPr>
              <a:spLocks noChangeArrowheads="1"/>
            </p:cNvSpPr>
            <p:nvPr/>
          </p:nvSpPr>
          <p:spPr bwMode="auto">
            <a:xfrm>
              <a:off x="3840" y="1459"/>
              <a:ext cx="261" cy="267"/>
            </a:xfrm>
            <a:prstGeom prst="rect">
              <a:avLst/>
            </a:prstGeom>
            <a:solidFill>
              <a:srgbClr val="969696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algn="ctr">
                <a:spcBef>
                  <a:spcPct val="20000"/>
                </a:spcBef>
              </a:pPr>
              <a:endParaRPr lang="en-US">
                <a:solidFill>
                  <a:schemeClr val="accent2"/>
                </a:solidFill>
              </a:endParaRPr>
            </a:p>
          </p:txBody>
        </p:sp>
        <p:sp>
          <p:nvSpPr>
            <p:cNvPr id="277514" name="Rectangle 10"/>
            <p:cNvSpPr>
              <a:spLocks noChangeArrowheads="1"/>
            </p:cNvSpPr>
            <p:nvPr/>
          </p:nvSpPr>
          <p:spPr bwMode="auto">
            <a:xfrm>
              <a:off x="3580" y="1459"/>
              <a:ext cx="260" cy="267"/>
            </a:xfrm>
            <a:prstGeom prst="rect">
              <a:avLst/>
            </a:prstGeom>
            <a:solidFill>
              <a:srgbClr val="EAEAEA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algn="ctr">
                <a:spcBef>
                  <a:spcPct val="20000"/>
                </a:spcBef>
              </a:pPr>
              <a:endParaRPr lang="en-US">
                <a:solidFill>
                  <a:schemeClr val="accent2"/>
                </a:solidFill>
              </a:endParaRPr>
            </a:p>
          </p:txBody>
        </p:sp>
        <p:sp>
          <p:nvSpPr>
            <p:cNvPr id="277515" name="Rectangle 11"/>
            <p:cNvSpPr>
              <a:spLocks noChangeArrowheads="1"/>
            </p:cNvSpPr>
            <p:nvPr/>
          </p:nvSpPr>
          <p:spPr bwMode="auto">
            <a:xfrm>
              <a:off x="3319" y="1459"/>
              <a:ext cx="261" cy="267"/>
            </a:xfrm>
            <a:prstGeom prst="rect">
              <a:avLst/>
            </a:prstGeom>
            <a:solidFill>
              <a:srgbClr val="EAEAEA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algn="ctr">
                <a:spcBef>
                  <a:spcPct val="20000"/>
                </a:spcBef>
              </a:pPr>
              <a:endParaRPr lang="en-US">
                <a:solidFill>
                  <a:schemeClr val="accent2"/>
                </a:solidFill>
              </a:endParaRPr>
            </a:p>
          </p:txBody>
        </p:sp>
        <p:sp>
          <p:nvSpPr>
            <p:cNvPr id="277516" name="Rectangle 12"/>
            <p:cNvSpPr>
              <a:spLocks noChangeArrowheads="1"/>
            </p:cNvSpPr>
            <p:nvPr/>
          </p:nvSpPr>
          <p:spPr bwMode="auto">
            <a:xfrm>
              <a:off x="3059" y="1459"/>
              <a:ext cx="260" cy="267"/>
            </a:xfrm>
            <a:prstGeom prst="rect">
              <a:avLst/>
            </a:prstGeom>
            <a:solidFill>
              <a:srgbClr val="EAEAEA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algn="ctr">
                <a:spcBef>
                  <a:spcPct val="20000"/>
                </a:spcBef>
              </a:pPr>
              <a:endParaRPr lang="en-US">
                <a:solidFill>
                  <a:schemeClr val="accent2"/>
                </a:solidFill>
              </a:endParaRPr>
            </a:p>
          </p:txBody>
        </p:sp>
        <p:sp>
          <p:nvSpPr>
            <p:cNvPr id="277517" name="Line 13"/>
            <p:cNvSpPr>
              <a:spLocks noChangeShapeType="1"/>
            </p:cNvSpPr>
            <p:nvPr/>
          </p:nvSpPr>
          <p:spPr bwMode="auto">
            <a:xfrm>
              <a:off x="4621" y="1459"/>
              <a:ext cx="0" cy="26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7518" name="AutoShape 14"/>
            <p:cNvSpPr>
              <a:spLocks/>
            </p:cNvSpPr>
            <p:nvPr/>
          </p:nvSpPr>
          <p:spPr bwMode="auto">
            <a:xfrm rot="5400000">
              <a:off x="3378" y="775"/>
              <a:ext cx="107" cy="804"/>
            </a:xfrm>
            <a:prstGeom prst="leftBrace">
              <a:avLst>
                <a:gd name="adj1" fmla="val 62617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7519" name="AutoShape 15"/>
            <p:cNvSpPr>
              <a:spLocks/>
            </p:cNvSpPr>
            <p:nvPr/>
          </p:nvSpPr>
          <p:spPr bwMode="auto">
            <a:xfrm rot="5400000">
              <a:off x="4182" y="787"/>
              <a:ext cx="96" cy="768"/>
            </a:xfrm>
            <a:prstGeom prst="leftBrace">
              <a:avLst>
                <a:gd name="adj1" fmla="val 66667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7520" name="Text Box 16"/>
            <p:cNvSpPr txBox="1">
              <a:spLocks noChangeArrowheads="1"/>
            </p:cNvSpPr>
            <p:nvPr/>
          </p:nvSpPr>
          <p:spPr bwMode="auto">
            <a:xfrm>
              <a:off x="3012" y="883"/>
              <a:ext cx="839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latin typeface="Comic Sans MS" pitchFamily="-107" charset="0"/>
                </a:rPr>
                <a:t>A[p…i] ≤ x</a:t>
              </a:r>
            </a:p>
          </p:txBody>
        </p:sp>
        <p:sp>
          <p:nvSpPr>
            <p:cNvPr id="277521" name="Text Box 17"/>
            <p:cNvSpPr txBox="1">
              <a:spLocks noChangeArrowheads="1"/>
            </p:cNvSpPr>
            <p:nvPr/>
          </p:nvSpPr>
          <p:spPr bwMode="auto">
            <a:xfrm>
              <a:off x="3870" y="883"/>
              <a:ext cx="1127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latin typeface="Comic Sans MS" pitchFamily="-107" charset="0"/>
                </a:rPr>
                <a:t>A[i+1…j-1] &gt; x</a:t>
              </a:r>
            </a:p>
          </p:txBody>
        </p:sp>
        <p:sp>
          <p:nvSpPr>
            <p:cNvPr id="277522" name="Text Box 18"/>
            <p:cNvSpPr txBox="1">
              <a:spLocks noChangeArrowheads="1"/>
            </p:cNvSpPr>
            <p:nvPr/>
          </p:nvSpPr>
          <p:spPr bwMode="auto">
            <a:xfrm>
              <a:off x="3076" y="1186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/>
                <a:t>p</a:t>
              </a:r>
            </a:p>
          </p:txBody>
        </p:sp>
        <p:sp>
          <p:nvSpPr>
            <p:cNvPr id="277523" name="Text Box 19"/>
            <p:cNvSpPr txBox="1">
              <a:spLocks noChangeArrowheads="1"/>
            </p:cNvSpPr>
            <p:nvPr/>
          </p:nvSpPr>
          <p:spPr bwMode="auto">
            <a:xfrm>
              <a:off x="3620" y="1186"/>
              <a:ext cx="14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>
                  <a:solidFill>
                    <a:srgbClr val="CC0000"/>
                  </a:solidFill>
                </a:rPr>
                <a:t>i</a:t>
              </a:r>
            </a:p>
          </p:txBody>
        </p:sp>
        <p:sp>
          <p:nvSpPr>
            <p:cNvPr id="277524" name="Text Box 20"/>
            <p:cNvSpPr txBox="1">
              <a:spLocks noChangeArrowheads="1"/>
            </p:cNvSpPr>
            <p:nvPr/>
          </p:nvSpPr>
          <p:spPr bwMode="auto">
            <a:xfrm>
              <a:off x="3840" y="1186"/>
              <a:ext cx="31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/>
                <a:t>i+1</a:t>
              </a:r>
            </a:p>
          </p:txBody>
        </p:sp>
        <p:sp>
          <p:nvSpPr>
            <p:cNvPr id="277525" name="Text Box 21"/>
            <p:cNvSpPr txBox="1">
              <a:spLocks noChangeArrowheads="1"/>
            </p:cNvSpPr>
            <p:nvPr/>
          </p:nvSpPr>
          <p:spPr bwMode="auto">
            <a:xfrm>
              <a:off x="5178" y="1177"/>
              <a:ext cx="16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/>
                <a:t>r</a:t>
              </a:r>
            </a:p>
          </p:txBody>
        </p:sp>
        <p:sp>
          <p:nvSpPr>
            <p:cNvPr id="277526" name="Text Box 22"/>
            <p:cNvSpPr txBox="1">
              <a:spLocks noChangeArrowheads="1"/>
            </p:cNvSpPr>
            <p:nvPr/>
          </p:nvSpPr>
          <p:spPr bwMode="auto">
            <a:xfrm>
              <a:off x="4300" y="1177"/>
              <a:ext cx="27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/>
                <a:t>j-1</a:t>
              </a:r>
            </a:p>
          </p:txBody>
        </p:sp>
        <p:sp>
          <p:nvSpPr>
            <p:cNvPr id="277527" name="Line 23"/>
            <p:cNvSpPr>
              <a:spLocks noChangeShapeType="1"/>
            </p:cNvSpPr>
            <p:nvPr/>
          </p:nvSpPr>
          <p:spPr bwMode="auto">
            <a:xfrm>
              <a:off x="3840" y="1386"/>
              <a:ext cx="0" cy="39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7528" name="Line 24"/>
            <p:cNvSpPr>
              <a:spLocks noChangeShapeType="1"/>
            </p:cNvSpPr>
            <p:nvPr/>
          </p:nvSpPr>
          <p:spPr bwMode="auto">
            <a:xfrm>
              <a:off x="4620" y="1392"/>
              <a:ext cx="0" cy="39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7529" name="Rectangle 25"/>
            <p:cNvSpPr>
              <a:spLocks noChangeArrowheads="1"/>
            </p:cNvSpPr>
            <p:nvPr/>
          </p:nvSpPr>
          <p:spPr bwMode="auto">
            <a:xfrm>
              <a:off x="5140" y="1459"/>
              <a:ext cx="260" cy="267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algn="ctr">
                <a:spcBef>
                  <a:spcPct val="20000"/>
                </a:spcBef>
              </a:pPr>
              <a:endParaRPr lang="en-US">
                <a:solidFill>
                  <a:schemeClr val="accent2"/>
                </a:solidFill>
              </a:endParaRPr>
            </a:p>
          </p:txBody>
        </p:sp>
        <p:sp>
          <p:nvSpPr>
            <p:cNvPr id="277530" name="Line 26"/>
            <p:cNvSpPr>
              <a:spLocks noChangeShapeType="1"/>
            </p:cNvSpPr>
            <p:nvPr/>
          </p:nvSpPr>
          <p:spPr bwMode="auto">
            <a:xfrm>
              <a:off x="5142" y="1392"/>
              <a:ext cx="0" cy="39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7531" name="AutoShape 27"/>
            <p:cNvSpPr>
              <a:spLocks/>
            </p:cNvSpPr>
            <p:nvPr/>
          </p:nvSpPr>
          <p:spPr bwMode="auto">
            <a:xfrm rot="-5400000">
              <a:off x="4824" y="1639"/>
              <a:ext cx="96" cy="528"/>
            </a:xfrm>
            <a:prstGeom prst="leftBrace">
              <a:avLst>
                <a:gd name="adj1" fmla="val 45833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7532" name="Text Box 28"/>
            <p:cNvSpPr txBox="1">
              <a:spLocks noChangeArrowheads="1"/>
            </p:cNvSpPr>
            <p:nvPr/>
          </p:nvSpPr>
          <p:spPr bwMode="auto">
            <a:xfrm>
              <a:off x="4560" y="1951"/>
              <a:ext cx="69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/>
                <a:t>unknown</a:t>
              </a:r>
            </a:p>
          </p:txBody>
        </p:sp>
        <p:sp>
          <p:nvSpPr>
            <p:cNvPr id="277533" name="Text Box 29"/>
            <p:cNvSpPr txBox="1">
              <a:spLocks noChangeArrowheads="1"/>
            </p:cNvSpPr>
            <p:nvPr/>
          </p:nvSpPr>
          <p:spPr bwMode="auto">
            <a:xfrm>
              <a:off x="5052" y="2191"/>
              <a:ext cx="42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/>
                <a:t>pivot</a:t>
              </a:r>
            </a:p>
          </p:txBody>
        </p:sp>
        <p:sp>
          <p:nvSpPr>
            <p:cNvPr id="277534" name="Line 30"/>
            <p:cNvSpPr>
              <a:spLocks noChangeShapeType="1"/>
            </p:cNvSpPr>
            <p:nvPr/>
          </p:nvSpPr>
          <p:spPr bwMode="auto">
            <a:xfrm flipV="1">
              <a:off x="5280" y="1807"/>
              <a:ext cx="0" cy="38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7535" name="Text Box 31"/>
            <p:cNvSpPr txBox="1">
              <a:spLocks noChangeArrowheads="1"/>
            </p:cNvSpPr>
            <p:nvPr/>
          </p:nvSpPr>
          <p:spPr bwMode="auto">
            <a:xfrm>
              <a:off x="4675" y="1164"/>
              <a:ext cx="14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>
                  <a:solidFill>
                    <a:srgbClr val="DD0111"/>
                  </a:solidFill>
                </a:rPr>
                <a:t>j</a:t>
              </a:r>
            </a:p>
          </p:txBody>
        </p:sp>
      </p:grp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1A9E4-027E-6D48-8F40-DD130E118377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26614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CS 477/677 - Lecture 8</a:t>
            </a:r>
            <a:endParaRPr lang="en-US"/>
          </a:p>
        </p:txBody>
      </p:sp>
      <p:sp>
        <p:nvSpPr>
          <p:cNvPr id="278530" name="Rectangle 2"/>
          <p:cNvSpPr>
            <a:spLocks noGrp="1" noChangeArrowheads="1"/>
          </p:cNvSpPr>
          <p:nvPr>
            <p:ph type="title" sz="quarter"/>
          </p:nvPr>
        </p:nvSpPr>
        <p:spPr/>
        <p:txBody>
          <a:bodyPr/>
          <a:lstStyle/>
          <a:p>
            <a:r>
              <a:rPr lang="en-US"/>
              <a:t>Example</a:t>
            </a:r>
          </a:p>
        </p:txBody>
      </p:sp>
      <p:graphicFrame>
        <p:nvGraphicFramePr>
          <p:cNvPr id="278531" name="Object 3"/>
          <p:cNvGraphicFramePr>
            <a:graphicFrameLocks noGrp="1" noChangeAspect="1"/>
          </p:cNvGraphicFramePr>
          <p:nvPr>
            <p:ph sz="quarter" idx="1"/>
          </p:nvPr>
        </p:nvGraphicFramePr>
        <p:xfrm>
          <a:off x="457200" y="1219200"/>
          <a:ext cx="2527300" cy="741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4256" name="Paint Shop Pro Image" r:id="rId4" imgW="2526829" imgH="741664" progId="">
                  <p:embed/>
                </p:oleObj>
              </mc:Choice>
              <mc:Fallback>
                <p:oleObj name="Paint Shop Pro Image" r:id="rId4" imgW="2526829" imgH="741664" progId="">
                  <p:embed/>
                  <p:pic>
                    <p:nvPicPr>
                      <p:cNvPr id="278531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1219200"/>
                        <a:ext cx="2527300" cy="7413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blurRad="63500"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8532" name="Object 4"/>
          <p:cNvGraphicFramePr>
            <a:graphicFrameLocks noGrp="1" noChangeAspect="1"/>
          </p:cNvGraphicFramePr>
          <p:nvPr>
            <p:ph sz="quarter" idx="2"/>
          </p:nvPr>
        </p:nvGraphicFramePr>
        <p:xfrm>
          <a:off x="3200400" y="1295400"/>
          <a:ext cx="2506663" cy="682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4257" name="Paint Shop Pro Image" r:id="rId6" imgW="2507317" imgH="683297" progId="">
                  <p:embed/>
                </p:oleObj>
              </mc:Choice>
              <mc:Fallback>
                <p:oleObj name="Paint Shop Pro Image" r:id="rId6" imgW="2507317" imgH="683297" progId="">
                  <p:embed/>
                  <p:pic>
                    <p:nvPicPr>
                      <p:cNvPr id="278532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00400" y="1295400"/>
                        <a:ext cx="2506663" cy="682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blurRad="63500"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8533" name="Object 5"/>
          <p:cNvGraphicFramePr>
            <a:graphicFrameLocks noGrp="1" noChangeAspect="1"/>
          </p:cNvGraphicFramePr>
          <p:nvPr>
            <p:ph sz="quarter" idx="3"/>
          </p:nvPr>
        </p:nvGraphicFramePr>
        <p:xfrm>
          <a:off x="5867400" y="1346200"/>
          <a:ext cx="2487613" cy="635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4258" name="Paint Shop Pro Image" r:id="rId8" imgW="2487805" imgH="634318" progId="">
                  <p:embed/>
                </p:oleObj>
              </mc:Choice>
              <mc:Fallback>
                <p:oleObj name="Paint Shop Pro Image" r:id="rId8" imgW="2487805" imgH="634318" progId="">
                  <p:embed/>
                  <p:pic>
                    <p:nvPicPr>
                      <p:cNvPr id="278533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67400" y="1346200"/>
                        <a:ext cx="2487613" cy="635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blurRad="63500"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8534" name="Object 6"/>
          <p:cNvGraphicFramePr>
            <a:graphicFrameLocks noGrp="1" noChangeAspect="1"/>
          </p:cNvGraphicFramePr>
          <p:nvPr>
            <p:ph sz="quarter" idx="4"/>
          </p:nvPr>
        </p:nvGraphicFramePr>
        <p:xfrm>
          <a:off x="457200" y="2374900"/>
          <a:ext cx="2468563" cy="693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4259" name="Paint Shop Pro Image" r:id="rId10" imgW="2468293" imgH="693059" progId="">
                  <p:embed/>
                </p:oleObj>
              </mc:Choice>
              <mc:Fallback>
                <p:oleObj name="Paint Shop Pro Image" r:id="rId10" imgW="2468293" imgH="693059" progId="">
                  <p:embed/>
                  <p:pic>
                    <p:nvPicPr>
                      <p:cNvPr id="278534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2374900"/>
                        <a:ext cx="2468563" cy="6937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blurRad="63500"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8535" name="Object 7"/>
          <p:cNvGraphicFramePr>
            <a:graphicFrameLocks noChangeAspect="1"/>
          </p:cNvGraphicFramePr>
          <p:nvPr/>
        </p:nvGraphicFramePr>
        <p:xfrm>
          <a:off x="3276600" y="2374900"/>
          <a:ext cx="5180013" cy="160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4260" name="Paint Shop Pro Image" r:id="rId12" imgW="5180488" imgH="1600000" progId="">
                  <p:embed/>
                </p:oleObj>
              </mc:Choice>
              <mc:Fallback>
                <p:oleObj name="Paint Shop Pro Image" r:id="rId12" imgW="5180488" imgH="1600000" progId="">
                  <p:embed/>
                  <p:pic>
                    <p:nvPicPr>
                      <p:cNvPr id="278535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76600" y="2374900"/>
                        <a:ext cx="5180013" cy="1600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8536" name="Object 8"/>
          <p:cNvGraphicFramePr>
            <a:graphicFrameLocks noChangeAspect="1"/>
          </p:cNvGraphicFramePr>
          <p:nvPr/>
        </p:nvGraphicFramePr>
        <p:xfrm>
          <a:off x="457200" y="4279900"/>
          <a:ext cx="2478088" cy="644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4261" name="Paint Shop Pro Image" r:id="rId14" imgW="2478049" imgH="644077" progId="">
                  <p:embed/>
                </p:oleObj>
              </mc:Choice>
              <mc:Fallback>
                <p:oleObj name="Paint Shop Pro Image" r:id="rId14" imgW="2478049" imgH="644077" progId="">
                  <p:embed/>
                  <p:pic>
                    <p:nvPicPr>
                      <p:cNvPr id="278536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4279900"/>
                        <a:ext cx="2478088" cy="644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8537" name="Object 9"/>
          <p:cNvGraphicFramePr>
            <a:graphicFrameLocks noChangeAspect="1"/>
          </p:cNvGraphicFramePr>
          <p:nvPr/>
        </p:nvGraphicFramePr>
        <p:xfrm>
          <a:off x="3429000" y="4279900"/>
          <a:ext cx="2497138" cy="682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4262" name="Paint Shop Pro Image" r:id="rId16" imgW="2497561" imgH="683297" progId="">
                  <p:embed/>
                </p:oleObj>
              </mc:Choice>
              <mc:Fallback>
                <p:oleObj name="Paint Shop Pro Image" r:id="rId16" imgW="2497561" imgH="683297" progId="">
                  <p:embed/>
                  <p:pic>
                    <p:nvPicPr>
                      <p:cNvPr id="278537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29000" y="4279900"/>
                        <a:ext cx="2497138" cy="682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8538" name="Object 10"/>
          <p:cNvGraphicFramePr>
            <a:graphicFrameLocks noChangeAspect="1"/>
          </p:cNvGraphicFramePr>
          <p:nvPr/>
        </p:nvGraphicFramePr>
        <p:xfrm>
          <a:off x="457200" y="5270500"/>
          <a:ext cx="2468563" cy="654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4263" name="Paint Shop Pro Image" r:id="rId18" imgW="2468293" imgH="653836" progId="">
                  <p:embed/>
                </p:oleObj>
              </mc:Choice>
              <mc:Fallback>
                <p:oleObj name="Paint Shop Pro Image" r:id="rId18" imgW="2468293" imgH="653836" progId="">
                  <p:embed/>
                  <p:pic>
                    <p:nvPicPr>
                      <p:cNvPr id="278538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5270500"/>
                        <a:ext cx="2468563" cy="654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8539" name="Object 11"/>
          <p:cNvGraphicFramePr>
            <a:graphicFrameLocks noChangeAspect="1"/>
          </p:cNvGraphicFramePr>
          <p:nvPr/>
        </p:nvGraphicFramePr>
        <p:xfrm>
          <a:off x="3429000" y="5270500"/>
          <a:ext cx="2555875" cy="673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4264" name="Paint Shop Pro Image" r:id="rId20" imgW="2556098" imgH="673171" progId="">
                  <p:embed/>
                </p:oleObj>
              </mc:Choice>
              <mc:Fallback>
                <p:oleObj name="Paint Shop Pro Image" r:id="rId20" imgW="2556098" imgH="673171" progId="">
                  <p:embed/>
                  <p:pic>
                    <p:nvPicPr>
                      <p:cNvPr id="278539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29000" y="5270500"/>
                        <a:ext cx="2555875" cy="673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1661E-E3B3-DB40-9435-6668C8FE9B8D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03488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5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5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5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5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CS 477/677 - Lecture 8</a:t>
            </a:r>
            <a:endParaRPr lang="en-US"/>
          </a:p>
        </p:txBody>
      </p:sp>
      <p:sp>
        <p:nvSpPr>
          <p:cNvPr id="279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Another Way to PARTITION</a:t>
            </a:r>
          </a:p>
        </p:txBody>
      </p:sp>
      <p:sp>
        <p:nvSpPr>
          <p:cNvPr id="279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0838" y="1179513"/>
            <a:ext cx="5711825" cy="4048125"/>
          </a:xfrm>
        </p:spPr>
        <p:txBody>
          <a:bodyPr/>
          <a:lstStyle/>
          <a:p>
            <a:pPr>
              <a:buFontTx/>
              <a:buNone/>
            </a:pPr>
            <a:r>
              <a:rPr lang="en-US" sz="2400"/>
              <a:t>Alg.: PARTITION</a:t>
            </a:r>
            <a:r>
              <a:rPr lang="en-US" sz="2400" i="1"/>
              <a:t>(A, p, r)</a:t>
            </a:r>
          </a:p>
          <a:p>
            <a:pPr lvl="1">
              <a:buFontTx/>
              <a:buNone/>
            </a:pPr>
            <a:r>
              <a:rPr lang="en-US">
                <a:latin typeface="Comic Sans MS" pitchFamily="-107" charset="0"/>
              </a:rPr>
              <a:t>x ← A[r]</a:t>
            </a:r>
          </a:p>
          <a:p>
            <a:pPr lvl="1">
              <a:buFontTx/>
              <a:buNone/>
            </a:pPr>
            <a:r>
              <a:rPr lang="en-US">
                <a:latin typeface="Comic Sans MS" pitchFamily="-107" charset="0"/>
              </a:rPr>
              <a:t>i ← p - 1</a:t>
            </a:r>
          </a:p>
          <a:p>
            <a:pPr lvl="1">
              <a:buFontTx/>
              <a:buNone/>
            </a:pPr>
            <a:r>
              <a:rPr lang="en-US" b="1"/>
              <a:t>for </a:t>
            </a:r>
            <a:r>
              <a:rPr lang="en-US">
                <a:latin typeface="Comic Sans MS" pitchFamily="-107" charset="0"/>
              </a:rPr>
              <a:t>j ← p</a:t>
            </a:r>
            <a:r>
              <a:rPr lang="en-US"/>
              <a:t> </a:t>
            </a:r>
            <a:r>
              <a:rPr lang="en-US" b="1"/>
              <a:t>to </a:t>
            </a:r>
            <a:r>
              <a:rPr lang="en-US">
                <a:latin typeface="Comic Sans MS" pitchFamily="-107" charset="0"/>
              </a:rPr>
              <a:t>r - 1</a:t>
            </a:r>
          </a:p>
          <a:p>
            <a:pPr lvl="1">
              <a:buFontTx/>
              <a:buNone/>
            </a:pPr>
            <a:r>
              <a:rPr lang="en-US" b="1"/>
              <a:t>	  do if </a:t>
            </a:r>
            <a:r>
              <a:rPr lang="en-US">
                <a:latin typeface="Comic Sans MS" pitchFamily="-107" charset="0"/>
              </a:rPr>
              <a:t>A[ j ] ≤ x</a:t>
            </a:r>
          </a:p>
          <a:p>
            <a:pPr lvl="1">
              <a:buFontTx/>
              <a:buNone/>
            </a:pPr>
            <a:r>
              <a:rPr lang="en-US" b="1"/>
              <a:t>		        then </a:t>
            </a:r>
            <a:r>
              <a:rPr lang="en-US">
                <a:latin typeface="Comic Sans MS" pitchFamily="-107" charset="0"/>
              </a:rPr>
              <a:t>i ← i + 1</a:t>
            </a:r>
          </a:p>
          <a:p>
            <a:pPr lvl="1">
              <a:buFontTx/>
              <a:buNone/>
            </a:pPr>
            <a:r>
              <a:rPr lang="en-US"/>
              <a:t>			     exchange </a:t>
            </a:r>
            <a:r>
              <a:rPr lang="en-US">
                <a:latin typeface="Comic Sans MS" pitchFamily="-107" charset="0"/>
              </a:rPr>
              <a:t>A[i]</a:t>
            </a:r>
            <a:r>
              <a:rPr lang="en-US"/>
              <a:t> ↔ </a:t>
            </a:r>
            <a:r>
              <a:rPr lang="en-US">
                <a:latin typeface="Comic Sans MS" pitchFamily="-107" charset="0"/>
              </a:rPr>
              <a:t>A[j]</a:t>
            </a:r>
          </a:p>
          <a:p>
            <a:pPr lvl="1">
              <a:buFontTx/>
              <a:buNone/>
            </a:pPr>
            <a:r>
              <a:rPr lang="en-US"/>
              <a:t>exchange </a:t>
            </a:r>
            <a:r>
              <a:rPr lang="en-US">
                <a:latin typeface="Comic Sans MS" pitchFamily="-107" charset="0"/>
              </a:rPr>
              <a:t>A[i + 1]</a:t>
            </a:r>
            <a:r>
              <a:rPr lang="en-US"/>
              <a:t> ↔ </a:t>
            </a:r>
            <a:r>
              <a:rPr lang="en-US">
                <a:latin typeface="Comic Sans MS" pitchFamily="-107" charset="0"/>
              </a:rPr>
              <a:t>A[r]</a:t>
            </a:r>
          </a:p>
          <a:p>
            <a:pPr lvl="1">
              <a:buFontTx/>
              <a:buNone/>
            </a:pPr>
            <a:r>
              <a:rPr lang="en-US" b="1"/>
              <a:t>return </a:t>
            </a:r>
            <a:r>
              <a:rPr lang="en-US">
                <a:latin typeface="Comic Sans MS" pitchFamily="-107" charset="0"/>
              </a:rPr>
              <a:t>i + 1</a:t>
            </a:r>
            <a:endParaRPr lang="en-US"/>
          </a:p>
        </p:txBody>
      </p:sp>
      <p:sp>
        <p:nvSpPr>
          <p:cNvPr id="279556" name="Text Box 4"/>
          <p:cNvSpPr txBox="1">
            <a:spLocks noChangeArrowheads="1"/>
          </p:cNvSpPr>
          <p:nvPr/>
        </p:nvSpPr>
        <p:spPr bwMode="auto">
          <a:xfrm>
            <a:off x="636588" y="5222875"/>
            <a:ext cx="6386371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US" dirty="0">
                <a:latin typeface="Century Gothic"/>
                <a:cs typeface="Century Gothic"/>
              </a:rPr>
              <a:t>Chooses the last element of the array as a pivot</a:t>
            </a:r>
          </a:p>
          <a:p>
            <a:r>
              <a:rPr lang="en-US" dirty="0">
                <a:latin typeface="Century Gothic"/>
                <a:cs typeface="Century Gothic"/>
              </a:rPr>
              <a:t>Grows a </a:t>
            </a:r>
            <a:r>
              <a:rPr lang="en-US" dirty="0" err="1">
                <a:latin typeface="Century Gothic"/>
                <a:cs typeface="Century Gothic"/>
              </a:rPr>
              <a:t>subarray</a:t>
            </a:r>
            <a:r>
              <a:rPr lang="en-US" dirty="0">
                <a:latin typeface="Century Gothic"/>
                <a:cs typeface="Century Gothic"/>
              </a:rPr>
              <a:t> [p..</a:t>
            </a:r>
            <a:r>
              <a:rPr lang="en-US" dirty="0" err="1">
                <a:latin typeface="Century Gothic"/>
                <a:cs typeface="Century Gothic"/>
              </a:rPr>
              <a:t>i</a:t>
            </a:r>
            <a:r>
              <a:rPr lang="en-US" dirty="0">
                <a:latin typeface="Century Gothic"/>
                <a:cs typeface="Century Gothic"/>
              </a:rPr>
              <a:t>] of elements </a:t>
            </a:r>
            <a:r>
              <a:rPr lang="en-US" dirty="0">
                <a:latin typeface="Century Gothic"/>
                <a:ea typeface="Arial" pitchFamily="-107" charset="0"/>
                <a:cs typeface="Century Gothic"/>
              </a:rPr>
              <a:t>≤ x</a:t>
            </a:r>
          </a:p>
          <a:p>
            <a:r>
              <a:rPr lang="en-US" dirty="0">
                <a:latin typeface="Century Gothic"/>
                <a:cs typeface="Century Gothic"/>
              </a:rPr>
              <a:t>Grows a </a:t>
            </a:r>
            <a:r>
              <a:rPr lang="en-US" dirty="0" err="1">
                <a:latin typeface="Century Gothic"/>
                <a:cs typeface="Century Gothic"/>
              </a:rPr>
              <a:t>subarray</a:t>
            </a:r>
            <a:r>
              <a:rPr lang="en-US" dirty="0">
                <a:latin typeface="Century Gothic"/>
                <a:cs typeface="Century Gothic"/>
              </a:rPr>
              <a:t> [i+1..j-1] of elements &gt;x</a:t>
            </a:r>
          </a:p>
          <a:p>
            <a:r>
              <a:rPr lang="en-US" dirty="0">
                <a:latin typeface="Century Gothic"/>
                <a:cs typeface="Century Gothic"/>
              </a:rPr>
              <a:t>Running Time: </a:t>
            </a:r>
            <a:r>
              <a:rPr lang="en-US" dirty="0" err="1">
                <a:latin typeface="Century Gothic"/>
                <a:cs typeface="Century Gothic"/>
                <a:sym typeface="Symbol" pitchFamily="-107" charset="2"/>
              </a:rPr>
              <a:t>Θ</a:t>
            </a:r>
            <a:r>
              <a:rPr lang="en-US" dirty="0">
                <a:latin typeface="Century Gothic"/>
                <a:cs typeface="Century Gothic"/>
                <a:sym typeface="Symbol" pitchFamily="-107" charset="2"/>
              </a:rPr>
              <a:t>(n), where n=r-p+1</a:t>
            </a:r>
            <a:endParaRPr lang="en-US" dirty="0">
              <a:latin typeface="Century Gothic"/>
              <a:cs typeface="Century Gothic"/>
            </a:endParaRP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4781550" y="1401763"/>
            <a:ext cx="3905250" cy="2443162"/>
            <a:chOff x="3012" y="883"/>
            <a:chExt cx="2460" cy="1539"/>
          </a:xfrm>
        </p:grpSpPr>
        <p:sp>
          <p:nvSpPr>
            <p:cNvPr id="279558" name="Rectangle 6"/>
            <p:cNvSpPr>
              <a:spLocks noChangeArrowheads="1"/>
            </p:cNvSpPr>
            <p:nvPr/>
          </p:nvSpPr>
          <p:spPr bwMode="auto">
            <a:xfrm>
              <a:off x="4882" y="1459"/>
              <a:ext cx="260" cy="267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algn="ctr">
                <a:spcBef>
                  <a:spcPct val="20000"/>
                </a:spcBef>
              </a:pPr>
              <a:endParaRPr lang="en-US">
                <a:solidFill>
                  <a:schemeClr val="accent2"/>
                </a:solidFill>
              </a:endParaRPr>
            </a:p>
          </p:txBody>
        </p:sp>
        <p:sp>
          <p:nvSpPr>
            <p:cNvPr id="279559" name="Rectangle 7"/>
            <p:cNvSpPr>
              <a:spLocks noChangeArrowheads="1"/>
            </p:cNvSpPr>
            <p:nvPr/>
          </p:nvSpPr>
          <p:spPr bwMode="auto">
            <a:xfrm>
              <a:off x="4621" y="1459"/>
              <a:ext cx="261" cy="267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algn="ctr">
                <a:spcBef>
                  <a:spcPct val="20000"/>
                </a:spcBef>
              </a:pPr>
              <a:endParaRPr lang="en-US">
                <a:solidFill>
                  <a:schemeClr val="accent2"/>
                </a:solidFill>
              </a:endParaRPr>
            </a:p>
          </p:txBody>
        </p:sp>
        <p:sp>
          <p:nvSpPr>
            <p:cNvPr id="279560" name="Rectangle 8"/>
            <p:cNvSpPr>
              <a:spLocks noChangeArrowheads="1"/>
            </p:cNvSpPr>
            <p:nvPr/>
          </p:nvSpPr>
          <p:spPr bwMode="auto">
            <a:xfrm>
              <a:off x="4361" y="1459"/>
              <a:ext cx="260" cy="267"/>
            </a:xfrm>
            <a:prstGeom prst="rect">
              <a:avLst/>
            </a:prstGeom>
            <a:solidFill>
              <a:srgbClr val="969696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algn="ctr">
                <a:spcBef>
                  <a:spcPct val="20000"/>
                </a:spcBef>
              </a:pPr>
              <a:endParaRPr lang="en-US">
                <a:solidFill>
                  <a:schemeClr val="accent2"/>
                </a:solidFill>
              </a:endParaRPr>
            </a:p>
          </p:txBody>
        </p:sp>
        <p:sp>
          <p:nvSpPr>
            <p:cNvPr id="279561" name="Rectangle 9"/>
            <p:cNvSpPr>
              <a:spLocks noChangeArrowheads="1"/>
            </p:cNvSpPr>
            <p:nvPr/>
          </p:nvSpPr>
          <p:spPr bwMode="auto">
            <a:xfrm>
              <a:off x="4101" y="1459"/>
              <a:ext cx="260" cy="267"/>
            </a:xfrm>
            <a:prstGeom prst="rect">
              <a:avLst/>
            </a:prstGeom>
            <a:solidFill>
              <a:srgbClr val="969696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algn="ctr">
                <a:spcBef>
                  <a:spcPct val="20000"/>
                </a:spcBef>
              </a:pPr>
              <a:endParaRPr lang="en-US">
                <a:solidFill>
                  <a:schemeClr val="accent2"/>
                </a:solidFill>
              </a:endParaRPr>
            </a:p>
          </p:txBody>
        </p:sp>
        <p:sp>
          <p:nvSpPr>
            <p:cNvPr id="279562" name="Rectangle 10"/>
            <p:cNvSpPr>
              <a:spLocks noChangeArrowheads="1"/>
            </p:cNvSpPr>
            <p:nvPr/>
          </p:nvSpPr>
          <p:spPr bwMode="auto">
            <a:xfrm>
              <a:off x="3840" y="1459"/>
              <a:ext cx="261" cy="267"/>
            </a:xfrm>
            <a:prstGeom prst="rect">
              <a:avLst/>
            </a:prstGeom>
            <a:solidFill>
              <a:srgbClr val="969696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algn="ctr">
                <a:spcBef>
                  <a:spcPct val="20000"/>
                </a:spcBef>
              </a:pPr>
              <a:endParaRPr lang="en-US">
                <a:solidFill>
                  <a:schemeClr val="accent2"/>
                </a:solidFill>
              </a:endParaRPr>
            </a:p>
          </p:txBody>
        </p:sp>
        <p:sp>
          <p:nvSpPr>
            <p:cNvPr id="279563" name="Rectangle 11"/>
            <p:cNvSpPr>
              <a:spLocks noChangeArrowheads="1"/>
            </p:cNvSpPr>
            <p:nvPr/>
          </p:nvSpPr>
          <p:spPr bwMode="auto">
            <a:xfrm>
              <a:off x="3580" y="1459"/>
              <a:ext cx="260" cy="267"/>
            </a:xfrm>
            <a:prstGeom prst="rect">
              <a:avLst/>
            </a:prstGeom>
            <a:solidFill>
              <a:srgbClr val="EAEAEA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algn="ctr">
                <a:spcBef>
                  <a:spcPct val="20000"/>
                </a:spcBef>
              </a:pPr>
              <a:endParaRPr lang="en-US">
                <a:solidFill>
                  <a:schemeClr val="accent2"/>
                </a:solidFill>
              </a:endParaRPr>
            </a:p>
          </p:txBody>
        </p:sp>
        <p:sp>
          <p:nvSpPr>
            <p:cNvPr id="279564" name="Rectangle 12"/>
            <p:cNvSpPr>
              <a:spLocks noChangeArrowheads="1"/>
            </p:cNvSpPr>
            <p:nvPr/>
          </p:nvSpPr>
          <p:spPr bwMode="auto">
            <a:xfrm>
              <a:off x="3319" y="1459"/>
              <a:ext cx="261" cy="267"/>
            </a:xfrm>
            <a:prstGeom prst="rect">
              <a:avLst/>
            </a:prstGeom>
            <a:solidFill>
              <a:srgbClr val="EAEAEA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algn="ctr">
                <a:spcBef>
                  <a:spcPct val="20000"/>
                </a:spcBef>
              </a:pPr>
              <a:endParaRPr lang="en-US">
                <a:solidFill>
                  <a:schemeClr val="accent2"/>
                </a:solidFill>
              </a:endParaRPr>
            </a:p>
          </p:txBody>
        </p:sp>
        <p:sp>
          <p:nvSpPr>
            <p:cNvPr id="279565" name="Rectangle 13"/>
            <p:cNvSpPr>
              <a:spLocks noChangeArrowheads="1"/>
            </p:cNvSpPr>
            <p:nvPr/>
          </p:nvSpPr>
          <p:spPr bwMode="auto">
            <a:xfrm>
              <a:off x="3059" y="1459"/>
              <a:ext cx="260" cy="267"/>
            </a:xfrm>
            <a:prstGeom prst="rect">
              <a:avLst/>
            </a:prstGeom>
            <a:solidFill>
              <a:srgbClr val="EAEAEA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algn="ctr">
                <a:spcBef>
                  <a:spcPct val="20000"/>
                </a:spcBef>
              </a:pPr>
              <a:endParaRPr lang="en-US">
                <a:solidFill>
                  <a:schemeClr val="accent2"/>
                </a:solidFill>
              </a:endParaRPr>
            </a:p>
          </p:txBody>
        </p:sp>
        <p:sp>
          <p:nvSpPr>
            <p:cNvPr id="279566" name="Line 14"/>
            <p:cNvSpPr>
              <a:spLocks noChangeShapeType="1"/>
            </p:cNvSpPr>
            <p:nvPr/>
          </p:nvSpPr>
          <p:spPr bwMode="auto">
            <a:xfrm>
              <a:off x="4621" y="1459"/>
              <a:ext cx="0" cy="26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9567" name="AutoShape 15"/>
            <p:cNvSpPr>
              <a:spLocks/>
            </p:cNvSpPr>
            <p:nvPr/>
          </p:nvSpPr>
          <p:spPr bwMode="auto">
            <a:xfrm rot="5400000">
              <a:off x="3378" y="775"/>
              <a:ext cx="107" cy="804"/>
            </a:xfrm>
            <a:prstGeom prst="leftBrace">
              <a:avLst>
                <a:gd name="adj1" fmla="val 62617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9568" name="AutoShape 16"/>
            <p:cNvSpPr>
              <a:spLocks/>
            </p:cNvSpPr>
            <p:nvPr/>
          </p:nvSpPr>
          <p:spPr bwMode="auto">
            <a:xfrm rot="5400000">
              <a:off x="4182" y="787"/>
              <a:ext cx="96" cy="768"/>
            </a:xfrm>
            <a:prstGeom prst="leftBrace">
              <a:avLst>
                <a:gd name="adj1" fmla="val 66667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9569" name="Text Box 17"/>
            <p:cNvSpPr txBox="1">
              <a:spLocks noChangeArrowheads="1"/>
            </p:cNvSpPr>
            <p:nvPr/>
          </p:nvSpPr>
          <p:spPr bwMode="auto">
            <a:xfrm>
              <a:off x="3012" y="883"/>
              <a:ext cx="839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latin typeface="Comic Sans MS" pitchFamily="-107" charset="0"/>
                </a:rPr>
                <a:t>A[p…i] ≤ x</a:t>
              </a:r>
            </a:p>
          </p:txBody>
        </p:sp>
        <p:sp>
          <p:nvSpPr>
            <p:cNvPr id="279570" name="Text Box 18"/>
            <p:cNvSpPr txBox="1">
              <a:spLocks noChangeArrowheads="1"/>
            </p:cNvSpPr>
            <p:nvPr/>
          </p:nvSpPr>
          <p:spPr bwMode="auto">
            <a:xfrm>
              <a:off x="3870" y="883"/>
              <a:ext cx="1127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latin typeface="Comic Sans MS" pitchFamily="-107" charset="0"/>
                </a:rPr>
                <a:t>A[i+1…j-1] &gt; x</a:t>
              </a:r>
            </a:p>
          </p:txBody>
        </p:sp>
        <p:sp>
          <p:nvSpPr>
            <p:cNvPr id="279571" name="Text Box 19"/>
            <p:cNvSpPr txBox="1">
              <a:spLocks noChangeArrowheads="1"/>
            </p:cNvSpPr>
            <p:nvPr/>
          </p:nvSpPr>
          <p:spPr bwMode="auto">
            <a:xfrm>
              <a:off x="3076" y="1186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/>
                <a:t>p</a:t>
              </a:r>
            </a:p>
          </p:txBody>
        </p:sp>
        <p:sp>
          <p:nvSpPr>
            <p:cNvPr id="279572" name="Text Box 20"/>
            <p:cNvSpPr txBox="1">
              <a:spLocks noChangeArrowheads="1"/>
            </p:cNvSpPr>
            <p:nvPr/>
          </p:nvSpPr>
          <p:spPr bwMode="auto">
            <a:xfrm>
              <a:off x="3620" y="1186"/>
              <a:ext cx="14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>
                  <a:solidFill>
                    <a:srgbClr val="CC0000"/>
                  </a:solidFill>
                </a:rPr>
                <a:t>i</a:t>
              </a:r>
            </a:p>
          </p:txBody>
        </p:sp>
        <p:sp>
          <p:nvSpPr>
            <p:cNvPr id="279573" name="Text Box 21"/>
            <p:cNvSpPr txBox="1">
              <a:spLocks noChangeArrowheads="1"/>
            </p:cNvSpPr>
            <p:nvPr/>
          </p:nvSpPr>
          <p:spPr bwMode="auto">
            <a:xfrm>
              <a:off x="3840" y="1186"/>
              <a:ext cx="31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/>
                <a:t>i+1</a:t>
              </a:r>
            </a:p>
          </p:txBody>
        </p:sp>
        <p:sp>
          <p:nvSpPr>
            <p:cNvPr id="279574" name="Text Box 22"/>
            <p:cNvSpPr txBox="1">
              <a:spLocks noChangeArrowheads="1"/>
            </p:cNvSpPr>
            <p:nvPr/>
          </p:nvSpPr>
          <p:spPr bwMode="auto">
            <a:xfrm>
              <a:off x="5178" y="1177"/>
              <a:ext cx="16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/>
                <a:t>r</a:t>
              </a:r>
            </a:p>
          </p:txBody>
        </p:sp>
        <p:sp>
          <p:nvSpPr>
            <p:cNvPr id="279575" name="Text Box 23"/>
            <p:cNvSpPr txBox="1">
              <a:spLocks noChangeArrowheads="1"/>
            </p:cNvSpPr>
            <p:nvPr/>
          </p:nvSpPr>
          <p:spPr bwMode="auto">
            <a:xfrm>
              <a:off x="4300" y="1177"/>
              <a:ext cx="27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/>
                <a:t>j-1</a:t>
              </a:r>
            </a:p>
          </p:txBody>
        </p:sp>
        <p:sp>
          <p:nvSpPr>
            <p:cNvPr id="279576" name="Line 24"/>
            <p:cNvSpPr>
              <a:spLocks noChangeShapeType="1"/>
            </p:cNvSpPr>
            <p:nvPr/>
          </p:nvSpPr>
          <p:spPr bwMode="auto">
            <a:xfrm>
              <a:off x="3840" y="1386"/>
              <a:ext cx="0" cy="39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9577" name="Line 25"/>
            <p:cNvSpPr>
              <a:spLocks noChangeShapeType="1"/>
            </p:cNvSpPr>
            <p:nvPr/>
          </p:nvSpPr>
          <p:spPr bwMode="auto">
            <a:xfrm>
              <a:off x="4620" y="1392"/>
              <a:ext cx="0" cy="39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9578" name="Rectangle 26"/>
            <p:cNvSpPr>
              <a:spLocks noChangeArrowheads="1"/>
            </p:cNvSpPr>
            <p:nvPr/>
          </p:nvSpPr>
          <p:spPr bwMode="auto">
            <a:xfrm>
              <a:off x="5140" y="1459"/>
              <a:ext cx="260" cy="267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algn="ctr">
                <a:spcBef>
                  <a:spcPct val="20000"/>
                </a:spcBef>
              </a:pPr>
              <a:endParaRPr lang="en-US">
                <a:solidFill>
                  <a:schemeClr val="accent2"/>
                </a:solidFill>
              </a:endParaRPr>
            </a:p>
          </p:txBody>
        </p:sp>
        <p:sp>
          <p:nvSpPr>
            <p:cNvPr id="279579" name="Line 27"/>
            <p:cNvSpPr>
              <a:spLocks noChangeShapeType="1"/>
            </p:cNvSpPr>
            <p:nvPr/>
          </p:nvSpPr>
          <p:spPr bwMode="auto">
            <a:xfrm>
              <a:off x="5142" y="1392"/>
              <a:ext cx="0" cy="39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9580" name="AutoShape 28"/>
            <p:cNvSpPr>
              <a:spLocks/>
            </p:cNvSpPr>
            <p:nvPr/>
          </p:nvSpPr>
          <p:spPr bwMode="auto">
            <a:xfrm rot="-5400000">
              <a:off x="4824" y="1639"/>
              <a:ext cx="96" cy="528"/>
            </a:xfrm>
            <a:prstGeom prst="leftBrace">
              <a:avLst>
                <a:gd name="adj1" fmla="val 45833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9581" name="Text Box 29"/>
            <p:cNvSpPr txBox="1">
              <a:spLocks noChangeArrowheads="1"/>
            </p:cNvSpPr>
            <p:nvPr/>
          </p:nvSpPr>
          <p:spPr bwMode="auto">
            <a:xfrm>
              <a:off x="4560" y="1951"/>
              <a:ext cx="69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/>
                <a:t>unknown</a:t>
              </a:r>
            </a:p>
          </p:txBody>
        </p:sp>
        <p:sp>
          <p:nvSpPr>
            <p:cNvPr id="279582" name="Text Box 30"/>
            <p:cNvSpPr txBox="1">
              <a:spLocks noChangeArrowheads="1"/>
            </p:cNvSpPr>
            <p:nvPr/>
          </p:nvSpPr>
          <p:spPr bwMode="auto">
            <a:xfrm>
              <a:off x="5052" y="2191"/>
              <a:ext cx="42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/>
                <a:t>pivot</a:t>
              </a:r>
            </a:p>
          </p:txBody>
        </p:sp>
        <p:sp>
          <p:nvSpPr>
            <p:cNvPr id="279583" name="Line 31"/>
            <p:cNvSpPr>
              <a:spLocks noChangeShapeType="1"/>
            </p:cNvSpPr>
            <p:nvPr/>
          </p:nvSpPr>
          <p:spPr bwMode="auto">
            <a:xfrm flipV="1">
              <a:off x="5280" y="1807"/>
              <a:ext cx="0" cy="38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9584" name="Text Box 32"/>
            <p:cNvSpPr txBox="1">
              <a:spLocks noChangeArrowheads="1"/>
            </p:cNvSpPr>
            <p:nvPr/>
          </p:nvSpPr>
          <p:spPr bwMode="auto">
            <a:xfrm>
              <a:off x="4675" y="1164"/>
              <a:ext cx="14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>
                  <a:solidFill>
                    <a:srgbClr val="DD0111"/>
                  </a:solidFill>
                </a:rPr>
                <a:t>j</a:t>
              </a:r>
            </a:p>
          </p:txBody>
        </p:sp>
      </p:grp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1A9E4-027E-6D48-8F40-DD130E118377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45369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5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5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5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55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CS 477/677 - Lecture 8</a:t>
            </a:r>
            <a:endParaRPr lang="en-US"/>
          </a:p>
        </p:txBody>
      </p:sp>
      <p:sp>
        <p:nvSpPr>
          <p:cNvPr id="280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Loop Invariant</a:t>
            </a:r>
          </a:p>
        </p:txBody>
      </p:sp>
      <p:sp>
        <p:nvSpPr>
          <p:cNvPr id="280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09201" y="3713582"/>
            <a:ext cx="8749280" cy="2824162"/>
          </a:xfrm>
        </p:spPr>
        <p:txBody>
          <a:bodyPr/>
          <a:lstStyle/>
          <a:p>
            <a:pPr marL="533400" indent="-533400">
              <a:buFontTx/>
              <a:buAutoNum type="arabicPeriod"/>
            </a:pPr>
            <a:r>
              <a:rPr lang="en-US" dirty="0"/>
              <a:t>All entries in </a:t>
            </a:r>
            <a:r>
              <a:rPr lang="en-US" dirty="0">
                <a:latin typeface="Comic Sans MS" pitchFamily="-107" charset="0"/>
              </a:rPr>
              <a:t>A[p . . </a:t>
            </a:r>
            <a:r>
              <a:rPr lang="en-US" dirty="0" err="1">
                <a:latin typeface="Comic Sans MS" pitchFamily="-107" charset="0"/>
              </a:rPr>
              <a:t>i</a:t>
            </a:r>
            <a:r>
              <a:rPr lang="en-US" dirty="0">
                <a:latin typeface="Comic Sans MS" pitchFamily="-107" charset="0"/>
              </a:rPr>
              <a:t>]</a:t>
            </a:r>
            <a:r>
              <a:rPr lang="en-US" dirty="0"/>
              <a:t> are smaller than the pivot</a:t>
            </a:r>
          </a:p>
          <a:p>
            <a:pPr marL="533400" indent="-533400">
              <a:buFontTx/>
              <a:buAutoNum type="arabicPeriod"/>
            </a:pPr>
            <a:r>
              <a:rPr lang="en-US" dirty="0"/>
              <a:t>All entries in </a:t>
            </a:r>
            <a:r>
              <a:rPr lang="en-US" dirty="0">
                <a:latin typeface="Comic Sans MS" pitchFamily="-107" charset="0"/>
              </a:rPr>
              <a:t>A[</a:t>
            </a:r>
            <a:r>
              <a:rPr lang="en-US" dirty="0" err="1">
                <a:latin typeface="Comic Sans MS" pitchFamily="-107" charset="0"/>
              </a:rPr>
              <a:t>i</a:t>
            </a:r>
            <a:r>
              <a:rPr lang="en-US" dirty="0">
                <a:latin typeface="Comic Sans MS" pitchFamily="-107" charset="0"/>
              </a:rPr>
              <a:t> + 1 . . j - 1] </a:t>
            </a:r>
            <a:r>
              <a:rPr lang="en-US" dirty="0"/>
              <a:t>are strictly larger than the pivot</a:t>
            </a:r>
          </a:p>
          <a:p>
            <a:pPr marL="533400" indent="-533400">
              <a:buFontTx/>
              <a:buAutoNum type="arabicPeriod" startAt="3"/>
            </a:pPr>
            <a:r>
              <a:rPr lang="en-US" dirty="0">
                <a:latin typeface="Comic Sans MS" pitchFamily="-107" charset="0"/>
              </a:rPr>
              <a:t>A[r]</a:t>
            </a:r>
            <a:r>
              <a:rPr lang="en-US" dirty="0"/>
              <a:t> = pivot</a:t>
            </a:r>
          </a:p>
          <a:p>
            <a:pPr marL="533400" indent="-533400">
              <a:buFontTx/>
              <a:buAutoNum type="arabicPeriod" startAt="3"/>
            </a:pPr>
            <a:r>
              <a:rPr lang="en-US" dirty="0">
                <a:latin typeface="Comic Sans MS" pitchFamily="-107" charset="0"/>
              </a:rPr>
              <a:t>A[ j . . r -1]</a:t>
            </a:r>
            <a:r>
              <a:rPr lang="en-US" dirty="0"/>
              <a:t> elements not yet examined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2555875" y="1192213"/>
            <a:ext cx="3905250" cy="2443162"/>
            <a:chOff x="1610" y="751"/>
            <a:chExt cx="2460" cy="1539"/>
          </a:xfrm>
        </p:grpSpPr>
        <p:sp>
          <p:nvSpPr>
            <p:cNvPr id="280581" name="Rectangle 5"/>
            <p:cNvSpPr>
              <a:spLocks noChangeArrowheads="1"/>
            </p:cNvSpPr>
            <p:nvPr/>
          </p:nvSpPr>
          <p:spPr bwMode="auto">
            <a:xfrm>
              <a:off x="3480" y="1327"/>
              <a:ext cx="260" cy="267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algn="ctr">
                <a:spcBef>
                  <a:spcPct val="20000"/>
                </a:spcBef>
              </a:pPr>
              <a:endParaRPr lang="en-US">
                <a:solidFill>
                  <a:schemeClr val="accent2"/>
                </a:solidFill>
              </a:endParaRPr>
            </a:p>
          </p:txBody>
        </p:sp>
        <p:sp>
          <p:nvSpPr>
            <p:cNvPr id="280582" name="Rectangle 6"/>
            <p:cNvSpPr>
              <a:spLocks noChangeArrowheads="1"/>
            </p:cNvSpPr>
            <p:nvPr/>
          </p:nvSpPr>
          <p:spPr bwMode="auto">
            <a:xfrm>
              <a:off x="3219" y="1327"/>
              <a:ext cx="261" cy="267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algn="ctr">
                <a:spcBef>
                  <a:spcPct val="20000"/>
                </a:spcBef>
              </a:pPr>
              <a:endParaRPr lang="en-US">
                <a:solidFill>
                  <a:schemeClr val="accent2"/>
                </a:solidFill>
              </a:endParaRPr>
            </a:p>
          </p:txBody>
        </p:sp>
        <p:sp>
          <p:nvSpPr>
            <p:cNvPr id="280583" name="Rectangle 7"/>
            <p:cNvSpPr>
              <a:spLocks noChangeArrowheads="1"/>
            </p:cNvSpPr>
            <p:nvPr/>
          </p:nvSpPr>
          <p:spPr bwMode="auto">
            <a:xfrm>
              <a:off x="2959" y="1327"/>
              <a:ext cx="260" cy="267"/>
            </a:xfrm>
            <a:prstGeom prst="rect">
              <a:avLst/>
            </a:prstGeom>
            <a:solidFill>
              <a:srgbClr val="969696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algn="ctr">
                <a:spcBef>
                  <a:spcPct val="20000"/>
                </a:spcBef>
              </a:pPr>
              <a:endParaRPr lang="en-US">
                <a:solidFill>
                  <a:schemeClr val="accent2"/>
                </a:solidFill>
              </a:endParaRPr>
            </a:p>
          </p:txBody>
        </p:sp>
        <p:sp>
          <p:nvSpPr>
            <p:cNvPr id="280584" name="Rectangle 8"/>
            <p:cNvSpPr>
              <a:spLocks noChangeArrowheads="1"/>
            </p:cNvSpPr>
            <p:nvPr/>
          </p:nvSpPr>
          <p:spPr bwMode="auto">
            <a:xfrm>
              <a:off x="2699" y="1327"/>
              <a:ext cx="260" cy="267"/>
            </a:xfrm>
            <a:prstGeom prst="rect">
              <a:avLst/>
            </a:prstGeom>
            <a:solidFill>
              <a:srgbClr val="969696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algn="ctr">
                <a:spcBef>
                  <a:spcPct val="20000"/>
                </a:spcBef>
              </a:pPr>
              <a:endParaRPr lang="en-US">
                <a:solidFill>
                  <a:schemeClr val="accent2"/>
                </a:solidFill>
              </a:endParaRPr>
            </a:p>
          </p:txBody>
        </p:sp>
        <p:sp>
          <p:nvSpPr>
            <p:cNvPr id="280585" name="Rectangle 9"/>
            <p:cNvSpPr>
              <a:spLocks noChangeArrowheads="1"/>
            </p:cNvSpPr>
            <p:nvPr/>
          </p:nvSpPr>
          <p:spPr bwMode="auto">
            <a:xfrm>
              <a:off x="2438" y="1327"/>
              <a:ext cx="261" cy="267"/>
            </a:xfrm>
            <a:prstGeom prst="rect">
              <a:avLst/>
            </a:prstGeom>
            <a:solidFill>
              <a:srgbClr val="969696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algn="ctr">
                <a:spcBef>
                  <a:spcPct val="20000"/>
                </a:spcBef>
              </a:pPr>
              <a:endParaRPr lang="en-US">
                <a:solidFill>
                  <a:schemeClr val="accent2"/>
                </a:solidFill>
              </a:endParaRPr>
            </a:p>
          </p:txBody>
        </p:sp>
        <p:sp>
          <p:nvSpPr>
            <p:cNvPr id="280586" name="Rectangle 10"/>
            <p:cNvSpPr>
              <a:spLocks noChangeArrowheads="1"/>
            </p:cNvSpPr>
            <p:nvPr/>
          </p:nvSpPr>
          <p:spPr bwMode="auto">
            <a:xfrm>
              <a:off x="2178" y="1327"/>
              <a:ext cx="260" cy="267"/>
            </a:xfrm>
            <a:prstGeom prst="rect">
              <a:avLst/>
            </a:prstGeom>
            <a:solidFill>
              <a:srgbClr val="EAEAEA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algn="ctr">
                <a:spcBef>
                  <a:spcPct val="20000"/>
                </a:spcBef>
              </a:pPr>
              <a:endParaRPr lang="en-US">
                <a:solidFill>
                  <a:schemeClr val="accent2"/>
                </a:solidFill>
              </a:endParaRPr>
            </a:p>
          </p:txBody>
        </p:sp>
        <p:sp>
          <p:nvSpPr>
            <p:cNvPr id="280587" name="Rectangle 11"/>
            <p:cNvSpPr>
              <a:spLocks noChangeArrowheads="1"/>
            </p:cNvSpPr>
            <p:nvPr/>
          </p:nvSpPr>
          <p:spPr bwMode="auto">
            <a:xfrm>
              <a:off x="1917" y="1327"/>
              <a:ext cx="261" cy="267"/>
            </a:xfrm>
            <a:prstGeom prst="rect">
              <a:avLst/>
            </a:prstGeom>
            <a:solidFill>
              <a:srgbClr val="EAEAEA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algn="ctr">
                <a:spcBef>
                  <a:spcPct val="20000"/>
                </a:spcBef>
              </a:pPr>
              <a:endParaRPr lang="en-US">
                <a:solidFill>
                  <a:schemeClr val="accent2"/>
                </a:solidFill>
              </a:endParaRPr>
            </a:p>
          </p:txBody>
        </p:sp>
        <p:sp>
          <p:nvSpPr>
            <p:cNvPr id="280588" name="Rectangle 12"/>
            <p:cNvSpPr>
              <a:spLocks noChangeArrowheads="1"/>
            </p:cNvSpPr>
            <p:nvPr/>
          </p:nvSpPr>
          <p:spPr bwMode="auto">
            <a:xfrm>
              <a:off x="1657" y="1327"/>
              <a:ext cx="260" cy="267"/>
            </a:xfrm>
            <a:prstGeom prst="rect">
              <a:avLst/>
            </a:prstGeom>
            <a:solidFill>
              <a:srgbClr val="EAEAEA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algn="ctr">
                <a:spcBef>
                  <a:spcPct val="20000"/>
                </a:spcBef>
              </a:pPr>
              <a:endParaRPr lang="en-US">
                <a:solidFill>
                  <a:schemeClr val="accent2"/>
                </a:solidFill>
              </a:endParaRPr>
            </a:p>
          </p:txBody>
        </p:sp>
        <p:sp>
          <p:nvSpPr>
            <p:cNvPr id="280589" name="Line 13"/>
            <p:cNvSpPr>
              <a:spLocks noChangeShapeType="1"/>
            </p:cNvSpPr>
            <p:nvPr/>
          </p:nvSpPr>
          <p:spPr bwMode="auto">
            <a:xfrm>
              <a:off x="3219" y="1327"/>
              <a:ext cx="0" cy="26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0590" name="AutoShape 14"/>
            <p:cNvSpPr>
              <a:spLocks/>
            </p:cNvSpPr>
            <p:nvPr/>
          </p:nvSpPr>
          <p:spPr bwMode="auto">
            <a:xfrm rot="5400000">
              <a:off x="1976" y="643"/>
              <a:ext cx="107" cy="804"/>
            </a:xfrm>
            <a:prstGeom prst="leftBrace">
              <a:avLst>
                <a:gd name="adj1" fmla="val 62617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0591" name="AutoShape 15"/>
            <p:cNvSpPr>
              <a:spLocks/>
            </p:cNvSpPr>
            <p:nvPr/>
          </p:nvSpPr>
          <p:spPr bwMode="auto">
            <a:xfrm rot="5400000">
              <a:off x="2780" y="655"/>
              <a:ext cx="96" cy="768"/>
            </a:xfrm>
            <a:prstGeom prst="leftBrace">
              <a:avLst>
                <a:gd name="adj1" fmla="val 66667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0592" name="Text Box 16"/>
            <p:cNvSpPr txBox="1">
              <a:spLocks noChangeArrowheads="1"/>
            </p:cNvSpPr>
            <p:nvPr/>
          </p:nvSpPr>
          <p:spPr bwMode="auto">
            <a:xfrm>
              <a:off x="1610" y="751"/>
              <a:ext cx="839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latin typeface="Comic Sans MS" pitchFamily="-107" charset="0"/>
                </a:rPr>
                <a:t>A[p…i] ≤ x</a:t>
              </a:r>
            </a:p>
          </p:txBody>
        </p:sp>
        <p:sp>
          <p:nvSpPr>
            <p:cNvPr id="280593" name="Text Box 17"/>
            <p:cNvSpPr txBox="1">
              <a:spLocks noChangeArrowheads="1"/>
            </p:cNvSpPr>
            <p:nvPr/>
          </p:nvSpPr>
          <p:spPr bwMode="auto">
            <a:xfrm>
              <a:off x="2468" y="751"/>
              <a:ext cx="110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latin typeface="Comic Sans MS" pitchFamily="-107" charset="0"/>
                </a:rPr>
                <a:t>A[i+1…j-1] &gt; x</a:t>
              </a:r>
            </a:p>
          </p:txBody>
        </p:sp>
        <p:sp>
          <p:nvSpPr>
            <p:cNvPr id="280594" name="Text Box 18"/>
            <p:cNvSpPr txBox="1">
              <a:spLocks noChangeArrowheads="1"/>
            </p:cNvSpPr>
            <p:nvPr/>
          </p:nvSpPr>
          <p:spPr bwMode="auto">
            <a:xfrm>
              <a:off x="1674" y="1054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/>
                <a:t>p</a:t>
              </a:r>
            </a:p>
          </p:txBody>
        </p:sp>
        <p:sp>
          <p:nvSpPr>
            <p:cNvPr id="280595" name="Text Box 19"/>
            <p:cNvSpPr txBox="1">
              <a:spLocks noChangeArrowheads="1"/>
            </p:cNvSpPr>
            <p:nvPr/>
          </p:nvSpPr>
          <p:spPr bwMode="auto">
            <a:xfrm>
              <a:off x="2218" y="1054"/>
              <a:ext cx="14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/>
                <a:t>i</a:t>
              </a:r>
            </a:p>
          </p:txBody>
        </p:sp>
        <p:sp>
          <p:nvSpPr>
            <p:cNvPr id="280596" name="Text Box 20"/>
            <p:cNvSpPr txBox="1">
              <a:spLocks noChangeArrowheads="1"/>
            </p:cNvSpPr>
            <p:nvPr/>
          </p:nvSpPr>
          <p:spPr bwMode="auto">
            <a:xfrm>
              <a:off x="2438" y="1054"/>
              <a:ext cx="31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/>
                <a:t>i+1</a:t>
              </a:r>
            </a:p>
          </p:txBody>
        </p:sp>
        <p:sp>
          <p:nvSpPr>
            <p:cNvPr id="280597" name="Text Box 21"/>
            <p:cNvSpPr txBox="1">
              <a:spLocks noChangeArrowheads="1"/>
            </p:cNvSpPr>
            <p:nvPr/>
          </p:nvSpPr>
          <p:spPr bwMode="auto">
            <a:xfrm>
              <a:off x="3776" y="1045"/>
              <a:ext cx="16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/>
                <a:t>r</a:t>
              </a:r>
            </a:p>
          </p:txBody>
        </p:sp>
        <p:sp>
          <p:nvSpPr>
            <p:cNvPr id="280598" name="Text Box 22"/>
            <p:cNvSpPr txBox="1">
              <a:spLocks noChangeArrowheads="1"/>
            </p:cNvSpPr>
            <p:nvPr/>
          </p:nvSpPr>
          <p:spPr bwMode="auto">
            <a:xfrm>
              <a:off x="2934" y="1045"/>
              <a:ext cx="27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/>
                <a:t>j-1</a:t>
              </a:r>
            </a:p>
          </p:txBody>
        </p:sp>
        <p:sp>
          <p:nvSpPr>
            <p:cNvPr id="280599" name="Line 23"/>
            <p:cNvSpPr>
              <a:spLocks noChangeShapeType="1"/>
            </p:cNvSpPr>
            <p:nvPr/>
          </p:nvSpPr>
          <p:spPr bwMode="auto">
            <a:xfrm>
              <a:off x="2438" y="1254"/>
              <a:ext cx="0" cy="39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0600" name="Line 24"/>
            <p:cNvSpPr>
              <a:spLocks noChangeShapeType="1"/>
            </p:cNvSpPr>
            <p:nvPr/>
          </p:nvSpPr>
          <p:spPr bwMode="auto">
            <a:xfrm>
              <a:off x="3218" y="1260"/>
              <a:ext cx="0" cy="39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0601" name="Rectangle 25"/>
            <p:cNvSpPr>
              <a:spLocks noChangeArrowheads="1"/>
            </p:cNvSpPr>
            <p:nvPr/>
          </p:nvSpPr>
          <p:spPr bwMode="auto">
            <a:xfrm>
              <a:off x="3738" y="1327"/>
              <a:ext cx="260" cy="267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algn="ctr">
                <a:spcBef>
                  <a:spcPct val="20000"/>
                </a:spcBef>
              </a:pPr>
              <a:r>
                <a:rPr lang="en-US">
                  <a:solidFill>
                    <a:schemeClr val="accent2"/>
                  </a:solidFill>
                  <a:latin typeface="Comic Sans MS" pitchFamily="-107" charset="0"/>
                </a:rPr>
                <a:t>x</a:t>
              </a:r>
            </a:p>
          </p:txBody>
        </p:sp>
        <p:sp>
          <p:nvSpPr>
            <p:cNvPr id="280602" name="Line 26"/>
            <p:cNvSpPr>
              <a:spLocks noChangeShapeType="1"/>
            </p:cNvSpPr>
            <p:nvPr/>
          </p:nvSpPr>
          <p:spPr bwMode="auto">
            <a:xfrm>
              <a:off x="3740" y="1260"/>
              <a:ext cx="0" cy="39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0603" name="AutoShape 27"/>
            <p:cNvSpPr>
              <a:spLocks/>
            </p:cNvSpPr>
            <p:nvPr/>
          </p:nvSpPr>
          <p:spPr bwMode="auto">
            <a:xfrm rot="-5400000">
              <a:off x="3422" y="1507"/>
              <a:ext cx="96" cy="528"/>
            </a:xfrm>
            <a:prstGeom prst="leftBrace">
              <a:avLst>
                <a:gd name="adj1" fmla="val 45833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0604" name="Text Box 28"/>
            <p:cNvSpPr txBox="1">
              <a:spLocks noChangeArrowheads="1"/>
            </p:cNvSpPr>
            <p:nvPr/>
          </p:nvSpPr>
          <p:spPr bwMode="auto">
            <a:xfrm>
              <a:off x="3158" y="1819"/>
              <a:ext cx="69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/>
                <a:t>unknown</a:t>
              </a:r>
            </a:p>
          </p:txBody>
        </p:sp>
        <p:sp>
          <p:nvSpPr>
            <p:cNvPr id="280605" name="Text Box 29"/>
            <p:cNvSpPr txBox="1">
              <a:spLocks noChangeArrowheads="1"/>
            </p:cNvSpPr>
            <p:nvPr/>
          </p:nvSpPr>
          <p:spPr bwMode="auto">
            <a:xfrm>
              <a:off x="3650" y="2059"/>
              <a:ext cx="42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/>
                <a:t>pivot</a:t>
              </a:r>
            </a:p>
          </p:txBody>
        </p:sp>
        <p:sp>
          <p:nvSpPr>
            <p:cNvPr id="280606" name="Line 30"/>
            <p:cNvSpPr>
              <a:spLocks noChangeShapeType="1"/>
            </p:cNvSpPr>
            <p:nvPr/>
          </p:nvSpPr>
          <p:spPr bwMode="auto">
            <a:xfrm flipV="1">
              <a:off x="3878" y="1675"/>
              <a:ext cx="0" cy="38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1A9E4-027E-6D48-8F40-DD130E118377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2718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CS 477/677 - Lecture 8</a:t>
            </a:r>
            <a:endParaRPr lang="en-US"/>
          </a:p>
        </p:txBody>
      </p:sp>
      <p:sp>
        <p:nvSpPr>
          <p:cNvPr id="281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Loop Invariant</a:t>
            </a:r>
          </a:p>
        </p:txBody>
      </p:sp>
      <p:sp>
        <p:nvSpPr>
          <p:cNvPr id="281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0838" y="3560763"/>
            <a:ext cx="8229600" cy="3055937"/>
          </a:xfrm>
        </p:spPr>
        <p:txBody>
          <a:bodyPr/>
          <a:lstStyle/>
          <a:p>
            <a:pPr marL="533400" indent="-533400">
              <a:buFontTx/>
              <a:buNone/>
            </a:pPr>
            <a:r>
              <a:rPr lang="en-US" b="1"/>
              <a:t>Initialization: </a:t>
            </a:r>
            <a:r>
              <a:rPr lang="en-US"/>
              <a:t>Before the loop starts:</a:t>
            </a:r>
          </a:p>
          <a:p>
            <a:pPr marL="914400" lvl="1" indent="-457200"/>
            <a:r>
              <a:rPr lang="en-US">
                <a:latin typeface="Comic Sans MS" pitchFamily="-107" charset="0"/>
              </a:rPr>
              <a:t>A[r]</a:t>
            </a:r>
            <a:r>
              <a:rPr lang="en-US"/>
              <a:t> is the pivot</a:t>
            </a:r>
          </a:p>
          <a:p>
            <a:pPr marL="914400" lvl="1" indent="-457200"/>
            <a:r>
              <a:rPr lang="en-US"/>
              <a:t>subarrays </a:t>
            </a:r>
            <a:r>
              <a:rPr lang="en-US">
                <a:latin typeface="Comic Sans MS" pitchFamily="-107" charset="0"/>
              </a:rPr>
              <a:t>A[p . . i]</a:t>
            </a:r>
            <a:r>
              <a:rPr lang="en-US"/>
              <a:t> and </a:t>
            </a:r>
            <a:r>
              <a:rPr lang="en-US">
                <a:latin typeface="Comic Sans MS" pitchFamily="-107" charset="0"/>
              </a:rPr>
              <a:t>A[i + 1 . . j - 1]</a:t>
            </a:r>
            <a:r>
              <a:rPr lang="en-US"/>
              <a:t> are empty</a:t>
            </a:r>
          </a:p>
          <a:p>
            <a:pPr marL="914400" lvl="1" indent="-457200"/>
            <a:r>
              <a:rPr lang="en-US"/>
              <a:t>All elements in the array are not examined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2349500" y="1517650"/>
            <a:ext cx="4175125" cy="1976438"/>
            <a:chOff x="1560" y="1072"/>
            <a:chExt cx="2630" cy="1245"/>
          </a:xfrm>
        </p:grpSpPr>
        <p:sp>
          <p:nvSpPr>
            <p:cNvPr id="281605" name="Rectangle 5"/>
            <p:cNvSpPr>
              <a:spLocks noChangeArrowheads="1"/>
            </p:cNvSpPr>
            <p:nvPr/>
          </p:nvSpPr>
          <p:spPr bwMode="auto">
            <a:xfrm>
              <a:off x="3600" y="1354"/>
              <a:ext cx="260" cy="267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algn="ctr">
                <a:spcBef>
                  <a:spcPct val="20000"/>
                </a:spcBef>
              </a:pPr>
              <a:endParaRPr lang="en-US">
                <a:solidFill>
                  <a:schemeClr val="accent2"/>
                </a:solidFill>
              </a:endParaRPr>
            </a:p>
          </p:txBody>
        </p:sp>
        <p:sp>
          <p:nvSpPr>
            <p:cNvPr id="281606" name="Rectangle 6"/>
            <p:cNvSpPr>
              <a:spLocks noChangeArrowheads="1"/>
            </p:cNvSpPr>
            <p:nvPr/>
          </p:nvSpPr>
          <p:spPr bwMode="auto">
            <a:xfrm>
              <a:off x="3339" y="1354"/>
              <a:ext cx="261" cy="267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algn="ctr">
                <a:spcBef>
                  <a:spcPct val="20000"/>
                </a:spcBef>
              </a:pPr>
              <a:endParaRPr lang="en-US">
                <a:solidFill>
                  <a:schemeClr val="accent2"/>
                </a:solidFill>
              </a:endParaRPr>
            </a:p>
          </p:txBody>
        </p:sp>
        <p:sp>
          <p:nvSpPr>
            <p:cNvPr id="281607" name="Rectangle 7"/>
            <p:cNvSpPr>
              <a:spLocks noChangeArrowheads="1"/>
            </p:cNvSpPr>
            <p:nvPr/>
          </p:nvSpPr>
          <p:spPr bwMode="auto">
            <a:xfrm>
              <a:off x="3079" y="1354"/>
              <a:ext cx="260" cy="267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algn="ctr">
                <a:spcBef>
                  <a:spcPct val="20000"/>
                </a:spcBef>
              </a:pPr>
              <a:endParaRPr lang="en-US">
                <a:solidFill>
                  <a:schemeClr val="accent2"/>
                </a:solidFill>
              </a:endParaRPr>
            </a:p>
          </p:txBody>
        </p:sp>
        <p:sp>
          <p:nvSpPr>
            <p:cNvPr id="281608" name="Rectangle 8"/>
            <p:cNvSpPr>
              <a:spLocks noChangeArrowheads="1"/>
            </p:cNvSpPr>
            <p:nvPr/>
          </p:nvSpPr>
          <p:spPr bwMode="auto">
            <a:xfrm>
              <a:off x="2819" y="1354"/>
              <a:ext cx="260" cy="267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algn="ctr">
                <a:spcBef>
                  <a:spcPct val="20000"/>
                </a:spcBef>
              </a:pPr>
              <a:endParaRPr lang="en-US">
                <a:solidFill>
                  <a:schemeClr val="accent2"/>
                </a:solidFill>
              </a:endParaRPr>
            </a:p>
          </p:txBody>
        </p:sp>
        <p:sp>
          <p:nvSpPr>
            <p:cNvPr id="281609" name="Rectangle 9"/>
            <p:cNvSpPr>
              <a:spLocks noChangeArrowheads="1"/>
            </p:cNvSpPr>
            <p:nvPr/>
          </p:nvSpPr>
          <p:spPr bwMode="auto">
            <a:xfrm>
              <a:off x="2558" y="1354"/>
              <a:ext cx="261" cy="267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algn="ctr">
                <a:spcBef>
                  <a:spcPct val="20000"/>
                </a:spcBef>
              </a:pPr>
              <a:endParaRPr lang="en-US">
                <a:solidFill>
                  <a:schemeClr val="accent2"/>
                </a:solidFill>
              </a:endParaRPr>
            </a:p>
          </p:txBody>
        </p:sp>
        <p:sp>
          <p:nvSpPr>
            <p:cNvPr id="281610" name="Rectangle 10"/>
            <p:cNvSpPr>
              <a:spLocks noChangeArrowheads="1"/>
            </p:cNvSpPr>
            <p:nvPr/>
          </p:nvSpPr>
          <p:spPr bwMode="auto">
            <a:xfrm>
              <a:off x="2298" y="1354"/>
              <a:ext cx="260" cy="267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algn="ctr">
                <a:spcBef>
                  <a:spcPct val="20000"/>
                </a:spcBef>
              </a:pPr>
              <a:endParaRPr lang="en-US">
                <a:solidFill>
                  <a:schemeClr val="accent2"/>
                </a:solidFill>
              </a:endParaRPr>
            </a:p>
          </p:txBody>
        </p:sp>
        <p:sp>
          <p:nvSpPr>
            <p:cNvPr id="281611" name="Rectangle 11"/>
            <p:cNvSpPr>
              <a:spLocks noChangeArrowheads="1"/>
            </p:cNvSpPr>
            <p:nvPr/>
          </p:nvSpPr>
          <p:spPr bwMode="auto">
            <a:xfrm>
              <a:off x="2037" y="1354"/>
              <a:ext cx="261" cy="267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algn="ctr">
                <a:spcBef>
                  <a:spcPct val="20000"/>
                </a:spcBef>
              </a:pPr>
              <a:endParaRPr lang="en-US">
                <a:solidFill>
                  <a:schemeClr val="accent2"/>
                </a:solidFill>
              </a:endParaRPr>
            </a:p>
          </p:txBody>
        </p:sp>
        <p:sp>
          <p:nvSpPr>
            <p:cNvPr id="281612" name="Rectangle 12"/>
            <p:cNvSpPr>
              <a:spLocks noChangeArrowheads="1"/>
            </p:cNvSpPr>
            <p:nvPr/>
          </p:nvSpPr>
          <p:spPr bwMode="auto">
            <a:xfrm>
              <a:off x="1777" y="1354"/>
              <a:ext cx="260" cy="267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algn="ctr">
                <a:spcBef>
                  <a:spcPct val="20000"/>
                </a:spcBef>
              </a:pPr>
              <a:endParaRPr lang="en-US">
                <a:solidFill>
                  <a:schemeClr val="accent2"/>
                </a:solidFill>
              </a:endParaRPr>
            </a:p>
          </p:txBody>
        </p:sp>
        <p:sp>
          <p:nvSpPr>
            <p:cNvPr id="281613" name="Line 13"/>
            <p:cNvSpPr>
              <a:spLocks noChangeShapeType="1"/>
            </p:cNvSpPr>
            <p:nvPr/>
          </p:nvSpPr>
          <p:spPr bwMode="auto">
            <a:xfrm>
              <a:off x="3339" y="1354"/>
              <a:ext cx="0" cy="26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1614" name="Text Box 14"/>
            <p:cNvSpPr txBox="1">
              <a:spLocks noChangeArrowheads="1"/>
            </p:cNvSpPr>
            <p:nvPr/>
          </p:nvSpPr>
          <p:spPr bwMode="auto">
            <a:xfrm>
              <a:off x="1758" y="1081"/>
              <a:ext cx="26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/>
                <a:t>p,j</a:t>
              </a:r>
            </a:p>
          </p:txBody>
        </p:sp>
        <p:sp>
          <p:nvSpPr>
            <p:cNvPr id="281615" name="Text Box 15"/>
            <p:cNvSpPr txBox="1">
              <a:spLocks noChangeArrowheads="1"/>
            </p:cNvSpPr>
            <p:nvPr/>
          </p:nvSpPr>
          <p:spPr bwMode="auto">
            <a:xfrm>
              <a:off x="1560" y="1112"/>
              <a:ext cx="14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/>
                <a:t>i</a:t>
              </a:r>
            </a:p>
          </p:txBody>
        </p:sp>
        <p:sp>
          <p:nvSpPr>
            <p:cNvPr id="281616" name="Text Box 16"/>
            <p:cNvSpPr txBox="1">
              <a:spLocks noChangeArrowheads="1"/>
            </p:cNvSpPr>
            <p:nvPr/>
          </p:nvSpPr>
          <p:spPr bwMode="auto">
            <a:xfrm>
              <a:off x="3896" y="1072"/>
              <a:ext cx="16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/>
                <a:t>r</a:t>
              </a:r>
            </a:p>
          </p:txBody>
        </p:sp>
        <p:sp>
          <p:nvSpPr>
            <p:cNvPr id="281617" name="Rectangle 17"/>
            <p:cNvSpPr>
              <a:spLocks noChangeArrowheads="1"/>
            </p:cNvSpPr>
            <p:nvPr/>
          </p:nvSpPr>
          <p:spPr bwMode="auto">
            <a:xfrm>
              <a:off x="3858" y="1354"/>
              <a:ext cx="260" cy="267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algn="ctr">
                <a:spcBef>
                  <a:spcPct val="20000"/>
                </a:spcBef>
              </a:pPr>
              <a:r>
                <a:rPr lang="en-US">
                  <a:solidFill>
                    <a:schemeClr val="accent2"/>
                  </a:solidFill>
                  <a:latin typeface="Comic Sans MS" pitchFamily="-107" charset="0"/>
                </a:rPr>
                <a:t>x</a:t>
              </a:r>
            </a:p>
          </p:txBody>
        </p:sp>
        <p:sp>
          <p:nvSpPr>
            <p:cNvPr id="281618" name="Line 18"/>
            <p:cNvSpPr>
              <a:spLocks noChangeShapeType="1"/>
            </p:cNvSpPr>
            <p:nvPr/>
          </p:nvSpPr>
          <p:spPr bwMode="auto">
            <a:xfrm>
              <a:off x="3860" y="1287"/>
              <a:ext cx="0" cy="39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1619" name="AutoShape 19"/>
            <p:cNvSpPr>
              <a:spLocks/>
            </p:cNvSpPr>
            <p:nvPr/>
          </p:nvSpPr>
          <p:spPr bwMode="auto">
            <a:xfrm rot="-5400000">
              <a:off x="2736" y="728"/>
              <a:ext cx="164" cy="2072"/>
            </a:xfrm>
            <a:prstGeom prst="leftBrace">
              <a:avLst>
                <a:gd name="adj1" fmla="val 105285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1620" name="Text Box 20"/>
            <p:cNvSpPr txBox="1">
              <a:spLocks noChangeArrowheads="1"/>
            </p:cNvSpPr>
            <p:nvPr/>
          </p:nvSpPr>
          <p:spPr bwMode="auto">
            <a:xfrm>
              <a:off x="2365" y="1895"/>
              <a:ext cx="69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/>
                <a:t>unknown</a:t>
              </a:r>
            </a:p>
          </p:txBody>
        </p:sp>
        <p:sp>
          <p:nvSpPr>
            <p:cNvPr id="281621" name="Text Box 21"/>
            <p:cNvSpPr txBox="1">
              <a:spLocks noChangeArrowheads="1"/>
            </p:cNvSpPr>
            <p:nvPr/>
          </p:nvSpPr>
          <p:spPr bwMode="auto">
            <a:xfrm>
              <a:off x="3770" y="2086"/>
              <a:ext cx="42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/>
                <a:t>pivot</a:t>
              </a:r>
            </a:p>
          </p:txBody>
        </p:sp>
        <p:sp>
          <p:nvSpPr>
            <p:cNvPr id="281622" name="Line 22"/>
            <p:cNvSpPr>
              <a:spLocks noChangeShapeType="1"/>
            </p:cNvSpPr>
            <p:nvPr/>
          </p:nvSpPr>
          <p:spPr bwMode="auto">
            <a:xfrm flipV="1">
              <a:off x="3998" y="1702"/>
              <a:ext cx="0" cy="38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1A9E4-027E-6D48-8F40-DD130E118377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04244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6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CS 477/677 - Lecture 8</a:t>
            </a:r>
            <a:endParaRPr lang="en-US"/>
          </a:p>
        </p:txBody>
      </p:sp>
      <p:sp>
        <p:nvSpPr>
          <p:cNvPr id="282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Loop Invariant</a:t>
            </a:r>
          </a:p>
        </p:txBody>
      </p:sp>
      <p:sp>
        <p:nvSpPr>
          <p:cNvPr id="282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0838" y="3663950"/>
            <a:ext cx="7985766" cy="2952750"/>
          </a:xfrm>
        </p:spPr>
        <p:txBody>
          <a:bodyPr/>
          <a:lstStyle/>
          <a:p>
            <a:pPr marL="533400" indent="-533400">
              <a:buFontTx/>
              <a:buNone/>
            </a:pPr>
            <a:r>
              <a:rPr lang="en-US" b="1" dirty="0"/>
              <a:t>Maintenance: </a:t>
            </a:r>
            <a:r>
              <a:rPr lang="en-US" dirty="0"/>
              <a:t>While the loop is running</a:t>
            </a:r>
          </a:p>
          <a:p>
            <a:pPr marL="914400" lvl="1" indent="-457200"/>
            <a:r>
              <a:rPr lang="en-US" sz="2800" dirty="0">
                <a:latin typeface="Comic Sans MS" pitchFamily="-107" charset="0"/>
              </a:rPr>
              <a:t>if A[ j ] ≤ </a:t>
            </a:r>
            <a:r>
              <a:rPr lang="en-US" sz="2800" dirty="0"/>
              <a:t>pivot, then</a:t>
            </a:r>
            <a:r>
              <a:rPr lang="en-US" sz="2800" dirty="0">
                <a:latin typeface="Comic Sans MS" pitchFamily="-107" charset="0"/>
              </a:rPr>
              <a:t> </a:t>
            </a:r>
            <a:r>
              <a:rPr lang="en-US" sz="2800" dirty="0" err="1">
                <a:latin typeface="Comic Sans MS" pitchFamily="-107" charset="0"/>
              </a:rPr>
              <a:t>i</a:t>
            </a:r>
            <a:r>
              <a:rPr lang="en-US" sz="2800" dirty="0">
                <a:latin typeface="Comic Sans MS" pitchFamily="-107" charset="0"/>
              </a:rPr>
              <a:t> </a:t>
            </a:r>
            <a:r>
              <a:rPr lang="en-US" sz="2800" dirty="0"/>
              <a:t>is incremented, </a:t>
            </a:r>
            <a:r>
              <a:rPr lang="en-US" sz="2800" dirty="0">
                <a:latin typeface="Comic Sans MS" pitchFamily="-107" charset="0"/>
              </a:rPr>
              <a:t>A[ j ] </a:t>
            </a:r>
            <a:r>
              <a:rPr lang="en-US" sz="2800" dirty="0"/>
              <a:t>and</a:t>
            </a:r>
            <a:r>
              <a:rPr lang="en-US" sz="2800" dirty="0">
                <a:latin typeface="Comic Sans MS" pitchFamily="-107" charset="0"/>
              </a:rPr>
              <a:t> A[</a:t>
            </a:r>
            <a:r>
              <a:rPr lang="en-US" sz="2800" dirty="0" err="1">
                <a:latin typeface="Comic Sans MS" pitchFamily="-107" charset="0"/>
              </a:rPr>
              <a:t>i</a:t>
            </a:r>
            <a:r>
              <a:rPr lang="en-US" sz="2800" dirty="0">
                <a:latin typeface="Comic Sans MS" pitchFamily="-107" charset="0"/>
              </a:rPr>
              <a:t> +1] </a:t>
            </a:r>
            <a:r>
              <a:rPr lang="en-US" sz="2800" dirty="0"/>
              <a:t>are swapped and then j is incremented</a:t>
            </a:r>
          </a:p>
          <a:p>
            <a:pPr marL="914400" lvl="1" indent="-457200"/>
            <a:r>
              <a:rPr lang="en-US" sz="2800" dirty="0"/>
              <a:t>If </a:t>
            </a:r>
            <a:r>
              <a:rPr lang="en-US" sz="2800" dirty="0">
                <a:latin typeface="Comic Sans MS" pitchFamily="-107" charset="0"/>
              </a:rPr>
              <a:t>A[ j ] &gt; pivot, </a:t>
            </a:r>
            <a:r>
              <a:rPr lang="en-US" sz="2800" dirty="0"/>
              <a:t>then increment only j</a:t>
            </a:r>
            <a:r>
              <a:rPr lang="en-US" sz="2800" dirty="0">
                <a:latin typeface="Comic Sans MS" pitchFamily="-107" charset="0"/>
              </a:rPr>
              <a:t> </a:t>
            </a:r>
          </a:p>
        </p:txBody>
      </p:sp>
      <p:sp>
        <p:nvSpPr>
          <p:cNvPr id="282628" name="Rectangle 4"/>
          <p:cNvSpPr>
            <a:spLocks noChangeArrowheads="1"/>
          </p:cNvSpPr>
          <p:nvPr/>
        </p:nvSpPr>
        <p:spPr bwMode="auto">
          <a:xfrm>
            <a:off x="5516563" y="2174875"/>
            <a:ext cx="412750" cy="423863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algn="ctr">
              <a:spcBef>
                <a:spcPct val="20000"/>
              </a:spcBef>
            </a:pPr>
            <a:endParaRPr lang="en-US">
              <a:solidFill>
                <a:schemeClr val="accent2"/>
              </a:solidFill>
            </a:endParaRPr>
          </a:p>
        </p:txBody>
      </p:sp>
      <p:sp>
        <p:nvSpPr>
          <p:cNvPr id="282629" name="Rectangle 5"/>
          <p:cNvSpPr>
            <a:spLocks noChangeArrowheads="1"/>
          </p:cNvSpPr>
          <p:nvPr/>
        </p:nvSpPr>
        <p:spPr bwMode="auto">
          <a:xfrm>
            <a:off x="5102225" y="2174875"/>
            <a:ext cx="414338" cy="423863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algn="ctr">
              <a:spcBef>
                <a:spcPct val="20000"/>
              </a:spcBef>
            </a:pPr>
            <a:endParaRPr lang="en-US">
              <a:solidFill>
                <a:schemeClr val="accent2"/>
              </a:solidFill>
            </a:endParaRPr>
          </a:p>
        </p:txBody>
      </p:sp>
      <p:sp>
        <p:nvSpPr>
          <p:cNvPr id="282630" name="Rectangle 6"/>
          <p:cNvSpPr>
            <a:spLocks noChangeArrowheads="1"/>
          </p:cNvSpPr>
          <p:nvPr/>
        </p:nvSpPr>
        <p:spPr bwMode="auto">
          <a:xfrm>
            <a:off x="4689475" y="2174875"/>
            <a:ext cx="412750" cy="423863"/>
          </a:xfrm>
          <a:prstGeom prst="rect">
            <a:avLst/>
          </a:prstGeom>
          <a:solidFill>
            <a:srgbClr val="969696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algn="ctr">
              <a:spcBef>
                <a:spcPct val="20000"/>
              </a:spcBef>
            </a:pPr>
            <a:endParaRPr lang="en-US">
              <a:solidFill>
                <a:schemeClr val="accent2"/>
              </a:solidFill>
            </a:endParaRPr>
          </a:p>
        </p:txBody>
      </p:sp>
      <p:sp>
        <p:nvSpPr>
          <p:cNvPr id="282631" name="Rectangle 7"/>
          <p:cNvSpPr>
            <a:spLocks noChangeArrowheads="1"/>
          </p:cNvSpPr>
          <p:nvPr/>
        </p:nvSpPr>
        <p:spPr bwMode="auto">
          <a:xfrm>
            <a:off x="4276725" y="2174875"/>
            <a:ext cx="412750" cy="423863"/>
          </a:xfrm>
          <a:prstGeom prst="rect">
            <a:avLst/>
          </a:prstGeom>
          <a:solidFill>
            <a:srgbClr val="969696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algn="ctr">
              <a:spcBef>
                <a:spcPct val="20000"/>
              </a:spcBef>
            </a:pPr>
            <a:endParaRPr lang="en-US">
              <a:solidFill>
                <a:schemeClr val="accent2"/>
              </a:solidFill>
            </a:endParaRPr>
          </a:p>
        </p:txBody>
      </p:sp>
      <p:sp>
        <p:nvSpPr>
          <p:cNvPr id="282632" name="Rectangle 8"/>
          <p:cNvSpPr>
            <a:spLocks noChangeArrowheads="1"/>
          </p:cNvSpPr>
          <p:nvPr/>
        </p:nvSpPr>
        <p:spPr bwMode="auto">
          <a:xfrm>
            <a:off x="3862388" y="2174875"/>
            <a:ext cx="414337" cy="423863"/>
          </a:xfrm>
          <a:prstGeom prst="rect">
            <a:avLst/>
          </a:prstGeom>
          <a:solidFill>
            <a:srgbClr val="969696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algn="ctr">
              <a:spcBef>
                <a:spcPct val="20000"/>
              </a:spcBef>
            </a:pPr>
            <a:endParaRPr lang="en-US">
              <a:solidFill>
                <a:schemeClr val="accent2"/>
              </a:solidFill>
            </a:endParaRPr>
          </a:p>
        </p:txBody>
      </p:sp>
      <p:sp>
        <p:nvSpPr>
          <p:cNvPr id="282633" name="Rectangle 9"/>
          <p:cNvSpPr>
            <a:spLocks noChangeArrowheads="1"/>
          </p:cNvSpPr>
          <p:nvPr/>
        </p:nvSpPr>
        <p:spPr bwMode="auto">
          <a:xfrm>
            <a:off x="3449638" y="2174875"/>
            <a:ext cx="412750" cy="423863"/>
          </a:xfrm>
          <a:prstGeom prst="rect">
            <a:avLst/>
          </a:prstGeom>
          <a:solidFill>
            <a:srgbClr val="EAEAEA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algn="ctr">
              <a:spcBef>
                <a:spcPct val="20000"/>
              </a:spcBef>
            </a:pPr>
            <a:endParaRPr lang="en-US">
              <a:solidFill>
                <a:schemeClr val="accent2"/>
              </a:solidFill>
            </a:endParaRPr>
          </a:p>
        </p:txBody>
      </p:sp>
      <p:sp>
        <p:nvSpPr>
          <p:cNvPr id="282634" name="Rectangle 10"/>
          <p:cNvSpPr>
            <a:spLocks noChangeArrowheads="1"/>
          </p:cNvSpPr>
          <p:nvPr/>
        </p:nvSpPr>
        <p:spPr bwMode="auto">
          <a:xfrm>
            <a:off x="3035300" y="2174875"/>
            <a:ext cx="414338" cy="423863"/>
          </a:xfrm>
          <a:prstGeom prst="rect">
            <a:avLst/>
          </a:prstGeom>
          <a:solidFill>
            <a:srgbClr val="EAEAEA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algn="ctr">
              <a:spcBef>
                <a:spcPct val="20000"/>
              </a:spcBef>
            </a:pPr>
            <a:endParaRPr lang="en-US">
              <a:solidFill>
                <a:schemeClr val="accent2"/>
              </a:solidFill>
            </a:endParaRPr>
          </a:p>
        </p:txBody>
      </p:sp>
      <p:sp>
        <p:nvSpPr>
          <p:cNvPr id="282635" name="Rectangle 11"/>
          <p:cNvSpPr>
            <a:spLocks noChangeArrowheads="1"/>
          </p:cNvSpPr>
          <p:nvPr/>
        </p:nvSpPr>
        <p:spPr bwMode="auto">
          <a:xfrm>
            <a:off x="2622550" y="2174875"/>
            <a:ext cx="412750" cy="423863"/>
          </a:xfrm>
          <a:prstGeom prst="rect">
            <a:avLst/>
          </a:prstGeom>
          <a:solidFill>
            <a:srgbClr val="EAEAEA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algn="ctr">
              <a:spcBef>
                <a:spcPct val="20000"/>
              </a:spcBef>
            </a:pPr>
            <a:endParaRPr lang="en-US">
              <a:solidFill>
                <a:schemeClr val="accent2"/>
              </a:solidFill>
            </a:endParaRPr>
          </a:p>
        </p:txBody>
      </p:sp>
      <p:sp>
        <p:nvSpPr>
          <p:cNvPr id="282636" name="Line 12"/>
          <p:cNvSpPr>
            <a:spLocks noChangeShapeType="1"/>
          </p:cNvSpPr>
          <p:nvPr/>
        </p:nvSpPr>
        <p:spPr bwMode="auto">
          <a:xfrm>
            <a:off x="5102225" y="2174875"/>
            <a:ext cx="1588" cy="423863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2637" name="AutoShape 13"/>
          <p:cNvSpPr>
            <a:spLocks/>
          </p:cNvSpPr>
          <p:nvPr/>
        </p:nvSpPr>
        <p:spPr bwMode="auto">
          <a:xfrm rot="5400000">
            <a:off x="3129756" y="1088232"/>
            <a:ext cx="169863" cy="1276350"/>
          </a:xfrm>
          <a:prstGeom prst="leftBrace">
            <a:avLst>
              <a:gd name="adj1" fmla="val 62617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2638" name="AutoShape 14"/>
          <p:cNvSpPr>
            <a:spLocks/>
          </p:cNvSpPr>
          <p:nvPr/>
        </p:nvSpPr>
        <p:spPr bwMode="auto">
          <a:xfrm rot="5400000">
            <a:off x="4405313" y="1108075"/>
            <a:ext cx="152400" cy="1219200"/>
          </a:xfrm>
          <a:prstGeom prst="leftBrace">
            <a:avLst>
              <a:gd name="adj1" fmla="val 66667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2639" name="Text Box 15"/>
          <p:cNvSpPr txBox="1">
            <a:spLocks noChangeArrowheads="1"/>
          </p:cNvSpPr>
          <p:nvPr/>
        </p:nvSpPr>
        <p:spPr bwMode="auto">
          <a:xfrm>
            <a:off x="2547938" y="1260475"/>
            <a:ext cx="133191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latin typeface="Comic Sans MS" pitchFamily="-107" charset="0"/>
              </a:rPr>
              <a:t>A[p…i] ≤ x</a:t>
            </a:r>
          </a:p>
        </p:txBody>
      </p:sp>
      <p:sp>
        <p:nvSpPr>
          <p:cNvPr id="282640" name="Text Box 16"/>
          <p:cNvSpPr txBox="1">
            <a:spLocks noChangeArrowheads="1"/>
          </p:cNvSpPr>
          <p:nvPr/>
        </p:nvSpPr>
        <p:spPr bwMode="auto">
          <a:xfrm>
            <a:off x="3910013" y="1260475"/>
            <a:ext cx="17462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latin typeface="Comic Sans MS" pitchFamily="-107" charset="0"/>
              </a:rPr>
              <a:t>A[i+1…j-1] &gt; x</a:t>
            </a:r>
          </a:p>
        </p:txBody>
      </p:sp>
      <p:sp>
        <p:nvSpPr>
          <p:cNvPr id="282641" name="Text Box 17"/>
          <p:cNvSpPr txBox="1">
            <a:spLocks noChangeArrowheads="1"/>
          </p:cNvSpPr>
          <p:nvPr/>
        </p:nvSpPr>
        <p:spPr bwMode="auto">
          <a:xfrm>
            <a:off x="2649538" y="1741488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/>
              <a:t>p</a:t>
            </a:r>
          </a:p>
        </p:txBody>
      </p:sp>
      <p:sp>
        <p:nvSpPr>
          <p:cNvPr id="282642" name="Text Box 18"/>
          <p:cNvSpPr txBox="1">
            <a:spLocks noChangeArrowheads="1"/>
          </p:cNvSpPr>
          <p:nvPr/>
        </p:nvSpPr>
        <p:spPr bwMode="auto">
          <a:xfrm>
            <a:off x="3513138" y="1741488"/>
            <a:ext cx="2349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/>
              <a:t>i</a:t>
            </a:r>
          </a:p>
        </p:txBody>
      </p:sp>
      <p:sp>
        <p:nvSpPr>
          <p:cNvPr id="282643" name="Text Box 19"/>
          <p:cNvSpPr txBox="1">
            <a:spLocks noChangeArrowheads="1"/>
          </p:cNvSpPr>
          <p:nvPr/>
        </p:nvSpPr>
        <p:spPr bwMode="auto">
          <a:xfrm>
            <a:off x="3862388" y="1741488"/>
            <a:ext cx="4953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/>
              <a:t>i+1</a:t>
            </a:r>
          </a:p>
        </p:txBody>
      </p:sp>
      <p:sp>
        <p:nvSpPr>
          <p:cNvPr id="282644" name="Text Box 20"/>
          <p:cNvSpPr txBox="1">
            <a:spLocks noChangeArrowheads="1"/>
          </p:cNvSpPr>
          <p:nvPr/>
        </p:nvSpPr>
        <p:spPr bwMode="auto">
          <a:xfrm>
            <a:off x="5986463" y="1727200"/>
            <a:ext cx="2603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/>
              <a:t>r</a:t>
            </a:r>
          </a:p>
        </p:txBody>
      </p:sp>
      <p:sp>
        <p:nvSpPr>
          <p:cNvPr id="282645" name="Text Box 21"/>
          <p:cNvSpPr txBox="1">
            <a:spLocks noChangeArrowheads="1"/>
          </p:cNvSpPr>
          <p:nvPr/>
        </p:nvSpPr>
        <p:spPr bwMode="auto">
          <a:xfrm>
            <a:off x="4649788" y="1727200"/>
            <a:ext cx="438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/>
              <a:t>j-1</a:t>
            </a:r>
          </a:p>
        </p:txBody>
      </p:sp>
      <p:sp>
        <p:nvSpPr>
          <p:cNvPr id="282646" name="Line 22"/>
          <p:cNvSpPr>
            <a:spLocks noChangeShapeType="1"/>
          </p:cNvSpPr>
          <p:nvPr/>
        </p:nvSpPr>
        <p:spPr bwMode="auto">
          <a:xfrm>
            <a:off x="3862388" y="2058988"/>
            <a:ext cx="1587" cy="6191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2647" name="Line 23"/>
          <p:cNvSpPr>
            <a:spLocks noChangeShapeType="1"/>
          </p:cNvSpPr>
          <p:nvPr/>
        </p:nvSpPr>
        <p:spPr bwMode="auto">
          <a:xfrm>
            <a:off x="5100638" y="2068513"/>
            <a:ext cx="1587" cy="6191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2648" name="Rectangle 24"/>
          <p:cNvSpPr>
            <a:spLocks noChangeArrowheads="1"/>
          </p:cNvSpPr>
          <p:nvPr/>
        </p:nvSpPr>
        <p:spPr bwMode="auto">
          <a:xfrm>
            <a:off x="5926138" y="2174875"/>
            <a:ext cx="412750" cy="423863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algn="ctr">
              <a:spcBef>
                <a:spcPct val="20000"/>
              </a:spcBef>
            </a:pPr>
            <a:r>
              <a:rPr lang="en-US">
                <a:solidFill>
                  <a:schemeClr val="accent2"/>
                </a:solidFill>
                <a:latin typeface="Comic Sans MS" pitchFamily="-107" charset="0"/>
              </a:rPr>
              <a:t>x</a:t>
            </a:r>
          </a:p>
        </p:txBody>
      </p:sp>
      <p:sp>
        <p:nvSpPr>
          <p:cNvPr id="282649" name="Line 25"/>
          <p:cNvSpPr>
            <a:spLocks noChangeShapeType="1"/>
          </p:cNvSpPr>
          <p:nvPr/>
        </p:nvSpPr>
        <p:spPr bwMode="auto">
          <a:xfrm>
            <a:off x="5929313" y="2068513"/>
            <a:ext cx="1587" cy="6191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2650" name="AutoShape 26"/>
          <p:cNvSpPr>
            <a:spLocks/>
          </p:cNvSpPr>
          <p:nvPr/>
        </p:nvSpPr>
        <p:spPr bwMode="auto">
          <a:xfrm rot="-5400000">
            <a:off x="5424488" y="2460625"/>
            <a:ext cx="152400" cy="838200"/>
          </a:xfrm>
          <a:prstGeom prst="leftBrace">
            <a:avLst>
              <a:gd name="adj1" fmla="val 45833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2651" name="Text Box 27"/>
          <p:cNvSpPr txBox="1">
            <a:spLocks noChangeArrowheads="1"/>
          </p:cNvSpPr>
          <p:nvPr/>
        </p:nvSpPr>
        <p:spPr bwMode="auto">
          <a:xfrm>
            <a:off x="5005388" y="2955925"/>
            <a:ext cx="10985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/>
              <a:t>unknown</a:t>
            </a:r>
          </a:p>
        </p:txBody>
      </p:sp>
      <p:sp>
        <p:nvSpPr>
          <p:cNvPr id="282652" name="Text Box 28"/>
          <p:cNvSpPr txBox="1">
            <a:spLocks noChangeArrowheads="1"/>
          </p:cNvSpPr>
          <p:nvPr/>
        </p:nvSpPr>
        <p:spPr bwMode="auto">
          <a:xfrm>
            <a:off x="5786438" y="3336925"/>
            <a:ext cx="6667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/>
              <a:t>pivot</a:t>
            </a:r>
          </a:p>
        </p:txBody>
      </p:sp>
      <p:sp>
        <p:nvSpPr>
          <p:cNvPr id="282653" name="Line 29"/>
          <p:cNvSpPr>
            <a:spLocks noChangeShapeType="1"/>
          </p:cNvSpPr>
          <p:nvPr/>
        </p:nvSpPr>
        <p:spPr bwMode="auto">
          <a:xfrm flipV="1">
            <a:off x="6148388" y="2727325"/>
            <a:ext cx="1587" cy="609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1A9E4-027E-6D48-8F40-DD130E118377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26351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CS 477/677 - Lecture 8</a:t>
            </a:r>
            <a:endParaRPr lang="en-US"/>
          </a:p>
        </p:txBody>
      </p:sp>
      <p:sp>
        <p:nvSpPr>
          <p:cNvPr id="283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Maintenance of Loop Invariant</a:t>
            </a: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3857625" y="1143000"/>
            <a:ext cx="4121150" cy="2271713"/>
            <a:chOff x="1440" y="720"/>
            <a:chExt cx="2596" cy="1431"/>
          </a:xfrm>
        </p:grpSpPr>
        <p:grpSp>
          <p:nvGrpSpPr>
            <p:cNvPr id="3" name="Group 4"/>
            <p:cNvGrpSpPr>
              <a:grpSpLocks/>
            </p:cNvGrpSpPr>
            <p:nvPr/>
          </p:nvGrpSpPr>
          <p:grpSpPr bwMode="auto">
            <a:xfrm>
              <a:off x="1440" y="1680"/>
              <a:ext cx="2592" cy="192"/>
              <a:chOff x="336" y="1344"/>
              <a:chExt cx="2592" cy="192"/>
            </a:xfrm>
          </p:grpSpPr>
          <p:sp>
            <p:nvSpPr>
              <p:cNvPr id="283653" name="Rectangle 5"/>
              <p:cNvSpPr>
                <a:spLocks noChangeArrowheads="1"/>
              </p:cNvSpPr>
              <p:nvPr/>
            </p:nvSpPr>
            <p:spPr bwMode="auto">
              <a:xfrm>
                <a:off x="2766" y="1344"/>
                <a:ext cx="162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anchor="ctr" anchorCtr="1">
                <a:prstTxWarp prst="textNoShape">
                  <a:avLst/>
                </a:prstTxWarp>
              </a:bodyPr>
              <a:lstStyle/>
              <a:p>
                <a:pPr algn="ctr">
                  <a:spcBef>
                    <a:spcPct val="20000"/>
                  </a:spcBef>
                </a:pPr>
                <a:r>
                  <a:rPr lang="en-US" sz="1600">
                    <a:solidFill>
                      <a:schemeClr val="accent2"/>
                    </a:solidFill>
                    <a:latin typeface="Monotype Corsiva" pitchFamily="-107" charset="0"/>
                  </a:rPr>
                  <a:t>x</a:t>
                </a:r>
                <a:endParaRPr lang="en-US" sz="800">
                  <a:solidFill>
                    <a:schemeClr val="accent2"/>
                  </a:solidFill>
                </a:endParaRPr>
              </a:p>
            </p:txBody>
          </p:sp>
          <p:sp>
            <p:nvSpPr>
              <p:cNvPr id="283654" name="Rectangle 6"/>
              <p:cNvSpPr>
                <a:spLocks noChangeArrowheads="1"/>
              </p:cNvSpPr>
              <p:nvPr/>
            </p:nvSpPr>
            <p:spPr bwMode="auto">
              <a:xfrm>
                <a:off x="2604" y="1344"/>
                <a:ext cx="162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pPr>
                  <a:spcBef>
                    <a:spcPct val="20000"/>
                  </a:spcBef>
                </a:pPr>
                <a:endParaRPr lang="en-US" sz="800">
                  <a:solidFill>
                    <a:schemeClr val="accent2"/>
                  </a:solidFill>
                </a:endParaRPr>
              </a:p>
            </p:txBody>
          </p:sp>
          <p:sp>
            <p:nvSpPr>
              <p:cNvPr id="283655" name="Rectangle 7"/>
              <p:cNvSpPr>
                <a:spLocks noChangeArrowheads="1"/>
              </p:cNvSpPr>
              <p:nvPr/>
            </p:nvSpPr>
            <p:spPr bwMode="auto">
              <a:xfrm>
                <a:off x="2442" y="1344"/>
                <a:ext cx="162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pPr>
                  <a:spcBef>
                    <a:spcPct val="20000"/>
                  </a:spcBef>
                </a:pPr>
                <a:endParaRPr lang="en-US" sz="800">
                  <a:solidFill>
                    <a:schemeClr val="accent2"/>
                  </a:solidFill>
                </a:endParaRPr>
              </a:p>
            </p:txBody>
          </p:sp>
          <p:sp>
            <p:nvSpPr>
              <p:cNvPr id="283656" name="Rectangle 8"/>
              <p:cNvSpPr>
                <a:spLocks noChangeArrowheads="1"/>
              </p:cNvSpPr>
              <p:nvPr/>
            </p:nvSpPr>
            <p:spPr bwMode="auto">
              <a:xfrm>
                <a:off x="2280" y="1344"/>
                <a:ext cx="162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pPr>
                  <a:spcBef>
                    <a:spcPct val="20000"/>
                  </a:spcBef>
                </a:pPr>
                <a:endParaRPr lang="en-US" sz="800">
                  <a:solidFill>
                    <a:schemeClr val="accent2"/>
                  </a:solidFill>
                </a:endParaRPr>
              </a:p>
            </p:txBody>
          </p:sp>
          <p:sp>
            <p:nvSpPr>
              <p:cNvPr id="283657" name="Rectangle 9"/>
              <p:cNvSpPr>
                <a:spLocks noChangeArrowheads="1"/>
              </p:cNvSpPr>
              <p:nvPr/>
            </p:nvSpPr>
            <p:spPr bwMode="auto">
              <a:xfrm>
                <a:off x="2118" y="1344"/>
                <a:ext cx="162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pPr>
                  <a:spcBef>
                    <a:spcPct val="20000"/>
                  </a:spcBef>
                </a:pPr>
                <a:endParaRPr lang="en-US" sz="800">
                  <a:solidFill>
                    <a:schemeClr val="accent2"/>
                  </a:solidFill>
                </a:endParaRPr>
              </a:p>
            </p:txBody>
          </p:sp>
          <p:sp>
            <p:nvSpPr>
              <p:cNvPr id="283658" name="Rectangle 10"/>
              <p:cNvSpPr>
                <a:spLocks noChangeArrowheads="1"/>
              </p:cNvSpPr>
              <p:nvPr/>
            </p:nvSpPr>
            <p:spPr bwMode="auto">
              <a:xfrm>
                <a:off x="1956" y="1344"/>
                <a:ext cx="162" cy="192"/>
              </a:xfrm>
              <a:prstGeom prst="rect">
                <a:avLst/>
              </a:prstGeom>
              <a:solidFill>
                <a:srgbClr val="969696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pPr>
                  <a:spcBef>
                    <a:spcPct val="20000"/>
                  </a:spcBef>
                </a:pPr>
                <a:endParaRPr lang="en-US" sz="800">
                  <a:solidFill>
                    <a:schemeClr val="accent2"/>
                  </a:solidFill>
                </a:endParaRPr>
              </a:p>
            </p:txBody>
          </p:sp>
          <p:sp>
            <p:nvSpPr>
              <p:cNvPr id="283659" name="Rectangle 11"/>
              <p:cNvSpPr>
                <a:spLocks noChangeArrowheads="1"/>
              </p:cNvSpPr>
              <p:nvPr/>
            </p:nvSpPr>
            <p:spPr bwMode="auto">
              <a:xfrm>
                <a:off x="1794" y="1344"/>
                <a:ext cx="162" cy="192"/>
              </a:xfrm>
              <a:prstGeom prst="rect">
                <a:avLst/>
              </a:prstGeom>
              <a:solidFill>
                <a:srgbClr val="969696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pPr>
                  <a:spcBef>
                    <a:spcPct val="20000"/>
                  </a:spcBef>
                </a:pPr>
                <a:endParaRPr lang="en-US" sz="800">
                  <a:solidFill>
                    <a:schemeClr val="accent2"/>
                  </a:solidFill>
                </a:endParaRPr>
              </a:p>
            </p:txBody>
          </p:sp>
          <p:sp>
            <p:nvSpPr>
              <p:cNvPr id="283660" name="Rectangle 12"/>
              <p:cNvSpPr>
                <a:spLocks noChangeArrowheads="1"/>
              </p:cNvSpPr>
              <p:nvPr/>
            </p:nvSpPr>
            <p:spPr bwMode="auto">
              <a:xfrm>
                <a:off x="1632" y="1344"/>
                <a:ext cx="162" cy="192"/>
              </a:xfrm>
              <a:prstGeom prst="rect">
                <a:avLst/>
              </a:prstGeom>
              <a:solidFill>
                <a:srgbClr val="969696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pPr>
                  <a:spcBef>
                    <a:spcPct val="20000"/>
                  </a:spcBef>
                </a:pPr>
                <a:endParaRPr lang="en-US" sz="800">
                  <a:solidFill>
                    <a:schemeClr val="accent2"/>
                  </a:solidFill>
                </a:endParaRPr>
              </a:p>
            </p:txBody>
          </p:sp>
          <p:sp>
            <p:nvSpPr>
              <p:cNvPr id="283661" name="Rectangle 13"/>
              <p:cNvSpPr>
                <a:spLocks noChangeArrowheads="1"/>
              </p:cNvSpPr>
              <p:nvPr/>
            </p:nvSpPr>
            <p:spPr bwMode="auto">
              <a:xfrm>
                <a:off x="1470" y="1344"/>
                <a:ext cx="162" cy="192"/>
              </a:xfrm>
              <a:prstGeom prst="rect">
                <a:avLst/>
              </a:prstGeom>
              <a:solidFill>
                <a:srgbClr val="969696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pPr>
                  <a:spcBef>
                    <a:spcPct val="20000"/>
                  </a:spcBef>
                </a:pPr>
                <a:endParaRPr lang="en-US" sz="800">
                  <a:solidFill>
                    <a:schemeClr val="accent2"/>
                  </a:solidFill>
                </a:endParaRPr>
              </a:p>
            </p:txBody>
          </p:sp>
          <p:sp>
            <p:nvSpPr>
              <p:cNvPr id="283662" name="Rectangle 14"/>
              <p:cNvSpPr>
                <a:spLocks noChangeArrowheads="1"/>
              </p:cNvSpPr>
              <p:nvPr/>
            </p:nvSpPr>
            <p:spPr bwMode="auto">
              <a:xfrm>
                <a:off x="1308" y="1344"/>
                <a:ext cx="162" cy="192"/>
              </a:xfrm>
              <a:prstGeom prst="rect">
                <a:avLst/>
              </a:prstGeom>
              <a:solidFill>
                <a:srgbClr val="969696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pPr>
                  <a:spcBef>
                    <a:spcPct val="20000"/>
                  </a:spcBef>
                </a:pPr>
                <a:endParaRPr lang="en-US" sz="800">
                  <a:solidFill>
                    <a:schemeClr val="accent2"/>
                  </a:solidFill>
                </a:endParaRPr>
              </a:p>
            </p:txBody>
          </p:sp>
          <p:sp>
            <p:nvSpPr>
              <p:cNvPr id="283663" name="Rectangle 15"/>
              <p:cNvSpPr>
                <a:spLocks noChangeArrowheads="1"/>
              </p:cNvSpPr>
              <p:nvPr/>
            </p:nvSpPr>
            <p:spPr bwMode="auto">
              <a:xfrm>
                <a:off x="1146" y="1344"/>
                <a:ext cx="162" cy="192"/>
              </a:xfrm>
              <a:prstGeom prst="rect">
                <a:avLst/>
              </a:prstGeom>
              <a:solidFill>
                <a:srgbClr val="969696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pPr>
                  <a:spcBef>
                    <a:spcPct val="20000"/>
                  </a:spcBef>
                </a:pPr>
                <a:endParaRPr lang="en-US" sz="800">
                  <a:solidFill>
                    <a:schemeClr val="accent2"/>
                  </a:solidFill>
                </a:endParaRPr>
              </a:p>
            </p:txBody>
          </p:sp>
          <p:sp>
            <p:nvSpPr>
              <p:cNvPr id="283664" name="Rectangle 16"/>
              <p:cNvSpPr>
                <a:spLocks noChangeArrowheads="1"/>
              </p:cNvSpPr>
              <p:nvPr/>
            </p:nvSpPr>
            <p:spPr bwMode="auto">
              <a:xfrm>
                <a:off x="984" y="1344"/>
                <a:ext cx="162" cy="192"/>
              </a:xfrm>
              <a:prstGeom prst="rect">
                <a:avLst/>
              </a:prstGeom>
              <a:solidFill>
                <a:srgbClr val="969696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pPr>
                  <a:spcBef>
                    <a:spcPct val="20000"/>
                  </a:spcBef>
                </a:pPr>
                <a:endParaRPr lang="en-US" sz="800">
                  <a:solidFill>
                    <a:schemeClr val="accent2"/>
                  </a:solidFill>
                </a:endParaRPr>
              </a:p>
            </p:txBody>
          </p:sp>
          <p:sp>
            <p:nvSpPr>
              <p:cNvPr id="283665" name="Rectangle 17"/>
              <p:cNvSpPr>
                <a:spLocks noChangeArrowheads="1"/>
              </p:cNvSpPr>
              <p:nvPr/>
            </p:nvSpPr>
            <p:spPr bwMode="auto">
              <a:xfrm>
                <a:off x="822" y="1344"/>
                <a:ext cx="162" cy="192"/>
              </a:xfrm>
              <a:prstGeom prst="rect">
                <a:avLst/>
              </a:prstGeom>
              <a:solidFill>
                <a:srgbClr val="EAEAEA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pPr>
                  <a:spcBef>
                    <a:spcPct val="20000"/>
                  </a:spcBef>
                </a:pPr>
                <a:endParaRPr lang="en-US" sz="800">
                  <a:solidFill>
                    <a:schemeClr val="accent2"/>
                  </a:solidFill>
                </a:endParaRPr>
              </a:p>
            </p:txBody>
          </p:sp>
          <p:sp>
            <p:nvSpPr>
              <p:cNvPr id="283666" name="Rectangle 18"/>
              <p:cNvSpPr>
                <a:spLocks noChangeArrowheads="1"/>
              </p:cNvSpPr>
              <p:nvPr/>
            </p:nvSpPr>
            <p:spPr bwMode="auto">
              <a:xfrm>
                <a:off x="660" y="1344"/>
                <a:ext cx="162" cy="192"/>
              </a:xfrm>
              <a:prstGeom prst="rect">
                <a:avLst/>
              </a:prstGeom>
              <a:solidFill>
                <a:srgbClr val="EAEAEA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pPr>
                  <a:spcBef>
                    <a:spcPct val="20000"/>
                  </a:spcBef>
                </a:pPr>
                <a:endParaRPr lang="en-US" sz="800">
                  <a:solidFill>
                    <a:schemeClr val="accent2"/>
                  </a:solidFill>
                </a:endParaRPr>
              </a:p>
            </p:txBody>
          </p:sp>
          <p:sp>
            <p:nvSpPr>
              <p:cNvPr id="283667" name="Rectangle 19"/>
              <p:cNvSpPr>
                <a:spLocks noChangeArrowheads="1"/>
              </p:cNvSpPr>
              <p:nvPr/>
            </p:nvSpPr>
            <p:spPr bwMode="auto">
              <a:xfrm>
                <a:off x="498" y="1344"/>
                <a:ext cx="162" cy="192"/>
              </a:xfrm>
              <a:prstGeom prst="rect">
                <a:avLst/>
              </a:prstGeom>
              <a:solidFill>
                <a:srgbClr val="EAEAEA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pPr>
                  <a:spcBef>
                    <a:spcPct val="20000"/>
                  </a:spcBef>
                </a:pPr>
                <a:endParaRPr lang="en-US" sz="800">
                  <a:solidFill>
                    <a:schemeClr val="accent2"/>
                  </a:solidFill>
                </a:endParaRPr>
              </a:p>
            </p:txBody>
          </p:sp>
          <p:sp>
            <p:nvSpPr>
              <p:cNvPr id="283668" name="Rectangle 20"/>
              <p:cNvSpPr>
                <a:spLocks noChangeArrowheads="1"/>
              </p:cNvSpPr>
              <p:nvPr/>
            </p:nvSpPr>
            <p:spPr bwMode="auto">
              <a:xfrm>
                <a:off x="336" y="1344"/>
                <a:ext cx="162" cy="192"/>
              </a:xfrm>
              <a:prstGeom prst="rect">
                <a:avLst/>
              </a:prstGeom>
              <a:solidFill>
                <a:srgbClr val="EAEAEA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pPr>
                  <a:spcBef>
                    <a:spcPct val="20000"/>
                  </a:spcBef>
                </a:pPr>
                <a:endParaRPr lang="en-US" sz="800">
                  <a:solidFill>
                    <a:schemeClr val="accent2"/>
                  </a:solidFill>
                </a:endParaRPr>
              </a:p>
            </p:txBody>
          </p:sp>
          <p:sp>
            <p:nvSpPr>
              <p:cNvPr id="283669" name="Line 21"/>
              <p:cNvSpPr>
                <a:spLocks noChangeShapeType="1"/>
              </p:cNvSpPr>
              <p:nvPr/>
            </p:nvSpPr>
            <p:spPr bwMode="auto">
              <a:xfrm>
                <a:off x="336" y="1344"/>
                <a:ext cx="2592" cy="0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83670" name="Line 22"/>
              <p:cNvSpPr>
                <a:spLocks noChangeShapeType="1"/>
              </p:cNvSpPr>
              <p:nvPr/>
            </p:nvSpPr>
            <p:spPr bwMode="auto">
              <a:xfrm>
                <a:off x="336" y="1536"/>
                <a:ext cx="2592" cy="0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83671" name="Line 23"/>
              <p:cNvSpPr>
                <a:spLocks noChangeShapeType="1"/>
              </p:cNvSpPr>
              <p:nvPr/>
            </p:nvSpPr>
            <p:spPr bwMode="auto">
              <a:xfrm>
                <a:off x="336" y="1344"/>
                <a:ext cx="0" cy="192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83672" name="Line 24"/>
              <p:cNvSpPr>
                <a:spLocks noChangeShapeType="1"/>
              </p:cNvSpPr>
              <p:nvPr/>
            </p:nvSpPr>
            <p:spPr bwMode="auto">
              <a:xfrm>
                <a:off x="498" y="1344"/>
                <a:ext cx="0" cy="19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83673" name="Line 25"/>
              <p:cNvSpPr>
                <a:spLocks noChangeShapeType="1"/>
              </p:cNvSpPr>
              <p:nvPr/>
            </p:nvSpPr>
            <p:spPr bwMode="auto">
              <a:xfrm>
                <a:off x="660" y="1344"/>
                <a:ext cx="0" cy="19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83674" name="Line 26"/>
              <p:cNvSpPr>
                <a:spLocks noChangeShapeType="1"/>
              </p:cNvSpPr>
              <p:nvPr/>
            </p:nvSpPr>
            <p:spPr bwMode="auto">
              <a:xfrm>
                <a:off x="822" y="1344"/>
                <a:ext cx="0" cy="19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83675" name="Line 27"/>
              <p:cNvSpPr>
                <a:spLocks noChangeShapeType="1"/>
              </p:cNvSpPr>
              <p:nvPr/>
            </p:nvSpPr>
            <p:spPr bwMode="auto">
              <a:xfrm>
                <a:off x="984" y="1344"/>
                <a:ext cx="0" cy="19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83676" name="Line 28"/>
              <p:cNvSpPr>
                <a:spLocks noChangeShapeType="1"/>
              </p:cNvSpPr>
              <p:nvPr/>
            </p:nvSpPr>
            <p:spPr bwMode="auto">
              <a:xfrm>
                <a:off x="1146" y="1344"/>
                <a:ext cx="0" cy="19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83677" name="Line 29"/>
              <p:cNvSpPr>
                <a:spLocks noChangeShapeType="1"/>
              </p:cNvSpPr>
              <p:nvPr/>
            </p:nvSpPr>
            <p:spPr bwMode="auto">
              <a:xfrm>
                <a:off x="1308" y="1344"/>
                <a:ext cx="0" cy="19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83678" name="Line 30"/>
              <p:cNvSpPr>
                <a:spLocks noChangeShapeType="1"/>
              </p:cNvSpPr>
              <p:nvPr/>
            </p:nvSpPr>
            <p:spPr bwMode="auto">
              <a:xfrm>
                <a:off x="1470" y="1344"/>
                <a:ext cx="0" cy="19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83679" name="Line 31"/>
              <p:cNvSpPr>
                <a:spLocks noChangeShapeType="1"/>
              </p:cNvSpPr>
              <p:nvPr/>
            </p:nvSpPr>
            <p:spPr bwMode="auto">
              <a:xfrm>
                <a:off x="1632" y="1344"/>
                <a:ext cx="0" cy="19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83680" name="Line 32"/>
              <p:cNvSpPr>
                <a:spLocks noChangeShapeType="1"/>
              </p:cNvSpPr>
              <p:nvPr/>
            </p:nvSpPr>
            <p:spPr bwMode="auto">
              <a:xfrm>
                <a:off x="1794" y="1344"/>
                <a:ext cx="0" cy="19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83681" name="Line 33"/>
              <p:cNvSpPr>
                <a:spLocks noChangeShapeType="1"/>
              </p:cNvSpPr>
              <p:nvPr/>
            </p:nvSpPr>
            <p:spPr bwMode="auto">
              <a:xfrm>
                <a:off x="1956" y="1344"/>
                <a:ext cx="0" cy="19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83682" name="Line 34"/>
              <p:cNvSpPr>
                <a:spLocks noChangeShapeType="1"/>
              </p:cNvSpPr>
              <p:nvPr/>
            </p:nvSpPr>
            <p:spPr bwMode="auto">
              <a:xfrm>
                <a:off x="2118" y="1344"/>
                <a:ext cx="0" cy="19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83683" name="Line 35"/>
              <p:cNvSpPr>
                <a:spLocks noChangeShapeType="1"/>
              </p:cNvSpPr>
              <p:nvPr/>
            </p:nvSpPr>
            <p:spPr bwMode="auto">
              <a:xfrm>
                <a:off x="2280" y="1344"/>
                <a:ext cx="0" cy="19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83684" name="Line 36"/>
              <p:cNvSpPr>
                <a:spLocks noChangeShapeType="1"/>
              </p:cNvSpPr>
              <p:nvPr/>
            </p:nvSpPr>
            <p:spPr bwMode="auto">
              <a:xfrm>
                <a:off x="2442" y="1344"/>
                <a:ext cx="0" cy="19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83685" name="Line 37"/>
              <p:cNvSpPr>
                <a:spLocks noChangeShapeType="1"/>
              </p:cNvSpPr>
              <p:nvPr/>
            </p:nvSpPr>
            <p:spPr bwMode="auto">
              <a:xfrm>
                <a:off x="2604" y="1344"/>
                <a:ext cx="0" cy="19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83686" name="Line 38"/>
              <p:cNvSpPr>
                <a:spLocks noChangeShapeType="1"/>
              </p:cNvSpPr>
              <p:nvPr/>
            </p:nvSpPr>
            <p:spPr bwMode="auto">
              <a:xfrm>
                <a:off x="2766" y="1344"/>
                <a:ext cx="0" cy="19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83687" name="Line 39"/>
              <p:cNvSpPr>
                <a:spLocks noChangeShapeType="1"/>
              </p:cNvSpPr>
              <p:nvPr/>
            </p:nvSpPr>
            <p:spPr bwMode="auto">
              <a:xfrm>
                <a:off x="2928" y="1344"/>
                <a:ext cx="0" cy="192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283688" name="Text Box 40"/>
            <p:cNvSpPr txBox="1">
              <a:spLocks noChangeArrowheads="1"/>
            </p:cNvSpPr>
            <p:nvPr/>
          </p:nvSpPr>
          <p:spPr bwMode="auto">
            <a:xfrm>
              <a:off x="1440" y="1468"/>
              <a:ext cx="196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sz="1600"/>
                <a:t>p</a:t>
              </a:r>
            </a:p>
          </p:txBody>
        </p:sp>
        <p:grpSp>
          <p:nvGrpSpPr>
            <p:cNvPr id="4" name="Group 41"/>
            <p:cNvGrpSpPr>
              <a:grpSpLocks/>
            </p:cNvGrpSpPr>
            <p:nvPr/>
          </p:nvGrpSpPr>
          <p:grpSpPr bwMode="auto">
            <a:xfrm>
              <a:off x="1440" y="960"/>
              <a:ext cx="2592" cy="192"/>
              <a:chOff x="336" y="1344"/>
              <a:chExt cx="2592" cy="192"/>
            </a:xfrm>
          </p:grpSpPr>
          <p:sp>
            <p:nvSpPr>
              <p:cNvPr id="283690" name="Rectangle 42"/>
              <p:cNvSpPr>
                <a:spLocks noChangeArrowheads="1"/>
              </p:cNvSpPr>
              <p:nvPr/>
            </p:nvSpPr>
            <p:spPr bwMode="auto">
              <a:xfrm>
                <a:off x="2766" y="1344"/>
                <a:ext cx="162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anchor="ctr" anchorCtr="1">
                <a:prstTxWarp prst="textNoShape">
                  <a:avLst/>
                </a:prstTxWarp>
              </a:bodyPr>
              <a:lstStyle/>
              <a:p>
                <a:pPr algn="ctr">
                  <a:spcBef>
                    <a:spcPct val="20000"/>
                  </a:spcBef>
                </a:pPr>
                <a:r>
                  <a:rPr lang="en-US" sz="1600">
                    <a:solidFill>
                      <a:schemeClr val="accent2"/>
                    </a:solidFill>
                    <a:latin typeface="Monotype Corsiva" pitchFamily="-107" charset="0"/>
                  </a:rPr>
                  <a:t>x</a:t>
                </a:r>
              </a:p>
            </p:txBody>
          </p:sp>
          <p:sp>
            <p:nvSpPr>
              <p:cNvPr id="283691" name="Rectangle 43"/>
              <p:cNvSpPr>
                <a:spLocks noChangeArrowheads="1"/>
              </p:cNvSpPr>
              <p:nvPr/>
            </p:nvSpPr>
            <p:spPr bwMode="auto">
              <a:xfrm>
                <a:off x="2604" y="1344"/>
                <a:ext cx="162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pPr>
                  <a:spcBef>
                    <a:spcPct val="20000"/>
                  </a:spcBef>
                </a:pPr>
                <a:endParaRPr lang="en-US" sz="800">
                  <a:solidFill>
                    <a:schemeClr val="accent2"/>
                  </a:solidFill>
                </a:endParaRPr>
              </a:p>
            </p:txBody>
          </p:sp>
          <p:sp>
            <p:nvSpPr>
              <p:cNvPr id="283692" name="Rectangle 44"/>
              <p:cNvSpPr>
                <a:spLocks noChangeArrowheads="1"/>
              </p:cNvSpPr>
              <p:nvPr/>
            </p:nvSpPr>
            <p:spPr bwMode="auto">
              <a:xfrm>
                <a:off x="2442" y="1344"/>
                <a:ext cx="162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pPr>
                  <a:spcBef>
                    <a:spcPct val="20000"/>
                  </a:spcBef>
                </a:pPr>
                <a:endParaRPr lang="en-US" sz="800">
                  <a:solidFill>
                    <a:schemeClr val="accent2"/>
                  </a:solidFill>
                </a:endParaRPr>
              </a:p>
            </p:txBody>
          </p:sp>
          <p:sp>
            <p:nvSpPr>
              <p:cNvPr id="283693" name="Rectangle 45"/>
              <p:cNvSpPr>
                <a:spLocks noChangeArrowheads="1"/>
              </p:cNvSpPr>
              <p:nvPr/>
            </p:nvSpPr>
            <p:spPr bwMode="auto">
              <a:xfrm>
                <a:off x="2280" y="1344"/>
                <a:ext cx="162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pPr>
                  <a:spcBef>
                    <a:spcPct val="20000"/>
                  </a:spcBef>
                </a:pPr>
                <a:endParaRPr lang="en-US" sz="800">
                  <a:solidFill>
                    <a:schemeClr val="accent2"/>
                  </a:solidFill>
                </a:endParaRPr>
              </a:p>
            </p:txBody>
          </p:sp>
          <p:sp>
            <p:nvSpPr>
              <p:cNvPr id="283694" name="Rectangle 46"/>
              <p:cNvSpPr>
                <a:spLocks noChangeArrowheads="1"/>
              </p:cNvSpPr>
              <p:nvPr/>
            </p:nvSpPr>
            <p:spPr bwMode="auto">
              <a:xfrm>
                <a:off x="2118" y="1344"/>
                <a:ext cx="162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pPr>
                  <a:spcBef>
                    <a:spcPct val="20000"/>
                  </a:spcBef>
                </a:pPr>
                <a:endParaRPr lang="en-US" sz="800">
                  <a:solidFill>
                    <a:schemeClr val="accent2"/>
                  </a:solidFill>
                </a:endParaRPr>
              </a:p>
            </p:txBody>
          </p:sp>
          <p:sp>
            <p:nvSpPr>
              <p:cNvPr id="283695" name="Rectangle 47"/>
              <p:cNvSpPr>
                <a:spLocks noChangeArrowheads="1"/>
              </p:cNvSpPr>
              <p:nvPr/>
            </p:nvSpPr>
            <p:spPr bwMode="auto">
              <a:xfrm>
                <a:off x="1956" y="1344"/>
                <a:ext cx="162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anchor="ctr" anchorCtr="1">
                <a:prstTxWarp prst="textNoShape">
                  <a:avLst/>
                </a:prstTxWarp>
              </a:bodyPr>
              <a:lstStyle/>
              <a:p>
                <a:pPr algn="ctr">
                  <a:spcBef>
                    <a:spcPct val="20000"/>
                  </a:spcBef>
                </a:pPr>
                <a:r>
                  <a:rPr lang="en-US" sz="800">
                    <a:solidFill>
                      <a:schemeClr val="accent2"/>
                    </a:solidFill>
                  </a:rPr>
                  <a:t>&gt;x</a:t>
                </a:r>
              </a:p>
            </p:txBody>
          </p:sp>
          <p:sp>
            <p:nvSpPr>
              <p:cNvPr id="283696" name="Rectangle 48"/>
              <p:cNvSpPr>
                <a:spLocks noChangeArrowheads="1"/>
              </p:cNvSpPr>
              <p:nvPr/>
            </p:nvSpPr>
            <p:spPr bwMode="auto">
              <a:xfrm>
                <a:off x="1794" y="1344"/>
                <a:ext cx="162" cy="192"/>
              </a:xfrm>
              <a:prstGeom prst="rect">
                <a:avLst/>
              </a:prstGeom>
              <a:solidFill>
                <a:srgbClr val="969696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pPr>
                  <a:spcBef>
                    <a:spcPct val="20000"/>
                  </a:spcBef>
                </a:pPr>
                <a:endParaRPr lang="en-US" sz="800">
                  <a:solidFill>
                    <a:schemeClr val="accent2"/>
                  </a:solidFill>
                </a:endParaRPr>
              </a:p>
            </p:txBody>
          </p:sp>
          <p:sp>
            <p:nvSpPr>
              <p:cNvPr id="283697" name="Rectangle 49"/>
              <p:cNvSpPr>
                <a:spLocks noChangeArrowheads="1"/>
              </p:cNvSpPr>
              <p:nvPr/>
            </p:nvSpPr>
            <p:spPr bwMode="auto">
              <a:xfrm>
                <a:off x="1632" y="1344"/>
                <a:ext cx="162" cy="192"/>
              </a:xfrm>
              <a:prstGeom prst="rect">
                <a:avLst/>
              </a:prstGeom>
              <a:solidFill>
                <a:srgbClr val="969696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pPr>
                  <a:spcBef>
                    <a:spcPct val="20000"/>
                  </a:spcBef>
                </a:pPr>
                <a:endParaRPr lang="en-US" sz="800">
                  <a:solidFill>
                    <a:schemeClr val="accent2"/>
                  </a:solidFill>
                </a:endParaRPr>
              </a:p>
            </p:txBody>
          </p:sp>
          <p:sp>
            <p:nvSpPr>
              <p:cNvPr id="283698" name="Rectangle 50"/>
              <p:cNvSpPr>
                <a:spLocks noChangeArrowheads="1"/>
              </p:cNvSpPr>
              <p:nvPr/>
            </p:nvSpPr>
            <p:spPr bwMode="auto">
              <a:xfrm>
                <a:off x="1470" y="1344"/>
                <a:ext cx="162" cy="192"/>
              </a:xfrm>
              <a:prstGeom prst="rect">
                <a:avLst/>
              </a:prstGeom>
              <a:solidFill>
                <a:srgbClr val="969696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pPr>
                  <a:spcBef>
                    <a:spcPct val="20000"/>
                  </a:spcBef>
                </a:pPr>
                <a:endParaRPr lang="en-US" sz="800">
                  <a:solidFill>
                    <a:schemeClr val="accent2"/>
                  </a:solidFill>
                </a:endParaRPr>
              </a:p>
            </p:txBody>
          </p:sp>
          <p:sp>
            <p:nvSpPr>
              <p:cNvPr id="283699" name="Rectangle 51"/>
              <p:cNvSpPr>
                <a:spLocks noChangeArrowheads="1"/>
              </p:cNvSpPr>
              <p:nvPr/>
            </p:nvSpPr>
            <p:spPr bwMode="auto">
              <a:xfrm>
                <a:off x="1308" y="1344"/>
                <a:ext cx="162" cy="192"/>
              </a:xfrm>
              <a:prstGeom prst="rect">
                <a:avLst/>
              </a:prstGeom>
              <a:solidFill>
                <a:srgbClr val="969696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pPr>
                  <a:spcBef>
                    <a:spcPct val="20000"/>
                  </a:spcBef>
                </a:pPr>
                <a:endParaRPr lang="en-US" sz="800">
                  <a:solidFill>
                    <a:schemeClr val="accent2"/>
                  </a:solidFill>
                </a:endParaRPr>
              </a:p>
            </p:txBody>
          </p:sp>
          <p:sp>
            <p:nvSpPr>
              <p:cNvPr id="283700" name="Rectangle 52"/>
              <p:cNvSpPr>
                <a:spLocks noChangeArrowheads="1"/>
              </p:cNvSpPr>
              <p:nvPr/>
            </p:nvSpPr>
            <p:spPr bwMode="auto">
              <a:xfrm>
                <a:off x="1146" y="1344"/>
                <a:ext cx="162" cy="192"/>
              </a:xfrm>
              <a:prstGeom prst="rect">
                <a:avLst/>
              </a:prstGeom>
              <a:solidFill>
                <a:srgbClr val="969696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pPr>
                  <a:spcBef>
                    <a:spcPct val="20000"/>
                  </a:spcBef>
                </a:pPr>
                <a:endParaRPr lang="en-US" sz="800">
                  <a:solidFill>
                    <a:schemeClr val="accent2"/>
                  </a:solidFill>
                </a:endParaRPr>
              </a:p>
            </p:txBody>
          </p:sp>
          <p:sp>
            <p:nvSpPr>
              <p:cNvPr id="283701" name="Rectangle 53"/>
              <p:cNvSpPr>
                <a:spLocks noChangeArrowheads="1"/>
              </p:cNvSpPr>
              <p:nvPr/>
            </p:nvSpPr>
            <p:spPr bwMode="auto">
              <a:xfrm>
                <a:off x="984" y="1344"/>
                <a:ext cx="162" cy="192"/>
              </a:xfrm>
              <a:prstGeom prst="rect">
                <a:avLst/>
              </a:prstGeom>
              <a:solidFill>
                <a:srgbClr val="969696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pPr>
                  <a:spcBef>
                    <a:spcPct val="20000"/>
                  </a:spcBef>
                </a:pPr>
                <a:endParaRPr lang="en-US" sz="800">
                  <a:solidFill>
                    <a:schemeClr val="accent2"/>
                  </a:solidFill>
                </a:endParaRPr>
              </a:p>
            </p:txBody>
          </p:sp>
          <p:sp>
            <p:nvSpPr>
              <p:cNvPr id="283702" name="Rectangle 54"/>
              <p:cNvSpPr>
                <a:spLocks noChangeArrowheads="1"/>
              </p:cNvSpPr>
              <p:nvPr/>
            </p:nvSpPr>
            <p:spPr bwMode="auto">
              <a:xfrm>
                <a:off x="822" y="1344"/>
                <a:ext cx="162" cy="192"/>
              </a:xfrm>
              <a:prstGeom prst="rect">
                <a:avLst/>
              </a:prstGeom>
              <a:solidFill>
                <a:srgbClr val="EAEAEA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pPr>
                  <a:spcBef>
                    <a:spcPct val="20000"/>
                  </a:spcBef>
                </a:pPr>
                <a:endParaRPr lang="en-US" sz="800">
                  <a:solidFill>
                    <a:schemeClr val="accent2"/>
                  </a:solidFill>
                </a:endParaRPr>
              </a:p>
            </p:txBody>
          </p:sp>
          <p:sp>
            <p:nvSpPr>
              <p:cNvPr id="283703" name="Rectangle 55"/>
              <p:cNvSpPr>
                <a:spLocks noChangeArrowheads="1"/>
              </p:cNvSpPr>
              <p:nvPr/>
            </p:nvSpPr>
            <p:spPr bwMode="auto">
              <a:xfrm>
                <a:off x="660" y="1344"/>
                <a:ext cx="162" cy="192"/>
              </a:xfrm>
              <a:prstGeom prst="rect">
                <a:avLst/>
              </a:prstGeom>
              <a:solidFill>
                <a:srgbClr val="EAEAEA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pPr>
                  <a:spcBef>
                    <a:spcPct val="20000"/>
                  </a:spcBef>
                </a:pPr>
                <a:endParaRPr lang="en-US" sz="800">
                  <a:solidFill>
                    <a:schemeClr val="accent2"/>
                  </a:solidFill>
                </a:endParaRPr>
              </a:p>
            </p:txBody>
          </p:sp>
          <p:sp>
            <p:nvSpPr>
              <p:cNvPr id="283704" name="Rectangle 56"/>
              <p:cNvSpPr>
                <a:spLocks noChangeArrowheads="1"/>
              </p:cNvSpPr>
              <p:nvPr/>
            </p:nvSpPr>
            <p:spPr bwMode="auto">
              <a:xfrm>
                <a:off x="498" y="1344"/>
                <a:ext cx="162" cy="192"/>
              </a:xfrm>
              <a:prstGeom prst="rect">
                <a:avLst/>
              </a:prstGeom>
              <a:solidFill>
                <a:srgbClr val="EAEAEA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pPr>
                  <a:spcBef>
                    <a:spcPct val="20000"/>
                  </a:spcBef>
                </a:pPr>
                <a:endParaRPr lang="en-US" sz="800">
                  <a:solidFill>
                    <a:schemeClr val="accent2"/>
                  </a:solidFill>
                </a:endParaRPr>
              </a:p>
            </p:txBody>
          </p:sp>
          <p:sp>
            <p:nvSpPr>
              <p:cNvPr id="283705" name="Rectangle 57"/>
              <p:cNvSpPr>
                <a:spLocks noChangeArrowheads="1"/>
              </p:cNvSpPr>
              <p:nvPr/>
            </p:nvSpPr>
            <p:spPr bwMode="auto">
              <a:xfrm>
                <a:off x="336" y="1344"/>
                <a:ext cx="162" cy="192"/>
              </a:xfrm>
              <a:prstGeom prst="rect">
                <a:avLst/>
              </a:prstGeom>
              <a:solidFill>
                <a:srgbClr val="EAEAEA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pPr>
                  <a:spcBef>
                    <a:spcPct val="20000"/>
                  </a:spcBef>
                </a:pPr>
                <a:endParaRPr lang="en-US" sz="800">
                  <a:solidFill>
                    <a:schemeClr val="accent2"/>
                  </a:solidFill>
                </a:endParaRPr>
              </a:p>
            </p:txBody>
          </p:sp>
          <p:sp>
            <p:nvSpPr>
              <p:cNvPr id="283706" name="Line 58"/>
              <p:cNvSpPr>
                <a:spLocks noChangeShapeType="1"/>
              </p:cNvSpPr>
              <p:nvPr/>
            </p:nvSpPr>
            <p:spPr bwMode="auto">
              <a:xfrm>
                <a:off x="336" y="1344"/>
                <a:ext cx="2592" cy="0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83707" name="Line 59"/>
              <p:cNvSpPr>
                <a:spLocks noChangeShapeType="1"/>
              </p:cNvSpPr>
              <p:nvPr/>
            </p:nvSpPr>
            <p:spPr bwMode="auto">
              <a:xfrm>
                <a:off x="336" y="1536"/>
                <a:ext cx="2592" cy="0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83708" name="Line 60"/>
              <p:cNvSpPr>
                <a:spLocks noChangeShapeType="1"/>
              </p:cNvSpPr>
              <p:nvPr/>
            </p:nvSpPr>
            <p:spPr bwMode="auto">
              <a:xfrm>
                <a:off x="336" y="1344"/>
                <a:ext cx="0" cy="192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83709" name="Line 61"/>
              <p:cNvSpPr>
                <a:spLocks noChangeShapeType="1"/>
              </p:cNvSpPr>
              <p:nvPr/>
            </p:nvSpPr>
            <p:spPr bwMode="auto">
              <a:xfrm>
                <a:off x="498" y="1344"/>
                <a:ext cx="0" cy="19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83710" name="Line 62"/>
              <p:cNvSpPr>
                <a:spLocks noChangeShapeType="1"/>
              </p:cNvSpPr>
              <p:nvPr/>
            </p:nvSpPr>
            <p:spPr bwMode="auto">
              <a:xfrm>
                <a:off x="660" y="1344"/>
                <a:ext cx="0" cy="19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83711" name="Line 63"/>
              <p:cNvSpPr>
                <a:spLocks noChangeShapeType="1"/>
              </p:cNvSpPr>
              <p:nvPr/>
            </p:nvSpPr>
            <p:spPr bwMode="auto">
              <a:xfrm>
                <a:off x="822" y="1344"/>
                <a:ext cx="0" cy="19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83712" name="Line 64"/>
              <p:cNvSpPr>
                <a:spLocks noChangeShapeType="1"/>
              </p:cNvSpPr>
              <p:nvPr/>
            </p:nvSpPr>
            <p:spPr bwMode="auto">
              <a:xfrm>
                <a:off x="984" y="1344"/>
                <a:ext cx="0" cy="19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83713" name="Line 65"/>
              <p:cNvSpPr>
                <a:spLocks noChangeShapeType="1"/>
              </p:cNvSpPr>
              <p:nvPr/>
            </p:nvSpPr>
            <p:spPr bwMode="auto">
              <a:xfrm>
                <a:off x="1146" y="1344"/>
                <a:ext cx="0" cy="19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83714" name="Line 66"/>
              <p:cNvSpPr>
                <a:spLocks noChangeShapeType="1"/>
              </p:cNvSpPr>
              <p:nvPr/>
            </p:nvSpPr>
            <p:spPr bwMode="auto">
              <a:xfrm>
                <a:off x="1308" y="1344"/>
                <a:ext cx="0" cy="19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83715" name="Line 67"/>
              <p:cNvSpPr>
                <a:spLocks noChangeShapeType="1"/>
              </p:cNvSpPr>
              <p:nvPr/>
            </p:nvSpPr>
            <p:spPr bwMode="auto">
              <a:xfrm>
                <a:off x="1470" y="1344"/>
                <a:ext cx="0" cy="19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83716" name="Line 68"/>
              <p:cNvSpPr>
                <a:spLocks noChangeShapeType="1"/>
              </p:cNvSpPr>
              <p:nvPr/>
            </p:nvSpPr>
            <p:spPr bwMode="auto">
              <a:xfrm>
                <a:off x="1632" y="1344"/>
                <a:ext cx="0" cy="19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83717" name="Line 69"/>
              <p:cNvSpPr>
                <a:spLocks noChangeShapeType="1"/>
              </p:cNvSpPr>
              <p:nvPr/>
            </p:nvSpPr>
            <p:spPr bwMode="auto">
              <a:xfrm>
                <a:off x="1794" y="1344"/>
                <a:ext cx="0" cy="19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83718" name="Line 70"/>
              <p:cNvSpPr>
                <a:spLocks noChangeShapeType="1"/>
              </p:cNvSpPr>
              <p:nvPr/>
            </p:nvSpPr>
            <p:spPr bwMode="auto">
              <a:xfrm>
                <a:off x="1956" y="1344"/>
                <a:ext cx="0" cy="19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83719" name="Line 71"/>
              <p:cNvSpPr>
                <a:spLocks noChangeShapeType="1"/>
              </p:cNvSpPr>
              <p:nvPr/>
            </p:nvSpPr>
            <p:spPr bwMode="auto">
              <a:xfrm>
                <a:off x="2118" y="1344"/>
                <a:ext cx="0" cy="19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83720" name="Line 72"/>
              <p:cNvSpPr>
                <a:spLocks noChangeShapeType="1"/>
              </p:cNvSpPr>
              <p:nvPr/>
            </p:nvSpPr>
            <p:spPr bwMode="auto">
              <a:xfrm>
                <a:off x="2280" y="1344"/>
                <a:ext cx="0" cy="19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83721" name="Line 73"/>
              <p:cNvSpPr>
                <a:spLocks noChangeShapeType="1"/>
              </p:cNvSpPr>
              <p:nvPr/>
            </p:nvSpPr>
            <p:spPr bwMode="auto">
              <a:xfrm>
                <a:off x="2442" y="1344"/>
                <a:ext cx="0" cy="19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83722" name="Line 74"/>
              <p:cNvSpPr>
                <a:spLocks noChangeShapeType="1"/>
              </p:cNvSpPr>
              <p:nvPr/>
            </p:nvSpPr>
            <p:spPr bwMode="auto">
              <a:xfrm>
                <a:off x="2604" y="1344"/>
                <a:ext cx="0" cy="19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83723" name="Line 75"/>
              <p:cNvSpPr>
                <a:spLocks noChangeShapeType="1"/>
              </p:cNvSpPr>
              <p:nvPr/>
            </p:nvSpPr>
            <p:spPr bwMode="auto">
              <a:xfrm>
                <a:off x="2766" y="1344"/>
                <a:ext cx="0" cy="19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83724" name="Line 76"/>
              <p:cNvSpPr>
                <a:spLocks noChangeShapeType="1"/>
              </p:cNvSpPr>
              <p:nvPr/>
            </p:nvSpPr>
            <p:spPr bwMode="auto">
              <a:xfrm>
                <a:off x="2928" y="1344"/>
                <a:ext cx="0" cy="192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283725" name="Text Box 77"/>
            <p:cNvSpPr txBox="1">
              <a:spLocks noChangeArrowheads="1"/>
            </p:cNvSpPr>
            <p:nvPr/>
          </p:nvSpPr>
          <p:spPr bwMode="auto">
            <a:xfrm>
              <a:off x="1440" y="720"/>
              <a:ext cx="196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sz="1600"/>
                <a:t>p</a:t>
              </a:r>
            </a:p>
          </p:txBody>
        </p:sp>
        <p:sp>
          <p:nvSpPr>
            <p:cNvPr id="283726" name="Text Box 78"/>
            <p:cNvSpPr txBox="1">
              <a:spLocks noChangeArrowheads="1"/>
            </p:cNvSpPr>
            <p:nvPr/>
          </p:nvSpPr>
          <p:spPr bwMode="auto">
            <a:xfrm>
              <a:off x="1916" y="720"/>
              <a:ext cx="196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sz="1600"/>
                <a:t>i</a:t>
              </a:r>
            </a:p>
          </p:txBody>
        </p:sp>
        <p:sp>
          <p:nvSpPr>
            <p:cNvPr id="283727" name="Text Box 79"/>
            <p:cNvSpPr txBox="1">
              <a:spLocks noChangeArrowheads="1"/>
            </p:cNvSpPr>
            <p:nvPr/>
          </p:nvSpPr>
          <p:spPr bwMode="auto">
            <a:xfrm>
              <a:off x="1916" y="1468"/>
              <a:ext cx="196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sz="1600"/>
                <a:t>i</a:t>
              </a:r>
            </a:p>
          </p:txBody>
        </p:sp>
        <p:sp>
          <p:nvSpPr>
            <p:cNvPr id="283728" name="Text Box 80"/>
            <p:cNvSpPr txBox="1">
              <a:spLocks noChangeArrowheads="1"/>
            </p:cNvSpPr>
            <p:nvPr/>
          </p:nvSpPr>
          <p:spPr bwMode="auto">
            <a:xfrm>
              <a:off x="3212" y="1468"/>
              <a:ext cx="196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sz="1600"/>
                <a:t>j</a:t>
              </a:r>
            </a:p>
          </p:txBody>
        </p:sp>
        <p:sp>
          <p:nvSpPr>
            <p:cNvPr id="283729" name="Text Box 81"/>
            <p:cNvSpPr txBox="1">
              <a:spLocks noChangeArrowheads="1"/>
            </p:cNvSpPr>
            <p:nvPr/>
          </p:nvSpPr>
          <p:spPr bwMode="auto">
            <a:xfrm>
              <a:off x="3024" y="720"/>
              <a:ext cx="196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sz="1600"/>
                <a:t>j</a:t>
              </a:r>
            </a:p>
          </p:txBody>
        </p:sp>
        <p:sp>
          <p:nvSpPr>
            <p:cNvPr id="283730" name="Text Box 82"/>
            <p:cNvSpPr txBox="1">
              <a:spLocks noChangeArrowheads="1"/>
            </p:cNvSpPr>
            <p:nvPr/>
          </p:nvSpPr>
          <p:spPr bwMode="auto">
            <a:xfrm>
              <a:off x="3840" y="720"/>
              <a:ext cx="196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sz="1600"/>
                <a:t>r</a:t>
              </a:r>
            </a:p>
          </p:txBody>
        </p:sp>
        <p:sp>
          <p:nvSpPr>
            <p:cNvPr id="283731" name="Text Box 83"/>
            <p:cNvSpPr txBox="1">
              <a:spLocks noChangeArrowheads="1"/>
            </p:cNvSpPr>
            <p:nvPr/>
          </p:nvSpPr>
          <p:spPr bwMode="auto">
            <a:xfrm>
              <a:off x="3840" y="1468"/>
              <a:ext cx="196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sz="1600"/>
                <a:t>r</a:t>
              </a:r>
            </a:p>
          </p:txBody>
        </p:sp>
        <p:sp>
          <p:nvSpPr>
            <p:cNvPr id="283732" name="Line 84"/>
            <p:cNvSpPr>
              <a:spLocks noChangeShapeType="1"/>
            </p:cNvSpPr>
            <p:nvPr/>
          </p:nvSpPr>
          <p:spPr bwMode="auto">
            <a:xfrm>
              <a:off x="3120" y="1200"/>
              <a:ext cx="0" cy="4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3733" name="AutoShape 85"/>
            <p:cNvSpPr>
              <a:spLocks/>
            </p:cNvSpPr>
            <p:nvPr/>
          </p:nvSpPr>
          <p:spPr bwMode="auto">
            <a:xfrm rot="-5400000">
              <a:off x="1728" y="912"/>
              <a:ext cx="48" cy="624"/>
            </a:xfrm>
            <a:prstGeom prst="leftBrace">
              <a:avLst>
                <a:gd name="adj1" fmla="val 108333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3734" name="AutoShape 86"/>
            <p:cNvSpPr>
              <a:spLocks/>
            </p:cNvSpPr>
            <p:nvPr/>
          </p:nvSpPr>
          <p:spPr bwMode="auto">
            <a:xfrm rot="-5400000">
              <a:off x="1728" y="1632"/>
              <a:ext cx="48" cy="624"/>
            </a:xfrm>
            <a:prstGeom prst="leftBrace">
              <a:avLst>
                <a:gd name="adj1" fmla="val 108333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3735" name="AutoShape 87"/>
            <p:cNvSpPr>
              <a:spLocks/>
            </p:cNvSpPr>
            <p:nvPr/>
          </p:nvSpPr>
          <p:spPr bwMode="auto">
            <a:xfrm rot="-5400000">
              <a:off x="2568" y="744"/>
              <a:ext cx="48" cy="960"/>
            </a:xfrm>
            <a:prstGeom prst="leftBrace">
              <a:avLst>
                <a:gd name="adj1" fmla="val 166667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3736" name="AutoShape 88"/>
            <p:cNvSpPr>
              <a:spLocks/>
            </p:cNvSpPr>
            <p:nvPr/>
          </p:nvSpPr>
          <p:spPr bwMode="auto">
            <a:xfrm rot="-5400000">
              <a:off x="2640" y="1392"/>
              <a:ext cx="48" cy="1104"/>
            </a:xfrm>
            <a:prstGeom prst="leftBrace">
              <a:avLst>
                <a:gd name="adj1" fmla="val 191667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3737" name="Text Box 89"/>
            <p:cNvSpPr txBox="1">
              <a:spLocks noChangeArrowheads="1"/>
            </p:cNvSpPr>
            <p:nvPr/>
          </p:nvSpPr>
          <p:spPr bwMode="auto">
            <a:xfrm>
              <a:off x="1613" y="1200"/>
              <a:ext cx="307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>
                  <a:ea typeface="Arial" pitchFamily="-107" charset="0"/>
                  <a:cs typeface="Arial" pitchFamily="-107" charset="0"/>
                </a:rPr>
                <a:t>≤ x</a:t>
              </a:r>
            </a:p>
          </p:txBody>
        </p:sp>
        <p:sp>
          <p:nvSpPr>
            <p:cNvPr id="283738" name="Text Box 90"/>
            <p:cNvSpPr txBox="1">
              <a:spLocks noChangeArrowheads="1"/>
            </p:cNvSpPr>
            <p:nvPr/>
          </p:nvSpPr>
          <p:spPr bwMode="auto">
            <a:xfrm>
              <a:off x="2446" y="1200"/>
              <a:ext cx="31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>
                  <a:ea typeface="Arial" pitchFamily="-107" charset="0"/>
                  <a:cs typeface="Arial" pitchFamily="-107" charset="0"/>
                </a:rPr>
                <a:t>&gt; x</a:t>
              </a:r>
            </a:p>
          </p:txBody>
        </p:sp>
        <p:sp>
          <p:nvSpPr>
            <p:cNvPr id="283739" name="Text Box 91"/>
            <p:cNvSpPr txBox="1">
              <a:spLocks noChangeArrowheads="1"/>
            </p:cNvSpPr>
            <p:nvPr/>
          </p:nvSpPr>
          <p:spPr bwMode="auto">
            <a:xfrm>
              <a:off x="1639" y="1920"/>
              <a:ext cx="307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>
                  <a:ea typeface="Arial" pitchFamily="-107" charset="0"/>
                  <a:cs typeface="Arial" pitchFamily="-107" charset="0"/>
                </a:rPr>
                <a:t>≤ x</a:t>
              </a:r>
            </a:p>
          </p:txBody>
        </p:sp>
        <p:sp>
          <p:nvSpPr>
            <p:cNvPr id="283740" name="Text Box 92"/>
            <p:cNvSpPr txBox="1">
              <a:spLocks noChangeArrowheads="1"/>
            </p:cNvSpPr>
            <p:nvPr/>
          </p:nvSpPr>
          <p:spPr bwMode="auto">
            <a:xfrm>
              <a:off x="2472" y="1920"/>
              <a:ext cx="31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>
                  <a:ea typeface="Arial" pitchFamily="-107" charset="0"/>
                  <a:cs typeface="Arial" pitchFamily="-107" charset="0"/>
                </a:rPr>
                <a:t>&gt; x</a:t>
              </a:r>
            </a:p>
          </p:txBody>
        </p:sp>
        <p:sp>
          <p:nvSpPr>
            <p:cNvPr id="283741" name="Line 93"/>
            <p:cNvSpPr>
              <a:spLocks noChangeShapeType="1"/>
            </p:cNvSpPr>
            <p:nvPr/>
          </p:nvSpPr>
          <p:spPr bwMode="auto">
            <a:xfrm>
              <a:off x="2084" y="914"/>
              <a:ext cx="0" cy="277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3742" name="Line 94"/>
            <p:cNvSpPr>
              <a:spLocks noChangeShapeType="1"/>
            </p:cNvSpPr>
            <p:nvPr/>
          </p:nvSpPr>
          <p:spPr bwMode="auto">
            <a:xfrm>
              <a:off x="3055" y="913"/>
              <a:ext cx="0" cy="277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3743" name="Line 95"/>
            <p:cNvSpPr>
              <a:spLocks noChangeShapeType="1"/>
            </p:cNvSpPr>
            <p:nvPr/>
          </p:nvSpPr>
          <p:spPr bwMode="auto">
            <a:xfrm>
              <a:off x="3875" y="913"/>
              <a:ext cx="0" cy="277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3744" name="Line 96"/>
            <p:cNvSpPr>
              <a:spLocks noChangeShapeType="1"/>
            </p:cNvSpPr>
            <p:nvPr/>
          </p:nvSpPr>
          <p:spPr bwMode="auto">
            <a:xfrm>
              <a:off x="2084" y="1636"/>
              <a:ext cx="0" cy="277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3745" name="Line 97"/>
            <p:cNvSpPr>
              <a:spLocks noChangeShapeType="1"/>
            </p:cNvSpPr>
            <p:nvPr/>
          </p:nvSpPr>
          <p:spPr bwMode="auto">
            <a:xfrm>
              <a:off x="3230" y="1636"/>
              <a:ext cx="0" cy="277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3746" name="Line 98"/>
            <p:cNvSpPr>
              <a:spLocks noChangeShapeType="1"/>
            </p:cNvSpPr>
            <p:nvPr/>
          </p:nvSpPr>
          <p:spPr bwMode="auto">
            <a:xfrm>
              <a:off x="3874" y="1637"/>
              <a:ext cx="0" cy="277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5" name="Group 99"/>
          <p:cNvGrpSpPr>
            <a:grpSpLocks/>
          </p:cNvGrpSpPr>
          <p:nvPr/>
        </p:nvGrpSpPr>
        <p:grpSpPr bwMode="auto">
          <a:xfrm>
            <a:off x="3857625" y="3733800"/>
            <a:ext cx="4121150" cy="2286000"/>
            <a:chOff x="1440" y="2352"/>
            <a:chExt cx="2596" cy="1440"/>
          </a:xfrm>
        </p:grpSpPr>
        <p:grpSp>
          <p:nvGrpSpPr>
            <p:cNvPr id="6" name="Group 100"/>
            <p:cNvGrpSpPr>
              <a:grpSpLocks/>
            </p:cNvGrpSpPr>
            <p:nvPr/>
          </p:nvGrpSpPr>
          <p:grpSpPr bwMode="auto">
            <a:xfrm>
              <a:off x="1440" y="2592"/>
              <a:ext cx="2592" cy="192"/>
              <a:chOff x="336" y="1344"/>
              <a:chExt cx="2592" cy="192"/>
            </a:xfrm>
          </p:grpSpPr>
          <p:sp>
            <p:nvSpPr>
              <p:cNvPr id="283749" name="Rectangle 101"/>
              <p:cNvSpPr>
                <a:spLocks noChangeArrowheads="1"/>
              </p:cNvSpPr>
              <p:nvPr/>
            </p:nvSpPr>
            <p:spPr bwMode="auto">
              <a:xfrm>
                <a:off x="2766" y="1344"/>
                <a:ext cx="162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anchor="ctr" anchorCtr="1">
                <a:prstTxWarp prst="textNoShape">
                  <a:avLst/>
                </a:prstTxWarp>
              </a:bodyPr>
              <a:lstStyle/>
              <a:p>
                <a:pPr algn="ctr">
                  <a:spcBef>
                    <a:spcPct val="20000"/>
                  </a:spcBef>
                </a:pPr>
                <a:r>
                  <a:rPr lang="en-US" sz="1600">
                    <a:solidFill>
                      <a:schemeClr val="accent2"/>
                    </a:solidFill>
                    <a:latin typeface="Monotype Corsiva" pitchFamily="-107" charset="0"/>
                  </a:rPr>
                  <a:t>x</a:t>
                </a:r>
                <a:endParaRPr lang="en-US" sz="800">
                  <a:solidFill>
                    <a:schemeClr val="accent2"/>
                  </a:solidFill>
                </a:endParaRPr>
              </a:p>
            </p:txBody>
          </p:sp>
          <p:sp>
            <p:nvSpPr>
              <p:cNvPr id="283750" name="Rectangle 102"/>
              <p:cNvSpPr>
                <a:spLocks noChangeArrowheads="1"/>
              </p:cNvSpPr>
              <p:nvPr/>
            </p:nvSpPr>
            <p:spPr bwMode="auto">
              <a:xfrm>
                <a:off x="2604" y="1344"/>
                <a:ext cx="162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pPr>
                  <a:spcBef>
                    <a:spcPct val="20000"/>
                  </a:spcBef>
                </a:pPr>
                <a:endParaRPr lang="en-US" sz="800">
                  <a:solidFill>
                    <a:schemeClr val="accent2"/>
                  </a:solidFill>
                </a:endParaRPr>
              </a:p>
            </p:txBody>
          </p:sp>
          <p:sp>
            <p:nvSpPr>
              <p:cNvPr id="283751" name="Rectangle 103"/>
              <p:cNvSpPr>
                <a:spLocks noChangeArrowheads="1"/>
              </p:cNvSpPr>
              <p:nvPr/>
            </p:nvSpPr>
            <p:spPr bwMode="auto">
              <a:xfrm>
                <a:off x="2442" y="1344"/>
                <a:ext cx="162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pPr>
                  <a:spcBef>
                    <a:spcPct val="20000"/>
                  </a:spcBef>
                </a:pPr>
                <a:endParaRPr lang="en-US" sz="800">
                  <a:solidFill>
                    <a:schemeClr val="accent2"/>
                  </a:solidFill>
                </a:endParaRPr>
              </a:p>
            </p:txBody>
          </p:sp>
          <p:sp>
            <p:nvSpPr>
              <p:cNvPr id="283752" name="Rectangle 104"/>
              <p:cNvSpPr>
                <a:spLocks noChangeArrowheads="1"/>
              </p:cNvSpPr>
              <p:nvPr/>
            </p:nvSpPr>
            <p:spPr bwMode="auto">
              <a:xfrm>
                <a:off x="2280" y="1344"/>
                <a:ext cx="162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pPr>
                  <a:spcBef>
                    <a:spcPct val="20000"/>
                  </a:spcBef>
                </a:pPr>
                <a:endParaRPr lang="en-US" sz="800">
                  <a:solidFill>
                    <a:schemeClr val="accent2"/>
                  </a:solidFill>
                </a:endParaRPr>
              </a:p>
            </p:txBody>
          </p:sp>
          <p:sp>
            <p:nvSpPr>
              <p:cNvPr id="283753" name="Rectangle 105"/>
              <p:cNvSpPr>
                <a:spLocks noChangeArrowheads="1"/>
              </p:cNvSpPr>
              <p:nvPr/>
            </p:nvSpPr>
            <p:spPr bwMode="auto">
              <a:xfrm>
                <a:off x="2118" y="1344"/>
                <a:ext cx="162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pPr>
                  <a:spcBef>
                    <a:spcPct val="20000"/>
                  </a:spcBef>
                </a:pPr>
                <a:endParaRPr lang="en-US" sz="800">
                  <a:solidFill>
                    <a:schemeClr val="accent2"/>
                  </a:solidFill>
                </a:endParaRPr>
              </a:p>
            </p:txBody>
          </p:sp>
          <p:sp>
            <p:nvSpPr>
              <p:cNvPr id="283754" name="Rectangle 106"/>
              <p:cNvSpPr>
                <a:spLocks noChangeArrowheads="1"/>
              </p:cNvSpPr>
              <p:nvPr/>
            </p:nvSpPr>
            <p:spPr bwMode="auto">
              <a:xfrm>
                <a:off x="1956" y="1344"/>
                <a:ext cx="162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anchor="ctr" anchorCtr="1">
                <a:prstTxWarp prst="textNoShape">
                  <a:avLst/>
                </a:prstTxWarp>
              </a:bodyPr>
              <a:lstStyle/>
              <a:p>
                <a:pPr>
                  <a:spcBef>
                    <a:spcPct val="20000"/>
                  </a:spcBef>
                </a:pPr>
                <a:r>
                  <a:rPr lang="en-US" sz="800">
                    <a:solidFill>
                      <a:schemeClr val="accent2"/>
                    </a:solidFill>
                    <a:ea typeface="Arial" pitchFamily="-107" charset="0"/>
                    <a:cs typeface="Arial" pitchFamily="-107" charset="0"/>
                  </a:rPr>
                  <a:t>≤x</a:t>
                </a:r>
              </a:p>
            </p:txBody>
          </p:sp>
          <p:sp>
            <p:nvSpPr>
              <p:cNvPr id="283755" name="Rectangle 107"/>
              <p:cNvSpPr>
                <a:spLocks noChangeArrowheads="1"/>
              </p:cNvSpPr>
              <p:nvPr/>
            </p:nvSpPr>
            <p:spPr bwMode="auto">
              <a:xfrm>
                <a:off x="1794" y="1344"/>
                <a:ext cx="162" cy="192"/>
              </a:xfrm>
              <a:prstGeom prst="rect">
                <a:avLst/>
              </a:prstGeom>
              <a:solidFill>
                <a:srgbClr val="969696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pPr>
                  <a:spcBef>
                    <a:spcPct val="20000"/>
                  </a:spcBef>
                </a:pPr>
                <a:endParaRPr lang="en-US" sz="800">
                  <a:solidFill>
                    <a:schemeClr val="accent2"/>
                  </a:solidFill>
                </a:endParaRPr>
              </a:p>
            </p:txBody>
          </p:sp>
          <p:sp>
            <p:nvSpPr>
              <p:cNvPr id="283756" name="Rectangle 108"/>
              <p:cNvSpPr>
                <a:spLocks noChangeArrowheads="1"/>
              </p:cNvSpPr>
              <p:nvPr/>
            </p:nvSpPr>
            <p:spPr bwMode="auto">
              <a:xfrm>
                <a:off x="1632" y="1344"/>
                <a:ext cx="162" cy="192"/>
              </a:xfrm>
              <a:prstGeom prst="rect">
                <a:avLst/>
              </a:prstGeom>
              <a:solidFill>
                <a:srgbClr val="969696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pPr>
                  <a:spcBef>
                    <a:spcPct val="20000"/>
                  </a:spcBef>
                </a:pPr>
                <a:endParaRPr lang="en-US" sz="800">
                  <a:solidFill>
                    <a:schemeClr val="accent2"/>
                  </a:solidFill>
                </a:endParaRPr>
              </a:p>
            </p:txBody>
          </p:sp>
          <p:sp>
            <p:nvSpPr>
              <p:cNvPr id="283757" name="Rectangle 109"/>
              <p:cNvSpPr>
                <a:spLocks noChangeArrowheads="1"/>
              </p:cNvSpPr>
              <p:nvPr/>
            </p:nvSpPr>
            <p:spPr bwMode="auto">
              <a:xfrm>
                <a:off x="1470" y="1344"/>
                <a:ext cx="162" cy="192"/>
              </a:xfrm>
              <a:prstGeom prst="rect">
                <a:avLst/>
              </a:prstGeom>
              <a:solidFill>
                <a:srgbClr val="969696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pPr>
                  <a:spcBef>
                    <a:spcPct val="20000"/>
                  </a:spcBef>
                </a:pPr>
                <a:endParaRPr lang="en-US" sz="800">
                  <a:solidFill>
                    <a:schemeClr val="accent2"/>
                  </a:solidFill>
                </a:endParaRPr>
              </a:p>
            </p:txBody>
          </p:sp>
          <p:sp>
            <p:nvSpPr>
              <p:cNvPr id="283758" name="Rectangle 110"/>
              <p:cNvSpPr>
                <a:spLocks noChangeArrowheads="1"/>
              </p:cNvSpPr>
              <p:nvPr/>
            </p:nvSpPr>
            <p:spPr bwMode="auto">
              <a:xfrm>
                <a:off x="1308" y="1344"/>
                <a:ext cx="162" cy="192"/>
              </a:xfrm>
              <a:prstGeom prst="rect">
                <a:avLst/>
              </a:prstGeom>
              <a:solidFill>
                <a:srgbClr val="969696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pPr>
                  <a:spcBef>
                    <a:spcPct val="20000"/>
                  </a:spcBef>
                </a:pPr>
                <a:endParaRPr lang="en-US" sz="800">
                  <a:solidFill>
                    <a:schemeClr val="accent2"/>
                  </a:solidFill>
                </a:endParaRPr>
              </a:p>
            </p:txBody>
          </p:sp>
          <p:sp>
            <p:nvSpPr>
              <p:cNvPr id="283759" name="Rectangle 111"/>
              <p:cNvSpPr>
                <a:spLocks noChangeArrowheads="1"/>
              </p:cNvSpPr>
              <p:nvPr/>
            </p:nvSpPr>
            <p:spPr bwMode="auto">
              <a:xfrm>
                <a:off x="1146" y="1344"/>
                <a:ext cx="162" cy="192"/>
              </a:xfrm>
              <a:prstGeom prst="rect">
                <a:avLst/>
              </a:prstGeom>
              <a:solidFill>
                <a:srgbClr val="969696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pPr>
                  <a:spcBef>
                    <a:spcPct val="20000"/>
                  </a:spcBef>
                </a:pPr>
                <a:endParaRPr lang="en-US" sz="800">
                  <a:solidFill>
                    <a:schemeClr val="accent2"/>
                  </a:solidFill>
                </a:endParaRPr>
              </a:p>
            </p:txBody>
          </p:sp>
          <p:sp>
            <p:nvSpPr>
              <p:cNvPr id="283760" name="Rectangle 112"/>
              <p:cNvSpPr>
                <a:spLocks noChangeArrowheads="1"/>
              </p:cNvSpPr>
              <p:nvPr/>
            </p:nvSpPr>
            <p:spPr bwMode="auto">
              <a:xfrm>
                <a:off x="984" y="1344"/>
                <a:ext cx="162" cy="192"/>
              </a:xfrm>
              <a:prstGeom prst="rect">
                <a:avLst/>
              </a:prstGeom>
              <a:solidFill>
                <a:srgbClr val="969696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pPr>
                  <a:spcBef>
                    <a:spcPct val="20000"/>
                  </a:spcBef>
                </a:pPr>
                <a:endParaRPr lang="en-US" sz="800">
                  <a:solidFill>
                    <a:schemeClr val="accent2"/>
                  </a:solidFill>
                </a:endParaRPr>
              </a:p>
            </p:txBody>
          </p:sp>
          <p:sp>
            <p:nvSpPr>
              <p:cNvPr id="283761" name="Rectangle 113"/>
              <p:cNvSpPr>
                <a:spLocks noChangeArrowheads="1"/>
              </p:cNvSpPr>
              <p:nvPr/>
            </p:nvSpPr>
            <p:spPr bwMode="auto">
              <a:xfrm>
                <a:off x="822" y="1344"/>
                <a:ext cx="162" cy="192"/>
              </a:xfrm>
              <a:prstGeom prst="rect">
                <a:avLst/>
              </a:prstGeom>
              <a:solidFill>
                <a:srgbClr val="EAEAEA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pPr>
                  <a:spcBef>
                    <a:spcPct val="20000"/>
                  </a:spcBef>
                </a:pPr>
                <a:endParaRPr lang="en-US" sz="800">
                  <a:solidFill>
                    <a:schemeClr val="accent2"/>
                  </a:solidFill>
                </a:endParaRPr>
              </a:p>
            </p:txBody>
          </p:sp>
          <p:sp>
            <p:nvSpPr>
              <p:cNvPr id="283762" name="Rectangle 114"/>
              <p:cNvSpPr>
                <a:spLocks noChangeArrowheads="1"/>
              </p:cNvSpPr>
              <p:nvPr/>
            </p:nvSpPr>
            <p:spPr bwMode="auto">
              <a:xfrm>
                <a:off x="660" y="1344"/>
                <a:ext cx="162" cy="192"/>
              </a:xfrm>
              <a:prstGeom prst="rect">
                <a:avLst/>
              </a:prstGeom>
              <a:solidFill>
                <a:srgbClr val="EAEAEA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pPr>
                  <a:spcBef>
                    <a:spcPct val="20000"/>
                  </a:spcBef>
                </a:pPr>
                <a:endParaRPr lang="en-US" sz="800">
                  <a:solidFill>
                    <a:schemeClr val="accent2"/>
                  </a:solidFill>
                </a:endParaRPr>
              </a:p>
            </p:txBody>
          </p:sp>
          <p:sp>
            <p:nvSpPr>
              <p:cNvPr id="283763" name="Rectangle 115"/>
              <p:cNvSpPr>
                <a:spLocks noChangeArrowheads="1"/>
              </p:cNvSpPr>
              <p:nvPr/>
            </p:nvSpPr>
            <p:spPr bwMode="auto">
              <a:xfrm>
                <a:off x="498" y="1344"/>
                <a:ext cx="162" cy="192"/>
              </a:xfrm>
              <a:prstGeom prst="rect">
                <a:avLst/>
              </a:prstGeom>
              <a:solidFill>
                <a:srgbClr val="EAEAEA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pPr>
                  <a:spcBef>
                    <a:spcPct val="20000"/>
                  </a:spcBef>
                </a:pPr>
                <a:endParaRPr lang="en-US" sz="800">
                  <a:solidFill>
                    <a:schemeClr val="accent2"/>
                  </a:solidFill>
                </a:endParaRPr>
              </a:p>
            </p:txBody>
          </p:sp>
          <p:sp>
            <p:nvSpPr>
              <p:cNvPr id="283764" name="Rectangle 116"/>
              <p:cNvSpPr>
                <a:spLocks noChangeArrowheads="1"/>
              </p:cNvSpPr>
              <p:nvPr/>
            </p:nvSpPr>
            <p:spPr bwMode="auto">
              <a:xfrm>
                <a:off x="336" y="1344"/>
                <a:ext cx="162" cy="192"/>
              </a:xfrm>
              <a:prstGeom prst="rect">
                <a:avLst/>
              </a:prstGeom>
              <a:solidFill>
                <a:srgbClr val="EAEAEA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pPr>
                  <a:spcBef>
                    <a:spcPct val="20000"/>
                  </a:spcBef>
                </a:pPr>
                <a:endParaRPr lang="en-US" sz="800">
                  <a:solidFill>
                    <a:schemeClr val="accent2"/>
                  </a:solidFill>
                </a:endParaRPr>
              </a:p>
            </p:txBody>
          </p:sp>
          <p:sp>
            <p:nvSpPr>
              <p:cNvPr id="283765" name="Line 117"/>
              <p:cNvSpPr>
                <a:spLocks noChangeShapeType="1"/>
              </p:cNvSpPr>
              <p:nvPr/>
            </p:nvSpPr>
            <p:spPr bwMode="auto">
              <a:xfrm>
                <a:off x="336" y="1344"/>
                <a:ext cx="2592" cy="0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83766" name="Line 118"/>
              <p:cNvSpPr>
                <a:spLocks noChangeShapeType="1"/>
              </p:cNvSpPr>
              <p:nvPr/>
            </p:nvSpPr>
            <p:spPr bwMode="auto">
              <a:xfrm>
                <a:off x="336" y="1536"/>
                <a:ext cx="2592" cy="0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83767" name="Line 119"/>
              <p:cNvSpPr>
                <a:spLocks noChangeShapeType="1"/>
              </p:cNvSpPr>
              <p:nvPr/>
            </p:nvSpPr>
            <p:spPr bwMode="auto">
              <a:xfrm>
                <a:off x="336" y="1344"/>
                <a:ext cx="0" cy="192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83768" name="Line 120"/>
              <p:cNvSpPr>
                <a:spLocks noChangeShapeType="1"/>
              </p:cNvSpPr>
              <p:nvPr/>
            </p:nvSpPr>
            <p:spPr bwMode="auto">
              <a:xfrm>
                <a:off x="498" y="1344"/>
                <a:ext cx="0" cy="19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83769" name="Line 121"/>
              <p:cNvSpPr>
                <a:spLocks noChangeShapeType="1"/>
              </p:cNvSpPr>
              <p:nvPr/>
            </p:nvSpPr>
            <p:spPr bwMode="auto">
              <a:xfrm>
                <a:off x="660" y="1344"/>
                <a:ext cx="0" cy="19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83770" name="Line 122"/>
              <p:cNvSpPr>
                <a:spLocks noChangeShapeType="1"/>
              </p:cNvSpPr>
              <p:nvPr/>
            </p:nvSpPr>
            <p:spPr bwMode="auto">
              <a:xfrm>
                <a:off x="822" y="1344"/>
                <a:ext cx="0" cy="19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83771" name="Line 123"/>
              <p:cNvSpPr>
                <a:spLocks noChangeShapeType="1"/>
              </p:cNvSpPr>
              <p:nvPr/>
            </p:nvSpPr>
            <p:spPr bwMode="auto">
              <a:xfrm>
                <a:off x="984" y="1344"/>
                <a:ext cx="0" cy="19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83772" name="Line 124"/>
              <p:cNvSpPr>
                <a:spLocks noChangeShapeType="1"/>
              </p:cNvSpPr>
              <p:nvPr/>
            </p:nvSpPr>
            <p:spPr bwMode="auto">
              <a:xfrm>
                <a:off x="1146" y="1344"/>
                <a:ext cx="0" cy="19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83773" name="Line 125"/>
              <p:cNvSpPr>
                <a:spLocks noChangeShapeType="1"/>
              </p:cNvSpPr>
              <p:nvPr/>
            </p:nvSpPr>
            <p:spPr bwMode="auto">
              <a:xfrm>
                <a:off x="1308" y="1344"/>
                <a:ext cx="0" cy="19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83774" name="Line 126"/>
              <p:cNvSpPr>
                <a:spLocks noChangeShapeType="1"/>
              </p:cNvSpPr>
              <p:nvPr/>
            </p:nvSpPr>
            <p:spPr bwMode="auto">
              <a:xfrm>
                <a:off x="1470" y="1344"/>
                <a:ext cx="0" cy="19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83775" name="Line 127"/>
              <p:cNvSpPr>
                <a:spLocks noChangeShapeType="1"/>
              </p:cNvSpPr>
              <p:nvPr/>
            </p:nvSpPr>
            <p:spPr bwMode="auto">
              <a:xfrm>
                <a:off x="1632" y="1344"/>
                <a:ext cx="0" cy="19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83776" name="Line 128"/>
              <p:cNvSpPr>
                <a:spLocks noChangeShapeType="1"/>
              </p:cNvSpPr>
              <p:nvPr/>
            </p:nvSpPr>
            <p:spPr bwMode="auto">
              <a:xfrm>
                <a:off x="1794" y="1344"/>
                <a:ext cx="0" cy="19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83777" name="Line 129"/>
              <p:cNvSpPr>
                <a:spLocks noChangeShapeType="1"/>
              </p:cNvSpPr>
              <p:nvPr/>
            </p:nvSpPr>
            <p:spPr bwMode="auto">
              <a:xfrm>
                <a:off x="1956" y="1344"/>
                <a:ext cx="0" cy="19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83778" name="Line 130"/>
              <p:cNvSpPr>
                <a:spLocks noChangeShapeType="1"/>
              </p:cNvSpPr>
              <p:nvPr/>
            </p:nvSpPr>
            <p:spPr bwMode="auto">
              <a:xfrm>
                <a:off x="2118" y="1344"/>
                <a:ext cx="0" cy="19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83779" name="Line 131"/>
              <p:cNvSpPr>
                <a:spLocks noChangeShapeType="1"/>
              </p:cNvSpPr>
              <p:nvPr/>
            </p:nvSpPr>
            <p:spPr bwMode="auto">
              <a:xfrm>
                <a:off x="2280" y="1344"/>
                <a:ext cx="0" cy="19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83780" name="Line 132"/>
              <p:cNvSpPr>
                <a:spLocks noChangeShapeType="1"/>
              </p:cNvSpPr>
              <p:nvPr/>
            </p:nvSpPr>
            <p:spPr bwMode="auto">
              <a:xfrm>
                <a:off x="2442" y="1344"/>
                <a:ext cx="0" cy="19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83781" name="Line 133"/>
              <p:cNvSpPr>
                <a:spLocks noChangeShapeType="1"/>
              </p:cNvSpPr>
              <p:nvPr/>
            </p:nvSpPr>
            <p:spPr bwMode="auto">
              <a:xfrm>
                <a:off x="2604" y="1344"/>
                <a:ext cx="0" cy="19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83782" name="Line 134"/>
              <p:cNvSpPr>
                <a:spLocks noChangeShapeType="1"/>
              </p:cNvSpPr>
              <p:nvPr/>
            </p:nvSpPr>
            <p:spPr bwMode="auto">
              <a:xfrm>
                <a:off x="2766" y="1344"/>
                <a:ext cx="0" cy="19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83783" name="Line 135"/>
              <p:cNvSpPr>
                <a:spLocks noChangeShapeType="1"/>
              </p:cNvSpPr>
              <p:nvPr/>
            </p:nvSpPr>
            <p:spPr bwMode="auto">
              <a:xfrm>
                <a:off x="2928" y="1344"/>
                <a:ext cx="0" cy="192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7" name="Group 136"/>
            <p:cNvGrpSpPr>
              <a:grpSpLocks/>
            </p:cNvGrpSpPr>
            <p:nvPr/>
          </p:nvGrpSpPr>
          <p:grpSpPr bwMode="auto">
            <a:xfrm>
              <a:off x="1440" y="3312"/>
              <a:ext cx="2592" cy="192"/>
              <a:chOff x="336" y="1344"/>
              <a:chExt cx="2592" cy="192"/>
            </a:xfrm>
          </p:grpSpPr>
          <p:sp>
            <p:nvSpPr>
              <p:cNvPr id="283785" name="Rectangle 137"/>
              <p:cNvSpPr>
                <a:spLocks noChangeArrowheads="1"/>
              </p:cNvSpPr>
              <p:nvPr/>
            </p:nvSpPr>
            <p:spPr bwMode="auto">
              <a:xfrm>
                <a:off x="2766" y="1344"/>
                <a:ext cx="162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anchor="ctr" anchorCtr="1">
                <a:prstTxWarp prst="textNoShape">
                  <a:avLst/>
                </a:prstTxWarp>
              </a:bodyPr>
              <a:lstStyle/>
              <a:p>
                <a:pPr algn="ctr">
                  <a:spcBef>
                    <a:spcPct val="20000"/>
                  </a:spcBef>
                </a:pPr>
                <a:r>
                  <a:rPr lang="en-US" sz="1600">
                    <a:solidFill>
                      <a:schemeClr val="accent2"/>
                    </a:solidFill>
                    <a:latin typeface="Monotype Corsiva" pitchFamily="-107" charset="0"/>
                  </a:rPr>
                  <a:t>x</a:t>
                </a:r>
                <a:endParaRPr lang="en-US" sz="800">
                  <a:solidFill>
                    <a:schemeClr val="accent2"/>
                  </a:solidFill>
                </a:endParaRPr>
              </a:p>
            </p:txBody>
          </p:sp>
          <p:sp>
            <p:nvSpPr>
              <p:cNvPr id="283786" name="Rectangle 138"/>
              <p:cNvSpPr>
                <a:spLocks noChangeArrowheads="1"/>
              </p:cNvSpPr>
              <p:nvPr/>
            </p:nvSpPr>
            <p:spPr bwMode="auto">
              <a:xfrm>
                <a:off x="2604" y="1344"/>
                <a:ext cx="162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pPr>
                  <a:spcBef>
                    <a:spcPct val="20000"/>
                  </a:spcBef>
                </a:pPr>
                <a:endParaRPr lang="en-US" sz="800">
                  <a:solidFill>
                    <a:schemeClr val="accent2"/>
                  </a:solidFill>
                </a:endParaRPr>
              </a:p>
            </p:txBody>
          </p:sp>
          <p:sp>
            <p:nvSpPr>
              <p:cNvPr id="283787" name="Rectangle 139"/>
              <p:cNvSpPr>
                <a:spLocks noChangeArrowheads="1"/>
              </p:cNvSpPr>
              <p:nvPr/>
            </p:nvSpPr>
            <p:spPr bwMode="auto">
              <a:xfrm>
                <a:off x="2442" y="1344"/>
                <a:ext cx="162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pPr>
                  <a:spcBef>
                    <a:spcPct val="20000"/>
                  </a:spcBef>
                </a:pPr>
                <a:endParaRPr lang="en-US" sz="800">
                  <a:solidFill>
                    <a:schemeClr val="accent2"/>
                  </a:solidFill>
                </a:endParaRPr>
              </a:p>
            </p:txBody>
          </p:sp>
          <p:sp>
            <p:nvSpPr>
              <p:cNvPr id="283788" name="Rectangle 140"/>
              <p:cNvSpPr>
                <a:spLocks noChangeArrowheads="1"/>
              </p:cNvSpPr>
              <p:nvPr/>
            </p:nvSpPr>
            <p:spPr bwMode="auto">
              <a:xfrm>
                <a:off x="2280" y="1344"/>
                <a:ext cx="162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pPr>
                  <a:spcBef>
                    <a:spcPct val="20000"/>
                  </a:spcBef>
                </a:pPr>
                <a:endParaRPr lang="en-US" sz="800">
                  <a:solidFill>
                    <a:schemeClr val="accent2"/>
                  </a:solidFill>
                </a:endParaRPr>
              </a:p>
            </p:txBody>
          </p:sp>
          <p:sp>
            <p:nvSpPr>
              <p:cNvPr id="283789" name="Rectangle 141"/>
              <p:cNvSpPr>
                <a:spLocks noChangeArrowheads="1"/>
              </p:cNvSpPr>
              <p:nvPr/>
            </p:nvSpPr>
            <p:spPr bwMode="auto">
              <a:xfrm>
                <a:off x="2118" y="1344"/>
                <a:ext cx="162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pPr>
                  <a:spcBef>
                    <a:spcPct val="20000"/>
                  </a:spcBef>
                </a:pPr>
                <a:endParaRPr lang="en-US" sz="800">
                  <a:solidFill>
                    <a:schemeClr val="accent2"/>
                  </a:solidFill>
                </a:endParaRPr>
              </a:p>
            </p:txBody>
          </p:sp>
          <p:sp>
            <p:nvSpPr>
              <p:cNvPr id="283790" name="Rectangle 142"/>
              <p:cNvSpPr>
                <a:spLocks noChangeArrowheads="1"/>
              </p:cNvSpPr>
              <p:nvPr/>
            </p:nvSpPr>
            <p:spPr bwMode="auto">
              <a:xfrm>
                <a:off x="1956" y="1344"/>
                <a:ext cx="162" cy="192"/>
              </a:xfrm>
              <a:prstGeom prst="rect">
                <a:avLst/>
              </a:prstGeom>
              <a:solidFill>
                <a:srgbClr val="969696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pPr>
                  <a:spcBef>
                    <a:spcPct val="20000"/>
                  </a:spcBef>
                </a:pPr>
                <a:endParaRPr lang="en-US" sz="800">
                  <a:solidFill>
                    <a:schemeClr val="accent2"/>
                  </a:solidFill>
                </a:endParaRPr>
              </a:p>
            </p:txBody>
          </p:sp>
          <p:sp>
            <p:nvSpPr>
              <p:cNvPr id="283791" name="Rectangle 143"/>
              <p:cNvSpPr>
                <a:spLocks noChangeArrowheads="1"/>
              </p:cNvSpPr>
              <p:nvPr/>
            </p:nvSpPr>
            <p:spPr bwMode="auto">
              <a:xfrm>
                <a:off x="1794" y="1344"/>
                <a:ext cx="162" cy="192"/>
              </a:xfrm>
              <a:prstGeom prst="rect">
                <a:avLst/>
              </a:prstGeom>
              <a:solidFill>
                <a:srgbClr val="969696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pPr>
                  <a:spcBef>
                    <a:spcPct val="20000"/>
                  </a:spcBef>
                </a:pPr>
                <a:endParaRPr lang="en-US" sz="800">
                  <a:solidFill>
                    <a:schemeClr val="accent2"/>
                  </a:solidFill>
                </a:endParaRPr>
              </a:p>
            </p:txBody>
          </p:sp>
          <p:sp>
            <p:nvSpPr>
              <p:cNvPr id="283792" name="Rectangle 144"/>
              <p:cNvSpPr>
                <a:spLocks noChangeArrowheads="1"/>
              </p:cNvSpPr>
              <p:nvPr/>
            </p:nvSpPr>
            <p:spPr bwMode="auto">
              <a:xfrm>
                <a:off x="1632" y="1344"/>
                <a:ext cx="162" cy="192"/>
              </a:xfrm>
              <a:prstGeom prst="rect">
                <a:avLst/>
              </a:prstGeom>
              <a:solidFill>
                <a:srgbClr val="969696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pPr>
                  <a:spcBef>
                    <a:spcPct val="20000"/>
                  </a:spcBef>
                </a:pPr>
                <a:endParaRPr lang="en-US" sz="800">
                  <a:solidFill>
                    <a:schemeClr val="accent2"/>
                  </a:solidFill>
                </a:endParaRPr>
              </a:p>
            </p:txBody>
          </p:sp>
          <p:sp>
            <p:nvSpPr>
              <p:cNvPr id="283793" name="Rectangle 145"/>
              <p:cNvSpPr>
                <a:spLocks noChangeArrowheads="1"/>
              </p:cNvSpPr>
              <p:nvPr/>
            </p:nvSpPr>
            <p:spPr bwMode="auto">
              <a:xfrm>
                <a:off x="1470" y="1344"/>
                <a:ext cx="162" cy="192"/>
              </a:xfrm>
              <a:prstGeom prst="rect">
                <a:avLst/>
              </a:prstGeom>
              <a:solidFill>
                <a:srgbClr val="969696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pPr>
                  <a:spcBef>
                    <a:spcPct val="20000"/>
                  </a:spcBef>
                </a:pPr>
                <a:endParaRPr lang="en-US" sz="800">
                  <a:solidFill>
                    <a:schemeClr val="accent2"/>
                  </a:solidFill>
                </a:endParaRPr>
              </a:p>
            </p:txBody>
          </p:sp>
          <p:sp>
            <p:nvSpPr>
              <p:cNvPr id="283794" name="Rectangle 146"/>
              <p:cNvSpPr>
                <a:spLocks noChangeArrowheads="1"/>
              </p:cNvSpPr>
              <p:nvPr/>
            </p:nvSpPr>
            <p:spPr bwMode="auto">
              <a:xfrm>
                <a:off x="1308" y="1344"/>
                <a:ext cx="162" cy="192"/>
              </a:xfrm>
              <a:prstGeom prst="rect">
                <a:avLst/>
              </a:prstGeom>
              <a:solidFill>
                <a:srgbClr val="969696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pPr>
                  <a:spcBef>
                    <a:spcPct val="20000"/>
                  </a:spcBef>
                </a:pPr>
                <a:endParaRPr lang="en-US" sz="800">
                  <a:solidFill>
                    <a:schemeClr val="accent2"/>
                  </a:solidFill>
                </a:endParaRPr>
              </a:p>
            </p:txBody>
          </p:sp>
          <p:sp>
            <p:nvSpPr>
              <p:cNvPr id="283795" name="Rectangle 147"/>
              <p:cNvSpPr>
                <a:spLocks noChangeArrowheads="1"/>
              </p:cNvSpPr>
              <p:nvPr/>
            </p:nvSpPr>
            <p:spPr bwMode="auto">
              <a:xfrm>
                <a:off x="1146" y="1344"/>
                <a:ext cx="162" cy="192"/>
              </a:xfrm>
              <a:prstGeom prst="rect">
                <a:avLst/>
              </a:prstGeom>
              <a:solidFill>
                <a:srgbClr val="969696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pPr>
                  <a:spcBef>
                    <a:spcPct val="20000"/>
                  </a:spcBef>
                </a:pPr>
                <a:endParaRPr lang="en-US" sz="800">
                  <a:solidFill>
                    <a:schemeClr val="accent2"/>
                  </a:solidFill>
                </a:endParaRPr>
              </a:p>
            </p:txBody>
          </p:sp>
          <p:sp>
            <p:nvSpPr>
              <p:cNvPr id="283796" name="Rectangle 148"/>
              <p:cNvSpPr>
                <a:spLocks noChangeArrowheads="1"/>
              </p:cNvSpPr>
              <p:nvPr/>
            </p:nvSpPr>
            <p:spPr bwMode="auto">
              <a:xfrm>
                <a:off x="984" y="1344"/>
                <a:ext cx="162" cy="192"/>
              </a:xfrm>
              <a:prstGeom prst="rect">
                <a:avLst/>
              </a:prstGeom>
              <a:solidFill>
                <a:srgbClr val="EAEAEA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pPr>
                  <a:spcBef>
                    <a:spcPct val="20000"/>
                  </a:spcBef>
                </a:pPr>
                <a:endParaRPr lang="en-US" sz="800">
                  <a:solidFill>
                    <a:schemeClr val="accent2"/>
                  </a:solidFill>
                </a:endParaRPr>
              </a:p>
            </p:txBody>
          </p:sp>
          <p:sp>
            <p:nvSpPr>
              <p:cNvPr id="283797" name="Rectangle 149"/>
              <p:cNvSpPr>
                <a:spLocks noChangeArrowheads="1"/>
              </p:cNvSpPr>
              <p:nvPr/>
            </p:nvSpPr>
            <p:spPr bwMode="auto">
              <a:xfrm>
                <a:off x="822" y="1344"/>
                <a:ext cx="162" cy="192"/>
              </a:xfrm>
              <a:prstGeom prst="rect">
                <a:avLst/>
              </a:prstGeom>
              <a:solidFill>
                <a:srgbClr val="EAEAEA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pPr>
                  <a:spcBef>
                    <a:spcPct val="20000"/>
                  </a:spcBef>
                </a:pPr>
                <a:endParaRPr lang="en-US" sz="800">
                  <a:solidFill>
                    <a:schemeClr val="accent2"/>
                  </a:solidFill>
                </a:endParaRPr>
              </a:p>
            </p:txBody>
          </p:sp>
          <p:sp>
            <p:nvSpPr>
              <p:cNvPr id="283798" name="Rectangle 150"/>
              <p:cNvSpPr>
                <a:spLocks noChangeArrowheads="1"/>
              </p:cNvSpPr>
              <p:nvPr/>
            </p:nvSpPr>
            <p:spPr bwMode="auto">
              <a:xfrm>
                <a:off x="660" y="1344"/>
                <a:ext cx="162" cy="192"/>
              </a:xfrm>
              <a:prstGeom prst="rect">
                <a:avLst/>
              </a:prstGeom>
              <a:solidFill>
                <a:srgbClr val="EAEAEA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pPr>
                  <a:spcBef>
                    <a:spcPct val="20000"/>
                  </a:spcBef>
                </a:pPr>
                <a:endParaRPr lang="en-US" sz="800">
                  <a:solidFill>
                    <a:schemeClr val="accent2"/>
                  </a:solidFill>
                </a:endParaRPr>
              </a:p>
            </p:txBody>
          </p:sp>
          <p:sp>
            <p:nvSpPr>
              <p:cNvPr id="283799" name="Rectangle 151"/>
              <p:cNvSpPr>
                <a:spLocks noChangeArrowheads="1"/>
              </p:cNvSpPr>
              <p:nvPr/>
            </p:nvSpPr>
            <p:spPr bwMode="auto">
              <a:xfrm>
                <a:off x="498" y="1344"/>
                <a:ext cx="162" cy="192"/>
              </a:xfrm>
              <a:prstGeom prst="rect">
                <a:avLst/>
              </a:prstGeom>
              <a:solidFill>
                <a:srgbClr val="EAEAEA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pPr>
                  <a:spcBef>
                    <a:spcPct val="20000"/>
                  </a:spcBef>
                </a:pPr>
                <a:endParaRPr lang="en-US" sz="800">
                  <a:solidFill>
                    <a:schemeClr val="accent2"/>
                  </a:solidFill>
                </a:endParaRPr>
              </a:p>
            </p:txBody>
          </p:sp>
          <p:sp>
            <p:nvSpPr>
              <p:cNvPr id="283800" name="Rectangle 152"/>
              <p:cNvSpPr>
                <a:spLocks noChangeArrowheads="1"/>
              </p:cNvSpPr>
              <p:nvPr/>
            </p:nvSpPr>
            <p:spPr bwMode="auto">
              <a:xfrm>
                <a:off x="336" y="1344"/>
                <a:ext cx="162" cy="192"/>
              </a:xfrm>
              <a:prstGeom prst="rect">
                <a:avLst/>
              </a:prstGeom>
              <a:solidFill>
                <a:srgbClr val="EAEAEA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pPr>
                  <a:spcBef>
                    <a:spcPct val="20000"/>
                  </a:spcBef>
                </a:pPr>
                <a:endParaRPr lang="en-US" sz="800">
                  <a:solidFill>
                    <a:schemeClr val="accent2"/>
                  </a:solidFill>
                </a:endParaRPr>
              </a:p>
            </p:txBody>
          </p:sp>
          <p:sp>
            <p:nvSpPr>
              <p:cNvPr id="283801" name="Line 153"/>
              <p:cNvSpPr>
                <a:spLocks noChangeShapeType="1"/>
              </p:cNvSpPr>
              <p:nvPr/>
            </p:nvSpPr>
            <p:spPr bwMode="auto">
              <a:xfrm>
                <a:off x="336" y="1344"/>
                <a:ext cx="2592" cy="0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83802" name="Line 154"/>
              <p:cNvSpPr>
                <a:spLocks noChangeShapeType="1"/>
              </p:cNvSpPr>
              <p:nvPr/>
            </p:nvSpPr>
            <p:spPr bwMode="auto">
              <a:xfrm>
                <a:off x="336" y="1536"/>
                <a:ext cx="2592" cy="0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83803" name="Line 155"/>
              <p:cNvSpPr>
                <a:spLocks noChangeShapeType="1"/>
              </p:cNvSpPr>
              <p:nvPr/>
            </p:nvSpPr>
            <p:spPr bwMode="auto">
              <a:xfrm>
                <a:off x="336" y="1344"/>
                <a:ext cx="0" cy="192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83804" name="Line 156"/>
              <p:cNvSpPr>
                <a:spLocks noChangeShapeType="1"/>
              </p:cNvSpPr>
              <p:nvPr/>
            </p:nvSpPr>
            <p:spPr bwMode="auto">
              <a:xfrm>
                <a:off x="498" y="1344"/>
                <a:ext cx="0" cy="19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83805" name="Line 157"/>
              <p:cNvSpPr>
                <a:spLocks noChangeShapeType="1"/>
              </p:cNvSpPr>
              <p:nvPr/>
            </p:nvSpPr>
            <p:spPr bwMode="auto">
              <a:xfrm>
                <a:off x="660" y="1344"/>
                <a:ext cx="0" cy="19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83806" name="Line 158"/>
              <p:cNvSpPr>
                <a:spLocks noChangeShapeType="1"/>
              </p:cNvSpPr>
              <p:nvPr/>
            </p:nvSpPr>
            <p:spPr bwMode="auto">
              <a:xfrm>
                <a:off x="822" y="1344"/>
                <a:ext cx="0" cy="19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83807" name="Line 159"/>
              <p:cNvSpPr>
                <a:spLocks noChangeShapeType="1"/>
              </p:cNvSpPr>
              <p:nvPr/>
            </p:nvSpPr>
            <p:spPr bwMode="auto">
              <a:xfrm>
                <a:off x="984" y="1344"/>
                <a:ext cx="0" cy="19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83808" name="Line 160"/>
              <p:cNvSpPr>
                <a:spLocks noChangeShapeType="1"/>
              </p:cNvSpPr>
              <p:nvPr/>
            </p:nvSpPr>
            <p:spPr bwMode="auto">
              <a:xfrm>
                <a:off x="1146" y="1344"/>
                <a:ext cx="0" cy="19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83809" name="Line 161"/>
              <p:cNvSpPr>
                <a:spLocks noChangeShapeType="1"/>
              </p:cNvSpPr>
              <p:nvPr/>
            </p:nvSpPr>
            <p:spPr bwMode="auto">
              <a:xfrm>
                <a:off x="1308" y="1344"/>
                <a:ext cx="0" cy="19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83810" name="Line 162"/>
              <p:cNvSpPr>
                <a:spLocks noChangeShapeType="1"/>
              </p:cNvSpPr>
              <p:nvPr/>
            </p:nvSpPr>
            <p:spPr bwMode="auto">
              <a:xfrm>
                <a:off x="1470" y="1344"/>
                <a:ext cx="0" cy="19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83811" name="Line 163"/>
              <p:cNvSpPr>
                <a:spLocks noChangeShapeType="1"/>
              </p:cNvSpPr>
              <p:nvPr/>
            </p:nvSpPr>
            <p:spPr bwMode="auto">
              <a:xfrm>
                <a:off x="1632" y="1344"/>
                <a:ext cx="0" cy="19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83812" name="Line 164"/>
              <p:cNvSpPr>
                <a:spLocks noChangeShapeType="1"/>
              </p:cNvSpPr>
              <p:nvPr/>
            </p:nvSpPr>
            <p:spPr bwMode="auto">
              <a:xfrm>
                <a:off x="1794" y="1344"/>
                <a:ext cx="0" cy="19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83813" name="Line 165"/>
              <p:cNvSpPr>
                <a:spLocks noChangeShapeType="1"/>
              </p:cNvSpPr>
              <p:nvPr/>
            </p:nvSpPr>
            <p:spPr bwMode="auto">
              <a:xfrm>
                <a:off x="1956" y="1344"/>
                <a:ext cx="0" cy="19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83814" name="Line 166"/>
              <p:cNvSpPr>
                <a:spLocks noChangeShapeType="1"/>
              </p:cNvSpPr>
              <p:nvPr/>
            </p:nvSpPr>
            <p:spPr bwMode="auto">
              <a:xfrm>
                <a:off x="2118" y="1344"/>
                <a:ext cx="0" cy="19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83815" name="Line 167"/>
              <p:cNvSpPr>
                <a:spLocks noChangeShapeType="1"/>
              </p:cNvSpPr>
              <p:nvPr/>
            </p:nvSpPr>
            <p:spPr bwMode="auto">
              <a:xfrm>
                <a:off x="2280" y="1344"/>
                <a:ext cx="0" cy="19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83816" name="Line 168"/>
              <p:cNvSpPr>
                <a:spLocks noChangeShapeType="1"/>
              </p:cNvSpPr>
              <p:nvPr/>
            </p:nvSpPr>
            <p:spPr bwMode="auto">
              <a:xfrm>
                <a:off x="2442" y="1344"/>
                <a:ext cx="0" cy="19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83817" name="Line 169"/>
              <p:cNvSpPr>
                <a:spLocks noChangeShapeType="1"/>
              </p:cNvSpPr>
              <p:nvPr/>
            </p:nvSpPr>
            <p:spPr bwMode="auto">
              <a:xfrm>
                <a:off x="2604" y="1344"/>
                <a:ext cx="0" cy="19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83818" name="Line 170"/>
              <p:cNvSpPr>
                <a:spLocks noChangeShapeType="1"/>
              </p:cNvSpPr>
              <p:nvPr/>
            </p:nvSpPr>
            <p:spPr bwMode="auto">
              <a:xfrm>
                <a:off x="2766" y="1344"/>
                <a:ext cx="0" cy="19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83819" name="Line 171"/>
              <p:cNvSpPr>
                <a:spLocks noChangeShapeType="1"/>
              </p:cNvSpPr>
              <p:nvPr/>
            </p:nvSpPr>
            <p:spPr bwMode="auto">
              <a:xfrm>
                <a:off x="2928" y="1344"/>
                <a:ext cx="0" cy="192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283820" name="Text Box 172"/>
            <p:cNvSpPr txBox="1">
              <a:spLocks noChangeArrowheads="1"/>
            </p:cNvSpPr>
            <p:nvPr/>
          </p:nvSpPr>
          <p:spPr bwMode="auto">
            <a:xfrm>
              <a:off x="1440" y="2352"/>
              <a:ext cx="196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sz="1600"/>
                <a:t>p</a:t>
              </a:r>
            </a:p>
          </p:txBody>
        </p:sp>
        <p:sp>
          <p:nvSpPr>
            <p:cNvPr id="283821" name="Text Box 173"/>
            <p:cNvSpPr txBox="1">
              <a:spLocks noChangeArrowheads="1"/>
            </p:cNvSpPr>
            <p:nvPr/>
          </p:nvSpPr>
          <p:spPr bwMode="auto">
            <a:xfrm>
              <a:off x="1440" y="3100"/>
              <a:ext cx="196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sz="1600"/>
                <a:t>p</a:t>
              </a:r>
            </a:p>
          </p:txBody>
        </p:sp>
        <p:sp>
          <p:nvSpPr>
            <p:cNvPr id="283822" name="Text Box 174"/>
            <p:cNvSpPr txBox="1">
              <a:spLocks noChangeArrowheads="1"/>
            </p:cNvSpPr>
            <p:nvPr/>
          </p:nvSpPr>
          <p:spPr bwMode="auto">
            <a:xfrm>
              <a:off x="1916" y="2352"/>
              <a:ext cx="196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sz="1600"/>
                <a:t>i</a:t>
              </a:r>
            </a:p>
          </p:txBody>
        </p:sp>
        <p:sp>
          <p:nvSpPr>
            <p:cNvPr id="283823" name="Text Box 175"/>
            <p:cNvSpPr txBox="1">
              <a:spLocks noChangeArrowheads="1"/>
            </p:cNvSpPr>
            <p:nvPr/>
          </p:nvSpPr>
          <p:spPr bwMode="auto">
            <a:xfrm>
              <a:off x="2064" y="3100"/>
              <a:ext cx="196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sz="1600"/>
                <a:t>i</a:t>
              </a:r>
            </a:p>
          </p:txBody>
        </p:sp>
        <p:sp>
          <p:nvSpPr>
            <p:cNvPr id="283824" name="Text Box 176"/>
            <p:cNvSpPr txBox="1">
              <a:spLocks noChangeArrowheads="1"/>
            </p:cNvSpPr>
            <p:nvPr/>
          </p:nvSpPr>
          <p:spPr bwMode="auto">
            <a:xfrm>
              <a:off x="3216" y="3100"/>
              <a:ext cx="196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sz="1600"/>
                <a:t>j</a:t>
              </a:r>
            </a:p>
          </p:txBody>
        </p:sp>
        <p:sp>
          <p:nvSpPr>
            <p:cNvPr id="283825" name="Text Box 177"/>
            <p:cNvSpPr txBox="1">
              <a:spLocks noChangeArrowheads="1"/>
            </p:cNvSpPr>
            <p:nvPr/>
          </p:nvSpPr>
          <p:spPr bwMode="auto">
            <a:xfrm>
              <a:off x="3068" y="2352"/>
              <a:ext cx="196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sz="1600"/>
                <a:t>j</a:t>
              </a:r>
            </a:p>
          </p:txBody>
        </p:sp>
        <p:sp>
          <p:nvSpPr>
            <p:cNvPr id="283826" name="Text Box 178"/>
            <p:cNvSpPr txBox="1">
              <a:spLocks noChangeArrowheads="1"/>
            </p:cNvSpPr>
            <p:nvPr/>
          </p:nvSpPr>
          <p:spPr bwMode="auto">
            <a:xfrm>
              <a:off x="3840" y="2352"/>
              <a:ext cx="196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sz="1600"/>
                <a:t>r</a:t>
              </a:r>
            </a:p>
          </p:txBody>
        </p:sp>
        <p:sp>
          <p:nvSpPr>
            <p:cNvPr id="283827" name="Text Box 179"/>
            <p:cNvSpPr txBox="1">
              <a:spLocks noChangeArrowheads="1"/>
            </p:cNvSpPr>
            <p:nvPr/>
          </p:nvSpPr>
          <p:spPr bwMode="auto">
            <a:xfrm>
              <a:off x="3840" y="3100"/>
              <a:ext cx="196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sz="1600"/>
                <a:t>r</a:t>
              </a:r>
            </a:p>
          </p:txBody>
        </p:sp>
        <p:sp>
          <p:nvSpPr>
            <p:cNvPr id="283828" name="AutoShape 180"/>
            <p:cNvSpPr>
              <a:spLocks/>
            </p:cNvSpPr>
            <p:nvPr/>
          </p:nvSpPr>
          <p:spPr bwMode="auto">
            <a:xfrm rot="-5400000">
              <a:off x="1728" y="2544"/>
              <a:ext cx="48" cy="624"/>
            </a:xfrm>
            <a:prstGeom prst="leftBrace">
              <a:avLst>
                <a:gd name="adj1" fmla="val 108333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3829" name="AutoShape 181"/>
            <p:cNvSpPr>
              <a:spLocks/>
            </p:cNvSpPr>
            <p:nvPr/>
          </p:nvSpPr>
          <p:spPr bwMode="auto">
            <a:xfrm rot="-5400000">
              <a:off x="1800" y="3192"/>
              <a:ext cx="48" cy="768"/>
            </a:xfrm>
            <a:prstGeom prst="leftBrace">
              <a:avLst>
                <a:gd name="adj1" fmla="val 133333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3830" name="AutoShape 182"/>
            <p:cNvSpPr>
              <a:spLocks/>
            </p:cNvSpPr>
            <p:nvPr/>
          </p:nvSpPr>
          <p:spPr bwMode="auto">
            <a:xfrm rot="-5400000">
              <a:off x="2568" y="2376"/>
              <a:ext cx="48" cy="960"/>
            </a:xfrm>
            <a:prstGeom prst="leftBrace">
              <a:avLst>
                <a:gd name="adj1" fmla="val 166667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3831" name="AutoShape 183"/>
            <p:cNvSpPr>
              <a:spLocks/>
            </p:cNvSpPr>
            <p:nvPr/>
          </p:nvSpPr>
          <p:spPr bwMode="auto">
            <a:xfrm rot="-5400000">
              <a:off x="2712" y="3096"/>
              <a:ext cx="48" cy="960"/>
            </a:xfrm>
            <a:prstGeom prst="leftBrace">
              <a:avLst>
                <a:gd name="adj1" fmla="val 166667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3832" name="Text Box 184"/>
            <p:cNvSpPr txBox="1">
              <a:spLocks noChangeArrowheads="1"/>
            </p:cNvSpPr>
            <p:nvPr/>
          </p:nvSpPr>
          <p:spPr bwMode="auto">
            <a:xfrm>
              <a:off x="1632" y="2841"/>
              <a:ext cx="307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>
                  <a:ea typeface="Arial" pitchFamily="-107" charset="0"/>
                  <a:cs typeface="Arial" pitchFamily="-107" charset="0"/>
                </a:rPr>
                <a:t>≤ x</a:t>
              </a:r>
            </a:p>
          </p:txBody>
        </p:sp>
        <p:sp>
          <p:nvSpPr>
            <p:cNvPr id="283833" name="Text Box 185"/>
            <p:cNvSpPr txBox="1">
              <a:spLocks noChangeArrowheads="1"/>
            </p:cNvSpPr>
            <p:nvPr/>
          </p:nvSpPr>
          <p:spPr bwMode="auto">
            <a:xfrm>
              <a:off x="2465" y="2841"/>
              <a:ext cx="31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>
                  <a:ea typeface="Arial" pitchFamily="-107" charset="0"/>
                  <a:cs typeface="Arial" pitchFamily="-107" charset="0"/>
                </a:rPr>
                <a:t>&gt; x</a:t>
              </a:r>
            </a:p>
          </p:txBody>
        </p:sp>
        <p:sp>
          <p:nvSpPr>
            <p:cNvPr id="283834" name="Text Box 186"/>
            <p:cNvSpPr txBox="1">
              <a:spLocks noChangeArrowheads="1"/>
            </p:cNvSpPr>
            <p:nvPr/>
          </p:nvSpPr>
          <p:spPr bwMode="auto">
            <a:xfrm>
              <a:off x="1680" y="3561"/>
              <a:ext cx="307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>
                  <a:ea typeface="Arial" pitchFamily="-107" charset="0"/>
                  <a:cs typeface="Arial" pitchFamily="-107" charset="0"/>
                </a:rPr>
                <a:t>≤ x</a:t>
              </a:r>
            </a:p>
          </p:txBody>
        </p:sp>
        <p:sp>
          <p:nvSpPr>
            <p:cNvPr id="283835" name="Text Box 187"/>
            <p:cNvSpPr txBox="1">
              <a:spLocks noChangeArrowheads="1"/>
            </p:cNvSpPr>
            <p:nvPr/>
          </p:nvSpPr>
          <p:spPr bwMode="auto">
            <a:xfrm>
              <a:off x="2592" y="3561"/>
              <a:ext cx="31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>
                  <a:ea typeface="Arial" pitchFamily="-107" charset="0"/>
                  <a:cs typeface="Arial" pitchFamily="-107" charset="0"/>
                </a:rPr>
                <a:t>&gt; x</a:t>
              </a:r>
            </a:p>
          </p:txBody>
        </p:sp>
        <p:sp>
          <p:nvSpPr>
            <p:cNvPr id="283836" name="Freeform 188"/>
            <p:cNvSpPr>
              <a:spLocks/>
            </p:cNvSpPr>
            <p:nvPr/>
          </p:nvSpPr>
          <p:spPr bwMode="auto">
            <a:xfrm>
              <a:off x="2160" y="2832"/>
              <a:ext cx="1056" cy="480"/>
            </a:xfrm>
            <a:custGeom>
              <a:avLst/>
              <a:gdLst/>
              <a:ahLst/>
              <a:cxnLst>
                <a:cxn ang="0">
                  <a:pos x="960" y="0"/>
                </a:cxn>
                <a:cxn ang="0">
                  <a:pos x="960" y="144"/>
                </a:cxn>
                <a:cxn ang="0">
                  <a:pos x="384" y="240"/>
                </a:cxn>
                <a:cxn ang="0">
                  <a:pos x="96" y="288"/>
                </a:cxn>
                <a:cxn ang="0">
                  <a:pos x="0" y="480"/>
                </a:cxn>
              </a:cxnLst>
              <a:rect l="0" t="0" r="r" b="b"/>
              <a:pathLst>
                <a:path w="1056" h="480">
                  <a:moveTo>
                    <a:pt x="960" y="0"/>
                  </a:moveTo>
                  <a:cubicBezTo>
                    <a:pt x="1008" y="52"/>
                    <a:pt x="1056" y="104"/>
                    <a:pt x="960" y="144"/>
                  </a:cubicBezTo>
                  <a:cubicBezTo>
                    <a:pt x="864" y="184"/>
                    <a:pt x="528" y="216"/>
                    <a:pt x="384" y="240"/>
                  </a:cubicBezTo>
                  <a:cubicBezTo>
                    <a:pt x="240" y="264"/>
                    <a:pt x="160" y="248"/>
                    <a:pt x="96" y="288"/>
                  </a:cubicBezTo>
                  <a:cubicBezTo>
                    <a:pt x="32" y="328"/>
                    <a:pt x="16" y="404"/>
                    <a:pt x="0" y="480"/>
                  </a:cubicBezTo>
                </a:path>
              </a:pathLst>
            </a:custGeom>
            <a:noFill/>
            <a:ln w="12700" cap="flat" cmpd="sng">
              <a:solidFill>
                <a:schemeClr val="tx1"/>
              </a:solidFill>
              <a:prstDash val="solid"/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3837" name="Freeform 189"/>
            <p:cNvSpPr>
              <a:spLocks/>
            </p:cNvSpPr>
            <p:nvPr/>
          </p:nvSpPr>
          <p:spPr bwMode="auto">
            <a:xfrm>
              <a:off x="2120" y="2736"/>
              <a:ext cx="1024" cy="576"/>
            </a:xfrm>
            <a:custGeom>
              <a:avLst/>
              <a:gdLst/>
              <a:ahLst/>
              <a:cxnLst>
                <a:cxn ang="0">
                  <a:pos x="40" y="0"/>
                </a:cxn>
                <a:cxn ang="0">
                  <a:pos x="40" y="144"/>
                </a:cxn>
                <a:cxn ang="0">
                  <a:pos x="280" y="288"/>
                </a:cxn>
                <a:cxn ang="0">
                  <a:pos x="904" y="336"/>
                </a:cxn>
                <a:cxn ang="0">
                  <a:pos x="1000" y="576"/>
                </a:cxn>
              </a:cxnLst>
              <a:rect l="0" t="0" r="r" b="b"/>
              <a:pathLst>
                <a:path w="1024" h="576">
                  <a:moveTo>
                    <a:pt x="40" y="0"/>
                  </a:moveTo>
                  <a:cubicBezTo>
                    <a:pt x="20" y="48"/>
                    <a:pt x="0" y="96"/>
                    <a:pt x="40" y="144"/>
                  </a:cubicBezTo>
                  <a:cubicBezTo>
                    <a:pt x="80" y="192"/>
                    <a:pt x="136" y="256"/>
                    <a:pt x="280" y="288"/>
                  </a:cubicBezTo>
                  <a:cubicBezTo>
                    <a:pt x="424" y="320"/>
                    <a:pt x="784" y="288"/>
                    <a:pt x="904" y="336"/>
                  </a:cubicBezTo>
                  <a:cubicBezTo>
                    <a:pt x="1024" y="384"/>
                    <a:pt x="1012" y="480"/>
                    <a:pt x="1000" y="576"/>
                  </a:cubicBezTo>
                </a:path>
              </a:pathLst>
            </a:custGeom>
            <a:noFill/>
            <a:ln w="12700" cap="flat" cmpd="sng">
              <a:solidFill>
                <a:schemeClr val="tx1"/>
              </a:solidFill>
              <a:prstDash val="solid"/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3838" name="Line 190"/>
            <p:cNvSpPr>
              <a:spLocks noChangeShapeType="1"/>
            </p:cNvSpPr>
            <p:nvPr/>
          </p:nvSpPr>
          <p:spPr bwMode="auto">
            <a:xfrm>
              <a:off x="2084" y="2552"/>
              <a:ext cx="0" cy="277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3839" name="Line 191"/>
            <p:cNvSpPr>
              <a:spLocks noChangeShapeType="1"/>
            </p:cNvSpPr>
            <p:nvPr/>
          </p:nvSpPr>
          <p:spPr bwMode="auto">
            <a:xfrm>
              <a:off x="3067" y="2540"/>
              <a:ext cx="0" cy="277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3840" name="Line 192"/>
            <p:cNvSpPr>
              <a:spLocks noChangeShapeType="1"/>
            </p:cNvSpPr>
            <p:nvPr/>
          </p:nvSpPr>
          <p:spPr bwMode="auto">
            <a:xfrm>
              <a:off x="3869" y="2545"/>
              <a:ext cx="0" cy="277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3841" name="Line 193"/>
            <p:cNvSpPr>
              <a:spLocks noChangeShapeType="1"/>
            </p:cNvSpPr>
            <p:nvPr/>
          </p:nvSpPr>
          <p:spPr bwMode="auto">
            <a:xfrm>
              <a:off x="2242" y="3268"/>
              <a:ext cx="0" cy="277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3842" name="Line 194"/>
            <p:cNvSpPr>
              <a:spLocks noChangeShapeType="1"/>
            </p:cNvSpPr>
            <p:nvPr/>
          </p:nvSpPr>
          <p:spPr bwMode="auto">
            <a:xfrm>
              <a:off x="3219" y="3262"/>
              <a:ext cx="0" cy="277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3843" name="Line 195"/>
            <p:cNvSpPr>
              <a:spLocks noChangeShapeType="1"/>
            </p:cNvSpPr>
            <p:nvPr/>
          </p:nvSpPr>
          <p:spPr bwMode="auto">
            <a:xfrm>
              <a:off x="3869" y="3268"/>
              <a:ext cx="0" cy="277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83844" name="Rectangle 196"/>
          <p:cNvSpPr>
            <a:spLocks noGrp="1" noChangeArrowheads="1"/>
          </p:cNvSpPr>
          <p:nvPr>
            <p:ph type="body" sz="half" idx="1"/>
          </p:nvPr>
        </p:nvSpPr>
        <p:spPr>
          <a:xfrm>
            <a:off x="350838" y="1214438"/>
            <a:ext cx="3317875" cy="5076825"/>
          </a:xfrm>
          <a:noFill/>
          <a:ln/>
        </p:spPr>
        <p:txBody>
          <a:bodyPr/>
          <a:lstStyle/>
          <a:p>
            <a:pPr>
              <a:buFontTx/>
              <a:buNone/>
            </a:pPr>
            <a:r>
              <a:rPr lang="en-US" sz="2400" b="1"/>
              <a:t>If A[j] &gt; pivot:</a:t>
            </a:r>
          </a:p>
          <a:p>
            <a:r>
              <a:rPr lang="en-US" sz="2400">
                <a:solidFill>
                  <a:schemeClr val="tx1"/>
                </a:solidFill>
              </a:rPr>
              <a:t>only increment j</a:t>
            </a:r>
            <a:r>
              <a:rPr lang="en-US" sz="2400"/>
              <a:t> </a:t>
            </a:r>
          </a:p>
          <a:p>
            <a:endParaRPr lang="en-US" sz="2400"/>
          </a:p>
          <a:p>
            <a:endParaRPr lang="en-US" sz="2400"/>
          </a:p>
          <a:p>
            <a:endParaRPr lang="en-US" sz="2400"/>
          </a:p>
          <a:p>
            <a:endParaRPr lang="en-US" sz="2400"/>
          </a:p>
          <a:p>
            <a:pPr>
              <a:buFontTx/>
              <a:buNone/>
            </a:pPr>
            <a:r>
              <a:rPr lang="en-US" sz="2400" b="1"/>
              <a:t>If A[j] ≤ pivot:</a:t>
            </a:r>
          </a:p>
          <a:p>
            <a:r>
              <a:rPr lang="en-US" sz="2400">
                <a:solidFill>
                  <a:schemeClr val="tx1"/>
                </a:solidFill>
              </a:rPr>
              <a:t>i is incremented, A[j] and A[i] are swapped and then j is incremented</a:t>
            </a:r>
          </a:p>
          <a:p>
            <a:pPr>
              <a:buFontTx/>
              <a:buNone/>
            </a:pPr>
            <a:endParaRPr lang="en-US" sz="2400">
              <a:solidFill>
                <a:schemeClr val="tx1"/>
              </a:solidFill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A3C0E3-8C81-6E42-BDC5-759A6331DBA1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45846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84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84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CS 477/677 - Lecture 8</a:t>
            </a:r>
            <a:endParaRPr lang="en-US"/>
          </a:p>
        </p:txBody>
      </p:sp>
      <p:sp>
        <p:nvSpPr>
          <p:cNvPr id="284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Loop Invariant</a:t>
            </a:r>
          </a:p>
        </p:txBody>
      </p:sp>
      <p:sp>
        <p:nvSpPr>
          <p:cNvPr id="284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0837" y="3852863"/>
            <a:ext cx="8637519" cy="2763837"/>
          </a:xfrm>
        </p:spPr>
        <p:txBody>
          <a:bodyPr/>
          <a:lstStyle/>
          <a:p>
            <a:pPr marL="533400" indent="-533400">
              <a:buFontTx/>
              <a:buNone/>
            </a:pPr>
            <a:r>
              <a:rPr lang="en-US" b="1" dirty="0"/>
              <a:t>Termination: </a:t>
            </a:r>
            <a:r>
              <a:rPr lang="en-US" dirty="0"/>
              <a:t>When the loop terminates:</a:t>
            </a:r>
          </a:p>
          <a:p>
            <a:pPr marL="914400" lvl="1" indent="-457200"/>
            <a:r>
              <a:rPr lang="en-US" dirty="0">
                <a:latin typeface="Comic Sans MS" pitchFamily="-107" charset="0"/>
              </a:rPr>
              <a:t>j = r </a:t>
            </a:r>
            <a:r>
              <a:rPr lang="en-US" dirty="0">
                <a:sym typeface="Symbol" pitchFamily="-107" charset="2"/>
              </a:rPr>
              <a:t>⇒ </a:t>
            </a:r>
            <a:r>
              <a:rPr lang="en-US" dirty="0"/>
              <a:t>all elements in A are partitioned into one of the three cases: </a:t>
            </a:r>
            <a:r>
              <a:rPr lang="en-US" dirty="0">
                <a:latin typeface="Comic Sans MS" pitchFamily="-107" charset="0"/>
              </a:rPr>
              <a:t>A[p . . </a:t>
            </a:r>
            <a:r>
              <a:rPr lang="en-US" dirty="0" err="1">
                <a:latin typeface="Comic Sans MS" pitchFamily="-107" charset="0"/>
              </a:rPr>
              <a:t>i</a:t>
            </a:r>
            <a:r>
              <a:rPr lang="en-US" dirty="0">
                <a:latin typeface="Comic Sans MS" pitchFamily="-107" charset="0"/>
              </a:rPr>
              <a:t> ]</a:t>
            </a:r>
            <a:r>
              <a:rPr lang="en-US" dirty="0"/>
              <a:t> ≤ pivot, </a:t>
            </a:r>
            <a:r>
              <a:rPr lang="en-US" dirty="0">
                <a:latin typeface="Comic Sans MS" pitchFamily="-107" charset="0"/>
              </a:rPr>
              <a:t>A[</a:t>
            </a:r>
            <a:r>
              <a:rPr lang="en-US" dirty="0" err="1">
                <a:latin typeface="Comic Sans MS" pitchFamily="-107" charset="0"/>
              </a:rPr>
              <a:t>i</a:t>
            </a:r>
            <a:r>
              <a:rPr lang="en-US" dirty="0">
                <a:latin typeface="Comic Sans MS" pitchFamily="-107" charset="0"/>
              </a:rPr>
              <a:t> + 1 . . r - 1]</a:t>
            </a:r>
            <a:r>
              <a:rPr lang="en-US" dirty="0"/>
              <a:t> &gt; pivot, and </a:t>
            </a:r>
            <a:r>
              <a:rPr lang="en-US" dirty="0">
                <a:latin typeface="Comic Sans MS" pitchFamily="-107" charset="0"/>
              </a:rPr>
              <a:t>A[r]</a:t>
            </a:r>
            <a:r>
              <a:rPr lang="en-US" dirty="0"/>
              <a:t> = pivot	</a:t>
            </a:r>
          </a:p>
        </p:txBody>
      </p:sp>
      <p:sp>
        <p:nvSpPr>
          <p:cNvPr id="284676" name="Rectangle 4"/>
          <p:cNvSpPr>
            <a:spLocks noChangeArrowheads="1"/>
          </p:cNvSpPr>
          <p:nvPr/>
        </p:nvSpPr>
        <p:spPr bwMode="auto">
          <a:xfrm>
            <a:off x="5481638" y="2166938"/>
            <a:ext cx="412750" cy="423862"/>
          </a:xfrm>
          <a:prstGeom prst="rect">
            <a:avLst/>
          </a:prstGeom>
          <a:solidFill>
            <a:srgbClr val="969696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algn="ctr">
              <a:spcBef>
                <a:spcPct val="20000"/>
              </a:spcBef>
            </a:pPr>
            <a:endParaRPr lang="en-US">
              <a:solidFill>
                <a:schemeClr val="accent2"/>
              </a:solidFill>
            </a:endParaRPr>
          </a:p>
        </p:txBody>
      </p:sp>
      <p:sp>
        <p:nvSpPr>
          <p:cNvPr id="284677" name="Rectangle 5"/>
          <p:cNvSpPr>
            <a:spLocks noChangeArrowheads="1"/>
          </p:cNvSpPr>
          <p:nvPr/>
        </p:nvSpPr>
        <p:spPr bwMode="auto">
          <a:xfrm>
            <a:off x="5067300" y="2166938"/>
            <a:ext cx="414338" cy="423862"/>
          </a:xfrm>
          <a:prstGeom prst="rect">
            <a:avLst/>
          </a:prstGeom>
          <a:solidFill>
            <a:srgbClr val="969696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algn="ctr">
              <a:spcBef>
                <a:spcPct val="20000"/>
              </a:spcBef>
            </a:pPr>
            <a:endParaRPr lang="en-US">
              <a:solidFill>
                <a:schemeClr val="accent2"/>
              </a:solidFill>
            </a:endParaRPr>
          </a:p>
        </p:txBody>
      </p:sp>
      <p:sp>
        <p:nvSpPr>
          <p:cNvPr id="284678" name="Rectangle 6"/>
          <p:cNvSpPr>
            <a:spLocks noChangeArrowheads="1"/>
          </p:cNvSpPr>
          <p:nvPr/>
        </p:nvSpPr>
        <p:spPr bwMode="auto">
          <a:xfrm>
            <a:off x="4654550" y="2166938"/>
            <a:ext cx="412750" cy="423862"/>
          </a:xfrm>
          <a:prstGeom prst="rect">
            <a:avLst/>
          </a:prstGeom>
          <a:solidFill>
            <a:srgbClr val="969696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algn="ctr">
              <a:spcBef>
                <a:spcPct val="20000"/>
              </a:spcBef>
            </a:pPr>
            <a:endParaRPr lang="en-US">
              <a:solidFill>
                <a:schemeClr val="accent2"/>
              </a:solidFill>
            </a:endParaRPr>
          </a:p>
        </p:txBody>
      </p:sp>
      <p:sp>
        <p:nvSpPr>
          <p:cNvPr id="284679" name="Rectangle 7"/>
          <p:cNvSpPr>
            <a:spLocks noChangeArrowheads="1"/>
          </p:cNvSpPr>
          <p:nvPr/>
        </p:nvSpPr>
        <p:spPr bwMode="auto">
          <a:xfrm>
            <a:off x="4241800" y="2166938"/>
            <a:ext cx="412750" cy="423862"/>
          </a:xfrm>
          <a:prstGeom prst="rect">
            <a:avLst/>
          </a:prstGeom>
          <a:solidFill>
            <a:srgbClr val="969696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algn="ctr">
              <a:spcBef>
                <a:spcPct val="20000"/>
              </a:spcBef>
            </a:pPr>
            <a:endParaRPr lang="en-US">
              <a:solidFill>
                <a:schemeClr val="accent2"/>
              </a:solidFill>
            </a:endParaRPr>
          </a:p>
        </p:txBody>
      </p:sp>
      <p:sp>
        <p:nvSpPr>
          <p:cNvPr id="284680" name="Rectangle 8"/>
          <p:cNvSpPr>
            <a:spLocks noChangeArrowheads="1"/>
          </p:cNvSpPr>
          <p:nvPr/>
        </p:nvSpPr>
        <p:spPr bwMode="auto">
          <a:xfrm>
            <a:off x="3827463" y="2166938"/>
            <a:ext cx="414337" cy="423862"/>
          </a:xfrm>
          <a:prstGeom prst="rect">
            <a:avLst/>
          </a:prstGeom>
          <a:solidFill>
            <a:srgbClr val="969696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algn="ctr">
              <a:spcBef>
                <a:spcPct val="20000"/>
              </a:spcBef>
            </a:pPr>
            <a:endParaRPr lang="en-US">
              <a:solidFill>
                <a:schemeClr val="accent2"/>
              </a:solidFill>
            </a:endParaRPr>
          </a:p>
        </p:txBody>
      </p:sp>
      <p:sp>
        <p:nvSpPr>
          <p:cNvPr id="284681" name="Rectangle 9"/>
          <p:cNvSpPr>
            <a:spLocks noChangeArrowheads="1"/>
          </p:cNvSpPr>
          <p:nvPr/>
        </p:nvSpPr>
        <p:spPr bwMode="auto">
          <a:xfrm>
            <a:off x="3414713" y="2166938"/>
            <a:ext cx="412750" cy="423862"/>
          </a:xfrm>
          <a:prstGeom prst="rect">
            <a:avLst/>
          </a:prstGeom>
          <a:solidFill>
            <a:srgbClr val="EAEAEA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algn="ctr">
              <a:spcBef>
                <a:spcPct val="20000"/>
              </a:spcBef>
            </a:pPr>
            <a:endParaRPr lang="en-US">
              <a:solidFill>
                <a:schemeClr val="accent2"/>
              </a:solidFill>
            </a:endParaRPr>
          </a:p>
        </p:txBody>
      </p:sp>
      <p:sp>
        <p:nvSpPr>
          <p:cNvPr id="284682" name="Rectangle 10"/>
          <p:cNvSpPr>
            <a:spLocks noChangeArrowheads="1"/>
          </p:cNvSpPr>
          <p:nvPr/>
        </p:nvSpPr>
        <p:spPr bwMode="auto">
          <a:xfrm>
            <a:off x="3000375" y="2166938"/>
            <a:ext cx="414338" cy="423862"/>
          </a:xfrm>
          <a:prstGeom prst="rect">
            <a:avLst/>
          </a:prstGeom>
          <a:solidFill>
            <a:srgbClr val="EAEAEA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algn="ctr">
              <a:spcBef>
                <a:spcPct val="20000"/>
              </a:spcBef>
            </a:pPr>
            <a:endParaRPr lang="en-US">
              <a:solidFill>
                <a:schemeClr val="accent2"/>
              </a:solidFill>
            </a:endParaRPr>
          </a:p>
        </p:txBody>
      </p:sp>
      <p:sp>
        <p:nvSpPr>
          <p:cNvPr id="284683" name="Rectangle 11"/>
          <p:cNvSpPr>
            <a:spLocks noChangeArrowheads="1"/>
          </p:cNvSpPr>
          <p:nvPr/>
        </p:nvSpPr>
        <p:spPr bwMode="auto">
          <a:xfrm>
            <a:off x="2587625" y="2166938"/>
            <a:ext cx="412750" cy="423862"/>
          </a:xfrm>
          <a:prstGeom prst="rect">
            <a:avLst/>
          </a:prstGeom>
          <a:solidFill>
            <a:srgbClr val="EAEAEA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algn="ctr">
              <a:spcBef>
                <a:spcPct val="20000"/>
              </a:spcBef>
            </a:pPr>
            <a:endParaRPr lang="en-US">
              <a:solidFill>
                <a:schemeClr val="accent2"/>
              </a:solidFill>
            </a:endParaRPr>
          </a:p>
        </p:txBody>
      </p:sp>
      <p:sp>
        <p:nvSpPr>
          <p:cNvPr id="284684" name="Line 12"/>
          <p:cNvSpPr>
            <a:spLocks noChangeShapeType="1"/>
          </p:cNvSpPr>
          <p:nvPr/>
        </p:nvSpPr>
        <p:spPr bwMode="auto">
          <a:xfrm>
            <a:off x="5067300" y="2166938"/>
            <a:ext cx="0" cy="423862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4685" name="AutoShape 13"/>
          <p:cNvSpPr>
            <a:spLocks/>
          </p:cNvSpPr>
          <p:nvPr/>
        </p:nvSpPr>
        <p:spPr bwMode="auto">
          <a:xfrm rot="5400000">
            <a:off x="3094832" y="1080294"/>
            <a:ext cx="169862" cy="1276350"/>
          </a:xfrm>
          <a:prstGeom prst="leftBrace">
            <a:avLst>
              <a:gd name="adj1" fmla="val 62617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4686" name="AutoShape 14"/>
          <p:cNvSpPr>
            <a:spLocks/>
          </p:cNvSpPr>
          <p:nvPr/>
        </p:nvSpPr>
        <p:spPr bwMode="auto">
          <a:xfrm rot="5400000">
            <a:off x="4817269" y="700882"/>
            <a:ext cx="104775" cy="2065337"/>
          </a:xfrm>
          <a:prstGeom prst="leftBrace">
            <a:avLst>
              <a:gd name="adj1" fmla="val 164268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4687" name="Text Box 15"/>
          <p:cNvSpPr txBox="1">
            <a:spLocks noChangeArrowheads="1"/>
          </p:cNvSpPr>
          <p:nvPr/>
        </p:nvSpPr>
        <p:spPr bwMode="auto">
          <a:xfrm>
            <a:off x="2513013" y="1252538"/>
            <a:ext cx="133191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latin typeface="Comic Sans MS" pitchFamily="-107" charset="0"/>
              </a:rPr>
              <a:t>A[p…i] ≤ x</a:t>
            </a:r>
          </a:p>
        </p:txBody>
      </p:sp>
      <p:sp>
        <p:nvSpPr>
          <p:cNvPr id="284688" name="Text Box 16"/>
          <p:cNvSpPr txBox="1">
            <a:spLocks noChangeArrowheads="1"/>
          </p:cNvSpPr>
          <p:nvPr/>
        </p:nvSpPr>
        <p:spPr bwMode="auto">
          <a:xfrm>
            <a:off x="4160838" y="1252538"/>
            <a:ext cx="17462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latin typeface="Comic Sans MS" pitchFamily="-107" charset="0"/>
              </a:rPr>
              <a:t>A[i+1…j-1] &gt; x</a:t>
            </a:r>
          </a:p>
        </p:txBody>
      </p:sp>
      <p:sp>
        <p:nvSpPr>
          <p:cNvPr id="284689" name="Text Box 17"/>
          <p:cNvSpPr txBox="1">
            <a:spLocks noChangeArrowheads="1"/>
          </p:cNvSpPr>
          <p:nvPr/>
        </p:nvSpPr>
        <p:spPr bwMode="auto">
          <a:xfrm>
            <a:off x="2614613" y="1733550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/>
              <a:t>p</a:t>
            </a:r>
          </a:p>
        </p:txBody>
      </p:sp>
      <p:sp>
        <p:nvSpPr>
          <p:cNvPr id="284690" name="Text Box 18"/>
          <p:cNvSpPr txBox="1">
            <a:spLocks noChangeArrowheads="1"/>
          </p:cNvSpPr>
          <p:nvPr/>
        </p:nvSpPr>
        <p:spPr bwMode="auto">
          <a:xfrm>
            <a:off x="3478213" y="1733550"/>
            <a:ext cx="2349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/>
              <a:t>i</a:t>
            </a:r>
          </a:p>
        </p:txBody>
      </p:sp>
      <p:sp>
        <p:nvSpPr>
          <p:cNvPr id="284691" name="Text Box 19"/>
          <p:cNvSpPr txBox="1">
            <a:spLocks noChangeArrowheads="1"/>
          </p:cNvSpPr>
          <p:nvPr/>
        </p:nvSpPr>
        <p:spPr bwMode="auto">
          <a:xfrm>
            <a:off x="3827463" y="1733550"/>
            <a:ext cx="4953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/>
              <a:t>i+1</a:t>
            </a:r>
          </a:p>
        </p:txBody>
      </p:sp>
      <p:sp>
        <p:nvSpPr>
          <p:cNvPr id="284692" name="Text Box 20"/>
          <p:cNvSpPr txBox="1">
            <a:spLocks noChangeArrowheads="1"/>
          </p:cNvSpPr>
          <p:nvPr/>
        </p:nvSpPr>
        <p:spPr bwMode="auto">
          <a:xfrm>
            <a:off x="5859463" y="1719263"/>
            <a:ext cx="4445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/>
              <a:t>j=r</a:t>
            </a:r>
          </a:p>
        </p:txBody>
      </p:sp>
      <p:sp>
        <p:nvSpPr>
          <p:cNvPr id="284693" name="Text Box 21"/>
          <p:cNvSpPr txBox="1">
            <a:spLocks noChangeArrowheads="1"/>
          </p:cNvSpPr>
          <p:nvPr/>
        </p:nvSpPr>
        <p:spPr bwMode="auto">
          <a:xfrm>
            <a:off x="5470525" y="1738313"/>
            <a:ext cx="438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/>
              <a:t>j-1</a:t>
            </a:r>
          </a:p>
        </p:txBody>
      </p:sp>
      <p:sp>
        <p:nvSpPr>
          <p:cNvPr id="284694" name="Line 22"/>
          <p:cNvSpPr>
            <a:spLocks noChangeShapeType="1"/>
          </p:cNvSpPr>
          <p:nvPr/>
        </p:nvSpPr>
        <p:spPr bwMode="auto">
          <a:xfrm>
            <a:off x="3827463" y="2051050"/>
            <a:ext cx="0" cy="6191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4695" name="Rectangle 23"/>
          <p:cNvSpPr>
            <a:spLocks noChangeArrowheads="1"/>
          </p:cNvSpPr>
          <p:nvPr/>
        </p:nvSpPr>
        <p:spPr bwMode="auto">
          <a:xfrm>
            <a:off x="5891213" y="2166938"/>
            <a:ext cx="412750" cy="423862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algn="ctr">
              <a:spcBef>
                <a:spcPct val="20000"/>
              </a:spcBef>
            </a:pPr>
            <a:r>
              <a:rPr lang="en-US">
                <a:solidFill>
                  <a:schemeClr val="accent2"/>
                </a:solidFill>
                <a:latin typeface="Comic Sans MS" pitchFamily="-107" charset="0"/>
              </a:rPr>
              <a:t>x</a:t>
            </a:r>
          </a:p>
        </p:txBody>
      </p:sp>
      <p:sp>
        <p:nvSpPr>
          <p:cNvPr id="284696" name="Line 24"/>
          <p:cNvSpPr>
            <a:spLocks noChangeShapeType="1"/>
          </p:cNvSpPr>
          <p:nvPr/>
        </p:nvSpPr>
        <p:spPr bwMode="auto">
          <a:xfrm>
            <a:off x="5894388" y="2060575"/>
            <a:ext cx="0" cy="6191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4697" name="Text Box 25"/>
          <p:cNvSpPr txBox="1">
            <a:spLocks noChangeArrowheads="1"/>
          </p:cNvSpPr>
          <p:nvPr/>
        </p:nvSpPr>
        <p:spPr bwMode="auto">
          <a:xfrm>
            <a:off x="5751513" y="3328988"/>
            <a:ext cx="6667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/>
              <a:t>pivot</a:t>
            </a:r>
          </a:p>
        </p:txBody>
      </p:sp>
      <p:sp>
        <p:nvSpPr>
          <p:cNvPr id="284698" name="Line 26"/>
          <p:cNvSpPr>
            <a:spLocks noChangeShapeType="1"/>
          </p:cNvSpPr>
          <p:nvPr/>
        </p:nvSpPr>
        <p:spPr bwMode="auto">
          <a:xfrm flipV="1">
            <a:off x="6113463" y="2719388"/>
            <a:ext cx="0" cy="609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1A9E4-027E-6D48-8F40-DD130E118377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88974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CS 477/677 - Lecture 8</a:t>
            </a:r>
            <a:endParaRPr lang="en-US"/>
          </a:p>
        </p:txBody>
      </p:sp>
      <p:sp>
        <p:nvSpPr>
          <p:cNvPr id="285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Randomized Quicksort</a:t>
            </a:r>
          </a:p>
        </p:txBody>
      </p:sp>
      <p:sp>
        <p:nvSpPr>
          <p:cNvPr id="285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5900" y="1139825"/>
            <a:ext cx="8564563" cy="4237038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US">
                <a:solidFill>
                  <a:srgbClr val="DD0111"/>
                </a:solidFill>
                <a:latin typeface="Monotype Corsiva" pitchFamily="-107" charset="0"/>
              </a:rPr>
              <a:t>Alg. :</a:t>
            </a:r>
            <a:r>
              <a:rPr lang="en-US"/>
              <a:t> RANDOMIZED-QUICKSORT</a:t>
            </a:r>
            <a:r>
              <a:rPr lang="en-US">
                <a:latin typeface="Comic Sans MS" pitchFamily="-107" charset="0"/>
              </a:rPr>
              <a:t>(A, p, r)</a:t>
            </a:r>
          </a:p>
          <a:p>
            <a:pPr>
              <a:lnSpc>
                <a:spcPct val="200000"/>
              </a:lnSpc>
              <a:buFontTx/>
              <a:buNone/>
            </a:pPr>
            <a:r>
              <a:rPr lang="en-US" b="1"/>
              <a:t>		if </a:t>
            </a:r>
            <a:r>
              <a:rPr lang="en-US">
                <a:latin typeface="Comic Sans MS" pitchFamily="-107" charset="0"/>
              </a:rPr>
              <a:t>p &lt; r</a:t>
            </a:r>
          </a:p>
          <a:p>
            <a:pPr>
              <a:lnSpc>
                <a:spcPct val="200000"/>
              </a:lnSpc>
              <a:buFontTx/>
              <a:buNone/>
            </a:pPr>
            <a:r>
              <a:rPr lang="en-US" b="1"/>
              <a:t>		then </a:t>
            </a:r>
            <a:r>
              <a:rPr lang="en-US">
                <a:latin typeface="Comic Sans MS" pitchFamily="-107" charset="0"/>
              </a:rPr>
              <a:t>q ←</a:t>
            </a:r>
            <a:r>
              <a:rPr lang="en-US"/>
              <a:t> RANDOMIZED-PARTITION</a:t>
            </a:r>
            <a:r>
              <a:rPr lang="en-US">
                <a:latin typeface="Comic Sans MS" pitchFamily="-107" charset="0"/>
              </a:rPr>
              <a:t>(A, p, r)</a:t>
            </a:r>
          </a:p>
          <a:p>
            <a:pPr>
              <a:lnSpc>
                <a:spcPct val="200000"/>
              </a:lnSpc>
              <a:buFontTx/>
              <a:buNone/>
            </a:pPr>
            <a:r>
              <a:rPr lang="en-US"/>
              <a:t>			RANDOMIZED-QUICKSORT</a:t>
            </a:r>
            <a:r>
              <a:rPr lang="en-US">
                <a:latin typeface="Comic Sans MS" pitchFamily="-107" charset="0"/>
              </a:rPr>
              <a:t>(A, p, </a:t>
            </a:r>
            <a:r>
              <a:rPr lang="en-US">
                <a:solidFill>
                  <a:srgbClr val="CC0000"/>
                </a:solidFill>
                <a:latin typeface="Comic Sans MS" pitchFamily="-107" charset="0"/>
              </a:rPr>
              <a:t>q - 1</a:t>
            </a:r>
            <a:r>
              <a:rPr lang="en-US">
                <a:latin typeface="Comic Sans MS" pitchFamily="-107" charset="0"/>
              </a:rPr>
              <a:t>)</a:t>
            </a:r>
          </a:p>
          <a:p>
            <a:pPr>
              <a:lnSpc>
                <a:spcPct val="200000"/>
              </a:lnSpc>
              <a:buFontTx/>
              <a:buNone/>
            </a:pPr>
            <a:r>
              <a:rPr lang="en-US"/>
              <a:t>			RANDOMIZED-QUICKSORT</a:t>
            </a:r>
            <a:r>
              <a:rPr lang="en-US">
                <a:latin typeface="Comic Sans MS" pitchFamily="-107" charset="0"/>
              </a:rPr>
              <a:t>(A, </a:t>
            </a:r>
            <a:r>
              <a:rPr lang="en-US">
                <a:solidFill>
                  <a:srgbClr val="CC0000"/>
                </a:solidFill>
                <a:latin typeface="Comic Sans MS" pitchFamily="-107" charset="0"/>
              </a:rPr>
              <a:t>q + 1</a:t>
            </a:r>
            <a:r>
              <a:rPr lang="en-US">
                <a:latin typeface="Comic Sans MS" pitchFamily="-107" charset="0"/>
              </a:rPr>
              <a:t>, r)</a:t>
            </a:r>
          </a:p>
        </p:txBody>
      </p:sp>
      <p:sp>
        <p:nvSpPr>
          <p:cNvPr id="285700" name="Text Box 4"/>
          <p:cNvSpPr txBox="1">
            <a:spLocks noChangeArrowheads="1"/>
          </p:cNvSpPr>
          <p:nvPr/>
        </p:nvSpPr>
        <p:spPr bwMode="auto">
          <a:xfrm>
            <a:off x="639763" y="5583238"/>
            <a:ext cx="8020050" cy="53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lnSpc>
                <a:spcPct val="120000"/>
              </a:lnSpc>
            </a:pPr>
            <a:r>
              <a:rPr lang="en-US" sz="2400">
                <a:solidFill>
                  <a:srgbClr val="DD0111"/>
                </a:solidFill>
                <a:latin typeface="Comic Sans MS" pitchFamily="-107" charset="0"/>
              </a:rPr>
              <a:t>The pivot is no longer included in any of the subarrays!!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1A9E4-027E-6D48-8F40-DD130E118377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869289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CS 477/677 - Lecture 8</a:t>
            </a:r>
            <a:endParaRPr lang="en-US"/>
          </a:p>
        </p:txBody>
      </p:sp>
      <p:sp>
        <p:nvSpPr>
          <p:cNvPr id="448514" name="AutoShape 2"/>
          <p:cNvSpPr>
            <a:spLocks noChangeArrowheads="1"/>
          </p:cNvSpPr>
          <p:nvPr/>
        </p:nvSpPr>
        <p:spPr bwMode="auto">
          <a:xfrm>
            <a:off x="1073150" y="2921000"/>
            <a:ext cx="7580313" cy="5969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48515" name="Rectangle 3"/>
          <p:cNvSpPr>
            <a:spLocks noGrp="1" noChangeArrowheads="1"/>
          </p:cNvSpPr>
          <p:nvPr>
            <p:ph type="title"/>
          </p:nvPr>
        </p:nvSpPr>
        <p:spPr>
          <a:xfrm>
            <a:off x="341313" y="100013"/>
            <a:ext cx="8559800" cy="906462"/>
          </a:xfrm>
        </p:spPr>
        <p:txBody>
          <a:bodyPr/>
          <a:lstStyle/>
          <a:p>
            <a:r>
              <a:rPr lang="en-US"/>
              <a:t>Analysis of Randomized Quicksort</a:t>
            </a:r>
          </a:p>
        </p:txBody>
      </p:sp>
      <p:sp>
        <p:nvSpPr>
          <p:cNvPr id="448516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215900" y="1306513"/>
            <a:ext cx="8564563" cy="4916487"/>
          </a:xfrm>
        </p:spPr>
        <p:txBody>
          <a:bodyPr/>
          <a:lstStyle/>
          <a:p>
            <a:pPr>
              <a:lnSpc>
                <a:spcPct val="150000"/>
              </a:lnSpc>
              <a:buFontTx/>
              <a:buNone/>
            </a:pPr>
            <a:r>
              <a:rPr lang="en-US" dirty="0">
                <a:solidFill>
                  <a:srgbClr val="DD0111"/>
                </a:solidFill>
                <a:latin typeface="Monotype Corsiva" pitchFamily="-107" charset="0"/>
              </a:rPr>
              <a:t>Alg. :</a:t>
            </a:r>
            <a:r>
              <a:rPr lang="en-US" dirty="0"/>
              <a:t> RANDOMIZED-QUICKSORT</a:t>
            </a:r>
            <a:r>
              <a:rPr lang="en-US" dirty="0">
                <a:latin typeface="Comic Sans MS" pitchFamily="-107" charset="0"/>
              </a:rPr>
              <a:t>(A, p, r)</a:t>
            </a:r>
          </a:p>
          <a:p>
            <a:pPr>
              <a:lnSpc>
                <a:spcPct val="150000"/>
              </a:lnSpc>
              <a:buFontTx/>
              <a:buNone/>
            </a:pPr>
            <a:r>
              <a:rPr lang="en-US" b="1" dirty="0"/>
              <a:t>		if </a:t>
            </a:r>
            <a:r>
              <a:rPr lang="en-US" dirty="0">
                <a:latin typeface="Comic Sans MS" pitchFamily="-107" charset="0"/>
              </a:rPr>
              <a:t>p &lt; r</a:t>
            </a:r>
          </a:p>
          <a:p>
            <a:pPr>
              <a:lnSpc>
                <a:spcPct val="150000"/>
              </a:lnSpc>
              <a:buFontTx/>
              <a:buNone/>
            </a:pPr>
            <a:r>
              <a:rPr lang="en-US" b="1" dirty="0"/>
              <a:t>		then </a:t>
            </a:r>
            <a:r>
              <a:rPr lang="en-US" dirty="0">
                <a:latin typeface="Comic Sans MS" pitchFamily="-107" charset="0"/>
              </a:rPr>
              <a:t>q ←</a:t>
            </a:r>
            <a:r>
              <a:rPr lang="en-US" dirty="0"/>
              <a:t> RANDOMIZED-PARTITION</a:t>
            </a:r>
            <a:r>
              <a:rPr lang="en-US" dirty="0">
                <a:latin typeface="Comic Sans MS" pitchFamily="-107" charset="0"/>
              </a:rPr>
              <a:t>(A, p, r)</a:t>
            </a:r>
          </a:p>
          <a:p>
            <a:pPr>
              <a:lnSpc>
                <a:spcPct val="150000"/>
              </a:lnSpc>
              <a:buFontTx/>
              <a:buNone/>
            </a:pPr>
            <a:r>
              <a:rPr lang="en-US" dirty="0"/>
              <a:t>			RANDOMIZED-QUICKSORT</a:t>
            </a:r>
            <a:r>
              <a:rPr lang="en-US" dirty="0">
                <a:latin typeface="Comic Sans MS" pitchFamily="-107" charset="0"/>
              </a:rPr>
              <a:t>(A, p, q - 1)</a:t>
            </a:r>
          </a:p>
          <a:p>
            <a:pPr>
              <a:lnSpc>
                <a:spcPct val="150000"/>
              </a:lnSpc>
              <a:buFontTx/>
              <a:buNone/>
            </a:pPr>
            <a:r>
              <a:rPr lang="en-US" dirty="0"/>
              <a:t>			RANDOMIZED-QUICKSORT</a:t>
            </a:r>
            <a:r>
              <a:rPr lang="en-US" dirty="0">
                <a:latin typeface="Comic Sans MS" pitchFamily="-107" charset="0"/>
              </a:rPr>
              <a:t>(A, q + 1, r)</a:t>
            </a:r>
          </a:p>
        </p:txBody>
      </p:sp>
      <p:sp>
        <p:nvSpPr>
          <p:cNvPr id="448517" name="Text Box 5"/>
          <p:cNvSpPr txBox="1">
            <a:spLocks noChangeArrowheads="1"/>
          </p:cNvSpPr>
          <p:nvPr/>
        </p:nvSpPr>
        <p:spPr bwMode="auto">
          <a:xfrm>
            <a:off x="3881438" y="1919288"/>
            <a:ext cx="5019675" cy="9787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lnSpc>
                <a:spcPct val="120000"/>
              </a:lnSpc>
            </a:pPr>
            <a:r>
              <a:rPr lang="en-US" sz="2400" dirty="0">
                <a:solidFill>
                  <a:srgbClr val="DD0111"/>
                </a:solidFill>
                <a:latin typeface="Century Gothic" charset="0"/>
                <a:ea typeface="Century Gothic" charset="0"/>
                <a:cs typeface="Century Gothic" charset="0"/>
              </a:rPr>
              <a:t>The running time of Quicksort is dominated by PARTITION !!</a:t>
            </a:r>
          </a:p>
        </p:txBody>
      </p:sp>
      <p:sp>
        <p:nvSpPr>
          <p:cNvPr id="448518" name="Rectangle 6"/>
          <p:cNvSpPr>
            <a:spLocks noChangeArrowheads="1"/>
          </p:cNvSpPr>
          <p:nvPr/>
        </p:nvSpPr>
        <p:spPr bwMode="auto">
          <a:xfrm>
            <a:off x="466725" y="4946650"/>
            <a:ext cx="4017963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2800" dirty="0">
                <a:solidFill>
                  <a:srgbClr val="DD0111"/>
                </a:solidFill>
                <a:latin typeface="Century Gothic" charset="0"/>
                <a:ea typeface="Century Gothic" charset="0"/>
                <a:cs typeface="Century Gothic" charset="0"/>
              </a:rPr>
              <a:t>PARTITION is called at most n times</a:t>
            </a:r>
          </a:p>
        </p:txBody>
      </p:sp>
      <p:sp>
        <p:nvSpPr>
          <p:cNvPr id="448519" name="Freeform 7"/>
          <p:cNvSpPr>
            <a:spLocks/>
          </p:cNvSpPr>
          <p:nvPr/>
        </p:nvSpPr>
        <p:spPr bwMode="auto">
          <a:xfrm>
            <a:off x="685800" y="3597275"/>
            <a:ext cx="463550" cy="1300163"/>
          </a:xfrm>
          <a:custGeom>
            <a:avLst/>
            <a:gdLst/>
            <a:ahLst/>
            <a:cxnLst>
              <a:cxn ang="0">
                <a:pos x="111" y="819"/>
              </a:cxn>
              <a:cxn ang="0">
                <a:pos x="30" y="419"/>
              </a:cxn>
              <a:cxn ang="0">
                <a:pos x="292" y="0"/>
              </a:cxn>
            </a:cxnLst>
            <a:rect l="0" t="0" r="r" b="b"/>
            <a:pathLst>
              <a:path w="292" h="819">
                <a:moveTo>
                  <a:pt x="111" y="819"/>
                </a:moveTo>
                <a:cubicBezTo>
                  <a:pt x="55" y="687"/>
                  <a:pt x="0" y="555"/>
                  <a:pt x="30" y="419"/>
                </a:cubicBezTo>
                <a:cubicBezTo>
                  <a:pt x="60" y="283"/>
                  <a:pt x="176" y="141"/>
                  <a:pt x="292" y="0"/>
                </a:cubicBezTo>
              </a:path>
            </a:pathLst>
          </a:custGeom>
          <a:noFill/>
          <a:ln w="38100">
            <a:solidFill>
              <a:srgbClr val="DD011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48520" name="Text Box 8"/>
          <p:cNvSpPr txBox="1">
            <a:spLocks noChangeArrowheads="1"/>
          </p:cNvSpPr>
          <p:nvPr/>
        </p:nvSpPr>
        <p:spPr bwMode="auto">
          <a:xfrm>
            <a:off x="536575" y="5838825"/>
            <a:ext cx="4979988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latin typeface="Century Gothic" charset="0"/>
                <a:ea typeface="Century Gothic" charset="0"/>
                <a:cs typeface="Century Gothic" charset="0"/>
              </a:rPr>
              <a:t>(at each call a pivot is selected and never again included in future calls)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1A9E4-027E-6D48-8F40-DD130E118377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18860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8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8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85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85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85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8514" grpId="0" animBg="1"/>
      <p:bldP spid="448517" grpId="0"/>
      <p:bldP spid="448518" grpId="0"/>
      <p:bldP spid="448519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CS 477/677 - Lecture 8</a:t>
            </a:r>
            <a:endParaRPr lang="en-US"/>
          </a:p>
        </p:txBody>
      </p:sp>
      <p:sp>
        <p:nvSpPr>
          <p:cNvPr id="260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Quicksort</a:t>
            </a:r>
          </a:p>
        </p:txBody>
      </p:sp>
      <p:sp>
        <p:nvSpPr>
          <p:cNvPr id="260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20000"/>
              </a:lnSpc>
            </a:pPr>
            <a:r>
              <a:rPr lang="en-US" sz="2400" dirty="0"/>
              <a:t>Sort an array </a:t>
            </a:r>
            <a:r>
              <a:rPr lang="en-US" sz="2400" dirty="0">
                <a:latin typeface="Comic Sans MS" pitchFamily="-107" charset="0"/>
              </a:rPr>
              <a:t>A[p…r]</a:t>
            </a:r>
          </a:p>
          <a:p>
            <a:pPr>
              <a:lnSpc>
                <a:spcPct val="120000"/>
              </a:lnSpc>
            </a:pPr>
            <a:r>
              <a:rPr lang="en-US" sz="2400" b="1" dirty="0"/>
              <a:t>Divide</a:t>
            </a:r>
          </a:p>
          <a:p>
            <a:pPr lvl="1">
              <a:lnSpc>
                <a:spcPct val="120000"/>
              </a:lnSpc>
            </a:pPr>
            <a:r>
              <a:rPr lang="en-US" sz="2000" dirty="0"/>
              <a:t>Partition the array </a:t>
            </a:r>
            <a:r>
              <a:rPr lang="en-US" sz="2000" dirty="0">
                <a:latin typeface="Comic Sans MS" pitchFamily="-107" charset="0"/>
              </a:rPr>
              <a:t>A</a:t>
            </a:r>
            <a:r>
              <a:rPr lang="en-US" sz="2000" dirty="0"/>
              <a:t> into 2 </a:t>
            </a:r>
            <a:r>
              <a:rPr lang="en-US" sz="2000" dirty="0" err="1"/>
              <a:t>subarrays</a:t>
            </a:r>
            <a:r>
              <a:rPr lang="en-US" sz="2000" dirty="0"/>
              <a:t> </a:t>
            </a:r>
            <a:r>
              <a:rPr lang="en-US" sz="2000" dirty="0">
                <a:latin typeface="Comic Sans MS" pitchFamily="-107" charset="0"/>
              </a:rPr>
              <a:t>A[</a:t>
            </a:r>
            <a:r>
              <a:rPr lang="en-US" sz="2000" dirty="0" err="1">
                <a:latin typeface="Comic Sans MS" pitchFamily="-107" charset="0"/>
              </a:rPr>
              <a:t>p..q</a:t>
            </a:r>
            <a:r>
              <a:rPr lang="en-US" sz="2000" dirty="0">
                <a:latin typeface="Comic Sans MS" pitchFamily="-107" charset="0"/>
              </a:rPr>
              <a:t>]</a:t>
            </a:r>
            <a:r>
              <a:rPr lang="en-US" sz="2000" dirty="0"/>
              <a:t> and </a:t>
            </a:r>
            <a:r>
              <a:rPr lang="en-US" sz="2000" dirty="0">
                <a:latin typeface="Comic Sans MS" pitchFamily="-107" charset="0"/>
              </a:rPr>
              <a:t>A[q+1..r]</a:t>
            </a:r>
            <a:r>
              <a:rPr lang="en-US" sz="2000" dirty="0"/>
              <a:t>, such that each element of </a:t>
            </a:r>
            <a:r>
              <a:rPr lang="en-US" sz="2000" dirty="0">
                <a:latin typeface="Comic Sans MS" pitchFamily="-107" charset="0"/>
              </a:rPr>
              <a:t>A[</a:t>
            </a:r>
            <a:r>
              <a:rPr lang="en-US" sz="2000" dirty="0" err="1">
                <a:latin typeface="Comic Sans MS" pitchFamily="-107" charset="0"/>
              </a:rPr>
              <a:t>p..q</a:t>
            </a:r>
            <a:r>
              <a:rPr lang="en-US" sz="2000" dirty="0">
                <a:latin typeface="Comic Sans MS" pitchFamily="-107" charset="0"/>
              </a:rPr>
              <a:t>]</a:t>
            </a:r>
            <a:r>
              <a:rPr lang="en-US" sz="2000" dirty="0"/>
              <a:t> is smaller than or equal to each element in </a:t>
            </a:r>
            <a:r>
              <a:rPr lang="en-US" sz="2000" dirty="0">
                <a:latin typeface="Comic Sans MS" pitchFamily="-107" charset="0"/>
              </a:rPr>
              <a:t>A[q+1..r]</a:t>
            </a:r>
          </a:p>
          <a:p>
            <a:pPr lvl="1">
              <a:lnSpc>
                <a:spcPct val="120000"/>
              </a:lnSpc>
            </a:pPr>
            <a:r>
              <a:rPr lang="en-US" sz="2000" dirty="0"/>
              <a:t>The index (pivot) </a:t>
            </a:r>
            <a:r>
              <a:rPr lang="en-US" sz="2000" dirty="0">
                <a:latin typeface="Comic Sans MS" pitchFamily="-107" charset="0"/>
              </a:rPr>
              <a:t>q</a:t>
            </a:r>
            <a:r>
              <a:rPr lang="en-US" sz="2000" dirty="0"/>
              <a:t> is computed</a:t>
            </a:r>
          </a:p>
          <a:p>
            <a:pPr>
              <a:lnSpc>
                <a:spcPct val="120000"/>
              </a:lnSpc>
            </a:pPr>
            <a:r>
              <a:rPr lang="en-US" sz="2400" b="1" dirty="0"/>
              <a:t>Conquer</a:t>
            </a:r>
          </a:p>
          <a:p>
            <a:pPr lvl="1">
              <a:lnSpc>
                <a:spcPct val="120000"/>
              </a:lnSpc>
            </a:pPr>
            <a:r>
              <a:rPr lang="en-US" sz="2000" dirty="0"/>
              <a:t>Recursively sort </a:t>
            </a:r>
            <a:r>
              <a:rPr lang="en-US" sz="2000" dirty="0">
                <a:latin typeface="Comic Sans MS" pitchFamily="-107" charset="0"/>
              </a:rPr>
              <a:t>A[</a:t>
            </a:r>
            <a:r>
              <a:rPr lang="en-US" sz="2000" dirty="0" err="1">
                <a:latin typeface="Comic Sans MS" pitchFamily="-107" charset="0"/>
              </a:rPr>
              <a:t>p..q</a:t>
            </a:r>
            <a:r>
              <a:rPr lang="en-US" sz="2000" dirty="0">
                <a:latin typeface="Comic Sans MS" pitchFamily="-107" charset="0"/>
              </a:rPr>
              <a:t>]</a:t>
            </a:r>
            <a:r>
              <a:rPr lang="en-US" sz="2000" dirty="0"/>
              <a:t> and </a:t>
            </a:r>
            <a:r>
              <a:rPr lang="en-US" sz="2000" dirty="0">
                <a:latin typeface="Comic Sans MS" pitchFamily="-107" charset="0"/>
              </a:rPr>
              <a:t>A[q+1..r]</a:t>
            </a:r>
            <a:r>
              <a:rPr lang="en-US" sz="2000" dirty="0"/>
              <a:t> using Quicksort</a:t>
            </a:r>
          </a:p>
          <a:p>
            <a:pPr>
              <a:lnSpc>
                <a:spcPct val="120000"/>
              </a:lnSpc>
            </a:pPr>
            <a:r>
              <a:rPr lang="en-US" sz="2400" b="1" dirty="0"/>
              <a:t>Combine</a:t>
            </a:r>
          </a:p>
          <a:p>
            <a:pPr lvl="1">
              <a:lnSpc>
                <a:spcPct val="120000"/>
              </a:lnSpc>
            </a:pPr>
            <a:r>
              <a:rPr lang="en-US" sz="2000" dirty="0"/>
              <a:t>Trivial: the arrays are sorted in place </a:t>
            </a:r>
            <a:r>
              <a:rPr lang="en-US" sz="2000" dirty="0">
                <a:sym typeface="Symbol" pitchFamily="-107" charset="2"/>
              </a:rPr>
              <a:t>⇒ no work needed to combine them: the entire array is now sorted</a:t>
            </a:r>
          </a:p>
        </p:txBody>
      </p:sp>
      <p:grpSp>
        <p:nvGrpSpPr>
          <p:cNvPr id="260125" name="Group 29"/>
          <p:cNvGrpSpPr>
            <a:grpSpLocks/>
          </p:cNvGrpSpPr>
          <p:nvPr/>
        </p:nvGrpSpPr>
        <p:grpSpPr bwMode="auto">
          <a:xfrm>
            <a:off x="5105400" y="1066800"/>
            <a:ext cx="3352800" cy="1109663"/>
            <a:chOff x="3216" y="672"/>
            <a:chExt cx="2112" cy="699"/>
          </a:xfrm>
        </p:grpSpPr>
        <p:grpSp>
          <p:nvGrpSpPr>
            <p:cNvPr id="260100" name="Group 4"/>
            <p:cNvGrpSpPr>
              <a:grpSpLocks/>
            </p:cNvGrpSpPr>
            <p:nvPr/>
          </p:nvGrpSpPr>
          <p:grpSpPr bwMode="auto">
            <a:xfrm>
              <a:off x="3245" y="1104"/>
              <a:ext cx="2083" cy="267"/>
              <a:chOff x="480" y="1152"/>
              <a:chExt cx="2083" cy="267"/>
            </a:xfrm>
          </p:grpSpPr>
          <p:sp>
            <p:nvSpPr>
              <p:cNvPr id="260101" name="Rectangle 5"/>
              <p:cNvSpPr>
                <a:spLocks noChangeArrowheads="1"/>
              </p:cNvSpPr>
              <p:nvPr/>
            </p:nvSpPr>
            <p:spPr bwMode="auto">
              <a:xfrm>
                <a:off x="2303" y="1152"/>
                <a:ext cx="260" cy="26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pPr algn="ctr">
                  <a:spcBef>
                    <a:spcPct val="20000"/>
                  </a:spcBef>
                </a:pPr>
                <a:endParaRPr lang="en-US">
                  <a:solidFill>
                    <a:schemeClr val="accent2"/>
                  </a:solidFill>
                </a:endParaRPr>
              </a:p>
            </p:txBody>
          </p:sp>
          <p:sp>
            <p:nvSpPr>
              <p:cNvPr id="260102" name="Rectangle 6"/>
              <p:cNvSpPr>
                <a:spLocks noChangeArrowheads="1"/>
              </p:cNvSpPr>
              <p:nvPr/>
            </p:nvSpPr>
            <p:spPr bwMode="auto">
              <a:xfrm>
                <a:off x="2042" y="1152"/>
                <a:ext cx="261" cy="26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pPr algn="ctr">
                  <a:spcBef>
                    <a:spcPct val="20000"/>
                  </a:spcBef>
                </a:pPr>
                <a:endParaRPr lang="en-US">
                  <a:solidFill>
                    <a:schemeClr val="accent2"/>
                  </a:solidFill>
                </a:endParaRPr>
              </a:p>
            </p:txBody>
          </p:sp>
          <p:sp>
            <p:nvSpPr>
              <p:cNvPr id="260103" name="Rectangle 7"/>
              <p:cNvSpPr>
                <a:spLocks noChangeArrowheads="1"/>
              </p:cNvSpPr>
              <p:nvPr/>
            </p:nvSpPr>
            <p:spPr bwMode="auto">
              <a:xfrm>
                <a:off x="1782" y="1152"/>
                <a:ext cx="260" cy="26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pPr algn="ctr">
                  <a:spcBef>
                    <a:spcPct val="20000"/>
                  </a:spcBef>
                </a:pPr>
                <a:endParaRPr lang="en-US">
                  <a:solidFill>
                    <a:schemeClr val="accent2"/>
                  </a:solidFill>
                </a:endParaRPr>
              </a:p>
            </p:txBody>
          </p:sp>
          <p:sp>
            <p:nvSpPr>
              <p:cNvPr id="260104" name="Rectangle 8"/>
              <p:cNvSpPr>
                <a:spLocks noChangeArrowheads="1"/>
              </p:cNvSpPr>
              <p:nvPr/>
            </p:nvSpPr>
            <p:spPr bwMode="auto">
              <a:xfrm>
                <a:off x="1522" y="1152"/>
                <a:ext cx="260" cy="26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pPr algn="ctr">
                  <a:spcBef>
                    <a:spcPct val="20000"/>
                  </a:spcBef>
                </a:pPr>
                <a:endParaRPr lang="en-US">
                  <a:solidFill>
                    <a:schemeClr val="accent2"/>
                  </a:solidFill>
                </a:endParaRPr>
              </a:p>
            </p:txBody>
          </p:sp>
          <p:sp>
            <p:nvSpPr>
              <p:cNvPr id="260105" name="Rectangle 9"/>
              <p:cNvSpPr>
                <a:spLocks noChangeArrowheads="1"/>
              </p:cNvSpPr>
              <p:nvPr/>
            </p:nvSpPr>
            <p:spPr bwMode="auto">
              <a:xfrm>
                <a:off x="1261" y="1152"/>
                <a:ext cx="261" cy="26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pPr algn="ctr">
                  <a:spcBef>
                    <a:spcPct val="20000"/>
                  </a:spcBef>
                </a:pPr>
                <a:endParaRPr lang="en-US">
                  <a:solidFill>
                    <a:schemeClr val="accent2"/>
                  </a:solidFill>
                </a:endParaRPr>
              </a:p>
            </p:txBody>
          </p:sp>
          <p:sp>
            <p:nvSpPr>
              <p:cNvPr id="260106" name="Rectangle 10"/>
              <p:cNvSpPr>
                <a:spLocks noChangeArrowheads="1"/>
              </p:cNvSpPr>
              <p:nvPr/>
            </p:nvSpPr>
            <p:spPr bwMode="auto">
              <a:xfrm>
                <a:off x="1001" y="1152"/>
                <a:ext cx="260" cy="26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pPr algn="ctr">
                  <a:spcBef>
                    <a:spcPct val="20000"/>
                  </a:spcBef>
                </a:pPr>
                <a:endParaRPr lang="en-US">
                  <a:solidFill>
                    <a:schemeClr val="accent2"/>
                  </a:solidFill>
                </a:endParaRPr>
              </a:p>
            </p:txBody>
          </p:sp>
          <p:sp>
            <p:nvSpPr>
              <p:cNvPr id="260107" name="Rectangle 11"/>
              <p:cNvSpPr>
                <a:spLocks noChangeArrowheads="1"/>
              </p:cNvSpPr>
              <p:nvPr/>
            </p:nvSpPr>
            <p:spPr bwMode="auto">
              <a:xfrm>
                <a:off x="740" y="1152"/>
                <a:ext cx="261" cy="26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pPr algn="ctr">
                  <a:spcBef>
                    <a:spcPct val="20000"/>
                  </a:spcBef>
                </a:pPr>
                <a:endParaRPr lang="en-US">
                  <a:solidFill>
                    <a:schemeClr val="accent2"/>
                  </a:solidFill>
                </a:endParaRPr>
              </a:p>
            </p:txBody>
          </p:sp>
          <p:sp>
            <p:nvSpPr>
              <p:cNvPr id="260108" name="Rectangle 12"/>
              <p:cNvSpPr>
                <a:spLocks noChangeArrowheads="1"/>
              </p:cNvSpPr>
              <p:nvPr/>
            </p:nvSpPr>
            <p:spPr bwMode="auto">
              <a:xfrm>
                <a:off x="480" y="1152"/>
                <a:ext cx="260" cy="26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pPr algn="ctr">
                  <a:spcBef>
                    <a:spcPct val="20000"/>
                  </a:spcBef>
                </a:pPr>
                <a:endParaRPr lang="en-US">
                  <a:solidFill>
                    <a:schemeClr val="accent2"/>
                  </a:solidFill>
                </a:endParaRPr>
              </a:p>
            </p:txBody>
          </p:sp>
          <p:sp>
            <p:nvSpPr>
              <p:cNvPr id="260109" name="Line 13"/>
              <p:cNvSpPr>
                <a:spLocks noChangeShapeType="1"/>
              </p:cNvSpPr>
              <p:nvPr/>
            </p:nvSpPr>
            <p:spPr bwMode="auto">
              <a:xfrm>
                <a:off x="480" y="1152"/>
                <a:ext cx="2083" cy="0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60110" name="Line 14"/>
              <p:cNvSpPr>
                <a:spLocks noChangeShapeType="1"/>
              </p:cNvSpPr>
              <p:nvPr/>
            </p:nvSpPr>
            <p:spPr bwMode="auto">
              <a:xfrm>
                <a:off x="480" y="1419"/>
                <a:ext cx="2083" cy="0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60111" name="Line 15"/>
              <p:cNvSpPr>
                <a:spLocks noChangeShapeType="1"/>
              </p:cNvSpPr>
              <p:nvPr/>
            </p:nvSpPr>
            <p:spPr bwMode="auto">
              <a:xfrm>
                <a:off x="480" y="1152"/>
                <a:ext cx="0" cy="267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60112" name="Line 16"/>
              <p:cNvSpPr>
                <a:spLocks noChangeShapeType="1"/>
              </p:cNvSpPr>
              <p:nvPr/>
            </p:nvSpPr>
            <p:spPr bwMode="auto">
              <a:xfrm>
                <a:off x="740" y="1152"/>
                <a:ext cx="0" cy="26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60113" name="Line 17"/>
              <p:cNvSpPr>
                <a:spLocks noChangeShapeType="1"/>
              </p:cNvSpPr>
              <p:nvPr/>
            </p:nvSpPr>
            <p:spPr bwMode="auto">
              <a:xfrm>
                <a:off x="1001" y="1152"/>
                <a:ext cx="0" cy="26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60114" name="Line 18"/>
              <p:cNvSpPr>
                <a:spLocks noChangeShapeType="1"/>
              </p:cNvSpPr>
              <p:nvPr/>
            </p:nvSpPr>
            <p:spPr bwMode="auto">
              <a:xfrm>
                <a:off x="1261" y="1152"/>
                <a:ext cx="0" cy="26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60115" name="Line 19"/>
              <p:cNvSpPr>
                <a:spLocks noChangeShapeType="1"/>
              </p:cNvSpPr>
              <p:nvPr/>
            </p:nvSpPr>
            <p:spPr bwMode="auto">
              <a:xfrm>
                <a:off x="1522" y="1152"/>
                <a:ext cx="0" cy="26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60116" name="Line 20"/>
              <p:cNvSpPr>
                <a:spLocks noChangeShapeType="1"/>
              </p:cNvSpPr>
              <p:nvPr/>
            </p:nvSpPr>
            <p:spPr bwMode="auto">
              <a:xfrm>
                <a:off x="1782" y="1152"/>
                <a:ext cx="0" cy="26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60117" name="Line 21"/>
              <p:cNvSpPr>
                <a:spLocks noChangeShapeType="1"/>
              </p:cNvSpPr>
              <p:nvPr/>
            </p:nvSpPr>
            <p:spPr bwMode="auto">
              <a:xfrm>
                <a:off x="2042" y="1152"/>
                <a:ext cx="0" cy="26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60118" name="Line 22"/>
              <p:cNvSpPr>
                <a:spLocks noChangeShapeType="1"/>
              </p:cNvSpPr>
              <p:nvPr/>
            </p:nvSpPr>
            <p:spPr bwMode="auto">
              <a:xfrm>
                <a:off x="2303" y="1152"/>
                <a:ext cx="0" cy="26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60119" name="Line 23"/>
              <p:cNvSpPr>
                <a:spLocks noChangeShapeType="1"/>
              </p:cNvSpPr>
              <p:nvPr/>
            </p:nvSpPr>
            <p:spPr bwMode="auto">
              <a:xfrm>
                <a:off x="2563" y="1152"/>
                <a:ext cx="0" cy="267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260120" name="AutoShape 24"/>
            <p:cNvSpPr>
              <a:spLocks/>
            </p:cNvSpPr>
            <p:nvPr/>
          </p:nvSpPr>
          <p:spPr bwMode="auto">
            <a:xfrm rot="5400000">
              <a:off x="3816" y="312"/>
              <a:ext cx="96" cy="1296"/>
            </a:xfrm>
            <a:prstGeom prst="leftBrace">
              <a:avLst>
                <a:gd name="adj1" fmla="val 112500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0121" name="AutoShape 25"/>
            <p:cNvSpPr>
              <a:spLocks/>
            </p:cNvSpPr>
            <p:nvPr/>
          </p:nvSpPr>
          <p:spPr bwMode="auto">
            <a:xfrm rot="5400000">
              <a:off x="4896" y="576"/>
              <a:ext cx="96" cy="768"/>
            </a:xfrm>
            <a:prstGeom prst="leftBrace">
              <a:avLst>
                <a:gd name="adj1" fmla="val 66667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0122" name="Text Box 26"/>
            <p:cNvSpPr txBox="1">
              <a:spLocks noChangeArrowheads="1"/>
            </p:cNvSpPr>
            <p:nvPr/>
          </p:nvSpPr>
          <p:spPr bwMode="auto">
            <a:xfrm>
              <a:off x="3552" y="672"/>
              <a:ext cx="57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latin typeface="Comic Sans MS" pitchFamily="-107" charset="0"/>
                </a:rPr>
                <a:t>A[p…q]</a:t>
              </a:r>
            </a:p>
          </p:txBody>
        </p:sp>
        <p:sp>
          <p:nvSpPr>
            <p:cNvPr id="260123" name="Text Box 27"/>
            <p:cNvSpPr txBox="1">
              <a:spLocks noChangeArrowheads="1"/>
            </p:cNvSpPr>
            <p:nvPr/>
          </p:nvSpPr>
          <p:spPr bwMode="auto">
            <a:xfrm>
              <a:off x="4608" y="672"/>
              <a:ext cx="70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latin typeface="Comic Sans MS" pitchFamily="-107" charset="0"/>
                </a:rPr>
                <a:t>A[q+1…r]</a:t>
              </a:r>
            </a:p>
          </p:txBody>
        </p:sp>
        <p:sp>
          <p:nvSpPr>
            <p:cNvPr id="260124" name="Text Box 28"/>
            <p:cNvSpPr txBox="1">
              <a:spLocks noChangeArrowheads="1"/>
            </p:cNvSpPr>
            <p:nvPr/>
          </p:nvSpPr>
          <p:spPr bwMode="auto">
            <a:xfrm>
              <a:off x="4416" y="729"/>
              <a:ext cx="195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ea typeface="Arial" pitchFamily="-107" charset="0"/>
                  <a:cs typeface="Arial" pitchFamily="-107" charset="0"/>
                </a:rPr>
                <a:t>≤</a:t>
              </a:r>
            </a:p>
          </p:txBody>
        </p:sp>
      </p:grp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1A9E4-027E-6D48-8F40-DD130E118377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09335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0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CS 477/677 - Lecture 8</a:t>
            </a:r>
            <a:endParaRPr lang="en-US"/>
          </a:p>
        </p:txBody>
      </p:sp>
      <p:sp>
        <p:nvSpPr>
          <p:cNvPr id="450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PARTITION</a:t>
            </a:r>
          </a:p>
        </p:txBody>
      </p:sp>
      <p:sp>
        <p:nvSpPr>
          <p:cNvPr id="4505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0838" y="1179513"/>
            <a:ext cx="5711825" cy="4048125"/>
          </a:xfrm>
        </p:spPr>
        <p:txBody>
          <a:bodyPr/>
          <a:lstStyle/>
          <a:p>
            <a:pPr>
              <a:buFontTx/>
              <a:buNone/>
            </a:pPr>
            <a:r>
              <a:rPr lang="en-US" sz="2400"/>
              <a:t>Alg.: PARTITION</a:t>
            </a:r>
            <a:r>
              <a:rPr lang="en-US" sz="2400" i="1"/>
              <a:t>(A, p, r)</a:t>
            </a:r>
          </a:p>
          <a:p>
            <a:pPr lvl="1">
              <a:buFontTx/>
              <a:buNone/>
            </a:pPr>
            <a:r>
              <a:rPr lang="en-US">
                <a:latin typeface="Comic Sans MS" pitchFamily="-107" charset="0"/>
              </a:rPr>
              <a:t>x ← A[r]</a:t>
            </a:r>
          </a:p>
          <a:p>
            <a:pPr lvl="1">
              <a:buFontTx/>
              <a:buNone/>
            </a:pPr>
            <a:r>
              <a:rPr lang="en-US">
                <a:latin typeface="Comic Sans MS" pitchFamily="-107" charset="0"/>
              </a:rPr>
              <a:t>i ← p - 1</a:t>
            </a:r>
          </a:p>
          <a:p>
            <a:pPr lvl="1">
              <a:buFontTx/>
              <a:buNone/>
            </a:pPr>
            <a:r>
              <a:rPr lang="en-US" b="1"/>
              <a:t>for </a:t>
            </a:r>
            <a:r>
              <a:rPr lang="en-US">
                <a:latin typeface="Comic Sans MS" pitchFamily="-107" charset="0"/>
              </a:rPr>
              <a:t>j ← p</a:t>
            </a:r>
            <a:r>
              <a:rPr lang="en-US"/>
              <a:t> </a:t>
            </a:r>
            <a:r>
              <a:rPr lang="en-US" b="1"/>
              <a:t>to </a:t>
            </a:r>
            <a:r>
              <a:rPr lang="en-US">
                <a:latin typeface="Comic Sans MS" pitchFamily="-107" charset="0"/>
              </a:rPr>
              <a:t>r - 1</a:t>
            </a:r>
          </a:p>
          <a:p>
            <a:pPr lvl="1">
              <a:buFontTx/>
              <a:buNone/>
            </a:pPr>
            <a:r>
              <a:rPr lang="en-US" b="1"/>
              <a:t>	  do if </a:t>
            </a:r>
            <a:r>
              <a:rPr lang="en-US">
                <a:latin typeface="Comic Sans MS" pitchFamily="-107" charset="0"/>
              </a:rPr>
              <a:t>A[ j ] ≤ x</a:t>
            </a:r>
          </a:p>
          <a:p>
            <a:pPr lvl="1">
              <a:buFontTx/>
              <a:buNone/>
            </a:pPr>
            <a:r>
              <a:rPr lang="en-US" b="1"/>
              <a:t>		        then </a:t>
            </a:r>
            <a:r>
              <a:rPr lang="en-US">
                <a:latin typeface="Comic Sans MS" pitchFamily="-107" charset="0"/>
              </a:rPr>
              <a:t>i ← i + 1</a:t>
            </a:r>
          </a:p>
          <a:p>
            <a:pPr lvl="1">
              <a:buFontTx/>
              <a:buNone/>
            </a:pPr>
            <a:r>
              <a:rPr lang="en-US"/>
              <a:t>			     exchange </a:t>
            </a:r>
            <a:r>
              <a:rPr lang="en-US">
                <a:latin typeface="Comic Sans MS" pitchFamily="-107" charset="0"/>
              </a:rPr>
              <a:t>A[i]</a:t>
            </a:r>
            <a:r>
              <a:rPr lang="en-US"/>
              <a:t> ↔ </a:t>
            </a:r>
            <a:r>
              <a:rPr lang="en-US">
                <a:latin typeface="Comic Sans MS" pitchFamily="-107" charset="0"/>
              </a:rPr>
              <a:t>A[j]</a:t>
            </a:r>
          </a:p>
          <a:p>
            <a:pPr lvl="1">
              <a:buFontTx/>
              <a:buNone/>
            </a:pPr>
            <a:r>
              <a:rPr lang="en-US"/>
              <a:t>exchange </a:t>
            </a:r>
            <a:r>
              <a:rPr lang="en-US">
                <a:latin typeface="Comic Sans MS" pitchFamily="-107" charset="0"/>
              </a:rPr>
              <a:t>A[i + 1]</a:t>
            </a:r>
            <a:r>
              <a:rPr lang="en-US"/>
              <a:t> ↔ </a:t>
            </a:r>
            <a:r>
              <a:rPr lang="en-US">
                <a:latin typeface="Comic Sans MS" pitchFamily="-107" charset="0"/>
              </a:rPr>
              <a:t>A[r]</a:t>
            </a:r>
          </a:p>
          <a:p>
            <a:pPr lvl="1">
              <a:buFontTx/>
              <a:buNone/>
            </a:pPr>
            <a:r>
              <a:rPr lang="en-US" b="1"/>
              <a:t>return </a:t>
            </a:r>
            <a:r>
              <a:rPr lang="en-US">
                <a:latin typeface="Comic Sans MS" pitchFamily="-107" charset="0"/>
              </a:rPr>
              <a:t>i + 1</a:t>
            </a:r>
            <a:endParaRPr lang="en-US"/>
          </a:p>
        </p:txBody>
      </p:sp>
      <p:sp>
        <p:nvSpPr>
          <p:cNvPr id="450564" name="AutoShape 4"/>
          <p:cNvSpPr>
            <a:spLocks/>
          </p:cNvSpPr>
          <p:nvPr/>
        </p:nvSpPr>
        <p:spPr bwMode="auto">
          <a:xfrm>
            <a:off x="4806950" y="1708150"/>
            <a:ext cx="88900" cy="733425"/>
          </a:xfrm>
          <a:prstGeom prst="rightBrace">
            <a:avLst>
              <a:gd name="adj1" fmla="val 68750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50565" name="Text Box 5"/>
          <p:cNvSpPr txBox="1">
            <a:spLocks noChangeArrowheads="1"/>
          </p:cNvSpPr>
          <p:nvPr/>
        </p:nvSpPr>
        <p:spPr bwMode="auto">
          <a:xfrm>
            <a:off x="5114925" y="1870075"/>
            <a:ext cx="1708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O(1) - constant</a:t>
            </a:r>
          </a:p>
        </p:txBody>
      </p:sp>
      <p:sp>
        <p:nvSpPr>
          <p:cNvPr id="450566" name="AutoShape 6"/>
          <p:cNvSpPr>
            <a:spLocks/>
          </p:cNvSpPr>
          <p:nvPr/>
        </p:nvSpPr>
        <p:spPr bwMode="auto">
          <a:xfrm>
            <a:off x="5934075" y="2593975"/>
            <a:ext cx="96838" cy="1738313"/>
          </a:xfrm>
          <a:prstGeom prst="rightBrace">
            <a:avLst>
              <a:gd name="adj1" fmla="val 149589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50567" name="AutoShape 7"/>
          <p:cNvSpPr>
            <a:spLocks/>
          </p:cNvSpPr>
          <p:nvPr/>
        </p:nvSpPr>
        <p:spPr bwMode="auto">
          <a:xfrm>
            <a:off x="4852988" y="4414838"/>
            <a:ext cx="88900" cy="733425"/>
          </a:xfrm>
          <a:prstGeom prst="rightBrace">
            <a:avLst>
              <a:gd name="adj1" fmla="val 68750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50568" name="Text Box 8"/>
          <p:cNvSpPr txBox="1">
            <a:spLocks noChangeArrowheads="1"/>
          </p:cNvSpPr>
          <p:nvPr/>
        </p:nvSpPr>
        <p:spPr bwMode="auto">
          <a:xfrm>
            <a:off x="5160963" y="4576763"/>
            <a:ext cx="1708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O(1) - constant</a:t>
            </a:r>
          </a:p>
        </p:txBody>
      </p:sp>
      <p:sp>
        <p:nvSpPr>
          <p:cNvPr id="450569" name="Line 9"/>
          <p:cNvSpPr>
            <a:spLocks noChangeShapeType="1"/>
          </p:cNvSpPr>
          <p:nvPr/>
        </p:nvSpPr>
        <p:spPr bwMode="auto">
          <a:xfrm>
            <a:off x="4043363" y="3167063"/>
            <a:ext cx="2220912" cy="0"/>
          </a:xfrm>
          <a:prstGeom prst="line">
            <a:avLst/>
          </a:prstGeom>
          <a:noFill/>
          <a:ln w="25400">
            <a:solidFill>
              <a:srgbClr val="DD0111"/>
            </a:solidFill>
            <a:round/>
            <a:headEnd type="triangle" w="med" len="med"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50570" name="Text Box 10"/>
          <p:cNvSpPr txBox="1">
            <a:spLocks noChangeArrowheads="1"/>
          </p:cNvSpPr>
          <p:nvPr/>
        </p:nvSpPr>
        <p:spPr bwMode="auto">
          <a:xfrm>
            <a:off x="6354763" y="2951163"/>
            <a:ext cx="2858475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>
                <a:solidFill>
                  <a:srgbClr val="DD0111"/>
                </a:solidFill>
                <a:latin typeface="Century Gothic" charset="0"/>
                <a:ea typeface="Century Gothic" charset="0"/>
                <a:cs typeface="Century Gothic" charset="0"/>
              </a:rPr>
              <a:t>Number of comparisons</a:t>
            </a:r>
          </a:p>
          <a:p>
            <a:r>
              <a:rPr lang="en-US" dirty="0">
                <a:solidFill>
                  <a:srgbClr val="DD0111"/>
                </a:solidFill>
                <a:latin typeface="Century Gothic" charset="0"/>
                <a:ea typeface="Century Gothic" charset="0"/>
                <a:cs typeface="Century Gothic" charset="0"/>
              </a:rPr>
              <a:t>between the pivot and </a:t>
            </a:r>
          </a:p>
          <a:p>
            <a:r>
              <a:rPr lang="en-US" dirty="0">
                <a:solidFill>
                  <a:srgbClr val="DD0111"/>
                </a:solidFill>
                <a:latin typeface="Century Gothic" charset="0"/>
                <a:ea typeface="Century Gothic" charset="0"/>
                <a:cs typeface="Century Gothic" charset="0"/>
              </a:rPr>
              <a:t>the other elements</a:t>
            </a:r>
          </a:p>
        </p:txBody>
      </p:sp>
      <p:sp>
        <p:nvSpPr>
          <p:cNvPr id="450571" name="Rectangle 11"/>
          <p:cNvSpPr>
            <a:spLocks noChangeArrowheads="1"/>
          </p:cNvSpPr>
          <p:nvPr/>
        </p:nvSpPr>
        <p:spPr bwMode="auto">
          <a:xfrm>
            <a:off x="582613" y="5257800"/>
            <a:ext cx="7789862" cy="1126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lnSpc>
                <a:spcPct val="140000"/>
              </a:lnSpc>
              <a:spcBef>
                <a:spcPct val="20000"/>
              </a:spcBef>
            </a:pP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charset="0"/>
                <a:ea typeface="Century Gothic" charset="0"/>
                <a:cs typeface="Century Gothic" charset="0"/>
              </a:rPr>
              <a:t>Need to compute the </a:t>
            </a:r>
            <a:r>
              <a:rPr lang="en-US" sz="2400" dirty="0">
                <a:solidFill>
                  <a:srgbClr val="CC0000"/>
                </a:solidFill>
                <a:latin typeface="Century Gothic" charset="0"/>
                <a:ea typeface="Century Gothic" charset="0"/>
                <a:cs typeface="Century Gothic" charset="0"/>
              </a:rPr>
              <a:t>total number of comparisons</a:t>
            </a:r>
            <a:r>
              <a:rPr lang="en-US" sz="2400" dirty="0">
                <a:solidFill>
                  <a:schemeClr val="accent2"/>
                </a:solidFill>
                <a:latin typeface="Century Gothic" charset="0"/>
                <a:ea typeface="Century Gothic" charset="0"/>
                <a:cs typeface="Century Gothic" charset="0"/>
              </a:rPr>
              <a:t> </a:t>
            </a: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charset="0"/>
                <a:ea typeface="Century Gothic" charset="0"/>
                <a:cs typeface="Century Gothic" charset="0"/>
              </a:rPr>
              <a:t>performed</a:t>
            </a:r>
            <a:r>
              <a:rPr lang="en-US" sz="2400" dirty="0">
                <a:solidFill>
                  <a:schemeClr val="accent2"/>
                </a:solidFill>
                <a:latin typeface="Century Gothic" charset="0"/>
                <a:ea typeface="Century Gothic" charset="0"/>
                <a:cs typeface="Century Gothic" charset="0"/>
              </a:rPr>
              <a:t> </a:t>
            </a:r>
            <a:r>
              <a:rPr lang="en-US" sz="2400" dirty="0">
                <a:solidFill>
                  <a:srgbClr val="CC0000"/>
                </a:solidFill>
                <a:latin typeface="Century Gothic" charset="0"/>
                <a:ea typeface="Century Gothic" charset="0"/>
                <a:cs typeface="Century Gothic" charset="0"/>
              </a:rPr>
              <a:t>in all calls to PARTITION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1A9E4-027E-6D48-8F40-DD130E118377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41419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564" grpId="0" animBg="1"/>
      <p:bldP spid="450565" grpId="0"/>
      <p:bldP spid="450566" grpId="0" animBg="1"/>
      <p:bldP spid="450567" grpId="0" animBg="1"/>
      <p:bldP spid="450568" grpId="0"/>
      <p:bldP spid="450569" grpId="0" animBg="1"/>
      <p:bldP spid="450570" grpId="0"/>
      <p:bldP spid="450571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CS 477/677 - Lecture 8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D2766-7373-4F45-9487-71F32D0D8A95}" type="slidenum">
              <a:rPr lang="en-US"/>
              <a:pPr/>
              <a:t>21</a:t>
            </a:fld>
            <a:endParaRPr lang="en-US"/>
          </a:p>
        </p:txBody>
      </p:sp>
      <p:sp>
        <p:nvSpPr>
          <p:cNvPr id="45261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00013"/>
            <a:ext cx="9406647" cy="906462"/>
          </a:xfrm>
        </p:spPr>
        <p:txBody>
          <a:bodyPr/>
          <a:lstStyle/>
          <a:p>
            <a:r>
              <a:rPr lang="en-US"/>
              <a:t>Random Variables and Expectation</a:t>
            </a:r>
          </a:p>
        </p:txBody>
      </p:sp>
      <p:sp>
        <p:nvSpPr>
          <p:cNvPr id="4526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0838" y="1214438"/>
            <a:ext cx="8442325" cy="4916487"/>
          </a:xfrm>
        </p:spPr>
        <p:txBody>
          <a:bodyPr/>
          <a:lstStyle/>
          <a:p>
            <a:pPr>
              <a:lnSpc>
                <a:spcPct val="130000"/>
              </a:lnSpc>
              <a:buFontTx/>
              <a:buNone/>
            </a:pPr>
            <a:r>
              <a:rPr lang="en-US">
                <a:solidFill>
                  <a:srgbClr val="DD0111"/>
                </a:solidFill>
                <a:latin typeface="Monotype Corsiva" pitchFamily="-107" charset="0"/>
              </a:rPr>
              <a:t>Def.:</a:t>
            </a:r>
            <a:r>
              <a:rPr lang="en-US">
                <a:latin typeface="Monotype Corsiva" pitchFamily="-107" charset="0"/>
              </a:rPr>
              <a:t> </a:t>
            </a:r>
            <a:r>
              <a:rPr lang="en-US" b="1">
                <a:latin typeface="Monotype Corsiva" pitchFamily="-107" charset="0"/>
              </a:rPr>
              <a:t>(Discrete) random variable X</a:t>
            </a:r>
            <a:r>
              <a:rPr lang="en-US">
                <a:latin typeface="Monotype Corsiva" pitchFamily="-107" charset="0"/>
              </a:rPr>
              <a:t>: a function from a sample space S to the real numbers.</a:t>
            </a:r>
          </a:p>
          <a:p>
            <a:pPr lvl="1">
              <a:lnSpc>
                <a:spcPct val="130000"/>
              </a:lnSpc>
            </a:pPr>
            <a:r>
              <a:rPr lang="en-US"/>
              <a:t>It associates a real number with each possible outcome of an experiment</a:t>
            </a:r>
          </a:p>
          <a:p>
            <a:pPr lvl="1">
              <a:lnSpc>
                <a:spcPct val="130000"/>
              </a:lnSpc>
            </a:pPr>
            <a:endParaRPr lang="en-US"/>
          </a:p>
          <a:p>
            <a:pPr>
              <a:lnSpc>
                <a:spcPct val="120000"/>
              </a:lnSpc>
              <a:buFontTx/>
              <a:buNone/>
            </a:pPr>
            <a:r>
              <a:rPr lang="en-US">
                <a:solidFill>
                  <a:srgbClr val="DD0111"/>
                </a:solidFill>
                <a:latin typeface="Monotype Corsiva" pitchFamily="-107" charset="0"/>
              </a:rPr>
              <a:t>E.g.:</a:t>
            </a:r>
            <a:r>
              <a:rPr lang="en-US"/>
              <a:t> X = face of one fair dice</a:t>
            </a:r>
          </a:p>
          <a:p>
            <a:pPr lvl="1">
              <a:lnSpc>
                <a:spcPct val="120000"/>
              </a:lnSpc>
            </a:pPr>
            <a:r>
              <a:rPr lang="en-US"/>
              <a:t>Possible values:</a:t>
            </a:r>
          </a:p>
          <a:p>
            <a:pPr lvl="1">
              <a:lnSpc>
                <a:spcPct val="120000"/>
              </a:lnSpc>
            </a:pPr>
            <a:r>
              <a:rPr lang="en-US"/>
              <a:t>Probability to take any of the values:  </a:t>
            </a:r>
          </a:p>
        </p:txBody>
      </p:sp>
      <p:sp>
        <p:nvSpPr>
          <p:cNvPr id="452612" name="Text Box 4"/>
          <p:cNvSpPr txBox="1">
            <a:spLocks noChangeArrowheads="1"/>
          </p:cNvSpPr>
          <p:nvPr/>
        </p:nvSpPr>
        <p:spPr bwMode="auto">
          <a:xfrm>
            <a:off x="3477234" y="4595001"/>
            <a:ext cx="22479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400">
                <a:latin typeface="Century Gothic" charset="0"/>
                <a:ea typeface="Century Gothic" charset="0"/>
                <a:cs typeface="Century Gothic" charset="0"/>
              </a:rPr>
              <a:t>{1, 2, 3, 4, 5, 6}</a:t>
            </a:r>
          </a:p>
        </p:txBody>
      </p:sp>
      <p:sp>
        <p:nvSpPr>
          <p:cNvPr id="452613" name="Text Box 5"/>
          <p:cNvSpPr txBox="1">
            <a:spLocks noChangeArrowheads="1"/>
          </p:cNvSpPr>
          <p:nvPr/>
        </p:nvSpPr>
        <p:spPr bwMode="auto">
          <a:xfrm>
            <a:off x="6553200" y="5091113"/>
            <a:ext cx="65915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400">
                <a:latin typeface="Century Gothic" charset="0"/>
                <a:ea typeface="Century Gothic" charset="0"/>
                <a:cs typeface="Century Gothic" charset="0"/>
              </a:rPr>
              <a:t>1/6</a:t>
            </a:r>
          </a:p>
        </p:txBody>
      </p:sp>
    </p:spTree>
    <p:extLst>
      <p:ext uri="{BB962C8B-B14F-4D97-AF65-F5344CB8AC3E}">
        <p14:creationId xmlns:p14="http://schemas.microsoft.com/office/powerpoint/2010/main" val="30907251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26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26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2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26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26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2612" grpId="0"/>
      <p:bldP spid="452613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CS 477/677 - Lecture 8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00443-9D96-E443-A86D-CF913AF3B559}" type="slidenum">
              <a:rPr lang="en-US"/>
              <a:pPr/>
              <a:t>22</a:t>
            </a:fld>
            <a:endParaRPr lang="en-US"/>
          </a:p>
        </p:txBody>
      </p:sp>
      <p:sp>
        <p:nvSpPr>
          <p:cNvPr id="45465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00013"/>
            <a:ext cx="9241277" cy="906462"/>
          </a:xfrm>
        </p:spPr>
        <p:txBody>
          <a:bodyPr/>
          <a:lstStyle/>
          <a:p>
            <a:r>
              <a:rPr lang="en-US"/>
              <a:t>Random Variables and Expectation</a:t>
            </a:r>
          </a:p>
        </p:txBody>
      </p:sp>
      <p:sp>
        <p:nvSpPr>
          <p:cNvPr id="4546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0838" y="1214438"/>
            <a:ext cx="8442325" cy="5303837"/>
          </a:xfrm>
        </p:spPr>
        <p:txBody>
          <a:bodyPr/>
          <a:lstStyle/>
          <a:p>
            <a:pPr>
              <a:lnSpc>
                <a:spcPct val="130000"/>
              </a:lnSpc>
            </a:pPr>
            <a:r>
              <a:rPr lang="en-US" dirty="0"/>
              <a:t>Expected value (expectation, mean) of a discrete random variable X is: 	</a:t>
            </a:r>
          </a:p>
          <a:p>
            <a:pPr>
              <a:lnSpc>
                <a:spcPct val="130000"/>
              </a:lnSpc>
              <a:buFontTx/>
              <a:buNone/>
            </a:pPr>
            <a:r>
              <a:rPr lang="en-US" dirty="0"/>
              <a:t>			</a:t>
            </a:r>
            <a:r>
              <a:rPr lang="en-US" dirty="0">
                <a:latin typeface="Comic Sans MS" pitchFamily="-107" charset="0"/>
              </a:rPr>
              <a:t>E[X] = </a:t>
            </a:r>
            <a:r>
              <a:rPr lang="el-GR" dirty="0">
                <a:latin typeface="Comic Sans MS" pitchFamily="-107" charset="0"/>
              </a:rPr>
              <a:t>Σ</a:t>
            </a:r>
            <a:r>
              <a:rPr lang="en-US" baseline="-25000" dirty="0">
                <a:latin typeface="Comic Sans MS" pitchFamily="-107" charset="0"/>
              </a:rPr>
              <a:t>x</a:t>
            </a:r>
            <a:r>
              <a:rPr lang="en-US" dirty="0">
                <a:latin typeface="Comic Sans MS" pitchFamily="-107" charset="0"/>
              </a:rPr>
              <a:t> x </a:t>
            </a:r>
            <a:r>
              <a:rPr lang="en-US" dirty="0" err="1">
                <a:latin typeface="Comic Sans MS" pitchFamily="-107" charset="0"/>
              </a:rPr>
              <a:t>Pr</a:t>
            </a:r>
            <a:r>
              <a:rPr lang="en-US" dirty="0">
                <a:latin typeface="Comic Sans MS" pitchFamily="-107" charset="0"/>
              </a:rPr>
              <a:t>{X = x}</a:t>
            </a:r>
          </a:p>
          <a:p>
            <a:pPr lvl="1">
              <a:lnSpc>
                <a:spcPct val="130000"/>
              </a:lnSpc>
            </a:pPr>
            <a:r>
              <a:rPr lang="en-US" dirty="0"/>
              <a:t>“Average” over all possible values of random variable X</a:t>
            </a:r>
          </a:p>
          <a:p>
            <a:pPr lvl="1">
              <a:lnSpc>
                <a:spcPct val="130000"/>
              </a:lnSpc>
            </a:pPr>
            <a:endParaRPr lang="en-US" dirty="0"/>
          </a:p>
          <a:p>
            <a:pPr>
              <a:lnSpc>
                <a:spcPct val="120000"/>
              </a:lnSpc>
              <a:buFontTx/>
              <a:buNone/>
            </a:pPr>
            <a:r>
              <a:rPr lang="en-US" sz="3200" dirty="0">
                <a:solidFill>
                  <a:srgbClr val="DD0111"/>
                </a:solidFill>
                <a:latin typeface="Monotype Corsiva" pitchFamily="-107" charset="0"/>
              </a:rPr>
              <a:t>E.g.:</a:t>
            </a:r>
            <a:r>
              <a:rPr lang="en-US" sz="3200" dirty="0"/>
              <a:t> X = face of one fair dice</a:t>
            </a:r>
          </a:p>
          <a:p>
            <a:pPr lvl="1">
              <a:lnSpc>
                <a:spcPct val="120000"/>
              </a:lnSpc>
              <a:buFontTx/>
              <a:buNone/>
            </a:pPr>
            <a:r>
              <a:rPr lang="en-US" sz="2800" dirty="0"/>
              <a:t>E[X] = 1×</a:t>
            </a:r>
            <a:r>
              <a:rPr lang="en-US" sz="2800" dirty="0">
                <a:sym typeface="Symbol" pitchFamily="-107" charset="2"/>
              </a:rPr>
              <a:t>1/6 + 2×1/6 + 3×1/6 + 4×1/6 + 5×1/6 + 6×1/6 = 3.5</a:t>
            </a:r>
          </a:p>
          <a:p>
            <a:pPr>
              <a:lnSpc>
                <a:spcPct val="130000"/>
              </a:lnSpc>
              <a:buFontTx/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88125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46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46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46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46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46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CS 477/677 - Lecture 8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2446F-6C18-A845-8E9C-37644BAF9630}" type="slidenum">
              <a:rPr lang="en-US"/>
              <a:pPr/>
              <a:t>23</a:t>
            </a:fld>
            <a:endParaRPr lang="en-US"/>
          </a:p>
        </p:txBody>
      </p:sp>
      <p:sp>
        <p:nvSpPr>
          <p:cNvPr id="4567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</a:t>
            </a:r>
          </a:p>
        </p:txBody>
      </p:sp>
      <p:sp>
        <p:nvSpPr>
          <p:cNvPr id="4567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0838" y="1214438"/>
            <a:ext cx="8229600" cy="5414962"/>
          </a:xfrm>
        </p:spPr>
        <p:txBody>
          <a:bodyPr/>
          <a:lstStyle/>
          <a:p>
            <a:pPr>
              <a:lnSpc>
                <a:spcPct val="150000"/>
              </a:lnSpc>
              <a:buFontTx/>
              <a:buNone/>
            </a:pPr>
            <a:r>
              <a:rPr lang="en-US" sz="2400" dirty="0">
                <a:solidFill>
                  <a:srgbClr val="DD0111"/>
                </a:solidFill>
                <a:latin typeface="Monotype Corsiva" pitchFamily="-107" charset="0"/>
                <a:ea typeface="Arial" pitchFamily="-107" charset="0"/>
                <a:cs typeface="Arial" pitchFamily="-107" charset="0"/>
              </a:rPr>
              <a:t>E.g.:</a:t>
            </a:r>
            <a:r>
              <a:rPr lang="en-US" sz="2400" dirty="0">
                <a:ea typeface="Arial" pitchFamily="-107" charset="0"/>
                <a:cs typeface="Arial" pitchFamily="-107" charset="0"/>
              </a:rPr>
              <a:t> flipping two coins:</a:t>
            </a:r>
          </a:p>
          <a:p>
            <a:pPr lvl="1">
              <a:lnSpc>
                <a:spcPct val="150000"/>
              </a:lnSpc>
            </a:pPr>
            <a:r>
              <a:rPr lang="en-US" sz="2000" dirty="0">
                <a:ea typeface="Arial" pitchFamily="-107" charset="0"/>
                <a:cs typeface="Arial" pitchFamily="-107" charset="0"/>
              </a:rPr>
              <a:t>Earn $3 for each head, lose $2 for each tail</a:t>
            </a:r>
          </a:p>
          <a:p>
            <a:pPr lvl="1">
              <a:lnSpc>
                <a:spcPct val="150000"/>
              </a:lnSpc>
            </a:pPr>
            <a:r>
              <a:rPr lang="en-US" sz="2000" dirty="0">
                <a:ea typeface="Arial" pitchFamily="-107" charset="0"/>
                <a:cs typeface="Arial" pitchFamily="-107" charset="0"/>
              </a:rPr>
              <a:t>X: random variable representing your earnings</a:t>
            </a:r>
          </a:p>
          <a:p>
            <a:pPr lvl="1">
              <a:lnSpc>
                <a:spcPct val="150000"/>
              </a:lnSpc>
            </a:pPr>
            <a:r>
              <a:rPr lang="en-US" sz="2000" dirty="0">
                <a:ea typeface="Arial" pitchFamily="-107" charset="0"/>
                <a:cs typeface="Arial" pitchFamily="-107" charset="0"/>
              </a:rPr>
              <a:t>Three possible values for variable X:</a:t>
            </a:r>
          </a:p>
          <a:p>
            <a:pPr lvl="2">
              <a:lnSpc>
                <a:spcPct val="150000"/>
              </a:lnSpc>
            </a:pPr>
            <a:r>
              <a:rPr lang="en-US" sz="1800" dirty="0">
                <a:ea typeface="Arial" pitchFamily="-107" charset="0"/>
                <a:cs typeface="Arial" pitchFamily="-107" charset="0"/>
              </a:rPr>
              <a:t>2 heads </a:t>
            </a:r>
            <a:r>
              <a:rPr lang="en-US" sz="1800" dirty="0">
                <a:ea typeface="Arial" pitchFamily="-107" charset="0"/>
                <a:cs typeface="Arial" pitchFamily="-107" charset="0"/>
                <a:sym typeface="Symbol" pitchFamily="-107" charset="2"/>
              </a:rPr>
              <a:t>⇒</a:t>
            </a:r>
            <a:r>
              <a:rPr lang="en-US" sz="1800" dirty="0">
                <a:ea typeface="Arial" pitchFamily="-107" charset="0"/>
                <a:cs typeface="Arial" pitchFamily="-107" charset="0"/>
              </a:rPr>
              <a:t> x = $3 + $3 = $6, </a:t>
            </a:r>
            <a:r>
              <a:rPr lang="en-US" sz="1800" dirty="0" err="1">
                <a:ea typeface="Arial" pitchFamily="-107" charset="0"/>
                <a:cs typeface="Arial" pitchFamily="-107" charset="0"/>
              </a:rPr>
              <a:t>Pr</a:t>
            </a:r>
            <a:r>
              <a:rPr lang="en-US" sz="1800" dirty="0">
                <a:ea typeface="Arial" pitchFamily="-107" charset="0"/>
                <a:cs typeface="Arial" pitchFamily="-107" charset="0"/>
              </a:rPr>
              <a:t>{</a:t>
            </a:r>
            <a:r>
              <a:rPr lang="en-US" sz="1800" dirty="0">
                <a:ea typeface="Arial" pitchFamily="-107" charset="0"/>
                <a:cs typeface="Arial" pitchFamily="-107" charset="0"/>
                <a:sym typeface="Symbol" pitchFamily="-107" charset="2"/>
              </a:rPr>
              <a:t>2 H’s} = ¼	</a:t>
            </a:r>
          </a:p>
          <a:p>
            <a:pPr lvl="2">
              <a:lnSpc>
                <a:spcPct val="150000"/>
              </a:lnSpc>
            </a:pPr>
            <a:r>
              <a:rPr lang="en-US" sz="1800" dirty="0">
                <a:ea typeface="Arial" pitchFamily="-107" charset="0"/>
                <a:cs typeface="Arial" pitchFamily="-107" charset="0"/>
              </a:rPr>
              <a:t>2 tails </a:t>
            </a:r>
            <a:r>
              <a:rPr lang="en-US" sz="1800" dirty="0">
                <a:ea typeface="Arial" pitchFamily="-107" charset="0"/>
                <a:cs typeface="Arial" pitchFamily="-107" charset="0"/>
                <a:sym typeface="Symbol" pitchFamily="-107" charset="2"/>
              </a:rPr>
              <a:t>⇒ </a:t>
            </a:r>
            <a:r>
              <a:rPr lang="en-US" sz="1800" dirty="0">
                <a:ea typeface="Arial" pitchFamily="-107" charset="0"/>
                <a:cs typeface="Arial" pitchFamily="-107" charset="0"/>
              </a:rPr>
              <a:t>x = -$2 - $2 = -$4, </a:t>
            </a:r>
            <a:r>
              <a:rPr lang="en-US" sz="1800" dirty="0" err="1">
                <a:ea typeface="Arial" pitchFamily="-107" charset="0"/>
                <a:cs typeface="Arial" pitchFamily="-107" charset="0"/>
              </a:rPr>
              <a:t>Pr</a:t>
            </a:r>
            <a:r>
              <a:rPr lang="en-US" sz="1800" dirty="0">
                <a:ea typeface="Arial" pitchFamily="-107" charset="0"/>
                <a:cs typeface="Arial" pitchFamily="-107" charset="0"/>
              </a:rPr>
              <a:t>{2 T’s} = ¼ </a:t>
            </a:r>
          </a:p>
          <a:p>
            <a:pPr lvl="2">
              <a:lnSpc>
                <a:spcPct val="150000"/>
              </a:lnSpc>
            </a:pPr>
            <a:r>
              <a:rPr lang="en-US" sz="1800" dirty="0">
                <a:ea typeface="Arial" pitchFamily="-107" charset="0"/>
                <a:cs typeface="Arial" pitchFamily="-107" charset="0"/>
              </a:rPr>
              <a:t>1 head, 1 tail </a:t>
            </a:r>
            <a:r>
              <a:rPr lang="en-US" sz="1800" dirty="0">
                <a:ea typeface="Arial" pitchFamily="-107" charset="0"/>
                <a:cs typeface="Arial" pitchFamily="-107" charset="0"/>
                <a:sym typeface="Symbol" pitchFamily="-107" charset="2"/>
              </a:rPr>
              <a:t>⇒ </a:t>
            </a:r>
            <a:r>
              <a:rPr lang="en-US" sz="1800" dirty="0">
                <a:ea typeface="Arial" pitchFamily="-107" charset="0"/>
                <a:cs typeface="Arial" pitchFamily="-107" charset="0"/>
              </a:rPr>
              <a:t>x = $3 - $2 = $1, </a:t>
            </a:r>
            <a:r>
              <a:rPr lang="en-US" sz="1800" dirty="0" err="1">
                <a:ea typeface="Arial" pitchFamily="-107" charset="0"/>
                <a:cs typeface="Arial" pitchFamily="-107" charset="0"/>
              </a:rPr>
              <a:t>Pr</a:t>
            </a:r>
            <a:r>
              <a:rPr lang="en-US" sz="1800" dirty="0">
                <a:ea typeface="Arial" pitchFamily="-107" charset="0"/>
                <a:cs typeface="Arial" pitchFamily="-107" charset="0"/>
              </a:rPr>
              <a:t>{</a:t>
            </a:r>
            <a:r>
              <a:rPr lang="en-US" sz="1800" dirty="0">
                <a:ea typeface="Arial" pitchFamily="-107" charset="0"/>
                <a:cs typeface="Arial" pitchFamily="-107" charset="0"/>
                <a:sym typeface="Symbol" pitchFamily="-107" charset="2"/>
              </a:rPr>
              <a:t>1 H, 1 T} = ½ </a:t>
            </a:r>
            <a:endParaRPr lang="en-US" sz="1800" dirty="0">
              <a:ea typeface="Arial" pitchFamily="-107" charset="0"/>
              <a:cs typeface="Arial" pitchFamily="-107" charset="0"/>
            </a:endParaRPr>
          </a:p>
          <a:p>
            <a:pPr lvl="1">
              <a:lnSpc>
                <a:spcPct val="150000"/>
              </a:lnSpc>
            </a:pPr>
            <a:r>
              <a:rPr lang="en-US" sz="2000" dirty="0">
                <a:ea typeface="Arial" pitchFamily="-107" charset="0"/>
                <a:cs typeface="Arial" pitchFamily="-107" charset="0"/>
              </a:rPr>
              <a:t>The expected value of X is:</a:t>
            </a:r>
          </a:p>
          <a:p>
            <a:pPr lvl="1">
              <a:lnSpc>
                <a:spcPct val="150000"/>
              </a:lnSpc>
              <a:buFontTx/>
              <a:buNone/>
            </a:pPr>
            <a:r>
              <a:rPr lang="en-US" sz="2000" dirty="0">
                <a:ea typeface="Arial" pitchFamily="-107" charset="0"/>
                <a:cs typeface="Arial" pitchFamily="-107" charset="0"/>
              </a:rPr>
              <a:t>E[X] = 6</a:t>
            </a:r>
            <a:r>
              <a:rPr lang="en-US" sz="2000" dirty="0">
                <a:ea typeface="Arial" pitchFamily="-107" charset="0"/>
                <a:cs typeface="Arial" pitchFamily="-107" charset="0"/>
                <a:sym typeface="Symbol" pitchFamily="-107" charset="2"/>
              </a:rPr>
              <a:t> × </a:t>
            </a:r>
            <a:r>
              <a:rPr lang="en-US" sz="2000" dirty="0" err="1">
                <a:ea typeface="Arial" pitchFamily="-107" charset="0"/>
                <a:cs typeface="Arial" pitchFamily="-107" charset="0"/>
                <a:sym typeface="Symbol" pitchFamily="-107" charset="2"/>
              </a:rPr>
              <a:t>Pr</a:t>
            </a:r>
            <a:r>
              <a:rPr lang="en-US" sz="2000" dirty="0">
                <a:ea typeface="Arial" pitchFamily="-107" charset="0"/>
                <a:cs typeface="Arial" pitchFamily="-107" charset="0"/>
                <a:sym typeface="Symbol" pitchFamily="-107" charset="2"/>
              </a:rPr>
              <a:t>{2 H’s} + 1× </a:t>
            </a:r>
            <a:r>
              <a:rPr lang="en-US" sz="2000" dirty="0" err="1">
                <a:ea typeface="Arial" pitchFamily="-107" charset="0"/>
                <a:cs typeface="Arial" pitchFamily="-107" charset="0"/>
                <a:sym typeface="Symbol" pitchFamily="-107" charset="2"/>
              </a:rPr>
              <a:t>Pr</a:t>
            </a:r>
            <a:r>
              <a:rPr lang="en-US" sz="2000" dirty="0">
                <a:ea typeface="Arial" pitchFamily="-107" charset="0"/>
                <a:cs typeface="Arial" pitchFamily="-107" charset="0"/>
                <a:sym typeface="Symbol" pitchFamily="-107" charset="2"/>
              </a:rPr>
              <a:t>{1 H, 1 T} – 4 × </a:t>
            </a:r>
            <a:r>
              <a:rPr lang="en-US" sz="2000" dirty="0" err="1">
                <a:ea typeface="Arial" pitchFamily="-107" charset="0"/>
                <a:cs typeface="Arial" pitchFamily="-107" charset="0"/>
                <a:sym typeface="Symbol" pitchFamily="-107" charset="2"/>
              </a:rPr>
              <a:t>Pr</a:t>
            </a:r>
            <a:r>
              <a:rPr lang="en-US" sz="2000" dirty="0">
                <a:ea typeface="Arial" pitchFamily="-107" charset="0"/>
                <a:cs typeface="Arial" pitchFamily="-107" charset="0"/>
                <a:sym typeface="Symbol" pitchFamily="-107" charset="2"/>
              </a:rPr>
              <a:t>{2 T’s} </a:t>
            </a:r>
          </a:p>
          <a:p>
            <a:pPr lvl="1">
              <a:lnSpc>
                <a:spcPct val="150000"/>
              </a:lnSpc>
              <a:buFontTx/>
              <a:buNone/>
            </a:pPr>
            <a:r>
              <a:rPr lang="en-US" sz="2000" dirty="0">
                <a:ea typeface="Arial" pitchFamily="-107" charset="0"/>
                <a:cs typeface="Arial" pitchFamily="-107" charset="0"/>
                <a:sym typeface="Symbol" pitchFamily="-107" charset="2"/>
              </a:rPr>
              <a:t>		 = 6 × ¼ + 1 × ½ - 4 × ¼ = 1</a:t>
            </a:r>
          </a:p>
        </p:txBody>
      </p:sp>
    </p:spTree>
    <p:extLst>
      <p:ext uri="{BB962C8B-B14F-4D97-AF65-F5344CB8AC3E}">
        <p14:creationId xmlns:p14="http://schemas.microsoft.com/office/powerpoint/2010/main" val="24335602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67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67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67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67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67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670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670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CS 477/677 - Lecture 8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03ED4A-D20E-C14D-966F-FF1764548D91}" type="slidenum">
              <a:rPr lang="en-US"/>
              <a:pPr/>
              <a:t>24</a:t>
            </a:fld>
            <a:endParaRPr lang="en-US"/>
          </a:p>
        </p:txBody>
      </p:sp>
      <p:sp>
        <p:nvSpPr>
          <p:cNvPr id="4587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More Examples</a:t>
            </a:r>
          </a:p>
        </p:txBody>
      </p:sp>
      <p:sp>
        <p:nvSpPr>
          <p:cNvPr id="45875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50838" y="1214438"/>
            <a:ext cx="8259762" cy="5076825"/>
          </a:xfrm>
        </p:spPr>
        <p:txBody>
          <a:bodyPr/>
          <a:lstStyle/>
          <a:p>
            <a:pPr>
              <a:lnSpc>
                <a:spcPct val="120000"/>
              </a:lnSpc>
              <a:buFontTx/>
              <a:buNone/>
            </a:pPr>
            <a:r>
              <a:rPr lang="en-US">
                <a:solidFill>
                  <a:srgbClr val="DD0111"/>
                </a:solidFill>
                <a:latin typeface="Monotype Corsiva" pitchFamily="-107" charset="0"/>
                <a:sym typeface="Symbol" pitchFamily="-107" charset="2"/>
              </a:rPr>
              <a:t>E.g:</a:t>
            </a:r>
            <a:r>
              <a:rPr lang="en-US">
                <a:sym typeface="Symbol" pitchFamily="-107" charset="2"/>
              </a:rPr>
              <a:t> X = lottery earnings</a:t>
            </a:r>
          </a:p>
          <a:p>
            <a:pPr lvl="1">
              <a:lnSpc>
                <a:spcPct val="120000"/>
              </a:lnSpc>
            </a:pPr>
            <a:r>
              <a:rPr lang="en-US">
                <a:sym typeface="Symbol" pitchFamily="-107" charset="2"/>
              </a:rPr>
              <a:t>1/15.000.000 probability to win a 16.000.000 prize</a:t>
            </a:r>
          </a:p>
          <a:p>
            <a:pPr lvl="1">
              <a:lnSpc>
                <a:spcPct val="120000"/>
              </a:lnSpc>
            </a:pPr>
            <a:r>
              <a:rPr lang="en-US">
                <a:sym typeface="Symbol" pitchFamily="-107" charset="2"/>
              </a:rPr>
              <a:t>Possible values:</a:t>
            </a:r>
            <a:endParaRPr lang="en-US">
              <a:solidFill>
                <a:srgbClr val="DD0111"/>
              </a:solidFill>
              <a:sym typeface="Symbol" pitchFamily="-107" charset="2"/>
            </a:endParaRPr>
          </a:p>
          <a:p>
            <a:pPr lvl="1">
              <a:lnSpc>
                <a:spcPct val="120000"/>
              </a:lnSpc>
            </a:pPr>
            <a:r>
              <a:rPr lang="en-US">
                <a:sym typeface="Symbol" pitchFamily="-107" charset="2"/>
              </a:rPr>
              <a:t>Probability to win 0:</a:t>
            </a:r>
            <a:endParaRPr lang="en-US">
              <a:solidFill>
                <a:srgbClr val="DD0111"/>
              </a:solidFill>
              <a:sym typeface="Symbol" pitchFamily="-107" charset="2"/>
            </a:endParaRPr>
          </a:p>
          <a:p>
            <a:pPr lvl="1">
              <a:lnSpc>
                <a:spcPct val="120000"/>
              </a:lnSpc>
            </a:pPr>
            <a:endParaRPr lang="en-US">
              <a:solidFill>
                <a:srgbClr val="DD0111"/>
              </a:solidFill>
              <a:sym typeface="Symbol" pitchFamily="-107" charset="2"/>
            </a:endParaRPr>
          </a:p>
          <a:p>
            <a:pPr lvl="1">
              <a:lnSpc>
                <a:spcPct val="120000"/>
              </a:lnSpc>
              <a:buFontTx/>
              <a:buNone/>
            </a:pPr>
            <a:r>
              <a:rPr lang="en-US">
                <a:sym typeface="Symbol" pitchFamily="-107" charset="2"/>
              </a:rPr>
              <a:t>E[X] = </a:t>
            </a:r>
          </a:p>
        </p:txBody>
      </p:sp>
      <p:graphicFrame>
        <p:nvGraphicFramePr>
          <p:cNvPr id="458756" name="Object 4"/>
          <p:cNvGraphicFramePr>
            <a:graphicFrameLocks noGrp="1" noChangeAspect="1"/>
          </p:cNvGraphicFramePr>
          <p:nvPr>
            <p:ph sz="quarter" idx="3"/>
          </p:nvPr>
        </p:nvGraphicFramePr>
        <p:xfrm>
          <a:off x="1836738" y="3770313"/>
          <a:ext cx="5486400" cy="749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7035" name="Equation" r:id="rId4" imgW="3060360" imgH="419040" progId="Equation.3">
                  <p:embed/>
                </p:oleObj>
              </mc:Choice>
              <mc:Fallback>
                <p:oleObj name="Equation" r:id="rId4" imgW="3060360" imgH="419040" progId="Equation.3">
                  <p:embed/>
                  <p:pic>
                    <p:nvPicPr>
                      <p:cNvPr id="458756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36738" y="3770313"/>
                        <a:ext cx="5486400" cy="749300"/>
                      </a:xfrm>
                      <a:prstGeom prst="rect">
                        <a:avLst/>
                      </a:prstGeom>
                      <a:noFill/>
                      <a:effectLst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="" xmlns:a14="http://schemas.microsoft.com/office/drawing/2010/main">
                            <a:effectLst>
                              <a:outerShdw blurRad="63500" dist="38099" dir="2700000" algn="ctr" rotWithShape="0">
                                <a:srgbClr val="80808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58757" name="Rectangle 5"/>
          <p:cNvSpPr>
            <a:spLocks noChangeArrowheads="1"/>
          </p:cNvSpPr>
          <p:nvPr/>
        </p:nvSpPr>
        <p:spPr bwMode="auto">
          <a:xfrm>
            <a:off x="3675739" y="2316735"/>
            <a:ext cx="3081293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800" dirty="0">
                <a:solidFill>
                  <a:srgbClr val="DD0111"/>
                </a:solidFill>
                <a:latin typeface="Century Gothic" charset="0"/>
                <a:ea typeface="Century Gothic" charset="0"/>
                <a:cs typeface="Century Gothic" charset="0"/>
                <a:sym typeface="Symbol" pitchFamily="-107" charset="2"/>
              </a:rPr>
              <a:t>0 </a:t>
            </a:r>
            <a:r>
              <a:rPr lang="en-US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charset="0"/>
                <a:ea typeface="Century Gothic" charset="0"/>
                <a:cs typeface="Century Gothic" charset="0"/>
                <a:sym typeface="Symbol" pitchFamily="-107" charset="2"/>
              </a:rPr>
              <a:t>and </a:t>
            </a:r>
            <a:r>
              <a:rPr lang="en-US" sz="2800" dirty="0">
                <a:solidFill>
                  <a:srgbClr val="DD0111"/>
                </a:solidFill>
                <a:latin typeface="Century Gothic" charset="0"/>
                <a:ea typeface="Century Gothic" charset="0"/>
                <a:cs typeface="Century Gothic" charset="0"/>
                <a:sym typeface="Symbol" pitchFamily="-107" charset="2"/>
              </a:rPr>
              <a:t>16.000.000</a:t>
            </a:r>
          </a:p>
        </p:txBody>
      </p:sp>
      <p:sp>
        <p:nvSpPr>
          <p:cNvPr id="458758" name="Rectangle 6"/>
          <p:cNvSpPr>
            <a:spLocks noChangeArrowheads="1"/>
          </p:cNvSpPr>
          <p:nvPr/>
        </p:nvSpPr>
        <p:spPr bwMode="auto">
          <a:xfrm>
            <a:off x="4132939" y="2842198"/>
            <a:ext cx="2845651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800">
                <a:solidFill>
                  <a:srgbClr val="DD0111"/>
                </a:solidFill>
                <a:latin typeface="Century Gothic" charset="0"/>
                <a:ea typeface="Century Gothic" charset="0"/>
                <a:cs typeface="Century Gothic" charset="0"/>
                <a:sym typeface="Symbol" pitchFamily="-107" charset="2"/>
              </a:rPr>
              <a:t>1 - 1/15.000.000</a:t>
            </a:r>
          </a:p>
        </p:txBody>
      </p:sp>
    </p:spTree>
    <p:extLst>
      <p:ext uri="{BB962C8B-B14F-4D97-AF65-F5344CB8AC3E}">
        <p14:creationId xmlns:p14="http://schemas.microsoft.com/office/powerpoint/2010/main" val="30768642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7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7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7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7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7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7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8757" grpId="0"/>
      <p:bldP spid="458758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mr-IN"/>
              <a:t>CS 477/677 - Lecture 8</a:t>
            </a: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E5E9B-ED67-B143-9B18-7DB247392E2F}" type="slidenum">
              <a:rPr lang="en-US"/>
              <a:pPr/>
              <a:t>25</a:t>
            </a:fld>
            <a:endParaRPr lang="en-US"/>
          </a:p>
        </p:txBody>
      </p:sp>
      <p:sp>
        <p:nvSpPr>
          <p:cNvPr id="4608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Indicator Random Variables</a:t>
            </a:r>
          </a:p>
        </p:txBody>
      </p:sp>
      <p:sp>
        <p:nvSpPr>
          <p:cNvPr id="4608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0838" y="1214438"/>
            <a:ext cx="8462422" cy="5076825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sz="2400" dirty="0"/>
              <a:t>Given a sample space S and an event </a:t>
            </a:r>
            <a:r>
              <a:rPr lang="en-US" sz="2400" i="1" dirty="0"/>
              <a:t>A</a:t>
            </a:r>
            <a:r>
              <a:rPr lang="en-US" sz="2400" dirty="0"/>
              <a:t>, we define the </a:t>
            </a:r>
            <a:r>
              <a:rPr lang="en-US" sz="2400" b="1" i="1" dirty="0"/>
              <a:t>indicator random variable</a:t>
            </a:r>
            <a:r>
              <a:rPr lang="en-US" sz="2400" dirty="0"/>
              <a:t> I{A} associated with A:</a:t>
            </a:r>
          </a:p>
          <a:p>
            <a:pPr lvl="1">
              <a:lnSpc>
                <a:spcPct val="150000"/>
              </a:lnSpc>
            </a:pPr>
            <a:r>
              <a:rPr lang="en-US" sz="2000" dirty="0"/>
              <a:t>I{A} = 	1 	if A occurs</a:t>
            </a:r>
          </a:p>
          <a:p>
            <a:pPr lvl="1">
              <a:lnSpc>
                <a:spcPct val="150000"/>
              </a:lnSpc>
              <a:buFontTx/>
              <a:buNone/>
            </a:pPr>
            <a:r>
              <a:rPr lang="en-US" sz="2000" dirty="0"/>
              <a:t>			0 	if A does not occur</a:t>
            </a:r>
          </a:p>
          <a:p>
            <a:pPr>
              <a:lnSpc>
                <a:spcPct val="200000"/>
              </a:lnSpc>
            </a:pPr>
            <a:r>
              <a:rPr lang="en-US" sz="2400" dirty="0"/>
              <a:t>The expected value of an indicator random variable </a:t>
            </a:r>
            <a:r>
              <a:rPr lang="en-US" sz="2400" dirty="0">
                <a:latin typeface="Century Gothic" charset="0"/>
                <a:ea typeface="Century Gothic" charset="0"/>
                <a:cs typeface="Century Gothic" charset="0"/>
              </a:rPr>
              <a:t>X</a:t>
            </a:r>
            <a:r>
              <a:rPr lang="en-US" sz="2400" baseline="-25000" dirty="0">
                <a:latin typeface="Century Gothic" charset="0"/>
                <a:ea typeface="Century Gothic" charset="0"/>
                <a:cs typeface="Century Gothic" charset="0"/>
              </a:rPr>
              <a:t>A</a:t>
            </a:r>
            <a:r>
              <a:rPr lang="en-US" sz="2400" dirty="0">
                <a:latin typeface="Century Gothic" charset="0"/>
                <a:ea typeface="Century Gothic" charset="0"/>
                <a:cs typeface="Century Gothic" charset="0"/>
              </a:rPr>
              <a:t> is:     </a:t>
            </a:r>
            <a:r>
              <a:rPr lang="en-US" sz="2400" b="1" dirty="0">
                <a:solidFill>
                  <a:srgbClr val="CC0000"/>
                </a:solidFill>
                <a:latin typeface="Century Gothic" charset="0"/>
                <a:ea typeface="Century Gothic" charset="0"/>
                <a:cs typeface="Century Gothic" charset="0"/>
              </a:rPr>
              <a:t>E[X</a:t>
            </a:r>
            <a:r>
              <a:rPr lang="en-US" sz="2400" b="1" baseline="-25000" dirty="0">
                <a:solidFill>
                  <a:srgbClr val="CC0000"/>
                </a:solidFill>
                <a:latin typeface="Century Gothic" charset="0"/>
                <a:ea typeface="Century Gothic" charset="0"/>
                <a:cs typeface="Century Gothic" charset="0"/>
              </a:rPr>
              <a:t>A</a:t>
            </a:r>
            <a:r>
              <a:rPr lang="en-US" sz="2400" b="1" dirty="0">
                <a:solidFill>
                  <a:srgbClr val="CC0000"/>
                </a:solidFill>
                <a:latin typeface="Century Gothic" charset="0"/>
                <a:ea typeface="Century Gothic" charset="0"/>
                <a:cs typeface="Century Gothic" charset="0"/>
              </a:rPr>
              <a:t>] = </a:t>
            </a:r>
            <a:r>
              <a:rPr lang="en-US" sz="2400" b="1" dirty="0" err="1">
                <a:solidFill>
                  <a:srgbClr val="CC0000"/>
                </a:solidFill>
                <a:latin typeface="Century Gothic" charset="0"/>
                <a:ea typeface="Century Gothic" charset="0"/>
                <a:cs typeface="Century Gothic" charset="0"/>
              </a:rPr>
              <a:t>Pr</a:t>
            </a:r>
            <a:r>
              <a:rPr lang="en-US" sz="2400" b="1" dirty="0">
                <a:solidFill>
                  <a:srgbClr val="CC0000"/>
                </a:solidFill>
                <a:latin typeface="Century Gothic" charset="0"/>
                <a:ea typeface="Century Gothic" charset="0"/>
                <a:cs typeface="Century Gothic" charset="0"/>
              </a:rPr>
              <a:t> {A}</a:t>
            </a:r>
          </a:p>
          <a:p>
            <a:pPr>
              <a:lnSpc>
                <a:spcPct val="200000"/>
              </a:lnSpc>
            </a:pPr>
            <a:r>
              <a:rPr lang="en-US" sz="2400" dirty="0"/>
              <a:t>Proof:    E[X</a:t>
            </a:r>
            <a:r>
              <a:rPr lang="en-US" sz="2400" baseline="-25000" dirty="0"/>
              <a:t>A</a:t>
            </a:r>
            <a:r>
              <a:rPr lang="en-US" sz="2400" dirty="0"/>
              <a:t>] = E[I{A}] =</a:t>
            </a:r>
          </a:p>
        </p:txBody>
      </p:sp>
      <p:sp>
        <p:nvSpPr>
          <p:cNvPr id="460804" name="AutoShape 4"/>
          <p:cNvSpPr>
            <a:spLocks/>
          </p:cNvSpPr>
          <p:nvPr/>
        </p:nvSpPr>
        <p:spPr bwMode="auto">
          <a:xfrm>
            <a:off x="2117725" y="2493963"/>
            <a:ext cx="76200" cy="914400"/>
          </a:xfrm>
          <a:prstGeom prst="leftBrace">
            <a:avLst>
              <a:gd name="adj1" fmla="val 100000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60805" name="Rectangle 5"/>
          <p:cNvSpPr>
            <a:spLocks noChangeArrowheads="1"/>
          </p:cNvSpPr>
          <p:nvPr/>
        </p:nvSpPr>
        <p:spPr bwMode="auto">
          <a:xfrm>
            <a:off x="4224338" y="5204368"/>
            <a:ext cx="302839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charset="0"/>
                <a:ea typeface="Century Gothic" charset="0"/>
                <a:cs typeface="Century Gothic" charset="0"/>
              </a:rPr>
              <a:t>1 </a:t>
            </a: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charset="0"/>
                <a:ea typeface="Century Gothic" charset="0"/>
                <a:cs typeface="Century Gothic" charset="0"/>
                <a:sym typeface="Symbol" pitchFamily="-107" charset="2"/>
              </a:rPr>
              <a:t>× </a:t>
            </a:r>
            <a:r>
              <a:rPr lang="en-US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entury Gothic" charset="0"/>
                <a:ea typeface="Century Gothic" charset="0"/>
                <a:cs typeface="Century Gothic" charset="0"/>
                <a:sym typeface="Symbol" pitchFamily="-107" charset="2"/>
              </a:rPr>
              <a:t>Pr</a:t>
            </a: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charset="0"/>
                <a:ea typeface="Century Gothic" charset="0"/>
                <a:cs typeface="Century Gothic" charset="0"/>
                <a:sym typeface="Symbol" pitchFamily="-107" charset="2"/>
              </a:rPr>
              <a:t>{A} + 0 × </a:t>
            </a:r>
            <a:r>
              <a:rPr lang="en-US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entury Gothic" charset="0"/>
                <a:ea typeface="Century Gothic" charset="0"/>
                <a:cs typeface="Century Gothic" charset="0"/>
                <a:sym typeface="Symbol" pitchFamily="-107" charset="2"/>
              </a:rPr>
              <a:t>Pr</a:t>
            </a: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charset="0"/>
                <a:ea typeface="Century Gothic" charset="0"/>
                <a:cs typeface="Century Gothic" charset="0"/>
                <a:sym typeface="Symbol" pitchFamily="-107" charset="2"/>
              </a:rPr>
              <a:t>{</a:t>
            </a:r>
            <a:r>
              <a:rPr lang="en-US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entury Gothic" charset="0"/>
                <a:ea typeface="Century Gothic" charset="0"/>
                <a:cs typeface="Century Gothic" charset="0"/>
                <a:sym typeface="Symbol" pitchFamily="-107" charset="2"/>
              </a:rPr>
              <a:t>Ā</a:t>
            </a: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charset="0"/>
                <a:ea typeface="Century Gothic" charset="0"/>
                <a:cs typeface="Century Gothic" charset="0"/>
                <a:sym typeface="Symbol" pitchFamily="-107" charset="2"/>
              </a:rPr>
              <a:t>}</a:t>
            </a:r>
          </a:p>
        </p:txBody>
      </p:sp>
      <p:sp>
        <p:nvSpPr>
          <p:cNvPr id="460806" name="Rectangle 6"/>
          <p:cNvSpPr>
            <a:spLocks noChangeArrowheads="1"/>
          </p:cNvSpPr>
          <p:nvPr/>
        </p:nvSpPr>
        <p:spPr bwMode="auto">
          <a:xfrm>
            <a:off x="7140575" y="5204368"/>
            <a:ext cx="117371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charset="0"/>
                <a:ea typeface="Century Gothic" charset="0"/>
                <a:cs typeface="Century Gothic" charset="0"/>
                <a:sym typeface="Symbol" pitchFamily="-107" charset="2"/>
              </a:rPr>
              <a:t>= </a:t>
            </a:r>
            <a:r>
              <a:rPr lang="en-US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entury Gothic" charset="0"/>
                <a:ea typeface="Century Gothic" charset="0"/>
                <a:cs typeface="Century Gothic" charset="0"/>
                <a:sym typeface="Symbol" pitchFamily="-107" charset="2"/>
              </a:rPr>
              <a:t>Pr</a:t>
            </a: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charset="0"/>
                <a:ea typeface="Century Gothic" charset="0"/>
                <a:cs typeface="Century Gothic" charset="0"/>
                <a:sym typeface="Symbol" pitchFamily="-107" charset="2"/>
              </a:rPr>
              <a:t>{A}</a:t>
            </a:r>
          </a:p>
        </p:txBody>
      </p:sp>
    </p:spTree>
    <p:extLst>
      <p:ext uri="{BB962C8B-B14F-4D97-AF65-F5344CB8AC3E}">
        <p14:creationId xmlns:p14="http://schemas.microsoft.com/office/powerpoint/2010/main" val="16878000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0805" grpId="0"/>
      <p:bldP spid="460806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mr-IN"/>
              <a:t>CS 477/677 - Lecture 8</a:t>
            </a: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1C7BC-9CC5-8447-A2CA-902B8CF5F6D5}" type="slidenum">
              <a:rPr lang="en-US"/>
              <a:pPr/>
              <a:t>26</a:t>
            </a:fld>
            <a:endParaRPr lang="en-US"/>
          </a:p>
        </p:txBody>
      </p:sp>
      <p:sp>
        <p:nvSpPr>
          <p:cNvPr id="4628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</a:t>
            </a:r>
          </a:p>
        </p:txBody>
      </p:sp>
      <p:sp>
        <p:nvSpPr>
          <p:cNvPr id="4628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0838" y="1214438"/>
            <a:ext cx="8627792" cy="5076825"/>
          </a:xfrm>
        </p:spPr>
        <p:txBody>
          <a:bodyPr/>
          <a:lstStyle/>
          <a:p>
            <a:pPr>
              <a:lnSpc>
                <a:spcPct val="110000"/>
              </a:lnSpc>
            </a:pPr>
            <a:r>
              <a:rPr lang="en-US" sz="2000" dirty="0"/>
              <a:t>Determine the expected number of heads obtained when flipping a coin</a:t>
            </a:r>
          </a:p>
          <a:p>
            <a:pPr lvl="1">
              <a:lnSpc>
                <a:spcPct val="110000"/>
              </a:lnSpc>
            </a:pPr>
            <a:r>
              <a:rPr lang="en-US" sz="1800" dirty="0"/>
              <a:t>Space of possible values: </a:t>
            </a:r>
          </a:p>
          <a:p>
            <a:pPr lvl="1">
              <a:lnSpc>
                <a:spcPct val="110000"/>
              </a:lnSpc>
            </a:pPr>
            <a:r>
              <a:rPr lang="en-US" sz="1800" dirty="0"/>
              <a:t>Random variable Y: takes on the values H and T, each with </a:t>
            </a:r>
            <a:r>
              <a:rPr lang="en-US" sz="1800" dirty="0">
                <a:solidFill>
                  <a:srgbClr val="DD0111"/>
                </a:solidFill>
              </a:rPr>
              <a:t>probability ½</a:t>
            </a:r>
          </a:p>
          <a:p>
            <a:pPr lvl="1">
              <a:lnSpc>
                <a:spcPct val="110000"/>
              </a:lnSpc>
            </a:pPr>
            <a:endParaRPr lang="en-US" sz="1800" dirty="0">
              <a:solidFill>
                <a:srgbClr val="DD0111"/>
              </a:solidFill>
            </a:endParaRPr>
          </a:p>
          <a:p>
            <a:pPr>
              <a:lnSpc>
                <a:spcPct val="110000"/>
              </a:lnSpc>
            </a:pPr>
            <a:r>
              <a:rPr lang="en-US" sz="2000" dirty="0"/>
              <a:t>Indicator random variable X</a:t>
            </a:r>
            <a:r>
              <a:rPr lang="en-US" sz="2000" baseline="-25000" dirty="0"/>
              <a:t>H</a:t>
            </a:r>
            <a:r>
              <a:rPr lang="en-US" sz="2000" dirty="0"/>
              <a:t>: </a:t>
            </a:r>
            <a:r>
              <a:rPr lang="en-US" sz="2000" dirty="0">
                <a:solidFill>
                  <a:srgbClr val="DD0111"/>
                </a:solidFill>
                <a:latin typeface="Century Gothic" charset="0"/>
                <a:ea typeface="Century Gothic" charset="0"/>
                <a:cs typeface="Century Gothic" charset="0"/>
              </a:rPr>
              <a:t>the coin coming up heads (</a:t>
            </a:r>
            <a:r>
              <a:rPr lang="en-US" sz="2000" dirty="0">
                <a:latin typeface="Century Gothic" charset="0"/>
                <a:ea typeface="Century Gothic" charset="0"/>
                <a:cs typeface="Century Gothic" charset="0"/>
              </a:rPr>
              <a:t>Y = H</a:t>
            </a:r>
            <a:r>
              <a:rPr lang="en-US" sz="2000" dirty="0">
                <a:solidFill>
                  <a:srgbClr val="DD0111"/>
                </a:solidFill>
                <a:latin typeface="Century Gothic" charset="0"/>
                <a:ea typeface="Century Gothic" charset="0"/>
                <a:cs typeface="Century Gothic" charset="0"/>
              </a:rPr>
              <a:t>)</a:t>
            </a:r>
          </a:p>
          <a:p>
            <a:pPr lvl="1">
              <a:lnSpc>
                <a:spcPct val="110000"/>
              </a:lnSpc>
            </a:pPr>
            <a:r>
              <a:rPr lang="en-US" sz="1800" dirty="0"/>
              <a:t>Counts the number of heads obtain in the flip</a:t>
            </a:r>
          </a:p>
          <a:p>
            <a:pPr lvl="1">
              <a:lnSpc>
                <a:spcPct val="110000"/>
              </a:lnSpc>
            </a:pPr>
            <a:r>
              <a:rPr lang="en-US" sz="1800" dirty="0"/>
              <a:t>X</a:t>
            </a:r>
            <a:r>
              <a:rPr lang="en-US" sz="1800" baseline="-25000" dirty="0"/>
              <a:t>H</a:t>
            </a:r>
            <a:r>
              <a:rPr lang="en-US" sz="1800" dirty="0"/>
              <a:t> = I {Y = H} = 	1 	if Y = H</a:t>
            </a:r>
          </a:p>
          <a:p>
            <a:pPr lvl="1">
              <a:lnSpc>
                <a:spcPct val="110000"/>
              </a:lnSpc>
              <a:buFontTx/>
              <a:buNone/>
            </a:pPr>
            <a:r>
              <a:rPr lang="en-US" sz="1800" dirty="0"/>
              <a:t>				0 	if Y = T</a:t>
            </a:r>
          </a:p>
          <a:p>
            <a:pPr>
              <a:lnSpc>
                <a:spcPct val="110000"/>
              </a:lnSpc>
            </a:pPr>
            <a:r>
              <a:rPr lang="en-US" sz="2000" dirty="0"/>
              <a:t>The expected number of heads obtained in one flip of the coin is:</a:t>
            </a:r>
          </a:p>
          <a:p>
            <a:pPr>
              <a:lnSpc>
                <a:spcPct val="110000"/>
              </a:lnSpc>
              <a:buFontTx/>
              <a:buNone/>
            </a:pPr>
            <a:r>
              <a:rPr lang="en-US" sz="2000" dirty="0"/>
              <a:t>	E[X</a:t>
            </a:r>
            <a:r>
              <a:rPr lang="en-US" sz="2000" baseline="-25000" dirty="0"/>
              <a:t>H</a:t>
            </a:r>
            <a:r>
              <a:rPr lang="en-US" sz="2000" dirty="0"/>
              <a:t>] = E [I {Y = H}] =</a:t>
            </a:r>
          </a:p>
        </p:txBody>
      </p:sp>
      <p:sp>
        <p:nvSpPr>
          <p:cNvPr id="462852" name="AutoShape 4"/>
          <p:cNvSpPr>
            <a:spLocks/>
          </p:cNvSpPr>
          <p:nvPr/>
        </p:nvSpPr>
        <p:spPr bwMode="auto">
          <a:xfrm>
            <a:off x="2971800" y="4103621"/>
            <a:ext cx="152400" cy="685800"/>
          </a:xfrm>
          <a:prstGeom prst="leftBrace">
            <a:avLst>
              <a:gd name="adj1" fmla="val 37500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62853" name="Rectangle 5"/>
          <p:cNvSpPr>
            <a:spLocks noChangeArrowheads="1"/>
          </p:cNvSpPr>
          <p:nvPr/>
        </p:nvSpPr>
        <p:spPr bwMode="auto">
          <a:xfrm>
            <a:off x="3978275" y="1949450"/>
            <a:ext cx="1181100" cy="39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lnSpc>
                <a:spcPct val="110000"/>
              </a:lnSpc>
              <a:spcBef>
                <a:spcPct val="20000"/>
              </a:spcBef>
            </a:pPr>
            <a:r>
              <a:rPr lang="en-US">
                <a:solidFill>
                  <a:srgbClr val="DD0111"/>
                </a:solidFill>
              </a:rPr>
              <a:t>S = {H, T}</a:t>
            </a:r>
          </a:p>
        </p:txBody>
      </p:sp>
      <p:sp>
        <p:nvSpPr>
          <p:cNvPr id="462854" name="Rectangle 6"/>
          <p:cNvSpPr>
            <a:spLocks noChangeArrowheads="1"/>
          </p:cNvSpPr>
          <p:nvPr/>
        </p:nvSpPr>
        <p:spPr bwMode="auto">
          <a:xfrm>
            <a:off x="3278189" y="5191395"/>
            <a:ext cx="45720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lnSpc>
                <a:spcPct val="110000"/>
              </a:lnSpc>
              <a:spcBef>
                <a:spcPct val="50000"/>
              </a:spcBef>
            </a:pPr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1 </a:t>
            </a:r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  <a:sym typeface="Symbol" pitchFamily="-107" charset="2"/>
              </a:rPr>
              <a:t>× </a:t>
            </a:r>
            <a:r>
              <a:rPr lang="en-US" sz="2000" dirty="0" err="1">
                <a:solidFill>
                  <a:schemeClr val="tx1">
                    <a:lumMod val="65000"/>
                    <a:lumOff val="35000"/>
                  </a:schemeClr>
                </a:solidFill>
                <a:sym typeface="Symbol" pitchFamily="-107" charset="2"/>
              </a:rPr>
              <a:t>Pr</a:t>
            </a:r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  <a:sym typeface="Symbol" pitchFamily="-107" charset="2"/>
              </a:rPr>
              <a:t>{Y = H} + 0 × </a:t>
            </a:r>
            <a:r>
              <a:rPr lang="en-US" sz="2000" dirty="0" err="1">
                <a:solidFill>
                  <a:schemeClr val="tx1">
                    <a:lumMod val="65000"/>
                    <a:lumOff val="35000"/>
                  </a:schemeClr>
                </a:solidFill>
                <a:sym typeface="Symbol" pitchFamily="-107" charset="2"/>
              </a:rPr>
              <a:t>Pr</a:t>
            </a:r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  <a:sym typeface="Symbol" pitchFamily="-107" charset="2"/>
              </a:rPr>
              <a:t>{Y = T} =</a:t>
            </a:r>
          </a:p>
          <a:p>
            <a:pPr>
              <a:lnSpc>
                <a:spcPct val="110000"/>
              </a:lnSpc>
              <a:spcBef>
                <a:spcPct val="50000"/>
              </a:spcBef>
            </a:pPr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  <a:sym typeface="Symbol" pitchFamily="-107" charset="2"/>
              </a:rPr>
              <a:t>= 1 × ½ + 0 × ½ = ½</a:t>
            </a:r>
          </a:p>
        </p:txBody>
      </p:sp>
    </p:spTree>
    <p:extLst>
      <p:ext uri="{BB962C8B-B14F-4D97-AF65-F5344CB8AC3E}">
        <p14:creationId xmlns:p14="http://schemas.microsoft.com/office/powerpoint/2010/main" val="187861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28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28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28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28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28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28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28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285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285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28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2852" grpId="0" animBg="1"/>
      <p:bldP spid="462853" grpId="0"/>
      <p:bldP spid="462854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 477/677 - Lecture 8</a:t>
            </a:r>
          </a:p>
        </p:txBody>
      </p:sp>
      <p:sp>
        <p:nvSpPr>
          <p:cNvPr id="450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PARTITION</a:t>
            </a:r>
          </a:p>
        </p:txBody>
      </p:sp>
      <p:sp>
        <p:nvSpPr>
          <p:cNvPr id="4505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0838" y="1179513"/>
            <a:ext cx="5711825" cy="4048125"/>
          </a:xfrm>
        </p:spPr>
        <p:txBody>
          <a:bodyPr/>
          <a:lstStyle/>
          <a:p>
            <a:pPr>
              <a:buFontTx/>
              <a:buNone/>
            </a:pPr>
            <a:r>
              <a:rPr lang="en-US" sz="2400" dirty="0"/>
              <a:t>Alg.: PARTITION</a:t>
            </a:r>
            <a:r>
              <a:rPr lang="en-US" sz="2400" i="1" dirty="0"/>
              <a:t>(A, p, r)</a:t>
            </a:r>
          </a:p>
          <a:p>
            <a:pPr lvl="1">
              <a:buFontTx/>
              <a:buNone/>
            </a:pPr>
            <a:r>
              <a:rPr lang="en-US" dirty="0">
                <a:latin typeface="Comic Sans MS" pitchFamily="-107" charset="0"/>
              </a:rPr>
              <a:t>x ← A[r]</a:t>
            </a:r>
          </a:p>
          <a:p>
            <a:pPr lvl="1">
              <a:buFontTx/>
              <a:buNone/>
            </a:pPr>
            <a:r>
              <a:rPr lang="en-US" dirty="0" err="1">
                <a:latin typeface="Comic Sans MS" pitchFamily="-107" charset="0"/>
              </a:rPr>
              <a:t>i</a:t>
            </a:r>
            <a:r>
              <a:rPr lang="en-US" dirty="0">
                <a:latin typeface="Comic Sans MS" pitchFamily="-107" charset="0"/>
              </a:rPr>
              <a:t> ← p - 1</a:t>
            </a:r>
          </a:p>
          <a:p>
            <a:pPr lvl="1">
              <a:buFontTx/>
              <a:buNone/>
            </a:pPr>
            <a:r>
              <a:rPr lang="en-US" b="1" dirty="0"/>
              <a:t>for </a:t>
            </a:r>
            <a:r>
              <a:rPr lang="en-US" dirty="0">
                <a:latin typeface="Comic Sans MS" pitchFamily="-107" charset="0"/>
              </a:rPr>
              <a:t>j ← p</a:t>
            </a:r>
            <a:r>
              <a:rPr lang="en-US" dirty="0"/>
              <a:t> </a:t>
            </a:r>
            <a:r>
              <a:rPr lang="en-US" b="1" dirty="0"/>
              <a:t>to </a:t>
            </a:r>
            <a:r>
              <a:rPr lang="en-US" dirty="0">
                <a:latin typeface="Comic Sans MS" pitchFamily="-107" charset="0"/>
              </a:rPr>
              <a:t>r - 1</a:t>
            </a:r>
          </a:p>
          <a:p>
            <a:pPr lvl="1">
              <a:buFontTx/>
              <a:buNone/>
            </a:pPr>
            <a:r>
              <a:rPr lang="en-US" b="1" dirty="0"/>
              <a:t>	  do if </a:t>
            </a:r>
            <a:r>
              <a:rPr lang="en-US" dirty="0">
                <a:latin typeface="Comic Sans MS" pitchFamily="-107" charset="0"/>
              </a:rPr>
              <a:t>A[ j ] ≤ x</a:t>
            </a:r>
          </a:p>
          <a:p>
            <a:pPr lvl="1">
              <a:buFontTx/>
              <a:buNone/>
            </a:pPr>
            <a:r>
              <a:rPr lang="en-US" b="1" dirty="0"/>
              <a:t>		        then </a:t>
            </a:r>
            <a:r>
              <a:rPr lang="en-US" dirty="0" err="1">
                <a:latin typeface="Comic Sans MS" pitchFamily="-107" charset="0"/>
              </a:rPr>
              <a:t>i</a:t>
            </a:r>
            <a:r>
              <a:rPr lang="en-US" dirty="0">
                <a:latin typeface="Comic Sans MS" pitchFamily="-107" charset="0"/>
              </a:rPr>
              <a:t> ← </a:t>
            </a:r>
            <a:r>
              <a:rPr lang="en-US" dirty="0" err="1">
                <a:latin typeface="Comic Sans MS" pitchFamily="-107" charset="0"/>
              </a:rPr>
              <a:t>i</a:t>
            </a:r>
            <a:r>
              <a:rPr lang="en-US" dirty="0">
                <a:latin typeface="Comic Sans MS" pitchFamily="-107" charset="0"/>
              </a:rPr>
              <a:t> + 1</a:t>
            </a:r>
          </a:p>
          <a:p>
            <a:pPr lvl="1">
              <a:buFontTx/>
              <a:buNone/>
            </a:pPr>
            <a:r>
              <a:rPr lang="en-US" dirty="0"/>
              <a:t>			     exchange </a:t>
            </a:r>
            <a:r>
              <a:rPr lang="en-US" dirty="0">
                <a:latin typeface="Comic Sans MS" pitchFamily="-107" charset="0"/>
              </a:rPr>
              <a:t>A[</a:t>
            </a:r>
            <a:r>
              <a:rPr lang="en-US" dirty="0" err="1">
                <a:latin typeface="Comic Sans MS" pitchFamily="-107" charset="0"/>
              </a:rPr>
              <a:t>i</a:t>
            </a:r>
            <a:r>
              <a:rPr lang="en-US" dirty="0">
                <a:latin typeface="Comic Sans MS" pitchFamily="-107" charset="0"/>
              </a:rPr>
              <a:t>]</a:t>
            </a:r>
            <a:r>
              <a:rPr lang="en-US" dirty="0"/>
              <a:t> ↔ </a:t>
            </a:r>
            <a:r>
              <a:rPr lang="en-US" dirty="0">
                <a:latin typeface="Comic Sans MS" pitchFamily="-107" charset="0"/>
              </a:rPr>
              <a:t>A[j]</a:t>
            </a:r>
          </a:p>
          <a:p>
            <a:pPr lvl="1">
              <a:buFontTx/>
              <a:buNone/>
            </a:pPr>
            <a:r>
              <a:rPr lang="en-US" dirty="0"/>
              <a:t>exchange </a:t>
            </a:r>
            <a:r>
              <a:rPr lang="en-US" dirty="0">
                <a:latin typeface="Comic Sans MS" pitchFamily="-107" charset="0"/>
              </a:rPr>
              <a:t>A[</a:t>
            </a:r>
            <a:r>
              <a:rPr lang="en-US" dirty="0" err="1">
                <a:latin typeface="Comic Sans MS" pitchFamily="-107" charset="0"/>
              </a:rPr>
              <a:t>i</a:t>
            </a:r>
            <a:r>
              <a:rPr lang="en-US" dirty="0">
                <a:latin typeface="Comic Sans MS" pitchFamily="-107" charset="0"/>
              </a:rPr>
              <a:t> + 1]</a:t>
            </a:r>
            <a:r>
              <a:rPr lang="en-US" dirty="0"/>
              <a:t> ↔ </a:t>
            </a:r>
            <a:r>
              <a:rPr lang="en-US" dirty="0">
                <a:latin typeface="Comic Sans MS" pitchFamily="-107" charset="0"/>
              </a:rPr>
              <a:t>A[r]</a:t>
            </a:r>
          </a:p>
          <a:p>
            <a:pPr lvl="1">
              <a:buFontTx/>
              <a:buNone/>
            </a:pPr>
            <a:r>
              <a:rPr lang="en-US" b="1" dirty="0"/>
              <a:t>return </a:t>
            </a:r>
            <a:r>
              <a:rPr lang="en-US" dirty="0" err="1">
                <a:latin typeface="Comic Sans MS" pitchFamily="-107" charset="0"/>
              </a:rPr>
              <a:t>i</a:t>
            </a:r>
            <a:r>
              <a:rPr lang="en-US" dirty="0">
                <a:latin typeface="Comic Sans MS" pitchFamily="-107" charset="0"/>
              </a:rPr>
              <a:t> + 1</a:t>
            </a:r>
            <a:endParaRPr lang="en-US" dirty="0"/>
          </a:p>
        </p:txBody>
      </p:sp>
      <p:sp>
        <p:nvSpPr>
          <p:cNvPr id="450564" name="AutoShape 4"/>
          <p:cNvSpPr>
            <a:spLocks/>
          </p:cNvSpPr>
          <p:nvPr/>
        </p:nvSpPr>
        <p:spPr bwMode="auto">
          <a:xfrm>
            <a:off x="4806950" y="1708150"/>
            <a:ext cx="88900" cy="733425"/>
          </a:xfrm>
          <a:prstGeom prst="rightBrace">
            <a:avLst>
              <a:gd name="adj1" fmla="val 68750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50565" name="Text Box 5"/>
          <p:cNvSpPr txBox="1">
            <a:spLocks noChangeArrowheads="1"/>
          </p:cNvSpPr>
          <p:nvPr/>
        </p:nvSpPr>
        <p:spPr bwMode="auto">
          <a:xfrm>
            <a:off x="5114925" y="1870075"/>
            <a:ext cx="18742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>
                <a:latin typeface="Century Gothic" panose="020B0502020202020204" pitchFamily="34" charset="0"/>
              </a:rPr>
              <a:t>O(1) - constant</a:t>
            </a:r>
          </a:p>
        </p:txBody>
      </p:sp>
      <p:sp>
        <p:nvSpPr>
          <p:cNvPr id="450566" name="AutoShape 6"/>
          <p:cNvSpPr>
            <a:spLocks/>
          </p:cNvSpPr>
          <p:nvPr/>
        </p:nvSpPr>
        <p:spPr bwMode="auto">
          <a:xfrm>
            <a:off x="5934075" y="2593975"/>
            <a:ext cx="96838" cy="1738313"/>
          </a:xfrm>
          <a:prstGeom prst="rightBrace">
            <a:avLst>
              <a:gd name="adj1" fmla="val 149589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50567" name="AutoShape 7"/>
          <p:cNvSpPr>
            <a:spLocks/>
          </p:cNvSpPr>
          <p:nvPr/>
        </p:nvSpPr>
        <p:spPr bwMode="auto">
          <a:xfrm>
            <a:off x="4852988" y="4414838"/>
            <a:ext cx="88900" cy="733425"/>
          </a:xfrm>
          <a:prstGeom prst="rightBrace">
            <a:avLst>
              <a:gd name="adj1" fmla="val 68750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50568" name="Text Box 8"/>
          <p:cNvSpPr txBox="1">
            <a:spLocks noChangeArrowheads="1"/>
          </p:cNvSpPr>
          <p:nvPr/>
        </p:nvSpPr>
        <p:spPr bwMode="auto">
          <a:xfrm>
            <a:off x="5160963" y="4576763"/>
            <a:ext cx="18742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latin typeface="Century Gothic" panose="020B0502020202020204" pitchFamily="34" charset="0"/>
              </a:rPr>
              <a:t>O(1) - constant</a:t>
            </a:r>
          </a:p>
        </p:txBody>
      </p:sp>
      <p:sp>
        <p:nvSpPr>
          <p:cNvPr id="450569" name="Line 9"/>
          <p:cNvSpPr>
            <a:spLocks noChangeShapeType="1"/>
          </p:cNvSpPr>
          <p:nvPr/>
        </p:nvSpPr>
        <p:spPr bwMode="auto">
          <a:xfrm>
            <a:off x="4043363" y="3167063"/>
            <a:ext cx="2220912" cy="0"/>
          </a:xfrm>
          <a:prstGeom prst="line">
            <a:avLst/>
          </a:prstGeom>
          <a:noFill/>
          <a:ln w="25400">
            <a:solidFill>
              <a:srgbClr val="DD0111"/>
            </a:solidFill>
            <a:round/>
            <a:headEnd type="triangle" w="med" len="med"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50570" name="Text Box 10"/>
          <p:cNvSpPr txBox="1">
            <a:spLocks noChangeArrowheads="1"/>
          </p:cNvSpPr>
          <p:nvPr/>
        </p:nvSpPr>
        <p:spPr bwMode="auto">
          <a:xfrm>
            <a:off x="6354763" y="2951163"/>
            <a:ext cx="2858475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>
                <a:solidFill>
                  <a:srgbClr val="DD0111"/>
                </a:solidFill>
                <a:latin typeface="Century Gothic" charset="0"/>
                <a:ea typeface="Century Gothic" charset="0"/>
                <a:cs typeface="Century Gothic" charset="0"/>
              </a:rPr>
              <a:t>Number of comparisons</a:t>
            </a:r>
          </a:p>
          <a:p>
            <a:r>
              <a:rPr lang="en-US" dirty="0">
                <a:solidFill>
                  <a:srgbClr val="DD0111"/>
                </a:solidFill>
                <a:latin typeface="Century Gothic" charset="0"/>
                <a:ea typeface="Century Gothic" charset="0"/>
                <a:cs typeface="Century Gothic" charset="0"/>
              </a:rPr>
              <a:t>between the pivot and </a:t>
            </a:r>
          </a:p>
          <a:p>
            <a:r>
              <a:rPr lang="en-US" dirty="0">
                <a:solidFill>
                  <a:srgbClr val="DD0111"/>
                </a:solidFill>
                <a:latin typeface="Century Gothic" charset="0"/>
                <a:ea typeface="Century Gothic" charset="0"/>
                <a:cs typeface="Century Gothic" charset="0"/>
              </a:rPr>
              <a:t>the other elements</a:t>
            </a:r>
          </a:p>
        </p:txBody>
      </p:sp>
      <p:sp>
        <p:nvSpPr>
          <p:cNvPr id="450571" name="Rectangle 11"/>
          <p:cNvSpPr>
            <a:spLocks noChangeArrowheads="1"/>
          </p:cNvSpPr>
          <p:nvPr/>
        </p:nvSpPr>
        <p:spPr bwMode="auto">
          <a:xfrm>
            <a:off x="582613" y="5257800"/>
            <a:ext cx="7789862" cy="1126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lnSpc>
                <a:spcPct val="140000"/>
              </a:lnSpc>
              <a:spcBef>
                <a:spcPct val="20000"/>
              </a:spcBef>
            </a:pP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charset="0"/>
                <a:ea typeface="Century Gothic" charset="0"/>
                <a:cs typeface="Century Gothic" charset="0"/>
              </a:rPr>
              <a:t>Need to compute the </a:t>
            </a:r>
            <a:r>
              <a:rPr lang="en-US" sz="2400" dirty="0">
                <a:solidFill>
                  <a:srgbClr val="CC0000"/>
                </a:solidFill>
                <a:latin typeface="Century Gothic" charset="0"/>
                <a:ea typeface="Century Gothic" charset="0"/>
                <a:cs typeface="Century Gothic" charset="0"/>
              </a:rPr>
              <a:t>total number of comparisons</a:t>
            </a:r>
            <a:r>
              <a:rPr lang="en-US" sz="2400" dirty="0">
                <a:solidFill>
                  <a:schemeClr val="accent2"/>
                </a:solidFill>
                <a:latin typeface="Century Gothic" charset="0"/>
                <a:ea typeface="Century Gothic" charset="0"/>
                <a:cs typeface="Century Gothic" charset="0"/>
              </a:rPr>
              <a:t> </a:t>
            </a: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charset="0"/>
                <a:ea typeface="Century Gothic" charset="0"/>
                <a:cs typeface="Century Gothic" charset="0"/>
              </a:rPr>
              <a:t>performed</a:t>
            </a:r>
            <a:r>
              <a:rPr lang="en-US" sz="2400" dirty="0">
                <a:solidFill>
                  <a:schemeClr val="accent2"/>
                </a:solidFill>
                <a:latin typeface="Century Gothic" charset="0"/>
                <a:ea typeface="Century Gothic" charset="0"/>
                <a:cs typeface="Century Gothic" charset="0"/>
              </a:rPr>
              <a:t> </a:t>
            </a:r>
            <a:r>
              <a:rPr lang="en-US" sz="2400" dirty="0">
                <a:solidFill>
                  <a:srgbClr val="CC0000"/>
                </a:solidFill>
                <a:latin typeface="Century Gothic" charset="0"/>
                <a:ea typeface="Century Gothic" charset="0"/>
                <a:cs typeface="Century Gothic" charset="0"/>
              </a:rPr>
              <a:t>in all calls to PARTITION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1A9E4-027E-6D48-8F40-DD130E118377}" type="slidenum">
              <a:rPr lang="en-US" smtClean="0"/>
              <a:pPr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74492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564" grpId="0" animBg="1"/>
      <p:bldP spid="450565" grpId="0"/>
      <p:bldP spid="450566" grpId="0" animBg="1"/>
      <p:bldP spid="450567" grpId="0" animBg="1"/>
      <p:bldP spid="450568" grpId="0"/>
      <p:bldP spid="450569" grpId="0" animBg="1"/>
      <p:bldP spid="450570" grpId="0"/>
      <p:bldP spid="450571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 477/677 - Lecture 8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D540C-2F0C-9F4F-8BB4-8776C5C3EB4F}" type="slidenum">
              <a:rPr lang="en-US"/>
              <a:pPr/>
              <a:t>28</a:t>
            </a:fld>
            <a:endParaRPr lang="en-US"/>
          </a:p>
        </p:txBody>
      </p:sp>
      <p:sp>
        <p:nvSpPr>
          <p:cNvPr id="4648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/>
              <a:t>Number of Comparisons in PARTITION</a:t>
            </a:r>
          </a:p>
        </p:txBody>
      </p:sp>
      <p:sp>
        <p:nvSpPr>
          <p:cNvPr id="4648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0838" y="1214438"/>
            <a:ext cx="8229600" cy="5241925"/>
          </a:xfrm>
        </p:spPr>
        <p:txBody>
          <a:bodyPr/>
          <a:lstStyle/>
          <a:p>
            <a:pPr>
              <a:lnSpc>
                <a:spcPct val="140000"/>
              </a:lnSpc>
            </a:pPr>
            <a:r>
              <a:rPr lang="en-US"/>
              <a:t>Need to compute the </a:t>
            </a:r>
            <a:r>
              <a:rPr lang="en-US" b="1">
                <a:solidFill>
                  <a:srgbClr val="CC0000"/>
                </a:solidFill>
              </a:rPr>
              <a:t>total number of comparisons</a:t>
            </a:r>
            <a:r>
              <a:rPr lang="en-US"/>
              <a:t> performed </a:t>
            </a:r>
            <a:r>
              <a:rPr lang="en-US" b="1">
                <a:solidFill>
                  <a:srgbClr val="CC0000"/>
                </a:solidFill>
              </a:rPr>
              <a:t>in all calls to PARTITION</a:t>
            </a:r>
          </a:p>
          <a:p>
            <a:pPr>
              <a:lnSpc>
                <a:spcPct val="140000"/>
              </a:lnSpc>
            </a:pPr>
            <a:r>
              <a:rPr lang="en-US"/>
              <a:t>X</a:t>
            </a:r>
            <a:r>
              <a:rPr lang="en-US" baseline="-25000"/>
              <a:t>ij</a:t>
            </a:r>
            <a:r>
              <a:rPr lang="en-US"/>
              <a:t> = I {z</a:t>
            </a:r>
            <a:r>
              <a:rPr lang="en-US" baseline="-25000"/>
              <a:t>i</a:t>
            </a:r>
            <a:r>
              <a:rPr lang="en-US"/>
              <a:t> is compared to z</a:t>
            </a:r>
            <a:r>
              <a:rPr lang="en-US" baseline="-25000"/>
              <a:t>j</a:t>
            </a:r>
            <a:r>
              <a:rPr lang="en-US"/>
              <a:t> }</a:t>
            </a:r>
          </a:p>
          <a:p>
            <a:pPr lvl="1">
              <a:lnSpc>
                <a:spcPct val="140000"/>
              </a:lnSpc>
            </a:pPr>
            <a:r>
              <a:rPr lang="en-US"/>
              <a:t>For any comparison during the entire execution of the algorithm, not just during one call to PARTITION</a:t>
            </a:r>
          </a:p>
        </p:txBody>
      </p:sp>
    </p:spTree>
    <p:extLst>
      <p:ext uri="{BB962C8B-B14F-4D97-AF65-F5344CB8AC3E}">
        <p14:creationId xmlns:p14="http://schemas.microsoft.com/office/powerpoint/2010/main" val="42920028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48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48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 477/677 - Lecture 8</a:t>
            </a:r>
          </a:p>
        </p:txBody>
      </p:sp>
      <p:sp>
        <p:nvSpPr>
          <p:cNvPr id="3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250BBB-D78C-3740-8005-36462CF47E2F}" type="slidenum">
              <a:rPr lang="en-US"/>
              <a:pPr/>
              <a:t>29</a:t>
            </a:fld>
            <a:endParaRPr lang="en-US"/>
          </a:p>
        </p:txBody>
      </p:sp>
      <p:sp>
        <p:nvSpPr>
          <p:cNvPr id="4669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/>
              <a:t>When Do We Compare Two Elements?</a:t>
            </a:r>
          </a:p>
        </p:txBody>
      </p:sp>
      <p:sp>
        <p:nvSpPr>
          <p:cNvPr id="4669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6388" y="2708275"/>
            <a:ext cx="8229600" cy="3660775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/>
              <a:t>Rename the elements of A as z</a:t>
            </a:r>
            <a:r>
              <a:rPr lang="en-US" baseline="-25000"/>
              <a:t>1</a:t>
            </a:r>
            <a:r>
              <a:rPr lang="en-US"/>
              <a:t>, z</a:t>
            </a:r>
            <a:r>
              <a:rPr lang="en-US" baseline="-25000"/>
              <a:t>2</a:t>
            </a:r>
            <a:r>
              <a:rPr lang="en-US"/>
              <a:t>, . . . , z</a:t>
            </a:r>
            <a:r>
              <a:rPr lang="en-US" baseline="-25000"/>
              <a:t>n</a:t>
            </a:r>
            <a:r>
              <a:rPr lang="en-US"/>
              <a:t>, with z</a:t>
            </a:r>
            <a:r>
              <a:rPr lang="en-US" baseline="-25000"/>
              <a:t>i</a:t>
            </a:r>
            <a:r>
              <a:rPr lang="en-US"/>
              <a:t> being the i-th smallest element</a:t>
            </a:r>
          </a:p>
          <a:p>
            <a:pPr>
              <a:lnSpc>
                <a:spcPct val="150000"/>
              </a:lnSpc>
            </a:pPr>
            <a:r>
              <a:rPr lang="en-US"/>
              <a:t>Define the set Z</a:t>
            </a:r>
            <a:r>
              <a:rPr lang="en-US" baseline="-25000"/>
              <a:t>ij</a:t>
            </a:r>
            <a:r>
              <a:rPr lang="en-US"/>
              <a:t> = {z</a:t>
            </a:r>
            <a:r>
              <a:rPr lang="en-US" baseline="-25000"/>
              <a:t>i</a:t>
            </a:r>
            <a:r>
              <a:rPr lang="en-US"/>
              <a:t> , z</a:t>
            </a:r>
            <a:r>
              <a:rPr lang="en-US" baseline="-25000"/>
              <a:t>i+1</a:t>
            </a:r>
            <a:r>
              <a:rPr lang="en-US"/>
              <a:t>, . . . , z</a:t>
            </a:r>
            <a:r>
              <a:rPr lang="en-US" baseline="-25000"/>
              <a:t>j</a:t>
            </a:r>
            <a:r>
              <a:rPr lang="en-US"/>
              <a:t> } the set of elements between z</a:t>
            </a:r>
            <a:r>
              <a:rPr lang="en-US" baseline="-25000"/>
              <a:t>i</a:t>
            </a:r>
            <a:r>
              <a:rPr lang="en-US"/>
              <a:t> and z</a:t>
            </a:r>
            <a:r>
              <a:rPr lang="en-US" baseline="-25000"/>
              <a:t>j</a:t>
            </a:r>
            <a:r>
              <a:rPr lang="en-US"/>
              <a:t>, inclusive</a:t>
            </a:r>
          </a:p>
          <a:p>
            <a:endParaRPr lang="en-US">
              <a:solidFill>
                <a:srgbClr val="CC0000"/>
              </a:solidFill>
            </a:endParaRPr>
          </a:p>
        </p:txBody>
      </p:sp>
      <p:sp>
        <p:nvSpPr>
          <p:cNvPr id="466948" name="Rectangle 4"/>
          <p:cNvSpPr>
            <a:spLocks noChangeArrowheads="1"/>
          </p:cNvSpPr>
          <p:nvPr/>
        </p:nvSpPr>
        <p:spPr bwMode="auto">
          <a:xfrm>
            <a:off x="5888038" y="1598613"/>
            <a:ext cx="412750" cy="423862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algn="ctr">
              <a:spcBef>
                <a:spcPct val="20000"/>
              </a:spcBef>
            </a:pPr>
            <a:r>
              <a:rPr lang="en-US" sz="1400" b="1">
                <a:solidFill>
                  <a:schemeClr val="accent2"/>
                </a:solidFill>
              </a:rPr>
              <a:t>10</a:t>
            </a:r>
          </a:p>
        </p:txBody>
      </p:sp>
      <p:sp>
        <p:nvSpPr>
          <p:cNvPr id="466949" name="Rectangle 5"/>
          <p:cNvSpPr>
            <a:spLocks noChangeArrowheads="1"/>
          </p:cNvSpPr>
          <p:nvPr/>
        </p:nvSpPr>
        <p:spPr bwMode="auto">
          <a:xfrm>
            <a:off x="5473700" y="1598613"/>
            <a:ext cx="414338" cy="423862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algn="ctr">
              <a:spcBef>
                <a:spcPct val="20000"/>
              </a:spcBef>
            </a:pPr>
            <a:r>
              <a:rPr lang="en-US">
                <a:solidFill>
                  <a:schemeClr val="accent2"/>
                </a:solidFill>
              </a:rPr>
              <a:t>6</a:t>
            </a:r>
          </a:p>
        </p:txBody>
      </p:sp>
      <p:sp>
        <p:nvSpPr>
          <p:cNvPr id="466950" name="Rectangle 6"/>
          <p:cNvSpPr>
            <a:spLocks noChangeArrowheads="1"/>
          </p:cNvSpPr>
          <p:nvPr/>
        </p:nvSpPr>
        <p:spPr bwMode="auto">
          <a:xfrm>
            <a:off x="5060950" y="1598613"/>
            <a:ext cx="412750" cy="423862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algn="ctr">
              <a:spcBef>
                <a:spcPct val="20000"/>
              </a:spcBef>
            </a:pPr>
            <a:r>
              <a:rPr lang="en-US">
                <a:solidFill>
                  <a:schemeClr val="accent2"/>
                </a:solidFill>
              </a:rPr>
              <a:t>1</a:t>
            </a:r>
          </a:p>
        </p:txBody>
      </p:sp>
      <p:sp>
        <p:nvSpPr>
          <p:cNvPr id="466951" name="Rectangle 7"/>
          <p:cNvSpPr>
            <a:spLocks noChangeArrowheads="1"/>
          </p:cNvSpPr>
          <p:nvPr/>
        </p:nvSpPr>
        <p:spPr bwMode="auto">
          <a:xfrm>
            <a:off x="4648200" y="1598613"/>
            <a:ext cx="412750" cy="423862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algn="ctr">
              <a:spcBef>
                <a:spcPct val="20000"/>
              </a:spcBef>
            </a:pPr>
            <a:r>
              <a:rPr lang="en-US">
                <a:solidFill>
                  <a:schemeClr val="accent2"/>
                </a:solidFill>
              </a:rPr>
              <a:t>4</a:t>
            </a:r>
          </a:p>
        </p:txBody>
      </p:sp>
      <p:sp>
        <p:nvSpPr>
          <p:cNvPr id="466952" name="Rectangle 8"/>
          <p:cNvSpPr>
            <a:spLocks noChangeArrowheads="1"/>
          </p:cNvSpPr>
          <p:nvPr/>
        </p:nvSpPr>
        <p:spPr bwMode="auto">
          <a:xfrm>
            <a:off x="4233863" y="1598613"/>
            <a:ext cx="414337" cy="423862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algn="ctr">
              <a:spcBef>
                <a:spcPct val="20000"/>
              </a:spcBef>
            </a:pPr>
            <a:r>
              <a:rPr lang="en-US">
                <a:solidFill>
                  <a:schemeClr val="accent2"/>
                </a:solidFill>
              </a:rPr>
              <a:t>5</a:t>
            </a:r>
          </a:p>
        </p:txBody>
      </p:sp>
      <p:sp>
        <p:nvSpPr>
          <p:cNvPr id="466953" name="Rectangle 9"/>
          <p:cNvSpPr>
            <a:spLocks noChangeArrowheads="1"/>
          </p:cNvSpPr>
          <p:nvPr/>
        </p:nvSpPr>
        <p:spPr bwMode="auto">
          <a:xfrm>
            <a:off x="3821113" y="1598613"/>
            <a:ext cx="412750" cy="423862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algn="ctr">
              <a:spcBef>
                <a:spcPct val="20000"/>
              </a:spcBef>
            </a:pPr>
            <a:r>
              <a:rPr lang="en-US">
                <a:solidFill>
                  <a:schemeClr val="accent2"/>
                </a:solidFill>
              </a:rPr>
              <a:t>3</a:t>
            </a:r>
          </a:p>
        </p:txBody>
      </p:sp>
      <p:sp>
        <p:nvSpPr>
          <p:cNvPr id="466954" name="Rectangle 10"/>
          <p:cNvSpPr>
            <a:spLocks noChangeArrowheads="1"/>
          </p:cNvSpPr>
          <p:nvPr/>
        </p:nvSpPr>
        <p:spPr bwMode="auto">
          <a:xfrm>
            <a:off x="3406775" y="1598613"/>
            <a:ext cx="414338" cy="423862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algn="ctr">
              <a:spcBef>
                <a:spcPct val="20000"/>
              </a:spcBef>
            </a:pPr>
            <a:r>
              <a:rPr lang="en-US">
                <a:solidFill>
                  <a:schemeClr val="accent2"/>
                </a:solidFill>
              </a:rPr>
              <a:t>8</a:t>
            </a:r>
          </a:p>
        </p:txBody>
      </p:sp>
      <p:sp>
        <p:nvSpPr>
          <p:cNvPr id="466955" name="Rectangle 11"/>
          <p:cNvSpPr>
            <a:spLocks noChangeArrowheads="1"/>
          </p:cNvSpPr>
          <p:nvPr/>
        </p:nvSpPr>
        <p:spPr bwMode="auto">
          <a:xfrm>
            <a:off x="2994025" y="1598613"/>
            <a:ext cx="412750" cy="423862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algn="ctr">
              <a:spcBef>
                <a:spcPct val="20000"/>
              </a:spcBef>
            </a:pPr>
            <a:r>
              <a:rPr lang="en-US">
                <a:solidFill>
                  <a:schemeClr val="accent2"/>
                </a:solidFill>
              </a:rPr>
              <a:t>9</a:t>
            </a:r>
          </a:p>
        </p:txBody>
      </p:sp>
      <p:sp>
        <p:nvSpPr>
          <p:cNvPr id="466956" name="Line 12"/>
          <p:cNvSpPr>
            <a:spLocks noChangeShapeType="1"/>
          </p:cNvSpPr>
          <p:nvPr/>
        </p:nvSpPr>
        <p:spPr bwMode="auto">
          <a:xfrm>
            <a:off x="5473700" y="1598613"/>
            <a:ext cx="1588" cy="423862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66957" name="Rectangle 13"/>
          <p:cNvSpPr>
            <a:spLocks noChangeArrowheads="1"/>
          </p:cNvSpPr>
          <p:nvPr/>
        </p:nvSpPr>
        <p:spPr bwMode="auto">
          <a:xfrm>
            <a:off x="6297613" y="1598613"/>
            <a:ext cx="412750" cy="423862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algn="ctr">
              <a:spcBef>
                <a:spcPct val="20000"/>
              </a:spcBef>
            </a:pPr>
            <a:r>
              <a:rPr lang="en-US">
                <a:solidFill>
                  <a:schemeClr val="accent2"/>
                </a:solidFill>
                <a:latin typeface="Comic Sans MS" pitchFamily="-107" charset="0"/>
              </a:rPr>
              <a:t>7</a:t>
            </a:r>
          </a:p>
        </p:txBody>
      </p:sp>
      <p:sp>
        <p:nvSpPr>
          <p:cNvPr id="466958" name="Line 14"/>
          <p:cNvSpPr>
            <a:spLocks noChangeShapeType="1"/>
          </p:cNvSpPr>
          <p:nvPr/>
        </p:nvSpPr>
        <p:spPr bwMode="auto">
          <a:xfrm>
            <a:off x="6300788" y="1492250"/>
            <a:ext cx="1587" cy="6191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66959" name="Rectangle 15"/>
          <p:cNvSpPr>
            <a:spLocks noChangeArrowheads="1"/>
          </p:cNvSpPr>
          <p:nvPr/>
        </p:nvSpPr>
        <p:spPr bwMode="auto">
          <a:xfrm>
            <a:off x="2579688" y="1598613"/>
            <a:ext cx="412750" cy="423862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algn="ctr">
              <a:spcBef>
                <a:spcPct val="20000"/>
              </a:spcBef>
            </a:pPr>
            <a:r>
              <a:rPr lang="en-US">
                <a:solidFill>
                  <a:schemeClr val="accent2"/>
                </a:solidFill>
              </a:rPr>
              <a:t>2</a:t>
            </a:r>
          </a:p>
        </p:txBody>
      </p:sp>
      <p:grpSp>
        <p:nvGrpSpPr>
          <p:cNvPr id="466960" name="Group 16"/>
          <p:cNvGrpSpPr>
            <a:grpSpLocks/>
          </p:cNvGrpSpPr>
          <p:nvPr/>
        </p:nvGrpSpPr>
        <p:grpSpPr bwMode="auto">
          <a:xfrm>
            <a:off x="2589213" y="1220788"/>
            <a:ext cx="4143375" cy="368300"/>
            <a:chOff x="1631" y="769"/>
            <a:chExt cx="2610" cy="232"/>
          </a:xfrm>
        </p:grpSpPr>
        <p:sp>
          <p:nvSpPr>
            <p:cNvPr id="466961" name="Text Box 17"/>
            <p:cNvSpPr txBox="1">
              <a:spLocks noChangeArrowheads="1"/>
            </p:cNvSpPr>
            <p:nvPr/>
          </p:nvSpPr>
          <p:spPr bwMode="auto">
            <a:xfrm>
              <a:off x="3210" y="770"/>
              <a:ext cx="241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z</a:t>
              </a:r>
              <a:r>
                <a:rPr lang="en-US" baseline="-25000"/>
                <a:t>1</a:t>
              </a:r>
              <a:endParaRPr lang="en-US"/>
            </a:p>
          </p:txBody>
        </p:sp>
        <p:sp>
          <p:nvSpPr>
            <p:cNvPr id="466962" name="Text Box 18"/>
            <p:cNvSpPr txBox="1">
              <a:spLocks noChangeArrowheads="1"/>
            </p:cNvSpPr>
            <p:nvPr/>
          </p:nvSpPr>
          <p:spPr bwMode="auto">
            <a:xfrm>
              <a:off x="1631" y="769"/>
              <a:ext cx="241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z</a:t>
              </a:r>
              <a:r>
                <a:rPr lang="en-US" baseline="-25000"/>
                <a:t>2</a:t>
              </a:r>
              <a:endParaRPr lang="en-US"/>
            </a:p>
          </p:txBody>
        </p:sp>
        <p:sp>
          <p:nvSpPr>
            <p:cNvPr id="466963" name="Text Box 19"/>
            <p:cNvSpPr txBox="1">
              <a:spLocks noChangeArrowheads="1"/>
            </p:cNvSpPr>
            <p:nvPr/>
          </p:nvSpPr>
          <p:spPr bwMode="auto">
            <a:xfrm>
              <a:off x="1894" y="770"/>
              <a:ext cx="241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z</a:t>
              </a:r>
              <a:r>
                <a:rPr lang="en-US" baseline="-25000"/>
                <a:t>9</a:t>
              </a:r>
              <a:endParaRPr lang="en-US"/>
            </a:p>
          </p:txBody>
        </p:sp>
        <p:sp>
          <p:nvSpPr>
            <p:cNvPr id="466964" name="Text Box 20"/>
            <p:cNvSpPr txBox="1">
              <a:spLocks noChangeArrowheads="1"/>
            </p:cNvSpPr>
            <p:nvPr/>
          </p:nvSpPr>
          <p:spPr bwMode="auto">
            <a:xfrm>
              <a:off x="2157" y="770"/>
              <a:ext cx="241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z</a:t>
              </a:r>
              <a:r>
                <a:rPr lang="en-US" baseline="-25000"/>
                <a:t>8</a:t>
              </a:r>
              <a:endParaRPr lang="en-US"/>
            </a:p>
          </p:txBody>
        </p:sp>
        <p:sp>
          <p:nvSpPr>
            <p:cNvPr id="466965" name="Text Box 21"/>
            <p:cNvSpPr txBox="1">
              <a:spLocks noChangeArrowheads="1"/>
            </p:cNvSpPr>
            <p:nvPr/>
          </p:nvSpPr>
          <p:spPr bwMode="auto">
            <a:xfrm>
              <a:off x="2683" y="770"/>
              <a:ext cx="241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z</a:t>
              </a:r>
              <a:r>
                <a:rPr lang="en-US" baseline="-25000"/>
                <a:t>5</a:t>
              </a:r>
              <a:endParaRPr lang="en-US"/>
            </a:p>
          </p:txBody>
        </p:sp>
        <p:sp>
          <p:nvSpPr>
            <p:cNvPr id="466966" name="Text Box 22"/>
            <p:cNvSpPr txBox="1">
              <a:spLocks noChangeArrowheads="1"/>
            </p:cNvSpPr>
            <p:nvPr/>
          </p:nvSpPr>
          <p:spPr bwMode="auto">
            <a:xfrm>
              <a:off x="2420" y="769"/>
              <a:ext cx="241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z</a:t>
              </a:r>
              <a:r>
                <a:rPr lang="en-US" baseline="-25000"/>
                <a:t>3</a:t>
              </a:r>
              <a:endParaRPr lang="en-US"/>
            </a:p>
          </p:txBody>
        </p:sp>
        <p:sp>
          <p:nvSpPr>
            <p:cNvPr id="466967" name="Text Box 23"/>
            <p:cNvSpPr txBox="1">
              <a:spLocks noChangeArrowheads="1"/>
            </p:cNvSpPr>
            <p:nvPr/>
          </p:nvSpPr>
          <p:spPr bwMode="auto">
            <a:xfrm>
              <a:off x="2947" y="770"/>
              <a:ext cx="241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z</a:t>
              </a:r>
              <a:r>
                <a:rPr lang="en-US" baseline="-25000"/>
                <a:t>4</a:t>
              </a:r>
              <a:endParaRPr lang="en-US"/>
            </a:p>
          </p:txBody>
        </p:sp>
        <p:sp>
          <p:nvSpPr>
            <p:cNvPr id="466968" name="Text Box 24"/>
            <p:cNvSpPr txBox="1">
              <a:spLocks noChangeArrowheads="1"/>
            </p:cNvSpPr>
            <p:nvPr/>
          </p:nvSpPr>
          <p:spPr bwMode="auto">
            <a:xfrm>
              <a:off x="3473" y="770"/>
              <a:ext cx="241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z</a:t>
              </a:r>
              <a:r>
                <a:rPr lang="en-US" baseline="-25000"/>
                <a:t>6</a:t>
              </a:r>
              <a:endParaRPr lang="en-US"/>
            </a:p>
          </p:txBody>
        </p:sp>
        <p:sp>
          <p:nvSpPr>
            <p:cNvPr id="466969" name="Text Box 25"/>
            <p:cNvSpPr txBox="1">
              <a:spLocks noChangeArrowheads="1"/>
            </p:cNvSpPr>
            <p:nvPr/>
          </p:nvSpPr>
          <p:spPr bwMode="auto">
            <a:xfrm>
              <a:off x="3680" y="770"/>
              <a:ext cx="29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z</a:t>
              </a:r>
              <a:r>
                <a:rPr lang="en-US" baseline="-25000"/>
                <a:t>10</a:t>
              </a:r>
              <a:endParaRPr lang="en-US"/>
            </a:p>
          </p:txBody>
        </p:sp>
        <p:sp>
          <p:nvSpPr>
            <p:cNvPr id="466970" name="Text Box 26"/>
            <p:cNvSpPr txBox="1">
              <a:spLocks noChangeArrowheads="1"/>
            </p:cNvSpPr>
            <p:nvPr/>
          </p:nvSpPr>
          <p:spPr bwMode="auto">
            <a:xfrm>
              <a:off x="4000" y="769"/>
              <a:ext cx="241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z</a:t>
              </a:r>
              <a:r>
                <a:rPr lang="en-US" baseline="-25000"/>
                <a:t>7</a:t>
              </a:r>
              <a:endParaRPr lang="en-US"/>
            </a:p>
          </p:txBody>
        </p:sp>
      </p:grpSp>
      <p:grpSp>
        <p:nvGrpSpPr>
          <p:cNvPr id="466971" name="Group 27"/>
          <p:cNvGrpSpPr>
            <a:grpSpLocks/>
          </p:cNvGrpSpPr>
          <p:nvPr/>
        </p:nvGrpSpPr>
        <p:grpSpPr bwMode="auto">
          <a:xfrm>
            <a:off x="1243013" y="2105027"/>
            <a:ext cx="7531100" cy="523876"/>
            <a:chOff x="783" y="1326"/>
            <a:chExt cx="4744" cy="330"/>
          </a:xfrm>
        </p:grpSpPr>
        <p:sp>
          <p:nvSpPr>
            <p:cNvPr id="466972" name="Text Box 28"/>
            <p:cNvSpPr txBox="1">
              <a:spLocks noChangeArrowheads="1"/>
            </p:cNvSpPr>
            <p:nvPr/>
          </p:nvSpPr>
          <p:spPr bwMode="auto">
            <a:xfrm>
              <a:off x="783" y="1326"/>
              <a:ext cx="2454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r>
                <a:rPr lang="en-US" sz="2800" dirty="0">
                  <a:latin typeface="Century Gothic" charset="0"/>
                  <a:ea typeface="Century Gothic" charset="0"/>
                  <a:cs typeface="Century Gothic" charset="0"/>
                </a:rPr>
                <a:t>Z</a:t>
              </a:r>
              <a:r>
                <a:rPr lang="en-US" sz="2800" baseline="-25000" dirty="0">
                  <a:latin typeface="Century Gothic" charset="0"/>
                  <a:ea typeface="Century Gothic" charset="0"/>
                  <a:cs typeface="Century Gothic" charset="0"/>
                </a:rPr>
                <a:t>1,6</a:t>
              </a:r>
              <a:r>
                <a:rPr lang="en-US" sz="2800" dirty="0">
                  <a:latin typeface="Century Gothic" charset="0"/>
                  <a:ea typeface="Century Gothic" charset="0"/>
                  <a:cs typeface="Century Gothic" charset="0"/>
                </a:rPr>
                <a:t>= {1, 2, 3, 4, 5, 6}</a:t>
              </a:r>
            </a:p>
          </p:txBody>
        </p:sp>
        <p:sp>
          <p:nvSpPr>
            <p:cNvPr id="466973" name="Text Box 29"/>
            <p:cNvSpPr txBox="1">
              <a:spLocks noChangeArrowheads="1"/>
            </p:cNvSpPr>
            <p:nvPr/>
          </p:nvSpPr>
          <p:spPr bwMode="auto">
            <a:xfrm>
              <a:off x="3824" y="1326"/>
              <a:ext cx="1703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800">
                  <a:latin typeface="Century Gothic" charset="0"/>
                  <a:ea typeface="Century Gothic" charset="0"/>
                  <a:cs typeface="Century Gothic" charset="0"/>
                </a:rPr>
                <a:t>Z</a:t>
              </a:r>
              <a:r>
                <a:rPr lang="en-US" sz="2800" baseline="-25000">
                  <a:latin typeface="Century Gothic" charset="0"/>
                  <a:ea typeface="Century Gothic" charset="0"/>
                  <a:cs typeface="Century Gothic" charset="0"/>
                </a:rPr>
                <a:t>8,10</a:t>
              </a:r>
              <a:r>
                <a:rPr lang="en-US" sz="2800">
                  <a:latin typeface="Century Gothic" charset="0"/>
                  <a:ea typeface="Century Gothic" charset="0"/>
                  <a:cs typeface="Century Gothic" charset="0"/>
                </a:rPr>
                <a:t> = {8, 9, 10}</a:t>
              </a:r>
            </a:p>
          </p:txBody>
        </p:sp>
        <p:sp>
          <p:nvSpPr>
            <p:cNvPr id="466974" name="Text Box 30"/>
            <p:cNvSpPr txBox="1">
              <a:spLocks noChangeArrowheads="1"/>
            </p:cNvSpPr>
            <p:nvPr/>
          </p:nvSpPr>
          <p:spPr bwMode="auto">
            <a:xfrm>
              <a:off x="3064" y="1326"/>
              <a:ext cx="401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800">
                  <a:latin typeface="Century Gothic" charset="0"/>
                  <a:ea typeface="Century Gothic" charset="0"/>
                  <a:cs typeface="Century Gothic" charset="0"/>
                </a:rPr>
                <a:t>{7}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2271898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69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69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69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69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6947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 477/677 - Lecture 8</a:t>
            </a:r>
          </a:p>
        </p:txBody>
      </p:sp>
      <p:sp>
        <p:nvSpPr>
          <p:cNvPr id="262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Partitioning the Array</a:t>
            </a:r>
          </a:p>
        </p:txBody>
      </p:sp>
      <p:sp>
        <p:nvSpPr>
          <p:cNvPr id="262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40000"/>
              </a:lnSpc>
            </a:pPr>
            <a:r>
              <a:rPr lang="en-US" dirty="0"/>
              <a:t>Idea</a:t>
            </a:r>
          </a:p>
          <a:p>
            <a:pPr lvl="1">
              <a:lnSpc>
                <a:spcPct val="140000"/>
              </a:lnSpc>
            </a:pPr>
            <a:r>
              <a:rPr lang="en-US" dirty="0"/>
              <a:t>Select a pivot element </a:t>
            </a:r>
            <a:r>
              <a:rPr lang="en-US" dirty="0">
                <a:latin typeface="Comic Sans MS" pitchFamily="-107" charset="0"/>
              </a:rPr>
              <a:t>x</a:t>
            </a:r>
            <a:r>
              <a:rPr lang="en-US" dirty="0"/>
              <a:t> around which to partition</a:t>
            </a:r>
          </a:p>
          <a:p>
            <a:pPr lvl="1">
              <a:lnSpc>
                <a:spcPct val="140000"/>
              </a:lnSpc>
            </a:pPr>
            <a:r>
              <a:rPr lang="en-US" dirty="0"/>
              <a:t>Grows two regions</a:t>
            </a:r>
          </a:p>
          <a:p>
            <a:pPr>
              <a:lnSpc>
                <a:spcPct val="140000"/>
              </a:lnSpc>
              <a:spcBef>
                <a:spcPct val="0"/>
              </a:spcBef>
              <a:buFontTx/>
              <a:buNone/>
            </a:pPr>
            <a:r>
              <a:rPr lang="en-US" sz="1800" dirty="0">
                <a:solidFill>
                  <a:schemeClr val="tx1"/>
                </a:solidFill>
                <a:latin typeface="Comic Sans MS" pitchFamily="-107" charset="0"/>
              </a:rPr>
              <a:t>		</a:t>
            </a:r>
            <a:r>
              <a:rPr lang="en-US" sz="2400" dirty="0">
                <a:solidFill>
                  <a:schemeClr val="tx1"/>
                </a:solidFill>
                <a:latin typeface="Comic Sans MS" pitchFamily="-107" charset="0"/>
              </a:rPr>
              <a:t>A[p…</a:t>
            </a:r>
            <a:r>
              <a:rPr lang="en-US" sz="2400" dirty="0" err="1">
                <a:solidFill>
                  <a:schemeClr val="tx1"/>
                </a:solidFill>
                <a:latin typeface="Comic Sans MS" pitchFamily="-107" charset="0"/>
              </a:rPr>
              <a:t>i</a:t>
            </a:r>
            <a:r>
              <a:rPr lang="en-US" sz="2400" dirty="0">
                <a:solidFill>
                  <a:schemeClr val="tx1"/>
                </a:solidFill>
                <a:latin typeface="Comic Sans MS" pitchFamily="-107" charset="0"/>
              </a:rPr>
              <a:t>] </a:t>
            </a:r>
            <a:r>
              <a:rPr lang="en-US" sz="2400" dirty="0">
                <a:solidFill>
                  <a:schemeClr val="tx1"/>
                </a:solidFill>
                <a:latin typeface="Comic Sans MS" pitchFamily="-107" charset="0"/>
                <a:sym typeface="Symbol" pitchFamily="-107" charset="2"/>
              </a:rPr>
              <a:t>≤</a:t>
            </a:r>
            <a:r>
              <a:rPr lang="en-US" sz="2400" dirty="0">
                <a:solidFill>
                  <a:schemeClr val="tx1"/>
                </a:solidFill>
                <a:latin typeface="Comic Sans MS" pitchFamily="-107" charset="0"/>
              </a:rPr>
              <a:t> x </a:t>
            </a:r>
          </a:p>
          <a:p>
            <a:pPr>
              <a:lnSpc>
                <a:spcPct val="140000"/>
              </a:lnSpc>
              <a:spcBef>
                <a:spcPct val="0"/>
              </a:spcBef>
              <a:buFontTx/>
              <a:buNone/>
            </a:pPr>
            <a:r>
              <a:rPr lang="en-US" sz="2400" dirty="0">
                <a:solidFill>
                  <a:schemeClr val="tx1"/>
                </a:solidFill>
                <a:latin typeface="Comic Sans MS" pitchFamily="-107" charset="0"/>
                <a:sym typeface="Symbol" pitchFamily="-107" charset="2"/>
              </a:rPr>
              <a:t>		x ≤</a:t>
            </a:r>
            <a:r>
              <a:rPr lang="en-US" sz="2400" dirty="0">
                <a:solidFill>
                  <a:schemeClr val="tx1"/>
                </a:solidFill>
                <a:latin typeface="Comic Sans MS" pitchFamily="-107" charset="0"/>
              </a:rPr>
              <a:t>A[j…r]</a:t>
            </a:r>
          </a:p>
          <a:p>
            <a:pPr lvl="1">
              <a:lnSpc>
                <a:spcPct val="140000"/>
              </a:lnSpc>
            </a:pPr>
            <a:endParaRPr lang="en-US" dirty="0"/>
          </a:p>
          <a:p>
            <a:pPr lvl="1">
              <a:lnSpc>
                <a:spcPct val="140000"/>
              </a:lnSpc>
            </a:pPr>
            <a:r>
              <a:rPr lang="en-US" dirty="0"/>
              <a:t>For now, choose the value of the first element as the pivot </a:t>
            </a:r>
            <a:r>
              <a:rPr lang="en-US" dirty="0">
                <a:latin typeface="Comic Sans MS" pitchFamily="-107" charset="0"/>
              </a:rPr>
              <a:t>x</a:t>
            </a:r>
            <a:endParaRPr lang="en-US" dirty="0"/>
          </a:p>
          <a:p>
            <a:pPr>
              <a:lnSpc>
                <a:spcPct val="140000"/>
              </a:lnSpc>
              <a:spcBef>
                <a:spcPct val="0"/>
              </a:spcBef>
              <a:buFontTx/>
              <a:buNone/>
            </a:pPr>
            <a:endParaRPr lang="en-US" sz="2400" dirty="0"/>
          </a:p>
        </p:txBody>
      </p:sp>
      <p:grpSp>
        <p:nvGrpSpPr>
          <p:cNvPr id="262148" name="Group 4"/>
          <p:cNvGrpSpPr>
            <a:grpSpLocks/>
          </p:cNvGrpSpPr>
          <p:nvPr/>
        </p:nvGrpSpPr>
        <p:grpSpPr bwMode="auto">
          <a:xfrm>
            <a:off x="5184775" y="3265488"/>
            <a:ext cx="3306763" cy="423862"/>
            <a:chOff x="480" y="1152"/>
            <a:chExt cx="2083" cy="267"/>
          </a:xfrm>
        </p:grpSpPr>
        <p:sp>
          <p:nvSpPr>
            <p:cNvPr id="262149" name="Rectangle 5"/>
            <p:cNvSpPr>
              <a:spLocks noChangeArrowheads="1"/>
            </p:cNvSpPr>
            <p:nvPr/>
          </p:nvSpPr>
          <p:spPr bwMode="auto">
            <a:xfrm>
              <a:off x="2303" y="1152"/>
              <a:ext cx="260" cy="267"/>
            </a:xfrm>
            <a:prstGeom prst="rect">
              <a:avLst/>
            </a:prstGeom>
            <a:solidFill>
              <a:srgbClr val="808080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algn="ctr">
                <a:spcBef>
                  <a:spcPct val="20000"/>
                </a:spcBef>
              </a:pPr>
              <a:endParaRPr lang="en-US">
                <a:solidFill>
                  <a:schemeClr val="accent2"/>
                </a:solidFill>
              </a:endParaRPr>
            </a:p>
          </p:txBody>
        </p:sp>
        <p:sp>
          <p:nvSpPr>
            <p:cNvPr id="262150" name="Rectangle 6"/>
            <p:cNvSpPr>
              <a:spLocks noChangeArrowheads="1"/>
            </p:cNvSpPr>
            <p:nvPr/>
          </p:nvSpPr>
          <p:spPr bwMode="auto">
            <a:xfrm>
              <a:off x="2042" y="1152"/>
              <a:ext cx="261" cy="267"/>
            </a:xfrm>
            <a:prstGeom prst="rect">
              <a:avLst/>
            </a:prstGeom>
            <a:solidFill>
              <a:srgbClr val="808080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algn="ctr">
                <a:spcBef>
                  <a:spcPct val="20000"/>
                </a:spcBef>
              </a:pPr>
              <a:endParaRPr lang="en-US">
                <a:solidFill>
                  <a:schemeClr val="accent2"/>
                </a:solidFill>
              </a:endParaRPr>
            </a:p>
          </p:txBody>
        </p:sp>
        <p:sp>
          <p:nvSpPr>
            <p:cNvPr id="262151" name="Rectangle 7"/>
            <p:cNvSpPr>
              <a:spLocks noChangeArrowheads="1"/>
            </p:cNvSpPr>
            <p:nvPr/>
          </p:nvSpPr>
          <p:spPr bwMode="auto">
            <a:xfrm>
              <a:off x="1782" y="1152"/>
              <a:ext cx="260" cy="267"/>
            </a:xfrm>
            <a:prstGeom prst="rect">
              <a:avLst/>
            </a:prstGeom>
            <a:solidFill>
              <a:srgbClr val="808080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algn="ctr">
                <a:spcBef>
                  <a:spcPct val="20000"/>
                </a:spcBef>
              </a:pPr>
              <a:endParaRPr lang="en-US">
                <a:solidFill>
                  <a:schemeClr val="accent2"/>
                </a:solidFill>
              </a:endParaRPr>
            </a:p>
          </p:txBody>
        </p:sp>
        <p:sp>
          <p:nvSpPr>
            <p:cNvPr id="262152" name="Rectangle 8"/>
            <p:cNvSpPr>
              <a:spLocks noChangeArrowheads="1"/>
            </p:cNvSpPr>
            <p:nvPr/>
          </p:nvSpPr>
          <p:spPr bwMode="auto">
            <a:xfrm>
              <a:off x="1522" y="1152"/>
              <a:ext cx="260" cy="2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algn="ctr">
                <a:spcBef>
                  <a:spcPct val="20000"/>
                </a:spcBef>
              </a:pPr>
              <a:endParaRPr lang="en-US">
                <a:solidFill>
                  <a:schemeClr val="accent2"/>
                </a:solidFill>
              </a:endParaRPr>
            </a:p>
          </p:txBody>
        </p:sp>
        <p:sp>
          <p:nvSpPr>
            <p:cNvPr id="262153" name="Rectangle 9"/>
            <p:cNvSpPr>
              <a:spLocks noChangeArrowheads="1"/>
            </p:cNvSpPr>
            <p:nvPr/>
          </p:nvSpPr>
          <p:spPr bwMode="auto">
            <a:xfrm>
              <a:off x="1261" y="1152"/>
              <a:ext cx="261" cy="2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algn="ctr">
                <a:spcBef>
                  <a:spcPct val="20000"/>
                </a:spcBef>
              </a:pPr>
              <a:endParaRPr lang="en-US">
                <a:solidFill>
                  <a:schemeClr val="accent2"/>
                </a:solidFill>
              </a:endParaRPr>
            </a:p>
          </p:txBody>
        </p:sp>
        <p:sp>
          <p:nvSpPr>
            <p:cNvPr id="262154" name="Rectangle 10"/>
            <p:cNvSpPr>
              <a:spLocks noChangeArrowheads="1"/>
            </p:cNvSpPr>
            <p:nvPr/>
          </p:nvSpPr>
          <p:spPr bwMode="auto">
            <a:xfrm>
              <a:off x="1001" y="1152"/>
              <a:ext cx="260" cy="267"/>
            </a:xfrm>
            <a:prstGeom prst="rect">
              <a:avLst/>
            </a:prstGeom>
            <a:solidFill>
              <a:srgbClr val="EAEAEA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algn="ctr">
                <a:spcBef>
                  <a:spcPct val="20000"/>
                </a:spcBef>
              </a:pPr>
              <a:endParaRPr lang="en-US">
                <a:solidFill>
                  <a:schemeClr val="accent2"/>
                </a:solidFill>
              </a:endParaRPr>
            </a:p>
          </p:txBody>
        </p:sp>
        <p:sp>
          <p:nvSpPr>
            <p:cNvPr id="262155" name="Rectangle 11"/>
            <p:cNvSpPr>
              <a:spLocks noChangeArrowheads="1"/>
            </p:cNvSpPr>
            <p:nvPr/>
          </p:nvSpPr>
          <p:spPr bwMode="auto">
            <a:xfrm>
              <a:off x="740" y="1152"/>
              <a:ext cx="261" cy="267"/>
            </a:xfrm>
            <a:prstGeom prst="rect">
              <a:avLst/>
            </a:prstGeom>
            <a:solidFill>
              <a:srgbClr val="EAEAEA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algn="ctr">
                <a:spcBef>
                  <a:spcPct val="20000"/>
                </a:spcBef>
              </a:pPr>
              <a:endParaRPr lang="en-US">
                <a:solidFill>
                  <a:schemeClr val="accent2"/>
                </a:solidFill>
              </a:endParaRPr>
            </a:p>
          </p:txBody>
        </p:sp>
        <p:sp>
          <p:nvSpPr>
            <p:cNvPr id="262156" name="Rectangle 12"/>
            <p:cNvSpPr>
              <a:spLocks noChangeArrowheads="1"/>
            </p:cNvSpPr>
            <p:nvPr/>
          </p:nvSpPr>
          <p:spPr bwMode="auto">
            <a:xfrm>
              <a:off x="480" y="1152"/>
              <a:ext cx="260" cy="267"/>
            </a:xfrm>
            <a:prstGeom prst="rect">
              <a:avLst/>
            </a:prstGeom>
            <a:solidFill>
              <a:srgbClr val="EAEAEA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algn="ctr">
                <a:spcBef>
                  <a:spcPct val="20000"/>
                </a:spcBef>
              </a:pPr>
              <a:endParaRPr lang="en-US">
                <a:solidFill>
                  <a:schemeClr val="accent2"/>
                </a:solidFill>
              </a:endParaRPr>
            </a:p>
          </p:txBody>
        </p:sp>
        <p:sp>
          <p:nvSpPr>
            <p:cNvPr id="262157" name="Line 13"/>
            <p:cNvSpPr>
              <a:spLocks noChangeShapeType="1"/>
            </p:cNvSpPr>
            <p:nvPr/>
          </p:nvSpPr>
          <p:spPr bwMode="auto">
            <a:xfrm>
              <a:off x="480" y="1152"/>
              <a:ext cx="2083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2158" name="Line 14"/>
            <p:cNvSpPr>
              <a:spLocks noChangeShapeType="1"/>
            </p:cNvSpPr>
            <p:nvPr/>
          </p:nvSpPr>
          <p:spPr bwMode="auto">
            <a:xfrm>
              <a:off x="480" y="1419"/>
              <a:ext cx="2083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2159" name="Line 15"/>
            <p:cNvSpPr>
              <a:spLocks noChangeShapeType="1"/>
            </p:cNvSpPr>
            <p:nvPr/>
          </p:nvSpPr>
          <p:spPr bwMode="auto">
            <a:xfrm>
              <a:off x="480" y="1152"/>
              <a:ext cx="0" cy="267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2160" name="Line 16"/>
            <p:cNvSpPr>
              <a:spLocks noChangeShapeType="1"/>
            </p:cNvSpPr>
            <p:nvPr/>
          </p:nvSpPr>
          <p:spPr bwMode="auto">
            <a:xfrm>
              <a:off x="740" y="1152"/>
              <a:ext cx="0" cy="26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2161" name="Line 17"/>
            <p:cNvSpPr>
              <a:spLocks noChangeShapeType="1"/>
            </p:cNvSpPr>
            <p:nvPr/>
          </p:nvSpPr>
          <p:spPr bwMode="auto">
            <a:xfrm>
              <a:off x="1001" y="1152"/>
              <a:ext cx="0" cy="26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2162" name="Line 18"/>
            <p:cNvSpPr>
              <a:spLocks noChangeShapeType="1"/>
            </p:cNvSpPr>
            <p:nvPr/>
          </p:nvSpPr>
          <p:spPr bwMode="auto">
            <a:xfrm>
              <a:off x="1261" y="1152"/>
              <a:ext cx="0" cy="26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2163" name="Line 19"/>
            <p:cNvSpPr>
              <a:spLocks noChangeShapeType="1"/>
            </p:cNvSpPr>
            <p:nvPr/>
          </p:nvSpPr>
          <p:spPr bwMode="auto">
            <a:xfrm>
              <a:off x="1522" y="1152"/>
              <a:ext cx="0" cy="26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2164" name="Line 20"/>
            <p:cNvSpPr>
              <a:spLocks noChangeShapeType="1"/>
            </p:cNvSpPr>
            <p:nvPr/>
          </p:nvSpPr>
          <p:spPr bwMode="auto">
            <a:xfrm>
              <a:off x="1782" y="1152"/>
              <a:ext cx="0" cy="26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2165" name="Line 21"/>
            <p:cNvSpPr>
              <a:spLocks noChangeShapeType="1"/>
            </p:cNvSpPr>
            <p:nvPr/>
          </p:nvSpPr>
          <p:spPr bwMode="auto">
            <a:xfrm>
              <a:off x="2042" y="1152"/>
              <a:ext cx="0" cy="26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2166" name="Line 22"/>
            <p:cNvSpPr>
              <a:spLocks noChangeShapeType="1"/>
            </p:cNvSpPr>
            <p:nvPr/>
          </p:nvSpPr>
          <p:spPr bwMode="auto">
            <a:xfrm>
              <a:off x="2303" y="1152"/>
              <a:ext cx="0" cy="26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2167" name="Line 23"/>
            <p:cNvSpPr>
              <a:spLocks noChangeShapeType="1"/>
            </p:cNvSpPr>
            <p:nvPr/>
          </p:nvSpPr>
          <p:spPr bwMode="auto">
            <a:xfrm>
              <a:off x="2563" y="1152"/>
              <a:ext cx="0" cy="267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62168" name="AutoShape 24"/>
          <p:cNvSpPr>
            <a:spLocks/>
          </p:cNvSpPr>
          <p:nvPr/>
        </p:nvSpPr>
        <p:spPr bwMode="auto">
          <a:xfrm rot="5400000">
            <a:off x="5729287" y="2522538"/>
            <a:ext cx="174625" cy="1244600"/>
          </a:xfrm>
          <a:prstGeom prst="leftBrace">
            <a:avLst>
              <a:gd name="adj1" fmla="val 59394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2169" name="AutoShape 25"/>
          <p:cNvSpPr>
            <a:spLocks/>
          </p:cNvSpPr>
          <p:nvPr/>
        </p:nvSpPr>
        <p:spPr bwMode="auto">
          <a:xfrm rot="5400000">
            <a:off x="7805738" y="2546350"/>
            <a:ext cx="152400" cy="1219200"/>
          </a:xfrm>
          <a:prstGeom prst="leftBrace">
            <a:avLst>
              <a:gd name="adj1" fmla="val 66667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2170" name="Text Box 26"/>
          <p:cNvSpPr txBox="1">
            <a:spLocks noChangeArrowheads="1"/>
          </p:cNvSpPr>
          <p:nvPr/>
        </p:nvSpPr>
        <p:spPr bwMode="auto">
          <a:xfrm>
            <a:off x="5418138" y="2616200"/>
            <a:ext cx="130035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>
                <a:latin typeface="Comic Sans MS" pitchFamily="-107" charset="0"/>
              </a:rPr>
              <a:t>A[p…</a:t>
            </a:r>
            <a:r>
              <a:rPr lang="en-US" dirty="0" err="1">
                <a:latin typeface="Comic Sans MS" pitchFamily="-107" charset="0"/>
              </a:rPr>
              <a:t>i</a:t>
            </a:r>
            <a:r>
              <a:rPr lang="en-US" dirty="0">
                <a:latin typeface="Comic Sans MS" pitchFamily="-107" charset="0"/>
              </a:rPr>
              <a:t>] </a:t>
            </a:r>
            <a:r>
              <a:rPr lang="en-US" dirty="0">
                <a:latin typeface="Comic Sans MS" pitchFamily="-107" charset="0"/>
                <a:sym typeface="Symbol" pitchFamily="-107" charset="2"/>
              </a:rPr>
              <a:t>≤ </a:t>
            </a:r>
            <a:r>
              <a:rPr lang="en-US" dirty="0">
                <a:latin typeface="Comic Sans MS" pitchFamily="-107" charset="0"/>
              </a:rPr>
              <a:t>x </a:t>
            </a:r>
          </a:p>
        </p:txBody>
      </p:sp>
      <p:sp>
        <p:nvSpPr>
          <p:cNvPr id="262171" name="Text Box 27"/>
          <p:cNvSpPr txBox="1">
            <a:spLocks noChangeArrowheads="1"/>
          </p:cNvSpPr>
          <p:nvPr/>
        </p:nvSpPr>
        <p:spPr bwMode="auto">
          <a:xfrm>
            <a:off x="7227888" y="2616200"/>
            <a:ext cx="124745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>
                <a:latin typeface="Comic Sans MS" pitchFamily="-107" charset="0"/>
                <a:sym typeface="Symbol" pitchFamily="-107" charset="2"/>
              </a:rPr>
              <a:t>x ≤ </a:t>
            </a:r>
            <a:r>
              <a:rPr lang="en-US" dirty="0">
                <a:latin typeface="Comic Sans MS" pitchFamily="-107" charset="0"/>
              </a:rPr>
              <a:t>A[j…r]</a:t>
            </a:r>
          </a:p>
        </p:txBody>
      </p:sp>
      <p:grpSp>
        <p:nvGrpSpPr>
          <p:cNvPr id="262172" name="Group 28"/>
          <p:cNvGrpSpPr>
            <a:grpSpLocks/>
          </p:cNvGrpSpPr>
          <p:nvPr/>
        </p:nvGrpSpPr>
        <p:grpSpPr bwMode="auto">
          <a:xfrm>
            <a:off x="6102350" y="3741738"/>
            <a:ext cx="234950" cy="595312"/>
            <a:chOff x="3308" y="2215"/>
            <a:chExt cx="148" cy="375"/>
          </a:xfrm>
        </p:grpSpPr>
        <p:sp>
          <p:nvSpPr>
            <p:cNvPr id="262173" name="Text Box 29"/>
            <p:cNvSpPr txBox="1">
              <a:spLocks noChangeArrowheads="1"/>
            </p:cNvSpPr>
            <p:nvPr/>
          </p:nvSpPr>
          <p:spPr bwMode="auto">
            <a:xfrm>
              <a:off x="3308" y="2359"/>
              <a:ext cx="14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i</a:t>
              </a:r>
            </a:p>
          </p:txBody>
        </p:sp>
        <p:sp>
          <p:nvSpPr>
            <p:cNvPr id="262174" name="Line 30"/>
            <p:cNvSpPr>
              <a:spLocks noChangeShapeType="1"/>
            </p:cNvSpPr>
            <p:nvPr/>
          </p:nvSpPr>
          <p:spPr bwMode="auto">
            <a:xfrm flipV="1">
              <a:off x="3382" y="2215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262175" name="Group 31"/>
          <p:cNvGrpSpPr>
            <a:grpSpLocks/>
          </p:cNvGrpSpPr>
          <p:nvPr/>
        </p:nvGrpSpPr>
        <p:grpSpPr bwMode="auto">
          <a:xfrm>
            <a:off x="7377113" y="3756025"/>
            <a:ext cx="234950" cy="595313"/>
            <a:chOff x="5560" y="2224"/>
            <a:chExt cx="148" cy="375"/>
          </a:xfrm>
        </p:grpSpPr>
        <p:sp>
          <p:nvSpPr>
            <p:cNvPr id="262176" name="Text Box 32"/>
            <p:cNvSpPr txBox="1">
              <a:spLocks noChangeArrowheads="1"/>
            </p:cNvSpPr>
            <p:nvPr/>
          </p:nvSpPr>
          <p:spPr bwMode="auto">
            <a:xfrm>
              <a:off x="5560" y="2368"/>
              <a:ext cx="14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j</a:t>
              </a:r>
            </a:p>
          </p:txBody>
        </p:sp>
        <p:sp>
          <p:nvSpPr>
            <p:cNvPr id="262177" name="Line 33"/>
            <p:cNvSpPr>
              <a:spLocks noChangeShapeType="1"/>
            </p:cNvSpPr>
            <p:nvPr/>
          </p:nvSpPr>
          <p:spPr bwMode="auto">
            <a:xfrm flipV="1">
              <a:off x="5634" y="2224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1A9E4-027E-6D48-8F40-DD130E118377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67526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 477/677 - Lecture 8</a:t>
            </a:r>
          </a:p>
        </p:txBody>
      </p:sp>
      <p:sp>
        <p:nvSpPr>
          <p:cNvPr id="3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D93A3-671F-FF4D-87EF-12E57A4D5667}" type="slidenum">
              <a:rPr lang="en-US"/>
              <a:pPr/>
              <a:t>30</a:t>
            </a:fld>
            <a:endParaRPr lang="en-US"/>
          </a:p>
        </p:txBody>
      </p:sp>
      <p:sp>
        <p:nvSpPr>
          <p:cNvPr id="468994" name="Rectangle 2"/>
          <p:cNvSpPr>
            <a:spLocks noGrp="1" noChangeArrowheads="1"/>
          </p:cNvSpPr>
          <p:nvPr>
            <p:ph type="title"/>
          </p:nvPr>
        </p:nvSpPr>
        <p:spPr>
          <a:xfrm>
            <a:off x="341312" y="100013"/>
            <a:ext cx="8802687" cy="906462"/>
          </a:xfrm>
        </p:spPr>
        <p:txBody>
          <a:bodyPr/>
          <a:lstStyle/>
          <a:p>
            <a:r>
              <a:rPr lang="en-US" sz="3600"/>
              <a:t>When Do We Compare Elements </a:t>
            </a:r>
            <a:r>
              <a:rPr lang="en-US" sz="3600" dirty="0" err="1"/>
              <a:t>z</a:t>
            </a:r>
            <a:r>
              <a:rPr lang="en-US" sz="3600" baseline="-25000" dirty="0" err="1"/>
              <a:t>i</a:t>
            </a:r>
            <a:r>
              <a:rPr lang="en-US" sz="3600" dirty="0"/>
              <a:t>, </a:t>
            </a:r>
            <a:r>
              <a:rPr lang="en-US" sz="3600" dirty="0" err="1"/>
              <a:t>z</a:t>
            </a:r>
            <a:r>
              <a:rPr lang="en-US" sz="3600" baseline="-25000" dirty="0" err="1"/>
              <a:t>j</a:t>
            </a:r>
            <a:r>
              <a:rPr lang="en-US" sz="3600" dirty="0"/>
              <a:t>?</a:t>
            </a:r>
          </a:p>
        </p:txBody>
      </p:sp>
      <p:sp>
        <p:nvSpPr>
          <p:cNvPr id="4689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6388" y="2708275"/>
            <a:ext cx="8229600" cy="3660775"/>
          </a:xfrm>
        </p:spPr>
        <p:txBody>
          <a:bodyPr/>
          <a:lstStyle/>
          <a:p>
            <a:r>
              <a:rPr lang="en-US" dirty="0">
                <a:latin typeface="Century Gothic" charset="0"/>
                <a:ea typeface="Century Gothic" charset="0"/>
                <a:cs typeface="Century Gothic" charset="0"/>
              </a:rPr>
              <a:t>If pivot x chosen such as: </a:t>
            </a:r>
            <a:r>
              <a:rPr lang="en-US" dirty="0" err="1">
                <a:latin typeface="Century Gothic" charset="0"/>
                <a:ea typeface="Century Gothic" charset="0"/>
                <a:cs typeface="Century Gothic" charset="0"/>
              </a:rPr>
              <a:t>z</a:t>
            </a:r>
            <a:r>
              <a:rPr lang="en-US" baseline="-25000" dirty="0" err="1">
                <a:latin typeface="Century Gothic" charset="0"/>
                <a:ea typeface="Century Gothic" charset="0"/>
                <a:cs typeface="Century Gothic" charset="0"/>
              </a:rPr>
              <a:t>i</a:t>
            </a:r>
            <a:r>
              <a:rPr lang="en-US" baseline="-25000" dirty="0">
                <a:latin typeface="Century Gothic" charset="0"/>
                <a:ea typeface="Century Gothic" charset="0"/>
                <a:cs typeface="Century Gothic" charset="0"/>
              </a:rPr>
              <a:t> </a:t>
            </a:r>
            <a:r>
              <a:rPr lang="en-US" dirty="0">
                <a:latin typeface="Century Gothic" charset="0"/>
                <a:ea typeface="Century Gothic" charset="0"/>
                <a:cs typeface="Century Gothic" charset="0"/>
              </a:rPr>
              <a:t>&lt; x &lt; </a:t>
            </a:r>
            <a:r>
              <a:rPr lang="en-US" dirty="0" err="1">
                <a:latin typeface="Century Gothic" charset="0"/>
                <a:ea typeface="Century Gothic" charset="0"/>
                <a:cs typeface="Century Gothic" charset="0"/>
              </a:rPr>
              <a:t>z</a:t>
            </a:r>
            <a:r>
              <a:rPr lang="en-US" baseline="-25000" dirty="0" err="1">
                <a:latin typeface="Century Gothic" charset="0"/>
                <a:ea typeface="Century Gothic" charset="0"/>
                <a:cs typeface="Century Gothic" charset="0"/>
              </a:rPr>
              <a:t>j</a:t>
            </a:r>
            <a:r>
              <a:rPr lang="en-US" dirty="0">
                <a:latin typeface="Century Gothic" charset="0"/>
                <a:ea typeface="Century Gothic" charset="0"/>
                <a:cs typeface="Century Gothic" charset="0"/>
              </a:rPr>
              <a:t> </a:t>
            </a:r>
          </a:p>
          <a:p>
            <a:pPr lvl="1"/>
            <a:r>
              <a:rPr lang="en-US" dirty="0" err="1">
                <a:solidFill>
                  <a:srgbClr val="CC0000"/>
                </a:solidFill>
                <a:latin typeface="Century Gothic" charset="0"/>
                <a:ea typeface="Century Gothic" charset="0"/>
                <a:cs typeface="Century Gothic" charset="0"/>
              </a:rPr>
              <a:t>z</a:t>
            </a:r>
            <a:r>
              <a:rPr lang="en-US" baseline="-25000" dirty="0" err="1">
                <a:solidFill>
                  <a:srgbClr val="CC0000"/>
                </a:solidFill>
                <a:latin typeface="Century Gothic" charset="0"/>
                <a:ea typeface="Century Gothic" charset="0"/>
                <a:cs typeface="Century Gothic" charset="0"/>
              </a:rPr>
              <a:t>i</a:t>
            </a:r>
            <a:r>
              <a:rPr lang="en-US" dirty="0">
                <a:solidFill>
                  <a:srgbClr val="CC0000"/>
                </a:solidFill>
                <a:latin typeface="Century Gothic" charset="0"/>
                <a:ea typeface="Century Gothic" charset="0"/>
                <a:cs typeface="Century Gothic" charset="0"/>
              </a:rPr>
              <a:t> and </a:t>
            </a:r>
            <a:r>
              <a:rPr lang="en-US" dirty="0" err="1">
                <a:solidFill>
                  <a:srgbClr val="CC0000"/>
                </a:solidFill>
                <a:latin typeface="Century Gothic" charset="0"/>
                <a:ea typeface="Century Gothic" charset="0"/>
                <a:cs typeface="Century Gothic" charset="0"/>
              </a:rPr>
              <a:t>z</a:t>
            </a:r>
            <a:r>
              <a:rPr lang="en-US" baseline="-25000" dirty="0" err="1">
                <a:solidFill>
                  <a:srgbClr val="CC0000"/>
                </a:solidFill>
                <a:latin typeface="Century Gothic" charset="0"/>
                <a:ea typeface="Century Gothic" charset="0"/>
                <a:cs typeface="Century Gothic" charset="0"/>
              </a:rPr>
              <a:t>j</a:t>
            </a:r>
            <a:r>
              <a:rPr lang="en-US" dirty="0">
                <a:solidFill>
                  <a:srgbClr val="CC0000"/>
                </a:solidFill>
                <a:latin typeface="Century Gothic" charset="0"/>
                <a:ea typeface="Century Gothic" charset="0"/>
                <a:cs typeface="Century Gothic" charset="0"/>
              </a:rPr>
              <a:t> will never be compared</a:t>
            </a:r>
          </a:p>
          <a:p>
            <a:r>
              <a:rPr lang="en-US" dirty="0">
                <a:latin typeface="Century Gothic" charset="0"/>
                <a:ea typeface="Century Gothic" charset="0"/>
                <a:cs typeface="Century Gothic" charset="0"/>
              </a:rPr>
              <a:t>If </a:t>
            </a:r>
            <a:r>
              <a:rPr lang="en-US" dirty="0" err="1">
                <a:latin typeface="Century Gothic" charset="0"/>
                <a:ea typeface="Century Gothic" charset="0"/>
                <a:cs typeface="Century Gothic" charset="0"/>
              </a:rPr>
              <a:t>z</a:t>
            </a:r>
            <a:r>
              <a:rPr lang="en-US" baseline="-25000" dirty="0" err="1">
                <a:latin typeface="Century Gothic" charset="0"/>
                <a:ea typeface="Century Gothic" charset="0"/>
                <a:cs typeface="Century Gothic" charset="0"/>
              </a:rPr>
              <a:t>i</a:t>
            </a:r>
            <a:r>
              <a:rPr lang="en-US" baseline="-25000" dirty="0">
                <a:latin typeface="Century Gothic" charset="0"/>
                <a:ea typeface="Century Gothic" charset="0"/>
                <a:cs typeface="Century Gothic" charset="0"/>
              </a:rPr>
              <a:t> </a:t>
            </a:r>
            <a:r>
              <a:rPr lang="en-US" dirty="0">
                <a:latin typeface="Century Gothic" charset="0"/>
                <a:ea typeface="Century Gothic" charset="0"/>
                <a:cs typeface="Century Gothic" charset="0"/>
              </a:rPr>
              <a:t>or </a:t>
            </a:r>
            <a:r>
              <a:rPr lang="en-US" dirty="0" err="1">
                <a:latin typeface="Century Gothic" charset="0"/>
                <a:ea typeface="Century Gothic" charset="0"/>
                <a:cs typeface="Century Gothic" charset="0"/>
              </a:rPr>
              <a:t>z</a:t>
            </a:r>
            <a:r>
              <a:rPr lang="en-US" baseline="-25000" dirty="0" err="1">
                <a:latin typeface="Century Gothic" charset="0"/>
                <a:ea typeface="Century Gothic" charset="0"/>
                <a:cs typeface="Century Gothic" charset="0"/>
              </a:rPr>
              <a:t>j</a:t>
            </a:r>
            <a:r>
              <a:rPr lang="en-US" dirty="0">
                <a:latin typeface="Century Gothic" charset="0"/>
                <a:ea typeface="Century Gothic" charset="0"/>
                <a:cs typeface="Century Gothic" charset="0"/>
              </a:rPr>
              <a:t> is the pivot</a:t>
            </a:r>
          </a:p>
          <a:p>
            <a:pPr lvl="1"/>
            <a:r>
              <a:rPr lang="en-US" dirty="0" err="1">
                <a:solidFill>
                  <a:srgbClr val="CC0000"/>
                </a:solidFill>
                <a:latin typeface="Century Gothic" charset="0"/>
                <a:ea typeface="Century Gothic" charset="0"/>
                <a:cs typeface="Century Gothic" charset="0"/>
              </a:rPr>
              <a:t>z</a:t>
            </a:r>
            <a:r>
              <a:rPr lang="en-US" baseline="-25000" dirty="0" err="1">
                <a:solidFill>
                  <a:srgbClr val="CC0000"/>
                </a:solidFill>
                <a:latin typeface="Century Gothic" charset="0"/>
                <a:ea typeface="Century Gothic" charset="0"/>
                <a:cs typeface="Century Gothic" charset="0"/>
              </a:rPr>
              <a:t>i</a:t>
            </a:r>
            <a:r>
              <a:rPr lang="en-US" baseline="-25000" dirty="0">
                <a:solidFill>
                  <a:srgbClr val="CC0000"/>
                </a:solidFill>
                <a:latin typeface="Century Gothic" charset="0"/>
                <a:ea typeface="Century Gothic" charset="0"/>
                <a:cs typeface="Century Gothic" charset="0"/>
              </a:rPr>
              <a:t> </a:t>
            </a:r>
            <a:r>
              <a:rPr lang="en-US" dirty="0">
                <a:solidFill>
                  <a:srgbClr val="CC0000"/>
                </a:solidFill>
                <a:latin typeface="Century Gothic" charset="0"/>
                <a:ea typeface="Century Gothic" charset="0"/>
                <a:cs typeface="Century Gothic" charset="0"/>
              </a:rPr>
              <a:t>and </a:t>
            </a:r>
            <a:r>
              <a:rPr lang="en-US" dirty="0" err="1">
                <a:solidFill>
                  <a:srgbClr val="CC0000"/>
                </a:solidFill>
                <a:latin typeface="Century Gothic" charset="0"/>
                <a:ea typeface="Century Gothic" charset="0"/>
                <a:cs typeface="Century Gothic" charset="0"/>
              </a:rPr>
              <a:t>z</a:t>
            </a:r>
            <a:r>
              <a:rPr lang="en-US" baseline="-25000" dirty="0" err="1">
                <a:solidFill>
                  <a:srgbClr val="CC0000"/>
                </a:solidFill>
                <a:latin typeface="Century Gothic" charset="0"/>
                <a:ea typeface="Century Gothic" charset="0"/>
                <a:cs typeface="Century Gothic" charset="0"/>
              </a:rPr>
              <a:t>j</a:t>
            </a:r>
            <a:r>
              <a:rPr lang="en-US" dirty="0">
                <a:solidFill>
                  <a:srgbClr val="CC0000"/>
                </a:solidFill>
                <a:latin typeface="Century Gothic" charset="0"/>
                <a:ea typeface="Century Gothic" charset="0"/>
                <a:cs typeface="Century Gothic" charset="0"/>
              </a:rPr>
              <a:t> will be compared </a:t>
            </a:r>
          </a:p>
          <a:p>
            <a:pPr lvl="1"/>
            <a:r>
              <a:rPr lang="en-US" dirty="0">
                <a:solidFill>
                  <a:srgbClr val="CC0000"/>
                </a:solidFill>
                <a:latin typeface="Century Gothic" charset="0"/>
                <a:ea typeface="Century Gothic" charset="0"/>
                <a:cs typeface="Century Gothic" charset="0"/>
              </a:rPr>
              <a:t>only if one of them is chosen as pivot before any other element in range </a:t>
            </a:r>
            <a:r>
              <a:rPr lang="en-US" dirty="0" err="1">
                <a:solidFill>
                  <a:srgbClr val="CC0000"/>
                </a:solidFill>
                <a:latin typeface="Century Gothic" charset="0"/>
                <a:ea typeface="Century Gothic" charset="0"/>
                <a:cs typeface="Century Gothic" charset="0"/>
              </a:rPr>
              <a:t>z</a:t>
            </a:r>
            <a:r>
              <a:rPr lang="en-US" baseline="-25000" dirty="0" err="1">
                <a:solidFill>
                  <a:srgbClr val="CC0000"/>
                </a:solidFill>
                <a:latin typeface="Century Gothic" charset="0"/>
                <a:ea typeface="Century Gothic" charset="0"/>
                <a:cs typeface="Century Gothic" charset="0"/>
              </a:rPr>
              <a:t>i</a:t>
            </a:r>
            <a:r>
              <a:rPr lang="en-US" dirty="0">
                <a:solidFill>
                  <a:srgbClr val="CC0000"/>
                </a:solidFill>
                <a:latin typeface="Century Gothic" charset="0"/>
                <a:ea typeface="Century Gothic" charset="0"/>
                <a:cs typeface="Century Gothic" charset="0"/>
              </a:rPr>
              <a:t> to </a:t>
            </a:r>
            <a:r>
              <a:rPr lang="en-US" dirty="0" err="1">
                <a:solidFill>
                  <a:srgbClr val="CC0000"/>
                </a:solidFill>
                <a:latin typeface="Century Gothic" charset="0"/>
                <a:ea typeface="Century Gothic" charset="0"/>
                <a:cs typeface="Century Gothic" charset="0"/>
              </a:rPr>
              <a:t>z</a:t>
            </a:r>
            <a:r>
              <a:rPr lang="en-US" baseline="-25000" dirty="0" err="1">
                <a:solidFill>
                  <a:srgbClr val="CC0000"/>
                </a:solidFill>
                <a:latin typeface="Century Gothic" charset="0"/>
                <a:ea typeface="Century Gothic" charset="0"/>
                <a:cs typeface="Century Gothic" charset="0"/>
              </a:rPr>
              <a:t>j</a:t>
            </a:r>
            <a:r>
              <a:rPr lang="en-US" dirty="0">
                <a:solidFill>
                  <a:srgbClr val="CC0000"/>
                </a:solidFill>
                <a:latin typeface="Century Gothic" charset="0"/>
                <a:ea typeface="Century Gothic" charset="0"/>
                <a:cs typeface="Century Gothic" charset="0"/>
              </a:rPr>
              <a:t> </a:t>
            </a:r>
          </a:p>
          <a:p>
            <a:r>
              <a:rPr lang="en-US" dirty="0">
                <a:latin typeface="Century Gothic" charset="0"/>
                <a:ea typeface="Century Gothic" charset="0"/>
                <a:cs typeface="Century Gothic" charset="0"/>
              </a:rPr>
              <a:t>Only the pivot is compared with elements in both sets</a:t>
            </a:r>
          </a:p>
        </p:txBody>
      </p:sp>
      <p:sp>
        <p:nvSpPr>
          <p:cNvPr id="468996" name="Rectangle 4"/>
          <p:cNvSpPr>
            <a:spLocks noChangeArrowheads="1"/>
          </p:cNvSpPr>
          <p:nvPr/>
        </p:nvSpPr>
        <p:spPr bwMode="auto">
          <a:xfrm>
            <a:off x="5888038" y="1598613"/>
            <a:ext cx="412750" cy="423862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algn="ctr">
              <a:spcBef>
                <a:spcPct val="20000"/>
              </a:spcBef>
            </a:pPr>
            <a:r>
              <a:rPr lang="en-US" sz="1400" b="1">
                <a:solidFill>
                  <a:schemeClr val="accent2"/>
                </a:solidFill>
              </a:rPr>
              <a:t>10</a:t>
            </a:r>
          </a:p>
        </p:txBody>
      </p:sp>
      <p:sp>
        <p:nvSpPr>
          <p:cNvPr id="468997" name="Rectangle 5"/>
          <p:cNvSpPr>
            <a:spLocks noChangeArrowheads="1"/>
          </p:cNvSpPr>
          <p:nvPr/>
        </p:nvSpPr>
        <p:spPr bwMode="auto">
          <a:xfrm>
            <a:off x="5473700" y="1598613"/>
            <a:ext cx="414338" cy="423862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algn="ctr">
              <a:spcBef>
                <a:spcPct val="20000"/>
              </a:spcBef>
            </a:pPr>
            <a:r>
              <a:rPr lang="en-US">
                <a:solidFill>
                  <a:schemeClr val="accent2"/>
                </a:solidFill>
              </a:rPr>
              <a:t>6</a:t>
            </a:r>
          </a:p>
        </p:txBody>
      </p:sp>
      <p:sp>
        <p:nvSpPr>
          <p:cNvPr id="468998" name="Rectangle 6"/>
          <p:cNvSpPr>
            <a:spLocks noChangeArrowheads="1"/>
          </p:cNvSpPr>
          <p:nvPr/>
        </p:nvSpPr>
        <p:spPr bwMode="auto">
          <a:xfrm>
            <a:off x="5060950" y="1598613"/>
            <a:ext cx="412750" cy="423862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algn="ctr">
              <a:spcBef>
                <a:spcPct val="20000"/>
              </a:spcBef>
            </a:pPr>
            <a:r>
              <a:rPr lang="en-US">
                <a:solidFill>
                  <a:schemeClr val="accent2"/>
                </a:solidFill>
              </a:rPr>
              <a:t>1</a:t>
            </a:r>
          </a:p>
        </p:txBody>
      </p:sp>
      <p:sp>
        <p:nvSpPr>
          <p:cNvPr id="468999" name="Rectangle 7"/>
          <p:cNvSpPr>
            <a:spLocks noChangeArrowheads="1"/>
          </p:cNvSpPr>
          <p:nvPr/>
        </p:nvSpPr>
        <p:spPr bwMode="auto">
          <a:xfrm>
            <a:off x="4648200" y="1598613"/>
            <a:ext cx="412750" cy="423862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algn="ctr">
              <a:spcBef>
                <a:spcPct val="20000"/>
              </a:spcBef>
            </a:pPr>
            <a:r>
              <a:rPr lang="en-US">
                <a:solidFill>
                  <a:schemeClr val="accent2"/>
                </a:solidFill>
              </a:rPr>
              <a:t>4</a:t>
            </a:r>
          </a:p>
        </p:txBody>
      </p:sp>
      <p:sp>
        <p:nvSpPr>
          <p:cNvPr id="469000" name="Rectangle 8"/>
          <p:cNvSpPr>
            <a:spLocks noChangeArrowheads="1"/>
          </p:cNvSpPr>
          <p:nvPr/>
        </p:nvSpPr>
        <p:spPr bwMode="auto">
          <a:xfrm>
            <a:off x="4233863" y="1598613"/>
            <a:ext cx="414337" cy="423862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algn="ctr">
              <a:spcBef>
                <a:spcPct val="20000"/>
              </a:spcBef>
            </a:pPr>
            <a:r>
              <a:rPr lang="en-US">
                <a:solidFill>
                  <a:schemeClr val="accent2"/>
                </a:solidFill>
              </a:rPr>
              <a:t>5</a:t>
            </a:r>
          </a:p>
        </p:txBody>
      </p:sp>
      <p:sp>
        <p:nvSpPr>
          <p:cNvPr id="469001" name="Rectangle 9"/>
          <p:cNvSpPr>
            <a:spLocks noChangeArrowheads="1"/>
          </p:cNvSpPr>
          <p:nvPr/>
        </p:nvSpPr>
        <p:spPr bwMode="auto">
          <a:xfrm>
            <a:off x="3821113" y="1598613"/>
            <a:ext cx="412750" cy="423862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algn="ctr">
              <a:spcBef>
                <a:spcPct val="20000"/>
              </a:spcBef>
            </a:pPr>
            <a:r>
              <a:rPr lang="en-US">
                <a:solidFill>
                  <a:schemeClr val="accent2"/>
                </a:solidFill>
              </a:rPr>
              <a:t>3</a:t>
            </a:r>
          </a:p>
        </p:txBody>
      </p:sp>
      <p:sp>
        <p:nvSpPr>
          <p:cNvPr id="469002" name="Rectangle 10"/>
          <p:cNvSpPr>
            <a:spLocks noChangeArrowheads="1"/>
          </p:cNvSpPr>
          <p:nvPr/>
        </p:nvSpPr>
        <p:spPr bwMode="auto">
          <a:xfrm>
            <a:off x="3406775" y="1598613"/>
            <a:ext cx="414338" cy="423862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algn="ctr">
              <a:spcBef>
                <a:spcPct val="20000"/>
              </a:spcBef>
            </a:pPr>
            <a:r>
              <a:rPr lang="en-US">
                <a:solidFill>
                  <a:schemeClr val="accent2"/>
                </a:solidFill>
              </a:rPr>
              <a:t>8</a:t>
            </a:r>
          </a:p>
        </p:txBody>
      </p:sp>
      <p:sp>
        <p:nvSpPr>
          <p:cNvPr id="469003" name="Rectangle 11"/>
          <p:cNvSpPr>
            <a:spLocks noChangeArrowheads="1"/>
          </p:cNvSpPr>
          <p:nvPr/>
        </p:nvSpPr>
        <p:spPr bwMode="auto">
          <a:xfrm>
            <a:off x="2994025" y="1598613"/>
            <a:ext cx="412750" cy="423862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algn="ctr">
              <a:spcBef>
                <a:spcPct val="20000"/>
              </a:spcBef>
            </a:pPr>
            <a:r>
              <a:rPr lang="en-US">
                <a:solidFill>
                  <a:schemeClr val="accent2"/>
                </a:solidFill>
              </a:rPr>
              <a:t>9</a:t>
            </a:r>
          </a:p>
        </p:txBody>
      </p:sp>
      <p:sp>
        <p:nvSpPr>
          <p:cNvPr id="469004" name="Line 12"/>
          <p:cNvSpPr>
            <a:spLocks noChangeShapeType="1"/>
          </p:cNvSpPr>
          <p:nvPr/>
        </p:nvSpPr>
        <p:spPr bwMode="auto">
          <a:xfrm>
            <a:off x="5473700" y="1598613"/>
            <a:ext cx="1588" cy="423862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69005" name="Rectangle 13"/>
          <p:cNvSpPr>
            <a:spLocks noChangeArrowheads="1"/>
          </p:cNvSpPr>
          <p:nvPr/>
        </p:nvSpPr>
        <p:spPr bwMode="auto">
          <a:xfrm>
            <a:off x="6297613" y="1598613"/>
            <a:ext cx="412750" cy="423862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algn="ctr">
              <a:spcBef>
                <a:spcPct val="20000"/>
              </a:spcBef>
            </a:pPr>
            <a:r>
              <a:rPr lang="en-US">
                <a:solidFill>
                  <a:schemeClr val="accent2"/>
                </a:solidFill>
                <a:latin typeface="Comic Sans MS" pitchFamily="-107" charset="0"/>
              </a:rPr>
              <a:t>7</a:t>
            </a:r>
          </a:p>
        </p:txBody>
      </p:sp>
      <p:sp>
        <p:nvSpPr>
          <p:cNvPr id="469006" name="Line 14"/>
          <p:cNvSpPr>
            <a:spLocks noChangeShapeType="1"/>
          </p:cNvSpPr>
          <p:nvPr/>
        </p:nvSpPr>
        <p:spPr bwMode="auto">
          <a:xfrm>
            <a:off x="6300788" y="1492250"/>
            <a:ext cx="1587" cy="6191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69007" name="Rectangle 15"/>
          <p:cNvSpPr>
            <a:spLocks noChangeArrowheads="1"/>
          </p:cNvSpPr>
          <p:nvPr/>
        </p:nvSpPr>
        <p:spPr bwMode="auto">
          <a:xfrm>
            <a:off x="2579688" y="1598613"/>
            <a:ext cx="412750" cy="423862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algn="ctr">
              <a:spcBef>
                <a:spcPct val="20000"/>
              </a:spcBef>
            </a:pPr>
            <a:r>
              <a:rPr lang="en-US">
                <a:solidFill>
                  <a:schemeClr val="accent2"/>
                </a:solidFill>
              </a:rPr>
              <a:t>2</a:t>
            </a:r>
          </a:p>
        </p:txBody>
      </p:sp>
      <p:sp>
        <p:nvSpPr>
          <p:cNvPr id="469008" name="Text Box 16"/>
          <p:cNvSpPr txBox="1">
            <a:spLocks noChangeArrowheads="1"/>
          </p:cNvSpPr>
          <p:nvPr/>
        </p:nvSpPr>
        <p:spPr bwMode="auto">
          <a:xfrm>
            <a:off x="5095875" y="1222375"/>
            <a:ext cx="38258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z</a:t>
            </a:r>
            <a:r>
              <a:rPr lang="en-US" baseline="-25000"/>
              <a:t>1</a:t>
            </a:r>
            <a:endParaRPr lang="en-US"/>
          </a:p>
        </p:txBody>
      </p:sp>
      <p:sp>
        <p:nvSpPr>
          <p:cNvPr id="469009" name="Text Box 17"/>
          <p:cNvSpPr txBox="1">
            <a:spLocks noChangeArrowheads="1"/>
          </p:cNvSpPr>
          <p:nvPr/>
        </p:nvSpPr>
        <p:spPr bwMode="auto">
          <a:xfrm>
            <a:off x="2589213" y="1220788"/>
            <a:ext cx="38258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z</a:t>
            </a:r>
            <a:r>
              <a:rPr lang="en-US" baseline="-25000"/>
              <a:t>2</a:t>
            </a:r>
            <a:endParaRPr lang="en-US"/>
          </a:p>
        </p:txBody>
      </p:sp>
      <p:sp>
        <p:nvSpPr>
          <p:cNvPr id="469010" name="Text Box 18"/>
          <p:cNvSpPr txBox="1">
            <a:spLocks noChangeArrowheads="1"/>
          </p:cNvSpPr>
          <p:nvPr/>
        </p:nvSpPr>
        <p:spPr bwMode="auto">
          <a:xfrm>
            <a:off x="3006725" y="1222375"/>
            <a:ext cx="38258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z</a:t>
            </a:r>
            <a:r>
              <a:rPr lang="en-US" baseline="-25000"/>
              <a:t>9</a:t>
            </a:r>
            <a:endParaRPr lang="en-US"/>
          </a:p>
        </p:txBody>
      </p:sp>
      <p:sp>
        <p:nvSpPr>
          <p:cNvPr id="469011" name="Text Box 19"/>
          <p:cNvSpPr txBox="1">
            <a:spLocks noChangeArrowheads="1"/>
          </p:cNvSpPr>
          <p:nvPr/>
        </p:nvSpPr>
        <p:spPr bwMode="auto">
          <a:xfrm>
            <a:off x="3424238" y="1222375"/>
            <a:ext cx="38258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z</a:t>
            </a:r>
            <a:r>
              <a:rPr lang="en-US" baseline="-25000"/>
              <a:t>8</a:t>
            </a:r>
            <a:endParaRPr lang="en-US"/>
          </a:p>
        </p:txBody>
      </p:sp>
      <p:sp>
        <p:nvSpPr>
          <p:cNvPr id="469012" name="Text Box 20"/>
          <p:cNvSpPr txBox="1">
            <a:spLocks noChangeArrowheads="1"/>
          </p:cNvSpPr>
          <p:nvPr/>
        </p:nvSpPr>
        <p:spPr bwMode="auto">
          <a:xfrm>
            <a:off x="4259263" y="1222375"/>
            <a:ext cx="38258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z</a:t>
            </a:r>
            <a:r>
              <a:rPr lang="en-US" baseline="-25000"/>
              <a:t>5</a:t>
            </a:r>
            <a:endParaRPr lang="en-US"/>
          </a:p>
        </p:txBody>
      </p:sp>
      <p:sp>
        <p:nvSpPr>
          <p:cNvPr id="469013" name="Text Box 21"/>
          <p:cNvSpPr txBox="1">
            <a:spLocks noChangeArrowheads="1"/>
          </p:cNvSpPr>
          <p:nvPr/>
        </p:nvSpPr>
        <p:spPr bwMode="auto">
          <a:xfrm>
            <a:off x="3841750" y="1220788"/>
            <a:ext cx="38258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z</a:t>
            </a:r>
            <a:r>
              <a:rPr lang="en-US" baseline="-25000"/>
              <a:t>3</a:t>
            </a:r>
            <a:endParaRPr lang="en-US"/>
          </a:p>
        </p:txBody>
      </p:sp>
      <p:sp>
        <p:nvSpPr>
          <p:cNvPr id="469014" name="Text Box 22"/>
          <p:cNvSpPr txBox="1">
            <a:spLocks noChangeArrowheads="1"/>
          </p:cNvSpPr>
          <p:nvPr/>
        </p:nvSpPr>
        <p:spPr bwMode="auto">
          <a:xfrm>
            <a:off x="4678363" y="1222375"/>
            <a:ext cx="38258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z</a:t>
            </a:r>
            <a:r>
              <a:rPr lang="en-US" baseline="-25000"/>
              <a:t>4</a:t>
            </a:r>
            <a:endParaRPr lang="en-US"/>
          </a:p>
        </p:txBody>
      </p:sp>
      <p:sp>
        <p:nvSpPr>
          <p:cNvPr id="469015" name="Text Box 23"/>
          <p:cNvSpPr txBox="1">
            <a:spLocks noChangeArrowheads="1"/>
          </p:cNvSpPr>
          <p:nvPr/>
        </p:nvSpPr>
        <p:spPr bwMode="auto">
          <a:xfrm>
            <a:off x="5513388" y="1222375"/>
            <a:ext cx="38258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z</a:t>
            </a:r>
            <a:r>
              <a:rPr lang="en-US" baseline="-25000"/>
              <a:t>6</a:t>
            </a:r>
            <a:endParaRPr lang="en-US"/>
          </a:p>
        </p:txBody>
      </p:sp>
      <p:sp>
        <p:nvSpPr>
          <p:cNvPr id="469016" name="Text Box 24"/>
          <p:cNvSpPr txBox="1">
            <a:spLocks noChangeArrowheads="1"/>
          </p:cNvSpPr>
          <p:nvPr/>
        </p:nvSpPr>
        <p:spPr bwMode="auto">
          <a:xfrm>
            <a:off x="5842000" y="1222375"/>
            <a:ext cx="4667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z</a:t>
            </a:r>
            <a:r>
              <a:rPr lang="en-US" baseline="-25000"/>
              <a:t>10</a:t>
            </a:r>
            <a:endParaRPr lang="en-US"/>
          </a:p>
        </p:txBody>
      </p:sp>
      <p:sp>
        <p:nvSpPr>
          <p:cNvPr id="469017" name="Text Box 25"/>
          <p:cNvSpPr txBox="1">
            <a:spLocks noChangeArrowheads="1"/>
          </p:cNvSpPr>
          <p:nvPr/>
        </p:nvSpPr>
        <p:spPr bwMode="auto">
          <a:xfrm>
            <a:off x="6350000" y="1220788"/>
            <a:ext cx="38258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z</a:t>
            </a:r>
            <a:r>
              <a:rPr lang="en-US" baseline="-25000"/>
              <a:t>7</a:t>
            </a:r>
            <a:endParaRPr lang="en-US"/>
          </a:p>
        </p:txBody>
      </p:sp>
      <p:sp>
        <p:nvSpPr>
          <p:cNvPr id="469018" name="Text Box 26"/>
          <p:cNvSpPr txBox="1">
            <a:spLocks noChangeArrowheads="1"/>
          </p:cNvSpPr>
          <p:nvPr/>
        </p:nvSpPr>
        <p:spPr bwMode="auto">
          <a:xfrm>
            <a:off x="1243013" y="2105025"/>
            <a:ext cx="389572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2800" dirty="0">
                <a:latin typeface="Century Gothic" charset="0"/>
                <a:ea typeface="Century Gothic" charset="0"/>
                <a:cs typeface="Century Gothic" charset="0"/>
              </a:rPr>
              <a:t>Z</a:t>
            </a:r>
            <a:r>
              <a:rPr lang="en-US" sz="2800" baseline="-25000" dirty="0">
                <a:latin typeface="Century Gothic" charset="0"/>
                <a:ea typeface="Century Gothic" charset="0"/>
                <a:cs typeface="Century Gothic" charset="0"/>
              </a:rPr>
              <a:t>1,6</a:t>
            </a:r>
            <a:r>
              <a:rPr lang="en-US" sz="2800" dirty="0">
                <a:latin typeface="Century Gothic" charset="0"/>
                <a:ea typeface="Century Gothic" charset="0"/>
                <a:cs typeface="Century Gothic" charset="0"/>
              </a:rPr>
              <a:t>= {1, 2, 3, 4, 5, 6}</a:t>
            </a:r>
          </a:p>
        </p:txBody>
      </p:sp>
      <p:sp>
        <p:nvSpPr>
          <p:cNvPr id="469019" name="Text Box 27"/>
          <p:cNvSpPr txBox="1">
            <a:spLocks noChangeArrowheads="1"/>
          </p:cNvSpPr>
          <p:nvPr/>
        </p:nvSpPr>
        <p:spPr bwMode="auto">
          <a:xfrm>
            <a:off x="6070600" y="2105025"/>
            <a:ext cx="270351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800">
                <a:latin typeface="Century Gothic" charset="0"/>
                <a:ea typeface="Century Gothic" charset="0"/>
                <a:cs typeface="Century Gothic" charset="0"/>
              </a:rPr>
              <a:t>Z</a:t>
            </a:r>
            <a:r>
              <a:rPr lang="en-US" sz="2800" baseline="-25000">
                <a:latin typeface="Century Gothic" charset="0"/>
                <a:ea typeface="Century Gothic" charset="0"/>
                <a:cs typeface="Century Gothic" charset="0"/>
              </a:rPr>
              <a:t>8,10</a:t>
            </a:r>
            <a:r>
              <a:rPr lang="en-US" sz="2800">
                <a:latin typeface="Century Gothic" charset="0"/>
                <a:ea typeface="Century Gothic" charset="0"/>
                <a:cs typeface="Century Gothic" charset="0"/>
              </a:rPr>
              <a:t> = {8, 9, 10}</a:t>
            </a:r>
          </a:p>
        </p:txBody>
      </p:sp>
      <p:sp>
        <p:nvSpPr>
          <p:cNvPr id="469020" name="Text Box 28"/>
          <p:cNvSpPr txBox="1">
            <a:spLocks noChangeArrowheads="1"/>
          </p:cNvSpPr>
          <p:nvPr/>
        </p:nvSpPr>
        <p:spPr bwMode="auto">
          <a:xfrm>
            <a:off x="4864100" y="2105025"/>
            <a:ext cx="636713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800">
                <a:latin typeface="Century Gothic" charset="0"/>
                <a:ea typeface="Century Gothic" charset="0"/>
                <a:cs typeface="Century Gothic" charset="0"/>
              </a:rPr>
              <a:t>{7}</a:t>
            </a:r>
          </a:p>
        </p:txBody>
      </p:sp>
    </p:spTree>
    <p:extLst>
      <p:ext uri="{BB962C8B-B14F-4D97-AF65-F5344CB8AC3E}">
        <p14:creationId xmlns:p14="http://schemas.microsoft.com/office/powerpoint/2010/main" val="17400006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89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89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89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89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89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89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8995" grpId="0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 477/677 - Lecture 8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BA588D-FF37-1144-824F-D7C1908C6C7D}" type="slidenum">
              <a:rPr lang="en-US"/>
              <a:pPr/>
              <a:t>31</a:t>
            </a:fld>
            <a:endParaRPr lang="en-US"/>
          </a:p>
        </p:txBody>
      </p:sp>
      <p:sp>
        <p:nvSpPr>
          <p:cNvPr id="4710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/>
              <a:t>Number of Comparisons in PARTITION</a:t>
            </a:r>
          </a:p>
        </p:txBody>
      </p:sp>
      <p:sp>
        <p:nvSpPr>
          <p:cNvPr id="4710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/>
              <a:t>During the entire run of Quicksort each pair of elements is compared at most once </a:t>
            </a:r>
          </a:p>
          <a:p>
            <a:pPr lvl="1">
              <a:lnSpc>
                <a:spcPct val="150000"/>
              </a:lnSpc>
            </a:pPr>
            <a:r>
              <a:rPr lang="en-US" dirty="0"/>
              <a:t>Elements are compared only to the pivot element</a:t>
            </a:r>
          </a:p>
          <a:p>
            <a:pPr lvl="1">
              <a:lnSpc>
                <a:spcPct val="150000"/>
              </a:lnSpc>
            </a:pPr>
            <a:r>
              <a:rPr lang="en-US" dirty="0"/>
              <a:t>Since the pivot is never included in future calls to PARTITION, it is never compared to any other element</a:t>
            </a:r>
          </a:p>
        </p:txBody>
      </p:sp>
    </p:spTree>
    <p:extLst>
      <p:ext uri="{BB962C8B-B14F-4D97-AF65-F5344CB8AC3E}">
        <p14:creationId xmlns:p14="http://schemas.microsoft.com/office/powerpoint/2010/main" val="233860527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 477/677 - Lecture 8</a:t>
            </a:r>
          </a:p>
        </p:txBody>
      </p:sp>
      <p:sp>
        <p:nvSpPr>
          <p:cNvPr id="2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A249A-C609-094B-B93F-1536221512EA}" type="slidenum">
              <a:rPr lang="en-US"/>
              <a:pPr/>
              <a:t>32</a:t>
            </a:fld>
            <a:endParaRPr lang="en-US"/>
          </a:p>
        </p:txBody>
      </p:sp>
      <p:sp>
        <p:nvSpPr>
          <p:cNvPr id="4730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/>
              <a:t>Number of Comparisons in PARTITION</a:t>
            </a:r>
          </a:p>
        </p:txBody>
      </p:sp>
      <p:sp>
        <p:nvSpPr>
          <p:cNvPr id="4730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0838" y="1214438"/>
            <a:ext cx="8229600" cy="1338262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Each pair of elements can be compared at most once</a:t>
            </a:r>
          </a:p>
          <a:p>
            <a:pPr lvl="1">
              <a:lnSpc>
                <a:spcPct val="90000"/>
              </a:lnSpc>
            </a:pPr>
            <a:r>
              <a:rPr lang="en-US"/>
              <a:t>X</a:t>
            </a:r>
            <a:r>
              <a:rPr lang="en-US" baseline="-25000"/>
              <a:t>ij</a:t>
            </a:r>
            <a:r>
              <a:rPr lang="en-US"/>
              <a:t> = I {z</a:t>
            </a:r>
            <a:r>
              <a:rPr lang="en-US" baseline="-25000"/>
              <a:t>i</a:t>
            </a:r>
            <a:r>
              <a:rPr lang="en-US"/>
              <a:t> is compared to z</a:t>
            </a:r>
            <a:r>
              <a:rPr lang="en-US" baseline="-25000"/>
              <a:t>j</a:t>
            </a:r>
            <a:r>
              <a:rPr lang="en-US"/>
              <a:t> }</a:t>
            </a:r>
          </a:p>
        </p:txBody>
      </p:sp>
      <p:grpSp>
        <p:nvGrpSpPr>
          <p:cNvPr id="473092" name="Group 4"/>
          <p:cNvGrpSpPr>
            <a:grpSpLocks/>
          </p:cNvGrpSpPr>
          <p:nvPr/>
        </p:nvGrpSpPr>
        <p:grpSpPr bwMode="auto">
          <a:xfrm>
            <a:off x="2278063" y="3851275"/>
            <a:ext cx="4013200" cy="2651125"/>
            <a:chOff x="1435" y="2426"/>
            <a:chExt cx="2528" cy="1670"/>
          </a:xfrm>
        </p:grpSpPr>
        <p:graphicFrame>
          <p:nvGraphicFramePr>
            <p:cNvPr id="473093" name="Object 5"/>
            <p:cNvGraphicFramePr>
              <a:graphicFrameLocks noChangeAspect="1"/>
            </p:cNvGraphicFramePr>
            <p:nvPr/>
          </p:nvGraphicFramePr>
          <p:xfrm>
            <a:off x="2750" y="2426"/>
            <a:ext cx="574" cy="80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66257" name="Equation" r:id="rId4" imgW="317160" imgH="444240" progId="Equation.3">
                    <p:embed/>
                  </p:oleObj>
                </mc:Choice>
                <mc:Fallback>
                  <p:oleObj name="Equation" r:id="rId4" imgW="317160" imgH="444240" progId="Equation.3">
                    <p:embed/>
                    <p:pic>
                      <p:nvPicPr>
                        <p:cNvPr id="473093" name="Object 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750" y="2426"/>
                          <a:ext cx="574" cy="802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 xmlns="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473094" name="Object 6"/>
            <p:cNvGraphicFramePr>
              <a:graphicFrameLocks noChangeAspect="1"/>
            </p:cNvGraphicFramePr>
            <p:nvPr/>
          </p:nvGraphicFramePr>
          <p:xfrm>
            <a:off x="1435" y="2607"/>
            <a:ext cx="879" cy="44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66258" name="Equation" r:id="rId6" imgW="304560" imgH="152280" progId="Equation.3">
                    <p:embed/>
                  </p:oleObj>
                </mc:Choice>
                <mc:Fallback>
                  <p:oleObj name="Equation" r:id="rId6" imgW="304560" imgH="152280" progId="Equation.3">
                    <p:embed/>
                    <p:pic>
                      <p:nvPicPr>
                        <p:cNvPr id="473094" name="Object 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435" y="2607"/>
                          <a:ext cx="879" cy="440"/>
                        </a:xfrm>
                        <a:prstGeom prst="rect">
                          <a:avLst/>
                        </a:prstGeom>
                        <a:noFill/>
                        <a:effectLst/>
                        <a:extLst>
                          <a:ext uri="{909E8E84-426E-40dd-AFC4-6F175D3DCCD1}">
                            <a14:hiddenFill xmlns:a14="http://schemas.microsoft.com/office/drawing/2010/main" xmlns="">
                              <a:solidFill>
                                <a:srgbClr val="FFFFFF"/>
                              </a:solidFill>
                            </a14:hiddenFill>
                          </a:ext>
                          <a:ext uri="{AF507438-7753-43e0-B8FC-AC1667EBCBE1}">
                            <a14:hiddenEffects xmlns:a14="http://schemas.microsoft.com/office/drawing/2010/main" xmlns="">
                              <a:effectLst>
                                <a:outerShdw blurRad="63500" dist="38099" dir="2700000" algn="ctr" rotWithShape="0">
                                  <a:srgbClr val="808080">
                                    <a:alpha val="74998"/>
                                  </a:srgbClr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473095" name="Rectangle 7"/>
            <p:cNvSpPr>
              <a:spLocks noChangeArrowheads="1"/>
            </p:cNvSpPr>
            <p:nvPr/>
          </p:nvSpPr>
          <p:spPr bwMode="auto">
            <a:xfrm>
              <a:off x="3441" y="3507"/>
              <a:ext cx="260" cy="267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algn="ctr">
                <a:spcBef>
                  <a:spcPct val="20000"/>
                </a:spcBef>
              </a:pPr>
              <a:endParaRPr lang="en-US">
                <a:solidFill>
                  <a:schemeClr val="accent2"/>
                </a:solidFill>
              </a:endParaRPr>
            </a:p>
          </p:txBody>
        </p:sp>
        <p:sp>
          <p:nvSpPr>
            <p:cNvPr id="473096" name="Rectangle 8"/>
            <p:cNvSpPr>
              <a:spLocks noChangeArrowheads="1"/>
            </p:cNvSpPr>
            <p:nvPr/>
          </p:nvSpPr>
          <p:spPr bwMode="auto">
            <a:xfrm>
              <a:off x="3180" y="3507"/>
              <a:ext cx="261" cy="267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algn="ctr">
                <a:spcBef>
                  <a:spcPct val="20000"/>
                </a:spcBef>
              </a:pPr>
              <a:endParaRPr lang="en-US">
                <a:solidFill>
                  <a:schemeClr val="accent2"/>
                </a:solidFill>
              </a:endParaRPr>
            </a:p>
          </p:txBody>
        </p:sp>
        <p:sp>
          <p:nvSpPr>
            <p:cNvPr id="473097" name="Rectangle 9"/>
            <p:cNvSpPr>
              <a:spLocks noChangeArrowheads="1"/>
            </p:cNvSpPr>
            <p:nvPr/>
          </p:nvSpPr>
          <p:spPr bwMode="auto">
            <a:xfrm>
              <a:off x="2920" y="3507"/>
              <a:ext cx="260" cy="267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algn="ctr">
                <a:spcBef>
                  <a:spcPct val="20000"/>
                </a:spcBef>
              </a:pPr>
              <a:endParaRPr lang="en-US">
                <a:solidFill>
                  <a:schemeClr val="accent2"/>
                </a:solidFill>
              </a:endParaRPr>
            </a:p>
          </p:txBody>
        </p:sp>
        <p:sp>
          <p:nvSpPr>
            <p:cNvPr id="473098" name="Rectangle 10"/>
            <p:cNvSpPr>
              <a:spLocks noChangeArrowheads="1"/>
            </p:cNvSpPr>
            <p:nvPr/>
          </p:nvSpPr>
          <p:spPr bwMode="auto">
            <a:xfrm>
              <a:off x="2660" y="3507"/>
              <a:ext cx="260" cy="267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algn="ctr">
                <a:spcBef>
                  <a:spcPct val="20000"/>
                </a:spcBef>
              </a:pPr>
              <a:endParaRPr lang="en-US">
                <a:solidFill>
                  <a:schemeClr val="accent2"/>
                </a:solidFill>
              </a:endParaRPr>
            </a:p>
          </p:txBody>
        </p:sp>
        <p:sp>
          <p:nvSpPr>
            <p:cNvPr id="473099" name="Rectangle 11"/>
            <p:cNvSpPr>
              <a:spLocks noChangeArrowheads="1"/>
            </p:cNvSpPr>
            <p:nvPr/>
          </p:nvSpPr>
          <p:spPr bwMode="auto">
            <a:xfrm>
              <a:off x="2399" y="3507"/>
              <a:ext cx="261" cy="267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algn="ctr">
                <a:spcBef>
                  <a:spcPct val="20000"/>
                </a:spcBef>
              </a:pPr>
              <a:endParaRPr lang="en-US">
                <a:solidFill>
                  <a:schemeClr val="accent2"/>
                </a:solidFill>
              </a:endParaRPr>
            </a:p>
          </p:txBody>
        </p:sp>
        <p:sp>
          <p:nvSpPr>
            <p:cNvPr id="473100" name="Rectangle 12"/>
            <p:cNvSpPr>
              <a:spLocks noChangeArrowheads="1"/>
            </p:cNvSpPr>
            <p:nvPr/>
          </p:nvSpPr>
          <p:spPr bwMode="auto">
            <a:xfrm>
              <a:off x="2139" y="3507"/>
              <a:ext cx="260" cy="267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algn="ctr">
                <a:spcBef>
                  <a:spcPct val="20000"/>
                </a:spcBef>
              </a:pPr>
              <a:endParaRPr lang="en-US">
                <a:solidFill>
                  <a:schemeClr val="accent2"/>
                </a:solidFill>
              </a:endParaRPr>
            </a:p>
          </p:txBody>
        </p:sp>
        <p:sp>
          <p:nvSpPr>
            <p:cNvPr id="473101" name="Rectangle 13"/>
            <p:cNvSpPr>
              <a:spLocks noChangeArrowheads="1"/>
            </p:cNvSpPr>
            <p:nvPr/>
          </p:nvSpPr>
          <p:spPr bwMode="auto">
            <a:xfrm>
              <a:off x="1878" y="3507"/>
              <a:ext cx="261" cy="267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algn="ctr">
                <a:spcBef>
                  <a:spcPct val="20000"/>
                </a:spcBef>
              </a:pPr>
              <a:endParaRPr lang="en-US">
                <a:solidFill>
                  <a:schemeClr val="accent2"/>
                </a:solidFill>
              </a:endParaRPr>
            </a:p>
          </p:txBody>
        </p:sp>
        <p:sp>
          <p:nvSpPr>
            <p:cNvPr id="473102" name="Rectangle 14"/>
            <p:cNvSpPr>
              <a:spLocks noChangeArrowheads="1"/>
            </p:cNvSpPr>
            <p:nvPr/>
          </p:nvSpPr>
          <p:spPr bwMode="auto">
            <a:xfrm>
              <a:off x="1618" y="3507"/>
              <a:ext cx="260" cy="267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algn="ctr">
                <a:spcBef>
                  <a:spcPct val="20000"/>
                </a:spcBef>
              </a:pPr>
              <a:endParaRPr lang="en-US">
                <a:solidFill>
                  <a:schemeClr val="accent2"/>
                </a:solidFill>
              </a:endParaRPr>
            </a:p>
          </p:txBody>
        </p:sp>
        <p:sp>
          <p:nvSpPr>
            <p:cNvPr id="473103" name="Line 15"/>
            <p:cNvSpPr>
              <a:spLocks noChangeShapeType="1"/>
            </p:cNvSpPr>
            <p:nvPr/>
          </p:nvSpPr>
          <p:spPr bwMode="auto">
            <a:xfrm>
              <a:off x="3180" y="3507"/>
              <a:ext cx="0" cy="26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73104" name="Rectangle 16"/>
            <p:cNvSpPr>
              <a:spLocks noChangeArrowheads="1"/>
            </p:cNvSpPr>
            <p:nvPr/>
          </p:nvSpPr>
          <p:spPr bwMode="auto">
            <a:xfrm>
              <a:off x="3699" y="3507"/>
              <a:ext cx="260" cy="267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algn="ctr">
                <a:spcBef>
                  <a:spcPct val="20000"/>
                </a:spcBef>
              </a:pPr>
              <a:endParaRPr lang="en-US">
                <a:solidFill>
                  <a:schemeClr val="accent2"/>
                </a:solidFill>
                <a:latin typeface="Comic Sans MS" pitchFamily="-107" charset="0"/>
              </a:endParaRPr>
            </a:p>
          </p:txBody>
        </p:sp>
        <p:sp>
          <p:nvSpPr>
            <p:cNvPr id="473105" name="Text Box 17"/>
            <p:cNvSpPr txBox="1">
              <a:spLocks noChangeArrowheads="1"/>
            </p:cNvSpPr>
            <p:nvPr/>
          </p:nvSpPr>
          <p:spPr bwMode="auto">
            <a:xfrm>
              <a:off x="1670" y="3243"/>
              <a:ext cx="14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>
                  <a:latin typeface="Century Gothic" charset="0"/>
                  <a:ea typeface="Century Gothic" charset="0"/>
                  <a:cs typeface="Century Gothic" charset="0"/>
                </a:rPr>
                <a:t>i</a:t>
              </a:r>
            </a:p>
          </p:txBody>
        </p:sp>
        <p:sp>
          <p:nvSpPr>
            <p:cNvPr id="473106" name="Line 18"/>
            <p:cNvSpPr>
              <a:spLocks noChangeShapeType="1"/>
            </p:cNvSpPr>
            <p:nvPr/>
          </p:nvSpPr>
          <p:spPr bwMode="auto">
            <a:xfrm>
              <a:off x="1877" y="3361"/>
              <a:ext cx="1521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73107" name="Text Box 19"/>
            <p:cNvSpPr txBox="1">
              <a:spLocks noChangeArrowheads="1"/>
            </p:cNvSpPr>
            <p:nvPr/>
          </p:nvSpPr>
          <p:spPr bwMode="auto">
            <a:xfrm>
              <a:off x="3392" y="3240"/>
              <a:ext cx="334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>
                  <a:latin typeface="Century Gothic" charset="0"/>
                  <a:ea typeface="Century Gothic" charset="0"/>
                  <a:cs typeface="Century Gothic" charset="0"/>
                </a:rPr>
                <a:t>n-1</a:t>
              </a:r>
            </a:p>
          </p:txBody>
        </p:sp>
        <p:sp>
          <p:nvSpPr>
            <p:cNvPr id="473108" name="Text Box 20"/>
            <p:cNvSpPr txBox="1">
              <a:spLocks noChangeArrowheads="1"/>
            </p:cNvSpPr>
            <p:nvPr/>
          </p:nvSpPr>
          <p:spPr bwMode="auto">
            <a:xfrm>
              <a:off x="1843" y="3865"/>
              <a:ext cx="36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>
                  <a:latin typeface="Century Gothic" charset="0"/>
                  <a:ea typeface="Century Gothic" charset="0"/>
                  <a:cs typeface="Century Gothic" charset="0"/>
                </a:rPr>
                <a:t>i+1</a:t>
              </a:r>
            </a:p>
          </p:txBody>
        </p:sp>
        <p:sp>
          <p:nvSpPr>
            <p:cNvPr id="473109" name="Line 21"/>
            <p:cNvSpPr>
              <a:spLocks noChangeShapeType="1"/>
            </p:cNvSpPr>
            <p:nvPr/>
          </p:nvSpPr>
          <p:spPr bwMode="auto">
            <a:xfrm>
              <a:off x="2207" y="3992"/>
              <a:ext cx="1521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73110" name="Text Box 22"/>
            <p:cNvSpPr txBox="1">
              <a:spLocks noChangeArrowheads="1"/>
            </p:cNvSpPr>
            <p:nvPr/>
          </p:nvSpPr>
          <p:spPr bwMode="auto">
            <a:xfrm>
              <a:off x="3758" y="3861"/>
              <a:ext cx="205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>
                  <a:latin typeface="Century Gothic" charset="0"/>
                  <a:ea typeface="Century Gothic" charset="0"/>
                  <a:cs typeface="Century Gothic" charset="0"/>
                </a:rPr>
                <a:t>n</a:t>
              </a:r>
            </a:p>
          </p:txBody>
        </p:sp>
        <p:graphicFrame>
          <p:nvGraphicFramePr>
            <p:cNvPr id="473111" name="Object 23"/>
            <p:cNvGraphicFramePr>
              <a:graphicFrameLocks noChangeAspect="1"/>
            </p:cNvGraphicFramePr>
            <p:nvPr/>
          </p:nvGraphicFramePr>
          <p:xfrm>
            <a:off x="2268" y="2437"/>
            <a:ext cx="528" cy="77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66259" name="Equation" r:id="rId8" imgW="291960" imgH="431640" progId="Equation.3">
                    <p:embed/>
                  </p:oleObj>
                </mc:Choice>
                <mc:Fallback>
                  <p:oleObj name="Equation" r:id="rId8" imgW="291960" imgH="431640" progId="Equation.3">
                    <p:embed/>
                    <p:pic>
                      <p:nvPicPr>
                        <p:cNvPr id="473111" name="Object 2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268" y="2437"/>
                          <a:ext cx="528" cy="779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 xmlns="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473112" name="Object 24"/>
            <p:cNvGraphicFramePr>
              <a:graphicFrameLocks noChangeAspect="1"/>
            </p:cNvGraphicFramePr>
            <p:nvPr/>
          </p:nvGraphicFramePr>
          <p:xfrm>
            <a:off x="3277" y="2541"/>
            <a:ext cx="641" cy="67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66260" name="Equation" r:id="rId10" imgW="228600" imgH="241200" progId="Equation.3">
                    <p:embed/>
                  </p:oleObj>
                </mc:Choice>
                <mc:Fallback>
                  <p:oleObj name="Equation" r:id="rId10" imgW="228600" imgH="241200" progId="Equation.3">
                    <p:embed/>
                    <p:pic>
                      <p:nvPicPr>
                        <p:cNvPr id="473112" name="Object 2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1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277" y="2541"/>
                          <a:ext cx="641" cy="67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 xmlns="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xmlns="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 xmlns="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473113" name="Rectangle 25"/>
          <p:cNvSpPr>
            <a:spLocks noChangeArrowheads="1"/>
          </p:cNvSpPr>
          <p:nvPr/>
        </p:nvSpPr>
        <p:spPr bwMode="auto">
          <a:xfrm>
            <a:off x="350838" y="2686050"/>
            <a:ext cx="8229600" cy="1049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charset="0"/>
                <a:ea typeface="Century Gothic" charset="0"/>
                <a:cs typeface="Century Gothic" charset="0"/>
              </a:rPr>
              <a:t>Define X as the total number of comparisons performed by the algorithm</a:t>
            </a:r>
          </a:p>
        </p:txBody>
      </p:sp>
    </p:spTree>
    <p:extLst>
      <p:ext uri="{BB962C8B-B14F-4D97-AF65-F5344CB8AC3E}">
        <p14:creationId xmlns:p14="http://schemas.microsoft.com/office/powerpoint/2010/main" val="246028976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 477/677 - Lecture 8</a:t>
            </a:r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386E6-59B2-D249-8E83-0E407B41BF08}" type="slidenum">
              <a:rPr lang="en-US"/>
              <a:pPr/>
              <a:t>33</a:t>
            </a:fld>
            <a:endParaRPr lang="en-US"/>
          </a:p>
        </p:txBody>
      </p:sp>
      <p:sp>
        <p:nvSpPr>
          <p:cNvPr id="4751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/>
              <a:t>Number of Comparisons in PARTITION</a:t>
            </a:r>
          </a:p>
        </p:txBody>
      </p:sp>
      <p:sp>
        <p:nvSpPr>
          <p:cNvPr id="4751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X is an indicator random variable</a:t>
            </a:r>
          </a:p>
          <a:p>
            <a:pPr lvl="1"/>
            <a:r>
              <a:rPr lang="en-US"/>
              <a:t>Compute the </a:t>
            </a:r>
            <a:r>
              <a:rPr lang="en-US" b="1">
                <a:solidFill>
                  <a:srgbClr val="CC0000"/>
                </a:solidFill>
              </a:rPr>
              <a:t>expected value</a:t>
            </a:r>
          </a:p>
        </p:txBody>
      </p:sp>
      <p:graphicFrame>
        <p:nvGraphicFramePr>
          <p:cNvPr id="475140" name="Object 4"/>
          <p:cNvGraphicFramePr>
            <a:graphicFrameLocks noGrp="1" noChangeAspect="1"/>
          </p:cNvGraphicFramePr>
          <p:nvPr>
            <p:ph sz="quarter" idx="4294967295"/>
          </p:nvPr>
        </p:nvGraphicFramePr>
        <p:xfrm>
          <a:off x="514350" y="2532063"/>
          <a:ext cx="1593850" cy="654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7281" name="Equation" r:id="rId4" imgW="495000" imgH="203040" progId="Equation.3">
                  <p:embed/>
                </p:oleObj>
              </mc:Choice>
              <mc:Fallback>
                <p:oleObj name="Equation" r:id="rId4" imgW="495000" imgH="203040" progId="Equation.3">
                  <p:embed/>
                  <p:pic>
                    <p:nvPicPr>
                      <p:cNvPr id="47514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4350" y="2532063"/>
                        <a:ext cx="1593850" cy="654050"/>
                      </a:xfrm>
                      <a:prstGeom prst="rect">
                        <a:avLst/>
                      </a:prstGeom>
                      <a:noFill/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blurRad="63500" dist="38099" dir="2700000" algn="ctr" rotWithShape="0">
                                <a:srgbClr val="80808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75141" name="Text Box 5"/>
          <p:cNvSpPr txBox="1">
            <a:spLocks noChangeArrowheads="1"/>
          </p:cNvSpPr>
          <p:nvPr/>
        </p:nvSpPr>
        <p:spPr bwMode="auto">
          <a:xfrm>
            <a:off x="4303713" y="3394075"/>
            <a:ext cx="184217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latin typeface="Century Gothic" charset="0"/>
                <a:ea typeface="Century Gothic" charset="0"/>
                <a:cs typeface="Century Gothic" charset="0"/>
              </a:rPr>
              <a:t>by linearity</a:t>
            </a:r>
          </a:p>
          <a:p>
            <a:r>
              <a:rPr lang="en-US">
                <a:latin typeface="Century Gothic" charset="0"/>
                <a:ea typeface="Century Gothic" charset="0"/>
                <a:cs typeface="Century Gothic" charset="0"/>
              </a:rPr>
              <a:t>of expectation</a:t>
            </a:r>
          </a:p>
        </p:txBody>
      </p:sp>
      <p:sp>
        <p:nvSpPr>
          <p:cNvPr id="475142" name="Text Box 6"/>
          <p:cNvSpPr txBox="1">
            <a:spLocks noChangeArrowheads="1"/>
          </p:cNvSpPr>
          <p:nvPr/>
        </p:nvSpPr>
        <p:spPr bwMode="auto">
          <a:xfrm>
            <a:off x="2011363" y="4781550"/>
            <a:ext cx="3587750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latin typeface="Century Gothic" charset="0"/>
                <a:ea typeface="Century Gothic" charset="0"/>
                <a:cs typeface="Century Gothic" charset="0"/>
              </a:rPr>
              <a:t>the expectation of X</a:t>
            </a:r>
            <a:r>
              <a:rPr lang="en-US" baseline="-25000">
                <a:latin typeface="Century Gothic" charset="0"/>
                <a:ea typeface="Century Gothic" charset="0"/>
                <a:cs typeface="Century Gothic" charset="0"/>
              </a:rPr>
              <a:t>ij</a:t>
            </a:r>
            <a:r>
              <a:rPr lang="en-US">
                <a:latin typeface="Century Gothic" charset="0"/>
                <a:ea typeface="Century Gothic" charset="0"/>
                <a:cs typeface="Century Gothic" charset="0"/>
              </a:rPr>
              <a:t> is equal to the probability of the event </a:t>
            </a:r>
            <a:r>
              <a:rPr lang="en-US">
                <a:solidFill>
                  <a:srgbClr val="DD0111"/>
                </a:solidFill>
                <a:latin typeface="Century Gothic" charset="0"/>
                <a:ea typeface="Century Gothic" charset="0"/>
                <a:cs typeface="Century Gothic" charset="0"/>
              </a:rPr>
              <a:t>“z</a:t>
            </a:r>
            <a:r>
              <a:rPr lang="en-US" baseline="-25000">
                <a:solidFill>
                  <a:srgbClr val="DD0111"/>
                </a:solidFill>
                <a:latin typeface="Century Gothic" charset="0"/>
                <a:ea typeface="Century Gothic" charset="0"/>
                <a:cs typeface="Century Gothic" charset="0"/>
              </a:rPr>
              <a:t>i</a:t>
            </a:r>
            <a:r>
              <a:rPr lang="en-US">
                <a:solidFill>
                  <a:srgbClr val="DD0111"/>
                </a:solidFill>
                <a:latin typeface="Century Gothic" charset="0"/>
                <a:ea typeface="Century Gothic" charset="0"/>
                <a:cs typeface="Century Gothic" charset="0"/>
              </a:rPr>
              <a:t> is compared to z</a:t>
            </a:r>
            <a:r>
              <a:rPr lang="en-US" baseline="-25000">
                <a:solidFill>
                  <a:srgbClr val="DD0111"/>
                </a:solidFill>
                <a:latin typeface="Century Gothic" charset="0"/>
                <a:ea typeface="Century Gothic" charset="0"/>
                <a:cs typeface="Century Gothic" charset="0"/>
              </a:rPr>
              <a:t>j</a:t>
            </a:r>
            <a:r>
              <a:rPr lang="en-US">
                <a:solidFill>
                  <a:srgbClr val="DD0111"/>
                </a:solidFill>
                <a:latin typeface="Century Gothic" charset="0"/>
                <a:ea typeface="Century Gothic" charset="0"/>
                <a:cs typeface="Century Gothic" charset="0"/>
              </a:rPr>
              <a:t>”</a:t>
            </a:r>
          </a:p>
        </p:txBody>
      </p:sp>
      <p:graphicFrame>
        <p:nvGraphicFramePr>
          <p:cNvPr id="475143" name="Object 7"/>
          <p:cNvGraphicFramePr>
            <a:graphicFrameLocks noChangeAspect="1"/>
          </p:cNvGraphicFramePr>
          <p:nvPr/>
        </p:nvGraphicFramePr>
        <p:xfrm>
          <a:off x="2112963" y="2336800"/>
          <a:ext cx="2119312" cy="1031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7282" name="Equation" r:id="rId6" imgW="990360" imgH="482400" progId="Equation.3">
                  <p:embed/>
                </p:oleObj>
              </mc:Choice>
              <mc:Fallback>
                <p:oleObj name="Equation" r:id="rId6" imgW="990360" imgH="482400" progId="Equation.3">
                  <p:embed/>
                  <p:pic>
                    <p:nvPicPr>
                      <p:cNvPr id="475143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12963" y="2336800"/>
                        <a:ext cx="2119312" cy="1031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75144" name="Object 8"/>
          <p:cNvGraphicFramePr>
            <a:graphicFrameLocks noChangeAspect="1"/>
          </p:cNvGraphicFramePr>
          <p:nvPr/>
        </p:nvGraphicFramePr>
        <p:xfrm>
          <a:off x="4229100" y="2378075"/>
          <a:ext cx="2098675" cy="1006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7283" name="Equation" r:id="rId8" imgW="927000" imgH="444240" progId="Equation.3">
                  <p:embed/>
                </p:oleObj>
              </mc:Choice>
              <mc:Fallback>
                <p:oleObj name="Equation" r:id="rId8" imgW="927000" imgH="444240" progId="Equation.3">
                  <p:embed/>
                  <p:pic>
                    <p:nvPicPr>
                      <p:cNvPr id="475144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29100" y="2378075"/>
                        <a:ext cx="2098675" cy="1006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75145" name="Object 9"/>
          <p:cNvGraphicFramePr>
            <a:graphicFrameLocks noChangeAspect="1"/>
          </p:cNvGraphicFramePr>
          <p:nvPr/>
        </p:nvGraphicFramePr>
        <p:xfrm>
          <a:off x="1778000" y="3938588"/>
          <a:ext cx="3687763" cy="8016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7284" name="Equation" r:id="rId10" imgW="2044440" imgH="444240" progId="Equation.3">
                  <p:embed/>
                </p:oleObj>
              </mc:Choice>
              <mc:Fallback>
                <p:oleObj name="Equation" r:id="rId10" imgW="2044440" imgH="444240" progId="Equation.3">
                  <p:embed/>
                  <p:pic>
                    <p:nvPicPr>
                      <p:cNvPr id="475145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78000" y="3938588"/>
                        <a:ext cx="3687763" cy="8016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839741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51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51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5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5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5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5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5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5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5141" grpId="0"/>
      <p:bldP spid="475142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 477/677 - Lecture 8</a:t>
            </a:r>
          </a:p>
        </p:txBody>
      </p:sp>
      <p:sp>
        <p:nvSpPr>
          <p:cNvPr id="1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8A8A99-0168-6140-AD69-EDCD557DEBBB}" type="slidenum">
              <a:rPr lang="en-US"/>
              <a:pPr/>
              <a:t>34</a:t>
            </a:fld>
            <a:endParaRPr lang="en-US"/>
          </a:p>
        </p:txBody>
      </p:sp>
      <p:sp>
        <p:nvSpPr>
          <p:cNvPr id="4771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/>
              <a:t>Number of Comparisons in PARTITION</a:t>
            </a:r>
          </a:p>
        </p:txBody>
      </p:sp>
      <p:sp>
        <p:nvSpPr>
          <p:cNvPr id="4771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42900" y="3525838"/>
            <a:ext cx="8229600" cy="655637"/>
          </a:xfrm>
        </p:spPr>
        <p:txBody>
          <a:bodyPr/>
          <a:lstStyle/>
          <a:p>
            <a:pPr lvl="1">
              <a:lnSpc>
                <a:spcPct val="110000"/>
              </a:lnSpc>
              <a:buFontTx/>
              <a:buNone/>
            </a:pPr>
            <a:r>
              <a:rPr lang="en-US" sz="2800" dirty="0"/>
              <a:t>		= </a:t>
            </a:r>
            <a:r>
              <a:rPr lang="en-US" sz="2800" dirty="0">
                <a:sym typeface="Symbol" pitchFamily="-107" charset="2"/>
              </a:rPr>
              <a:t>1/( j -  </a:t>
            </a:r>
            <a:r>
              <a:rPr lang="en-US" sz="2800" dirty="0" err="1">
                <a:sym typeface="Symbol" pitchFamily="-107" charset="2"/>
              </a:rPr>
              <a:t>i</a:t>
            </a:r>
            <a:r>
              <a:rPr lang="en-US" sz="2800" dirty="0">
                <a:sym typeface="Symbol" pitchFamily="-107" charset="2"/>
              </a:rPr>
              <a:t> + 1) + 1/( j -  </a:t>
            </a:r>
            <a:r>
              <a:rPr lang="en-US" sz="2800" dirty="0" err="1">
                <a:sym typeface="Symbol" pitchFamily="-107" charset="2"/>
              </a:rPr>
              <a:t>i</a:t>
            </a:r>
            <a:r>
              <a:rPr lang="en-US" sz="2800" dirty="0">
                <a:sym typeface="Symbol" pitchFamily="-107" charset="2"/>
              </a:rPr>
              <a:t> + 1) = 2/( j -  </a:t>
            </a:r>
            <a:r>
              <a:rPr lang="en-US" sz="2800" dirty="0" err="1">
                <a:sym typeface="Symbol" pitchFamily="-107" charset="2"/>
              </a:rPr>
              <a:t>i</a:t>
            </a:r>
            <a:r>
              <a:rPr lang="en-US" sz="2800" dirty="0">
                <a:sym typeface="Symbol" pitchFamily="-107" charset="2"/>
              </a:rPr>
              <a:t> + 1)</a:t>
            </a:r>
          </a:p>
        </p:txBody>
      </p:sp>
      <p:sp>
        <p:nvSpPr>
          <p:cNvPr id="477188" name="Rectangle 4"/>
          <p:cNvSpPr>
            <a:spLocks noChangeArrowheads="1"/>
          </p:cNvSpPr>
          <p:nvPr/>
        </p:nvSpPr>
        <p:spPr bwMode="auto">
          <a:xfrm>
            <a:off x="1020763" y="1308100"/>
            <a:ext cx="3900427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entury Gothic" charset="0"/>
                <a:ea typeface="Century Gothic" charset="0"/>
                <a:cs typeface="Century Gothic" charset="0"/>
              </a:rPr>
              <a:t>z</a:t>
            </a:r>
            <a:r>
              <a:rPr lang="en-US" sz="3200" baseline="-250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entury Gothic" charset="0"/>
                <a:ea typeface="Century Gothic" charset="0"/>
                <a:cs typeface="Century Gothic" charset="0"/>
              </a:rPr>
              <a:t>i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charset="0"/>
                <a:ea typeface="Century Gothic" charset="0"/>
                <a:cs typeface="Century Gothic" charset="0"/>
              </a:rPr>
              <a:t> is compared to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entury Gothic" charset="0"/>
                <a:ea typeface="Century Gothic" charset="0"/>
                <a:cs typeface="Century Gothic" charset="0"/>
              </a:rPr>
              <a:t>z</a:t>
            </a:r>
            <a:r>
              <a:rPr lang="en-US" sz="3200" baseline="-250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entury Gothic" charset="0"/>
                <a:ea typeface="Century Gothic" charset="0"/>
                <a:cs typeface="Century Gothic" charset="0"/>
              </a:rPr>
              <a:t>j</a:t>
            </a:r>
            <a:endParaRPr lang="en-US" sz="3200" baseline="-25000" dirty="0">
              <a:solidFill>
                <a:schemeClr val="tx1">
                  <a:lumMod val="85000"/>
                  <a:lumOff val="15000"/>
                </a:schemeClr>
              </a:solidFill>
              <a:latin typeface="Century Gothic" charset="0"/>
              <a:ea typeface="Century Gothic" charset="0"/>
              <a:cs typeface="Century Gothic" charset="0"/>
            </a:endParaRPr>
          </a:p>
        </p:txBody>
      </p:sp>
      <p:sp>
        <p:nvSpPr>
          <p:cNvPr id="477189" name="Rectangle 5"/>
          <p:cNvSpPr>
            <a:spLocks noChangeArrowheads="1"/>
          </p:cNvSpPr>
          <p:nvPr/>
        </p:nvSpPr>
        <p:spPr bwMode="auto">
          <a:xfrm>
            <a:off x="1401763" y="2100263"/>
            <a:ext cx="6410729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3200">
                <a:solidFill>
                  <a:schemeClr val="tx1">
                    <a:lumMod val="85000"/>
                    <a:lumOff val="15000"/>
                  </a:schemeClr>
                </a:solidFill>
                <a:latin typeface="Century Gothic" charset="0"/>
                <a:ea typeface="Century Gothic" charset="0"/>
                <a:cs typeface="Century Gothic" charset="0"/>
              </a:rPr>
              <a:t>z</a:t>
            </a:r>
            <a:r>
              <a:rPr lang="en-US" sz="3200" baseline="-25000">
                <a:solidFill>
                  <a:schemeClr val="tx1">
                    <a:lumMod val="85000"/>
                    <a:lumOff val="15000"/>
                  </a:schemeClr>
                </a:solidFill>
                <a:latin typeface="Century Gothic" charset="0"/>
                <a:ea typeface="Century Gothic" charset="0"/>
                <a:cs typeface="Century Gothic" charset="0"/>
              </a:rPr>
              <a:t>i</a:t>
            </a:r>
            <a:r>
              <a:rPr lang="en-US" sz="3200">
                <a:solidFill>
                  <a:schemeClr val="tx1">
                    <a:lumMod val="85000"/>
                    <a:lumOff val="15000"/>
                  </a:schemeClr>
                </a:solidFill>
                <a:latin typeface="Century Gothic" charset="0"/>
                <a:ea typeface="Century Gothic" charset="0"/>
                <a:cs typeface="Century Gothic" charset="0"/>
              </a:rPr>
              <a:t> is the first pivot chosen from Z</a:t>
            </a:r>
            <a:r>
              <a:rPr lang="en-US" sz="3200" baseline="-25000">
                <a:solidFill>
                  <a:schemeClr val="tx1">
                    <a:lumMod val="85000"/>
                    <a:lumOff val="15000"/>
                  </a:schemeClr>
                </a:solidFill>
                <a:latin typeface="Century Gothic" charset="0"/>
                <a:ea typeface="Century Gothic" charset="0"/>
                <a:cs typeface="Century Gothic" charset="0"/>
              </a:rPr>
              <a:t>ij</a:t>
            </a:r>
          </a:p>
        </p:txBody>
      </p:sp>
      <p:sp>
        <p:nvSpPr>
          <p:cNvPr id="477190" name="Text Box 6"/>
          <p:cNvSpPr txBox="1">
            <a:spLocks noChangeArrowheads="1"/>
          </p:cNvSpPr>
          <p:nvPr/>
        </p:nvSpPr>
        <p:spPr bwMode="auto">
          <a:xfrm>
            <a:off x="5035550" y="1389063"/>
            <a:ext cx="37061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400">
                <a:latin typeface="Century Gothic" charset="0"/>
                <a:ea typeface="Century Gothic" charset="0"/>
                <a:cs typeface="Century Gothic" charset="0"/>
              </a:rPr>
              <a:t>=</a:t>
            </a:r>
          </a:p>
        </p:txBody>
      </p:sp>
      <p:sp>
        <p:nvSpPr>
          <p:cNvPr id="477191" name="Rectangle 7"/>
          <p:cNvSpPr>
            <a:spLocks noChangeArrowheads="1"/>
          </p:cNvSpPr>
          <p:nvPr/>
        </p:nvSpPr>
        <p:spPr bwMode="auto">
          <a:xfrm>
            <a:off x="447675" y="1338263"/>
            <a:ext cx="63190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800" dirty="0" err="1">
                <a:solidFill>
                  <a:srgbClr val="DD0111"/>
                </a:solidFill>
                <a:latin typeface="Century Gothic" charset="0"/>
                <a:ea typeface="Century Gothic" charset="0"/>
                <a:cs typeface="Century Gothic" charset="0"/>
              </a:rPr>
              <a:t>Pr</a:t>
            </a:r>
            <a:r>
              <a:rPr lang="en-US" sz="2800" dirty="0">
                <a:solidFill>
                  <a:srgbClr val="DD0111"/>
                </a:solidFill>
                <a:latin typeface="Century Gothic" charset="0"/>
                <a:ea typeface="Century Gothic" charset="0"/>
                <a:cs typeface="Century Gothic" charset="0"/>
              </a:rPr>
              <a:t>{</a:t>
            </a:r>
          </a:p>
        </p:txBody>
      </p:sp>
      <p:sp>
        <p:nvSpPr>
          <p:cNvPr id="477192" name="Rectangle 8"/>
          <p:cNvSpPr>
            <a:spLocks noChangeArrowheads="1"/>
          </p:cNvSpPr>
          <p:nvPr/>
        </p:nvSpPr>
        <p:spPr bwMode="auto">
          <a:xfrm>
            <a:off x="4798542" y="1338263"/>
            <a:ext cx="31130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800">
                <a:solidFill>
                  <a:srgbClr val="DD0111"/>
                </a:solidFill>
                <a:latin typeface="Century Gothic" charset="0"/>
                <a:ea typeface="Century Gothic" charset="0"/>
                <a:cs typeface="Century Gothic" charset="0"/>
              </a:rPr>
              <a:t>}</a:t>
            </a:r>
          </a:p>
        </p:txBody>
      </p:sp>
      <p:sp>
        <p:nvSpPr>
          <p:cNvPr id="477193" name="Rectangle 9"/>
          <p:cNvSpPr>
            <a:spLocks noChangeArrowheads="1"/>
          </p:cNvSpPr>
          <p:nvPr/>
        </p:nvSpPr>
        <p:spPr bwMode="auto">
          <a:xfrm>
            <a:off x="882650" y="2130425"/>
            <a:ext cx="63190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800">
                <a:solidFill>
                  <a:srgbClr val="DD0111"/>
                </a:solidFill>
                <a:latin typeface="Century Gothic" charset="0"/>
                <a:ea typeface="Century Gothic" charset="0"/>
                <a:cs typeface="Century Gothic" charset="0"/>
              </a:rPr>
              <a:t>Pr{</a:t>
            </a:r>
          </a:p>
        </p:txBody>
      </p:sp>
      <p:sp>
        <p:nvSpPr>
          <p:cNvPr id="477195" name="Rectangle 11"/>
          <p:cNvSpPr>
            <a:spLocks noChangeArrowheads="1"/>
          </p:cNvSpPr>
          <p:nvPr/>
        </p:nvSpPr>
        <p:spPr bwMode="auto">
          <a:xfrm>
            <a:off x="1401763" y="2855913"/>
            <a:ext cx="6373861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3200">
                <a:solidFill>
                  <a:schemeClr val="tx1">
                    <a:lumMod val="85000"/>
                    <a:lumOff val="15000"/>
                  </a:schemeClr>
                </a:solidFill>
                <a:latin typeface="Century Gothic" charset="0"/>
                <a:ea typeface="Century Gothic" charset="0"/>
                <a:cs typeface="Century Gothic" charset="0"/>
              </a:rPr>
              <a:t>z</a:t>
            </a:r>
            <a:r>
              <a:rPr lang="en-US" sz="3200" baseline="-25000">
                <a:solidFill>
                  <a:schemeClr val="tx1">
                    <a:lumMod val="85000"/>
                    <a:lumOff val="15000"/>
                  </a:schemeClr>
                </a:solidFill>
                <a:latin typeface="Century Gothic" charset="0"/>
                <a:ea typeface="Century Gothic" charset="0"/>
                <a:cs typeface="Century Gothic" charset="0"/>
              </a:rPr>
              <a:t>j </a:t>
            </a:r>
            <a:r>
              <a:rPr lang="en-US" sz="3200">
                <a:solidFill>
                  <a:schemeClr val="tx1">
                    <a:lumMod val="85000"/>
                    <a:lumOff val="15000"/>
                  </a:schemeClr>
                </a:solidFill>
                <a:latin typeface="Century Gothic" charset="0"/>
                <a:ea typeface="Century Gothic" charset="0"/>
                <a:cs typeface="Century Gothic" charset="0"/>
              </a:rPr>
              <a:t>is the first pivot chosen from Z</a:t>
            </a:r>
            <a:r>
              <a:rPr lang="en-US" sz="3200" baseline="-25000">
                <a:solidFill>
                  <a:schemeClr val="tx1">
                    <a:lumMod val="85000"/>
                    <a:lumOff val="15000"/>
                  </a:schemeClr>
                </a:solidFill>
                <a:latin typeface="Century Gothic" charset="0"/>
                <a:ea typeface="Century Gothic" charset="0"/>
                <a:cs typeface="Century Gothic" charset="0"/>
              </a:rPr>
              <a:t>ij</a:t>
            </a:r>
          </a:p>
        </p:txBody>
      </p:sp>
      <p:sp>
        <p:nvSpPr>
          <p:cNvPr id="477196" name="Rectangle 12"/>
          <p:cNvSpPr>
            <a:spLocks noChangeArrowheads="1"/>
          </p:cNvSpPr>
          <p:nvPr/>
        </p:nvSpPr>
        <p:spPr bwMode="auto">
          <a:xfrm>
            <a:off x="876300" y="2886075"/>
            <a:ext cx="63190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800">
                <a:solidFill>
                  <a:srgbClr val="DD0111"/>
                </a:solidFill>
                <a:latin typeface="Century Gothic" charset="0"/>
                <a:ea typeface="Century Gothic" charset="0"/>
                <a:cs typeface="Century Gothic" charset="0"/>
              </a:rPr>
              <a:t>Pr{</a:t>
            </a:r>
          </a:p>
        </p:txBody>
      </p:sp>
      <p:sp>
        <p:nvSpPr>
          <p:cNvPr id="477198" name="Text Box 14"/>
          <p:cNvSpPr txBox="1">
            <a:spLocks noChangeArrowheads="1"/>
          </p:cNvSpPr>
          <p:nvPr/>
        </p:nvSpPr>
        <p:spPr bwMode="auto">
          <a:xfrm>
            <a:off x="7664450" y="2589213"/>
            <a:ext cx="5270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latin typeface="Century Gothic" charset="0"/>
                <a:ea typeface="Century Gothic" charset="0"/>
                <a:cs typeface="Century Gothic" charset="0"/>
              </a:rPr>
              <a:t>OR</a:t>
            </a:r>
          </a:p>
        </p:txBody>
      </p:sp>
      <p:sp>
        <p:nvSpPr>
          <p:cNvPr id="477199" name="Rectangle 15"/>
          <p:cNvSpPr>
            <a:spLocks noChangeArrowheads="1"/>
          </p:cNvSpPr>
          <p:nvPr/>
        </p:nvSpPr>
        <p:spPr bwMode="auto">
          <a:xfrm>
            <a:off x="7759700" y="2585059"/>
            <a:ext cx="370614" cy="46166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400">
                <a:solidFill>
                  <a:srgbClr val="DD0111"/>
                </a:solidFill>
                <a:latin typeface="Century Gothic" charset="0"/>
                <a:ea typeface="Century Gothic" charset="0"/>
                <a:cs typeface="Century Gothic" charset="0"/>
              </a:rPr>
              <a:t>+</a:t>
            </a:r>
          </a:p>
        </p:txBody>
      </p:sp>
      <p:sp>
        <p:nvSpPr>
          <p:cNvPr id="477200" name="Rectangle 16"/>
          <p:cNvSpPr>
            <a:spLocks noChangeArrowheads="1"/>
          </p:cNvSpPr>
          <p:nvPr/>
        </p:nvSpPr>
        <p:spPr bwMode="auto">
          <a:xfrm>
            <a:off x="458788" y="4327525"/>
            <a:ext cx="8274050" cy="21544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lnSpc>
                <a:spcPct val="110000"/>
              </a:lnSpc>
              <a:spcBef>
                <a:spcPct val="50000"/>
              </a:spcBef>
              <a:buFontTx/>
              <a:buChar char="•"/>
            </a:pPr>
            <a:r>
              <a:rPr lang="en-US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charset="0"/>
                <a:ea typeface="Century Gothic" charset="0"/>
                <a:cs typeface="Century Gothic" charset="0"/>
                <a:sym typeface="Symbol" pitchFamily="-107" charset="2"/>
              </a:rPr>
              <a:t> There are j – </a:t>
            </a:r>
            <a:r>
              <a:rPr lang="en-US" sz="28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entury Gothic" charset="0"/>
                <a:ea typeface="Century Gothic" charset="0"/>
                <a:cs typeface="Century Gothic" charset="0"/>
                <a:sym typeface="Symbol" pitchFamily="-107" charset="2"/>
              </a:rPr>
              <a:t>i</a:t>
            </a:r>
            <a:r>
              <a:rPr lang="en-US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charset="0"/>
                <a:ea typeface="Century Gothic" charset="0"/>
                <a:cs typeface="Century Gothic" charset="0"/>
                <a:sym typeface="Symbol" pitchFamily="-107" charset="2"/>
              </a:rPr>
              <a:t> + 1 elements between </a:t>
            </a:r>
            <a:r>
              <a:rPr lang="en-US" sz="28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entury Gothic" charset="0"/>
                <a:ea typeface="Century Gothic" charset="0"/>
                <a:cs typeface="Century Gothic" charset="0"/>
                <a:sym typeface="Symbol" pitchFamily="-107" charset="2"/>
              </a:rPr>
              <a:t>z</a:t>
            </a:r>
            <a:r>
              <a:rPr lang="en-US" sz="2800" baseline="-250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entury Gothic" charset="0"/>
                <a:ea typeface="Century Gothic" charset="0"/>
                <a:cs typeface="Century Gothic" charset="0"/>
                <a:sym typeface="Symbol" pitchFamily="-107" charset="2"/>
              </a:rPr>
              <a:t>i</a:t>
            </a:r>
            <a:r>
              <a:rPr lang="en-US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charset="0"/>
                <a:ea typeface="Century Gothic" charset="0"/>
                <a:cs typeface="Century Gothic" charset="0"/>
                <a:sym typeface="Symbol" pitchFamily="-107" charset="2"/>
              </a:rPr>
              <a:t> and </a:t>
            </a:r>
            <a:r>
              <a:rPr lang="en-US" sz="28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entury Gothic" charset="0"/>
                <a:ea typeface="Century Gothic" charset="0"/>
                <a:cs typeface="Century Gothic" charset="0"/>
                <a:sym typeface="Symbol" pitchFamily="-107" charset="2"/>
              </a:rPr>
              <a:t>z</a:t>
            </a:r>
            <a:r>
              <a:rPr lang="en-US" sz="2800" baseline="-250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entury Gothic" charset="0"/>
                <a:ea typeface="Century Gothic" charset="0"/>
                <a:cs typeface="Century Gothic" charset="0"/>
                <a:sym typeface="Symbol" pitchFamily="-107" charset="2"/>
              </a:rPr>
              <a:t>j</a:t>
            </a:r>
            <a:endParaRPr lang="en-US" sz="2800" dirty="0">
              <a:solidFill>
                <a:schemeClr val="tx1">
                  <a:lumMod val="85000"/>
                  <a:lumOff val="15000"/>
                </a:schemeClr>
              </a:solidFill>
              <a:latin typeface="Century Gothic" charset="0"/>
              <a:ea typeface="Century Gothic" charset="0"/>
              <a:cs typeface="Century Gothic" charset="0"/>
              <a:sym typeface="Symbol" pitchFamily="-107" charset="2"/>
            </a:endParaRPr>
          </a:p>
          <a:p>
            <a:pPr lvl="1">
              <a:lnSpc>
                <a:spcPct val="110000"/>
              </a:lnSpc>
              <a:spcBef>
                <a:spcPct val="50000"/>
              </a:spcBef>
              <a:buFontTx/>
              <a:buChar char="–"/>
            </a:pPr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charset="0"/>
                <a:ea typeface="Century Gothic" charset="0"/>
                <a:cs typeface="Century Gothic" charset="0"/>
                <a:sym typeface="Symbol" pitchFamily="-107" charset="2"/>
              </a:rPr>
              <a:t> Pivot is chosen randomly and independently</a:t>
            </a:r>
          </a:p>
          <a:p>
            <a:pPr lvl="1">
              <a:lnSpc>
                <a:spcPct val="110000"/>
              </a:lnSpc>
              <a:spcBef>
                <a:spcPct val="50000"/>
              </a:spcBef>
              <a:buFontTx/>
              <a:buChar char="–"/>
            </a:pPr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charset="0"/>
                <a:ea typeface="Century Gothic" charset="0"/>
                <a:cs typeface="Century Gothic" charset="0"/>
                <a:sym typeface="Symbol" pitchFamily="-107" charset="2"/>
              </a:rPr>
              <a:t> The probability that any particular element is the first one chosen is 1/( j -  </a:t>
            </a:r>
            <a:r>
              <a:rPr lang="en-US" sz="24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entury Gothic" charset="0"/>
                <a:ea typeface="Century Gothic" charset="0"/>
                <a:cs typeface="Century Gothic" charset="0"/>
                <a:sym typeface="Symbol" pitchFamily="-107" charset="2"/>
              </a:rPr>
              <a:t>i</a:t>
            </a:r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charset="0"/>
                <a:ea typeface="Century Gothic" charset="0"/>
                <a:cs typeface="Century Gothic" charset="0"/>
                <a:sym typeface="Symbol" pitchFamily="-107" charset="2"/>
              </a:rPr>
              <a:t> + 1)</a:t>
            </a:r>
          </a:p>
        </p:txBody>
      </p:sp>
      <p:sp>
        <p:nvSpPr>
          <p:cNvPr id="477194" name="Rectangle 10"/>
          <p:cNvSpPr>
            <a:spLocks noChangeArrowheads="1"/>
          </p:cNvSpPr>
          <p:nvPr/>
        </p:nvSpPr>
        <p:spPr bwMode="auto">
          <a:xfrm>
            <a:off x="7649489" y="2130425"/>
            <a:ext cx="31130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800" dirty="0">
                <a:solidFill>
                  <a:srgbClr val="DD0111"/>
                </a:solidFill>
                <a:latin typeface="Century Gothic" charset="0"/>
                <a:ea typeface="Century Gothic" charset="0"/>
                <a:cs typeface="Century Gothic" charset="0"/>
              </a:rPr>
              <a:t>}</a:t>
            </a:r>
          </a:p>
        </p:txBody>
      </p:sp>
      <p:sp>
        <p:nvSpPr>
          <p:cNvPr id="477197" name="Rectangle 13"/>
          <p:cNvSpPr>
            <a:spLocks noChangeArrowheads="1"/>
          </p:cNvSpPr>
          <p:nvPr/>
        </p:nvSpPr>
        <p:spPr bwMode="auto">
          <a:xfrm>
            <a:off x="7643139" y="2886075"/>
            <a:ext cx="31130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800" dirty="0">
                <a:solidFill>
                  <a:srgbClr val="DD0111"/>
                </a:solidFill>
                <a:latin typeface="Century Gothic" charset="0"/>
                <a:ea typeface="Century Gothic" charset="0"/>
                <a:cs typeface="Century Gothic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1071864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71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7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71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71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7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7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7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7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7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7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7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72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720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720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71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7187" grpId="0" build="p"/>
      <p:bldP spid="477191" grpId="0"/>
      <p:bldP spid="477192" grpId="0"/>
      <p:bldP spid="477193" grpId="0"/>
      <p:bldP spid="477196" grpId="0"/>
      <p:bldP spid="477199" grpId="0" animBg="1"/>
      <p:bldP spid="477194" grpId="0"/>
      <p:bldP spid="477197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CS 477/677 - Lecture 8</a:t>
            </a:r>
            <a:endParaRPr lang="en-US"/>
          </a:p>
        </p:txBody>
      </p:sp>
      <p:sp>
        <p:nvSpPr>
          <p:cNvPr id="190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Readings</a:t>
            </a:r>
          </a:p>
        </p:txBody>
      </p:sp>
      <p:sp>
        <p:nvSpPr>
          <p:cNvPr id="19046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208463" y="2776538"/>
            <a:ext cx="4332287" cy="2039937"/>
          </a:xfrm>
        </p:spPr>
        <p:txBody>
          <a:bodyPr/>
          <a:lstStyle/>
          <a:p>
            <a:r>
              <a:rPr lang="en-US" sz="2400" dirty="0"/>
              <a:t>Chapter 6, 7, 8</a:t>
            </a:r>
          </a:p>
        </p:txBody>
      </p:sp>
      <p:pic>
        <p:nvPicPr>
          <p:cNvPr id="190468" name="Picture 4" descr="mrayztno[1]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/>
          <a:srcRect/>
          <a:stretch>
            <a:fillRect/>
          </a:stretch>
        </p:blipFill>
        <p:spPr>
          <a:xfrm>
            <a:off x="1271588" y="2141538"/>
            <a:ext cx="3095625" cy="2708275"/>
          </a:xfrm>
          <a:noFill/>
          <a:ln/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3E6CA-E5DD-7148-9225-3475819DBBAD}" type="slidenum">
              <a:rPr lang="en-US" smtClean="0"/>
              <a:pPr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8265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 477/677 - Lecture 8</a:t>
            </a:r>
          </a:p>
        </p:txBody>
      </p:sp>
      <p:sp>
        <p:nvSpPr>
          <p:cNvPr id="274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Worst-Case Analysis of Quicksort</a:t>
            </a:r>
          </a:p>
        </p:txBody>
      </p:sp>
      <p:sp>
        <p:nvSpPr>
          <p:cNvPr id="274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0838" y="1143000"/>
            <a:ext cx="8640762" cy="533400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dirty="0"/>
              <a:t>T(n) = worst-case running time</a:t>
            </a:r>
          </a:p>
          <a:p>
            <a:r>
              <a:rPr lang="en-US" dirty="0"/>
              <a:t>T(n) = max (T(q) + T(n-q)) + </a:t>
            </a:r>
            <a:r>
              <a:rPr lang="en-US" dirty="0" err="1">
                <a:sym typeface="Symbol" pitchFamily="-107" charset="2"/>
              </a:rPr>
              <a:t>Θ</a:t>
            </a:r>
            <a:r>
              <a:rPr lang="en-US" dirty="0">
                <a:sym typeface="Symbol" pitchFamily="-107" charset="2"/>
              </a:rPr>
              <a:t>(n)</a:t>
            </a:r>
          </a:p>
          <a:p>
            <a:pPr>
              <a:buFontTx/>
              <a:buNone/>
            </a:pPr>
            <a:r>
              <a:rPr lang="en-US" dirty="0">
                <a:sym typeface="Symbol" pitchFamily="-107" charset="2"/>
              </a:rPr>
              <a:t>		  </a:t>
            </a:r>
            <a:r>
              <a:rPr lang="en-US" baseline="30000" dirty="0">
                <a:sym typeface="Symbol" pitchFamily="-107" charset="2"/>
              </a:rPr>
              <a:t>1 </a:t>
            </a:r>
            <a:r>
              <a:rPr lang="en-US" baseline="30000" dirty="0">
                <a:ea typeface="Arial" pitchFamily="-107" charset="0"/>
                <a:cs typeface="Arial" pitchFamily="-107" charset="0"/>
                <a:sym typeface="Symbol" pitchFamily="-107" charset="2"/>
              </a:rPr>
              <a:t>≤ q ≤ n-1</a:t>
            </a:r>
          </a:p>
          <a:p>
            <a:r>
              <a:rPr lang="en-US" dirty="0"/>
              <a:t>Use substitution method to show that the running time of Quicksort is O(n</a:t>
            </a:r>
            <a:r>
              <a:rPr lang="en-US" baseline="30000" dirty="0"/>
              <a:t>2</a:t>
            </a:r>
            <a:r>
              <a:rPr lang="en-US" dirty="0"/>
              <a:t>)</a:t>
            </a:r>
          </a:p>
          <a:p>
            <a:pPr>
              <a:lnSpc>
                <a:spcPct val="150000"/>
              </a:lnSpc>
            </a:pPr>
            <a:r>
              <a:rPr lang="en-US" dirty="0">
                <a:ea typeface="Arial" pitchFamily="-107" charset="0"/>
                <a:cs typeface="Arial" pitchFamily="-107" charset="0"/>
                <a:sym typeface="Symbol" pitchFamily="-107" charset="2"/>
              </a:rPr>
              <a:t>Guess T(n) = O(</a:t>
            </a:r>
            <a:r>
              <a:rPr lang="en-US" dirty="0"/>
              <a:t>n</a:t>
            </a:r>
            <a:r>
              <a:rPr lang="en-US" baseline="30000" dirty="0"/>
              <a:t>2</a:t>
            </a:r>
            <a:r>
              <a:rPr lang="en-US" dirty="0">
                <a:ea typeface="Arial" pitchFamily="-107" charset="0"/>
                <a:cs typeface="Arial" pitchFamily="-107" charset="0"/>
                <a:sym typeface="Symbol" pitchFamily="-107" charset="2"/>
              </a:rPr>
              <a:t>) </a:t>
            </a:r>
          </a:p>
          <a:p>
            <a:pPr lvl="1">
              <a:lnSpc>
                <a:spcPct val="150000"/>
              </a:lnSpc>
            </a:pPr>
            <a:r>
              <a:rPr lang="en-US" dirty="0">
                <a:ea typeface="Arial" pitchFamily="-107" charset="0"/>
                <a:cs typeface="Arial" pitchFamily="-107" charset="0"/>
                <a:sym typeface="Symbol" pitchFamily="-107" charset="2"/>
              </a:rPr>
              <a:t>Induction goal: T(n) ≤ cn</a:t>
            </a:r>
            <a:r>
              <a:rPr lang="en-US" baseline="30000" dirty="0">
                <a:ea typeface="Arial" pitchFamily="-107" charset="0"/>
                <a:cs typeface="Arial" pitchFamily="-107" charset="0"/>
                <a:sym typeface="Symbol" pitchFamily="-107" charset="2"/>
              </a:rPr>
              <a:t>2</a:t>
            </a:r>
            <a:endParaRPr lang="en-US" dirty="0">
              <a:ea typeface="Arial" pitchFamily="-107" charset="0"/>
              <a:cs typeface="Arial" pitchFamily="-107" charset="0"/>
              <a:sym typeface="Symbol" pitchFamily="-107" charset="2"/>
            </a:endParaRPr>
          </a:p>
          <a:p>
            <a:pPr lvl="1">
              <a:lnSpc>
                <a:spcPct val="150000"/>
              </a:lnSpc>
            </a:pPr>
            <a:r>
              <a:rPr lang="en-US" dirty="0">
                <a:ea typeface="Arial" pitchFamily="-107" charset="0"/>
                <a:cs typeface="Arial" pitchFamily="-107" charset="0"/>
                <a:sym typeface="Symbol" pitchFamily="-107" charset="2"/>
              </a:rPr>
              <a:t>Induction hypothesis: T(k) ≤ ck</a:t>
            </a:r>
            <a:r>
              <a:rPr lang="en-US" baseline="30000" dirty="0">
                <a:ea typeface="Arial" pitchFamily="-107" charset="0"/>
                <a:cs typeface="Arial" pitchFamily="-107" charset="0"/>
                <a:sym typeface="Symbol" pitchFamily="-107" charset="2"/>
              </a:rPr>
              <a:t>2</a:t>
            </a:r>
            <a:r>
              <a:rPr lang="en-US" dirty="0">
                <a:ea typeface="Arial" pitchFamily="-107" charset="0"/>
                <a:cs typeface="Arial" pitchFamily="-107" charset="0"/>
                <a:sym typeface="Symbol" pitchFamily="-107" charset="2"/>
              </a:rPr>
              <a:t> for any k</a:t>
            </a:r>
            <a:r>
              <a:rPr lang="en-US" baseline="30000" dirty="0">
                <a:ea typeface="Arial" pitchFamily="-107" charset="0"/>
                <a:cs typeface="Arial" pitchFamily="-107" charset="0"/>
                <a:sym typeface="Symbol" pitchFamily="-107" charset="2"/>
              </a:rPr>
              <a:t> </a:t>
            </a:r>
            <a:r>
              <a:rPr lang="en-US" dirty="0">
                <a:ea typeface="Arial" pitchFamily="-107" charset="0"/>
                <a:cs typeface="Arial" pitchFamily="-107" charset="0"/>
                <a:sym typeface="Symbol" pitchFamily="-107" charset="2"/>
              </a:rPr>
              <a:t>≤ n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1A9E4-027E-6D48-8F40-DD130E118377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19276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4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 477/677 - Lecture 8</a:t>
            </a:r>
          </a:p>
        </p:txBody>
      </p:sp>
      <p:sp>
        <p:nvSpPr>
          <p:cNvPr id="275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Worst-Case Analysis of Quicksort</a:t>
            </a:r>
          </a:p>
        </p:txBody>
      </p:sp>
      <p:sp>
        <p:nvSpPr>
          <p:cNvPr id="275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400" dirty="0">
                <a:ea typeface="Arial" pitchFamily="-107" charset="0"/>
                <a:cs typeface="Arial" pitchFamily="-107" charset="0"/>
                <a:sym typeface="Symbol" pitchFamily="-107" charset="2"/>
              </a:rPr>
              <a:t>Proof of induction goal:</a:t>
            </a:r>
          </a:p>
          <a:p>
            <a:pPr>
              <a:buFontTx/>
              <a:buNone/>
            </a:pPr>
            <a:r>
              <a:rPr lang="en-US" sz="2400" dirty="0">
                <a:ea typeface="Arial" pitchFamily="-107" charset="0"/>
                <a:cs typeface="Arial" pitchFamily="-107" charset="0"/>
                <a:sym typeface="Symbol" pitchFamily="-107" charset="2"/>
              </a:rPr>
              <a:t>	T(n) ≤ </a:t>
            </a:r>
            <a:r>
              <a:rPr lang="en-US" sz="2400" dirty="0"/>
              <a:t>max (cq</a:t>
            </a:r>
            <a:r>
              <a:rPr lang="en-US" sz="2400" baseline="30000" dirty="0"/>
              <a:t>2</a:t>
            </a:r>
            <a:r>
              <a:rPr lang="en-US" sz="2400" dirty="0"/>
              <a:t> + c(n-q)</a:t>
            </a:r>
            <a:r>
              <a:rPr lang="en-US" sz="2400" baseline="30000" dirty="0"/>
              <a:t>2</a:t>
            </a:r>
            <a:r>
              <a:rPr lang="en-US" sz="2400" dirty="0"/>
              <a:t>) + </a:t>
            </a:r>
            <a:r>
              <a:rPr lang="en-US" sz="2400" dirty="0" err="1">
                <a:sym typeface="Symbol" pitchFamily="-107" charset="2"/>
              </a:rPr>
              <a:t>Θ</a:t>
            </a:r>
            <a:r>
              <a:rPr lang="en-US" sz="2400" dirty="0">
                <a:sym typeface="Symbol" pitchFamily="-107" charset="2"/>
              </a:rPr>
              <a:t>(n) =</a:t>
            </a:r>
          </a:p>
          <a:p>
            <a:pPr>
              <a:buFontTx/>
              <a:buNone/>
            </a:pPr>
            <a:r>
              <a:rPr lang="en-US" sz="2400" dirty="0">
                <a:sym typeface="Symbol" pitchFamily="-107" charset="2"/>
              </a:rPr>
              <a:t>		  </a:t>
            </a:r>
            <a:r>
              <a:rPr lang="en-US" sz="2400" baseline="30000" dirty="0">
                <a:sym typeface="Symbol" pitchFamily="-107" charset="2"/>
              </a:rPr>
              <a:t>1 </a:t>
            </a:r>
            <a:r>
              <a:rPr lang="en-US" sz="2400" baseline="30000" dirty="0">
                <a:ea typeface="Arial" pitchFamily="-107" charset="0"/>
                <a:cs typeface="Arial" pitchFamily="-107" charset="0"/>
                <a:sym typeface="Symbol" pitchFamily="-107" charset="2"/>
              </a:rPr>
              <a:t>≤ q ≤ n-1</a:t>
            </a:r>
            <a:endParaRPr lang="en-US" sz="2400" dirty="0">
              <a:ea typeface="Arial" pitchFamily="-107" charset="0"/>
              <a:cs typeface="Arial" pitchFamily="-107" charset="0"/>
              <a:sym typeface="Symbol" pitchFamily="-107" charset="2"/>
            </a:endParaRPr>
          </a:p>
          <a:p>
            <a:pPr>
              <a:buFontTx/>
              <a:buNone/>
            </a:pPr>
            <a:r>
              <a:rPr lang="en-US" sz="2400" dirty="0">
                <a:ea typeface="Arial" pitchFamily="-107" charset="0"/>
                <a:cs typeface="Arial" pitchFamily="-107" charset="0"/>
                <a:sym typeface="Symbol" pitchFamily="-107" charset="2"/>
              </a:rPr>
              <a:t>		= </a:t>
            </a:r>
            <a:r>
              <a:rPr lang="en-US" sz="2400" dirty="0">
                <a:sym typeface="Symbol" pitchFamily="-107" charset="2"/>
              </a:rPr>
              <a:t>c × </a:t>
            </a:r>
            <a:r>
              <a:rPr lang="en-US" sz="2400" dirty="0"/>
              <a:t>max (q</a:t>
            </a:r>
            <a:r>
              <a:rPr lang="en-US" sz="2400" baseline="30000" dirty="0"/>
              <a:t>2</a:t>
            </a:r>
            <a:r>
              <a:rPr lang="en-US" sz="2400" dirty="0"/>
              <a:t> + (n-q)</a:t>
            </a:r>
            <a:r>
              <a:rPr lang="en-US" sz="2400" baseline="30000" dirty="0"/>
              <a:t>2</a:t>
            </a:r>
            <a:r>
              <a:rPr lang="en-US" sz="2400" dirty="0"/>
              <a:t>) + </a:t>
            </a:r>
            <a:r>
              <a:rPr lang="en-US" sz="2400" dirty="0" err="1">
                <a:sym typeface="Symbol" pitchFamily="-107" charset="2"/>
              </a:rPr>
              <a:t>Θ</a:t>
            </a:r>
            <a:r>
              <a:rPr lang="en-US" sz="2400" dirty="0">
                <a:sym typeface="Symbol" pitchFamily="-107" charset="2"/>
              </a:rPr>
              <a:t>(n)</a:t>
            </a:r>
          </a:p>
          <a:p>
            <a:pPr>
              <a:buFontTx/>
              <a:buNone/>
            </a:pPr>
            <a:r>
              <a:rPr lang="en-US" sz="2400" dirty="0">
                <a:sym typeface="Symbol" pitchFamily="-107" charset="2"/>
              </a:rPr>
              <a:t>		      </a:t>
            </a:r>
            <a:r>
              <a:rPr lang="en-US" sz="2400" baseline="30000" dirty="0">
                <a:sym typeface="Symbol" pitchFamily="-107" charset="2"/>
              </a:rPr>
              <a:t>1 </a:t>
            </a:r>
            <a:r>
              <a:rPr lang="en-US" sz="2400" baseline="30000" dirty="0">
                <a:ea typeface="Arial" pitchFamily="-107" charset="0"/>
                <a:cs typeface="Arial" pitchFamily="-107" charset="0"/>
                <a:sym typeface="Symbol" pitchFamily="-107" charset="2"/>
              </a:rPr>
              <a:t>≤ q ≤ n-1</a:t>
            </a:r>
            <a:endParaRPr lang="en-US" sz="2400" dirty="0">
              <a:sym typeface="Symbol" pitchFamily="-107" charset="2"/>
            </a:endParaRPr>
          </a:p>
          <a:p>
            <a:r>
              <a:rPr lang="en-US" sz="2400" dirty="0"/>
              <a:t>The expression q</a:t>
            </a:r>
            <a:r>
              <a:rPr lang="en-US" sz="2400" baseline="30000" dirty="0"/>
              <a:t>2</a:t>
            </a:r>
            <a:r>
              <a:rPr lang="en-US" sz="2400" dirty="0"/>
              <a:t> + (n-q)</a:t>
            </a:r>
            <a:r>
              <a:rPr lang="en-US" sz="2400" baseline="30000" dirty="0"/>
              <a:t>2</a:t>
            </a:r>
            <a:r>
              <a:rPr lang="en-US" sz="2400" dirty="0"/>
              <a:t> achieves a maximum over the range </a:t>
            </a:r>
            <a:r>
              <a:rPr lang="en-US" sz="2400" dirty="0">
                <a:sym typeface="Symbol" pitchFamily="-107" charset="2"/>
              </a:rPr>
              <a:t>1 </a:t>
            </a:r>
            <a:r>
              <a:rPr lang="en-US" sz="2400" dirty="0">
                <a:ea typeface="Arial" pitchFamily="-107" charset="0"/>
                <a:cs typeface="Arial" pitchFamily="-107" charset="0"/>
                <a:sym typeface="Symbol" pitchFamily="-107" charset="2"/>
              </a:rPr>
              <a:t>≤ q ≤ n-1 at the endpoints of this interval</a:t>
            </a:r>
          </a:p>
          <a:p>
            <a:endParaRPr lang="en-US" sz="2400" dirty="0"/>
          </a:p>
          <a:p>
            <a:pPr>
              <a:buFontTx/>
              <a:buNone/>
            </a:pPr>
            <a:r>
              <a:rPr lang="en-US" sz="2400" dirty="0"/>
              <a:t>	max (q</a:t>
            </a:r>
            <a:r>
              <a:rPr lang="en-US" sz="2400" baseline="30000" dirty="0"/>
              <a:t>2</a:t>
            </a:r>
            <a:r>
              <a:rPr lang="en-US" sz="2400" dirty="0"/>
              <a:t> + (n - q)</a:t>
            </a:r>
            <a:r>
              <a:rPr lang="en-US" sz="2400" baseline="30000" dirty="0"/>
              <a:t>2</a:t>
            </a:r>
            <a:r>
              <a:rPr lang="en-US" sz="2400" dirty="0"/>
              <a:t>) </a:t>
            </a:r>
            <a:r>
              <a:rPr lang="en-US" sz="2400" dirty="0">
                <a:ea typeface="Arial" pitchFamily="-107" charset="0"/>
                <a:cs typeface="Arial" pitchFamily="-107" charset="0"/>
              </a:rPr>
              <a:t>= 1</a:t>
            </a:r>
            <a:r>
              <a:rPr lang="en-US" sz="2400" baseline="30000" dirty="0">
                <a:ea typeface="Arial" pitchFamily="-107" charset="0"/>
                <a:cs typeface="Arial" pitchFamily="-107" charset="0"/>
              </a:rPr>
              <a:t>2</a:t>
            </a:r>
            <a:r>
              <a:rPr lang="en-US" sz="2400" dirty="0">
                <a:ea typeface="Arial" pitchFamily="-107" charset="0"/>
                <a:cs typeface="Arial" pitchFamily="-107" charset="0"/>
              </a:rPr>
              <a:t> + (n - 1)</a:t>
            </a:r>
            <a:r>
              <a:rPr lang="en-US" sz="2400" baseline="30000" dirty="0">
                <a:ea typeface="Arial" pitchFamily="-107" charset="0"/>
                <a:cs typeface="Arial" pitchFamily="-107" charset="0"/>
              </a:rPr>
              <a:t>2</a:t>
            </a:r>
            <a:r>
              <a:rPr lang="en-US" sz="2400" dirty="0">
                <a:ea typeface="Arial" pitchFamily="-107" charset="0"/>
                <a:cs typeface="Arial" pitchFamily="-107" charset="0"/>
              </a:rPr>
              <a:t> = n</a:t>
            </a:r>
            <a:r>
              <a:rPr lang="en-US" sz="2400" baseline="30000" dirty="0">
                <a:ea typeface="Arial" pitchFamily="-107" charset="0"/>
                <a:cs typeface="Arial" pitchFamily="-107" charset="0"/>
              </a:rPr>
              <a:t>2</a:t>
            </a:r>
            <a:r>
              <a:rPr lang="en-US" sz="2400" dirty="0">
                <a:ea typeface="Arial" pitchFamily="-107" charset="0"/>
                <a:cs typeface="Arial" pitchFamily="-107" charset="0"/>
              </a:rPr>
              <a:t> – 2(n – 1) </a:t>
            </a:r>
            <a:endParaRPr lang="en-US" sz="2400" dirty="0">
              <a:ea typeface="Arial" pitchFamily="-107" charset="0"/>
              <a:cs typeface="Arial" pitchFamily="-107" charset="0"/>
              <a:sym typeface="Symbol" pitchFamily="-107" charset="2"/>
            </a:endParaRPr>
          </a:p>
          <a:p>
            <a:pPr>
              <a:buFontTx/>
              <a:buNone/>
            </a:pPr>
            <a:r>
              <a:rPr lang="en-US" sz="2400" baseline="30000" dirty="0">
                <a:sym typeface="Symbol" pitchFamily="-107" charset="2"/>
              </a:rPr>
              <a:t>   1 </a:t>
            </a:r>
            <a:r>
              <a:rPr lang="en-US" sz="2400" baseline="30000" dirty="0">
                <a:ea typeface="Arial" pitchFamily="-107" charset="0"/>
                <a:cs typeface="Arial" pitchFamily="-107" charset="0"/>
                <a:sym typeface="Symbol" pitchFamily="-107" charset="2"/>
              </a:rPr>
              <a:t>≤ q ≤ n-1</a:t>
            </a:r>
          </a:p>
          <a:p>
            <a:pPr>
              <a:buFontTx/>
              <a:buNone/>
            </a:pPr>
            <a:r>
              <a:rPr lang="en-US" sz="2400" dirty="0">
                <a:ea typeface="Arial" pitchFamily="-107" charset="0"/>
                <a:cs typeface="Arial" pitchFamily="-107" charset="0"/>
                <a:sym typeface="Symbol" pitchFamily="-107" charset="2"/>
              </a:rPr>
              <a:t>	T(n) </a:t>
            </a:r>
            <a:r>
              <a:rPr lang="en-US" sz="2400" dirty="0">
                <a:ea typeface="Arial" pitchFamily="-107" charset="0"/>
                <a:cs typeface="Arial" pitchFamily="-107" charset="0"/>
              </a:rPr>
              <a:t>≤ cn</a:t>
            </a:r>
            <a:r>
              <a:rPr lang="en-US" sz="2400" baseline="30000" dirty="0">
                <a:ea typeface="Arial" pitchFamily="-107" charset="0"/>
                <a:cs typeface="Arial" pitchFamily="-107" charset="0"/>
              </a:rPr>
              <a:t>2</a:t>
            </a:r>
            <a:r>
              <a:rPr lang="en-US" sz="2400" dirty="0">
                <a:ea typeface="Arial" pitchFamily="-107" charset="0"/>
                <a:cs typeface="Arial" pitchFamily="-107" charset="0"/>
              </a:rPr>
              <a:t> – 2c(n – 1) + </a:t>
            </a:r>
            <a:r>
              <a:rPr lang="en-US" sz="2400" dirty="0" err="1">
                <a:sym typeface="Symbol" pitchFamily="-107" charset="2"/>
              </a:rPr>
              <a:t>Θ</a:t>
            </a:r>
            <a:r>
              <a:rPr lang="en-US" sz="2400" dirty="0">
                <a:sym typeface="Symbol" pitchFamily="-107" charset="2"/>
              </a:rPr>
              <a:t>(n)</a:t>
            </a:r>
          </a:p>
          <a:p>
            <a:pPr>
              <a:buFontTx/>
              <a:buNone/>
            </a:pPr>
            <a:r>
              <a:rPr lang="en-US" sz="2400" dirty="0">
                <a:sym typeface="Symbol" pitchFamily="-107" charset="2"/>
              </a:rPr>
              <a:t>		 </a:t>
            </a:r>
            <a:r>
              <a:rPr lang="en-US" sz="2400" dirty="0">
                <a:ea typeface="Arial" pitchFamily="-107" charset="0"/>
                <a:cs typeface="Arial" pitchFamily="-107" charset="0"/>
              </a:rPr>
              <a:t>≤ cn</a:t>
            </a:r>
            <a:r>
              <a:rPr lang="en-US" sz="2400" baseline="30000" dirty="0">
                <a:ea typeface="Arial" pitchFamily="-107" charset="0"/>
                <a:cs typeface="Arial" pitchFamily="-107" charset="0"/>
              </a:rPr>
              <a:t>2</a:t>
            </a:r>
            <a:endParaRPr lang="en-US" sz="2400" dirty="0">
              <a:ea typeface="Arial" pitchFamily="-107" charset="0"/>
              <a:cs typeface="Arial" pitchFamily="-107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1A9E4-027E-6D48-8F40-DD130E118377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59379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4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4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4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45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45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CS 477/677 - Lecture 8</a:t>
            </a:r>
            <a:endParaRPr lang="en-US"/>
          </a:p>
        </p:txBody>
      </p:sp>
      <p:sp>
        <p:nvSpPr>
          <p:cNvPr id="270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Randomizing Quicksort</a:t>
            </a:r>
          </a:p>
        </p:txBody>
      </p:sp>
      <p:sp>
        <p:nvSpPr>
          <p:cNvPr id="270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/>
              <a:t>Randomly permute the elements of the input array before sorting</a:t>
            </a:r>
          </a:p>
          <a:p>
            <a:pPr>
              <a:lnSpc>
                <a:spcPct val="150000"/>
              </a:lnSpc>
            </a:pPr>
            <a:r>
              <a:rPr lang="en-US"/>
              <a:t>Modify the PARTITION procedure</a:t>
            </a:r>
          </a:p>
          <a:p>
            <a:pPr lvl="1">
              <a:lnSpc>
                <a:spcPct val="150000"/>
              </a:lnSpc>
            </a:pPr>
            <a:r>
              <a:rPr lang="en-US"/>
              <a:t>First we exchange element </a:t>
            </a:r>
            <a:r>
              <a:rPr lang="en-US">
                <a:latin typeface="Comic Sans MS" pitchFamily="-107" charset="0"/>
              </a:rPr>
              <a:t>A[p]</a:t>
            </a:r>
            <a:r>
              <a:rPr lang="en-US"/>
              <a:t> with an element chosen at random from </a:t>
            </a:r>
            <a:r>
              <a:rPr lang="en-US">
                <a:latin typeface="Comic Sans MS" pitchFamily="-107" charset="0"/>
              </a:rPr>
              <a:t>A[p…r]</a:t>
            </a:r>
          </a:p>
          <a:p>
            <a:pPr lvl="1">
              <a:lnSpc>
                <a:spcPct val="150000"/>
              </a:lnSpc>
            </a:pPr>
            <a:r>
              <a:rPr lang="en-US"/>
              <a:t>Now the pivot element </a:t>
            </a:r>
            <a:r>
              <a:rPr lang="en-US">
                <a:latin typeface="Comic Sans MS" pitchFamily="-107" charset="0"/>
              </a:rPr>
              <a:t>x = A[p]</a:t>
            </a:r>
            <a:r>
              <a:rPr lang="en-US"/>
              <a:t> is equally likely to be any one of the original </a:t>
            </a:r>
            <a:r>
              <a:rPr lang="en-US">
                <a:latin typeface="Comic Sans MS" pitchFamily="-107" charset="0"/>
              </a:rPr>
              <a:t>r – p + 1</a:t>
            </a:r>
            <a:r>
              <a:rPr lang="en-US"/>
              <a:t> elements of the subarray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1A9E4-027E-6D48-8F40-DD130E118377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26879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 477/677 - Lecture 8</a:t>
            </a:r>
          </a:p>
        </p:txBody>
      </p:sp>
      <p:sp>
        <p:nvSpPr>
          <p:cNvPr id="271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Randomized Algorithms</a:t>
            </a:r>
          </a:p>
        </p:txBody>
      </p:sp>
      <p:sp>
        <p:nvSpPr>
          <p:cNvPr id="271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0838" y="1214438"/>
            <a:ext cx="8229600" cy="5456237"/>
          </a:xfrm>
        </p:spPr>
        <p:txBody>
          <a:bodyPr/>
          <a:lstStyle/>
          <a:p>
            <a:pPr>
              <a:lnSpc>
                <a:spcPct val="120000"/>
              </a:lnSpc>
            </a:pPr>
            <a:r>
              <a:rPr lang="en-US"/>
              <a:t>The behavior is determined in part by values produced by a random-number generator</a:t>
            </a:r>
          </a:p>
          <a:p>
            <a:pPr lvl="1">
              <a:lnSpc>
                <a:spcPct val="120000"/>
              </a:lnSpc>
            </a:pPr>
            <a:r>
              <a:rPr lang="en-US"/>
              <a:t>RANDOM</a:t>
            </a:r>
            <a:r>
              <a:rPr lang="en-US">
                <a:latin typeface="Comic Sans MS" pitchFamily="-107" charset="0"/>
              </a:rPr>
              <a:t>(a, b)</a:t>
            </a:r>
            <a:r>
              <a:rPr lang="en-US" i="1">
                <a:latin typeface="Comic Sans MS" pitchFamily="-107" charset="0"/>
              </a:rPr>
              <a:t> </a:t>
            </a:r>
            <a:r>
              <a:rPr lang="en-US"/>
              <a:t>returns an integer </a:t>
            </a:r>
            <a:r>
              <a:rPr lang="en-US">
                <a:latin typeface="Comic Sans MS" pitchFamily="-107" charset="0"/>
              </a:rPr>
              <a:t>r</a:t>
            </a:r>
            <a:r>
              <a:rPr lang="en-US"/>
              <a:t>, where </a:t>
            </a:r>
            <a:r>
              <a:rPr lang="en-US">
                <a:latin typeface="Comic Sans MS" pitchFamily="-107" charset="0"/>
              </a:rPr>
              <a:t>a ≤ r ≤ b</a:t>
            </a:r>
            <a:r>
              <a:rPr lang="en-US" i="1"/>
              <a:t> </a:t>
            </a:r>
            <a:r>
              <a:rPr lang="en-US"/>
              <a:t>and each of the </a:t>
            </a:r>
            <a:r>
              <a:rPr lang="en-US">
                <a:latin typeface="Comic Sans MS" pitchFamily="-107" charset="0"/>
              </a:rPr>
              <a:t>b-a+1</a:t>
            </a:r>
            <a:r>
              <a:rPr lang="en-US"/>
              <a:t> possible values of </a:t>
            </a:r>
            <a:r>
              <a:rPr lang="en-US">
                <a:latin typeface="Comic Sans MS" pitchFamily="-107" charset="0"/>
              </a:rPr>
              <a:t>r</a:t>
            </a:r>
            <a:r>
              <a:rPr lang="en-US" i="1"/>
              <a:t> </a:t>
            </a:r>
            <a:r>
              <a:rPr lang="en-US"/>
              <a:t>is equally likely</a:t>
            </a:r>
          </a:p>
          <a:p>
            <a:pPr>
              <a:lnSpc>
                <a:spcPct val="120000"/>
              </a:lnSpc>
            </a:pPr>
            <a:r>
              <a:rPr lang="en-US"/>
              <a:t>Algorithm generates randomness in input</a:t>
            </a:r>
          </a:p>
          <a:p>
            <a:pPr>
              <a:lnSpc>
                <a:spcPct val="120000"/>
              </a:lnSpc>
            </a:pPr>
            <a:r>
              <a:rPr lang="en-US"/>
              <a:t>No input can consistently elicit worst case behavior</a:t>
            </a:r>
          </a:p>
          <a:p>
            <a:pPr lvl="1">
              <a:lnSpc>
                <a:spcPct val="120000"/>
              </a:lnSpc>
            </a:pPr>
            <a:r>
              <a:rPr lang="en-US"/>
              <a:t>Worst case occurs only if we get “unlucky” numbers from the random number generator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1A9E4-027E-6D48-8F40-DD130E118377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56413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CS 477/677 - Lecture 8</a:t>
            </a:r>
            <a:endParaRPr lang="en-US"/>
          </a:p>
        </p:txBody>
      </p:sp>
      <p:sp>
        <p:nvSpPr>
          <p:cNvPr id="272386" name="Rectangle 2"/>
          <p:cNvSpPr>
            <a:spLocks noGrp="1" noChangeArrowheads="1"/>
          </p:cNvSpPr>
          <p:nvPr>
            <p:ph type="title"/>
          </p:nvPr>
        </p:nvSpPr>
        <p:spPr>
          <a:xfrm>
            <a:off x="341313" y="100013"/>
            <a:ext cx="8345487" cy="906462"/>
          </a:xfrm>
        </p:spPr>
        <p:txBody>
          <a:bodyPr/>
          <a:lstStyle/>
          <a:p>
            <a:r>
              <a:rPr lang="en-US"/>
              <a:t>Randomized PARTITION</a:t>
            </a:r>
          </a:p>
        </p:txBody>
      </p:sp>
      <p:sp>
        <p:nvSpPr>
          <p:cNvPr id="272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endParaRPr lang="en-US" dirty="0"/>
          </a:p>
          <a:p>
            <a:pPr>
              <a:lnSpc>
                <a:spcPct val="200000"/>
              </a:lnSpc>
              <a:buFontTx/>
              <a:buNone/>
            </a:pPr>
            <a:r>
              <a:rPr lang="en-US" dirty="0">
                <a:solidFill>
                  <a:srgbClr val="DD0111"/>
                </a:solidFill>
                <a:latin typeface="Monotype Corsiva" pitchFamily="-107" charset="0"/>
              </a:rPr>
              <a:t>Alg.:</a:t>
            </a:r>
            <a:r>
              <a:rPr lang="en-US" dirty="0"/>
              <a:t> RANDOMIZED-PARTITION</a:t>
            </a:r>
            <a:r>
              <a:rPr lang="en-US" dirty="0">
                <a:latin typeface="Comic Sans MS" pitchFamily="-107" charset="0"/>
              </a:rPr>
              <a:t>(A, p, r)</a:t>
            </a:r>
          </a:p>
          <a:p>
            <a:pPr>
              <a:lnSpc>
                <a:spcPct val="200000"/>
              </a:lnSpc>
              <a:buFontTx/>
              <a:buNone/>
            </a:pPr>
            <a:r>
              <a:rPr lang="en-US" i="1" dirty="0"/>
              <a:t>		</a:t>
            </a:r>
            <a:r>
              <a:rPr lang="en-US" dirty="0" err="1">
                <a:latin typeface="Comic Sans MS" pitchFamily="-107" charset="0"/>
              </a:rPr>
              <a:t>i</a:t>
            </a:r>
            <a:r>
              <a:rPr lang="en-US" dirty="0">
                <a:latin typeface="Comic Sans MS" pitchFamily="-107" charset="0"/>
              </a:rPr>
              <a:t> ← </a:t>
            </a:r>
            <a:r>
              <a:rPr lang="en-US" dirty="0"/>
              <a:t>RANDOM</a:t>
            </a:r>
            <a:r>
              <a:rPr lang="en-US" dirty="0">
                <a:latin typeface="Comic Sans MS" pitchFamily="-107" charset="0"/>
              </a:rPr>
              <a:t>(p, r)</a:t>
            </a:r>
          </a:p>
          <a:p>
            <a:pPr>
              <a:lnSpc>
                <a:spcPct val="200000"/>
              </a:lnSpc>
              <a:buFontTx/>
              <a:buNone/>
            </a:pPr>
            <a:r>
              <a:rPr lang="en-US" dirty="0"/>
              <a:t>		exchange </a:t>
            </a:r>
            <a:r>
              <a:rPr lang="en-US" dirty="0">
                <a:latin typeface="Comic Sans MS" pitchFamily="-107" charset="0"/>
              </a:rPr>
              <a:t>A[p] ⟷ A[</a:t>
            </a:r>
            <a:r>
              <a:rPr lang="en-US" dirty="0" err="1">
                <a:latin typeface="Comic Sans MS" pitchFamily="-107" charset="0"/>
              </a:rPr>
              <a:t>i</a:t>
            </a:r>
            <a:r>
              <a:rPr lang="en-US" dirty="0">
                <a:latin typeface="Comic Sans MS" pitchFamily="-107" charset="0"/>
              </a:rPr>
              <a:t>]</a:t>
            </a:r>
          </a:p>
          <a:p>
            <a:pPr>
              <a:lnSpc>
                <a:spcPct val="200000"/>
              </a:lnSpc>
              <a:buFontTx/>
              <a:buNone/>
            </a:pPr>
            <a:r>
              <a:rPr lang="en-US" b="1" dirty="0"/>
              <a:t>		return </a:t>
            </a:r>
            <a:r>
              <a:rPr lang="en-US" dirty="0"/>
              <a:t>PARTITION</a:t>
            </a:r>
            <a:r>
              <a:rPr lang="en-US" dirty="0">
                <a:latin typeface="Comic Sans MS" pitchFamily="-107" charset="0"/>
              </a:rPr>
              <a:t>(A, p, r)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1A9E4-027E-6D48-8F40-DD130E118377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62108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CS 477/677 - Lecture 8</a:t>
            </a:r>
            <a:endParaRPr lang="en-US"/>
          </a:p>
        </p:txBody>
      </p:sp>
      <p:sp>
        <p:nvSpPr>
          <p:cNvPr id="273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Randomized Quicksort</a:t>
            </a:r>
          </a:p>
        </p:txBody>
      </p:sp>
      <p:sp>
        <p:nvSpPr>
          <p:cNvPr id="273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524000"/>
            <a:ext cx="8564563" cy="4767263"/>
          </a:xfrm>
        </p:spPr>
        <p:txBody>
          <a:bodyPr/>
          <a:lstStyle/>
          <a:p>
            <a:pPr>
              <a:buFontTx/>
              <a:buNone/>
            </a:pPr>
            <a:r>
              <a:rPr lang="en-US">
                <a:solidFill>
                  <a:srgbClr val="DD0111"/>
                </a:solidFill>
                <a:latin typeface="Monotype Corsiva" pitchFamily="-107" charset="0"/>
              </a:rPr>
              <a:t>Alg. :</a:t>
            </a:r>
            <a:r>
              <a:rPr lang="en-US"/>
              <a:t> RANDOMIZED-QUICKSORT</a:t>
            </a:r>
            <a:r>
              <a:rPr lang="en-US">
                <a:latin typeface="Comic Sans MS" pitchFamily="-107" charset="0"/>
              </a:rPr>
              <a:t>(A, p, r)</a:t>
            </a:r>
          </a:p>
          <a:p>
            <a:pPr>
              <a:lnSpc>
                <a:spcPct val="200000"/>
              </a:lnSpc>
              <a:buFontTx/>
              <a:buNone/>
            </a:pPr>
            <a:r>
              <a:rPr lang="en-US" b="1"/>
              <a:t>		if </a:t>
            </a:r>
            <a:r>
              <a:rPr lang="en-US">
                <a:latin typeface="Comic Sans MS" pitchFamily="-107" charset="0"/>
              </a:rPr>
              <a:t>p &lt; r</a:t>
            </a:r>
          </a:p>
          <a:p>
            <a:pPr>
              <a:lnSpc>
                <a:spcPct val="200000"/>
              </a:lnSpc>
              <a:buFontTx/>
              <a:buNone/>
            </a:pPr>
            <a:r>
              <a:rPr lang="en-US" b="1"/>
              <a:t>		then </a:t>
            </a:r>
            <a:r>
              <a:rPr lang="en-US">
                <a:latin typeface="Comic Sans MS" pitchFamily="-107" charset="0"/>
              </a:rPr>
              <a:t>q ←</a:t>
            </a:r>
            <a:r>
              <a:rPr lang="en-US"/>
              <a:t> RANDOMIZED-PARTITION</a:t>
            </a:r>
            <a:r>
              <a:rPr lang="en-US">
                <a:latin typeface="Comic Sans MS" pitchFamily="-107" charset="0"/>
              </a:rPr>
              <a:t>(A, p, r)</a:t>
            </a:r>
          </a:p>
          <a:p>
            <a:pPr>
              <a:lnSpc>
                <a:spcPct val="200000"/>
              </a:lnSpc>
              <a:buFontTx/>
              <a:buNone/>
            </a:pPr>
            <a:r>
              <a:rPr lang="en-US"/>
              <a:t>			RANDOMIZED-QUICKSORT</a:t>
            </a:r>
            <a:r>
              <a:rPr lang="en-US">
                <a:latin typeface="Comic Sans MS" pitchFamily="-107" charset="0"/>
              </a:rPr>
              <a:t>(A, p, q)</a:t>
            </a:r>
          </a:p>
          <a:p>
            <a:pPr>
              <a:lnSpc>
                <a:spcPct val="200000"/>
              </a:lnSpc>
              <a:buFontTx/>
              <a:buNone/>
            </a:pPr>
            <a:r>
              <a:rPr lang="en-US"/>
              <a:t>			RANDOMIZED-QUICKSORT</a:t>
            </a:r>
            <a:r>
              <a:rPr lang="en-US">
                <a:latin typeface="Comic Sans MS" pitchFamily="-107" charset="0"/>
              </a:rPr>
              <a:t>(A, q + 1, r)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1A9E4-027E-6D48-8F40-DD130E118377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0926639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3767</TotalTime>
  <Words>3103</Words>
  <Application>Microsoft Macintosh PowerPoint</Application>
  <PresentationFormat>On-screen Show (4:3)</PresentationFormat>
  <Paragraphs>509</Paragraphs>
  <Slides>35</Slides>
  <Notes>35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35</vt:i4>
      </vt:variant>
    </vt:vector>
  </HeadingPairs>
  <TitlesOfParts>
    <vt:vector size="44" baseType="lpstr">
      <vt:lpstr>ＭＳ Ｐゴシック</vt:lpstr>
      <vt:lpstr>Arial</vt:lpstr>
      <vt:lpstr>Century Gothic</vt:lpstr>
      <vt:lpstr>Comic Sans MS</vt:lpstr>
      <vt:lpstr>Monotype Corsiva</vt:lpstr>
      <vt:lpstr>Symbol</vt:lpstr>
      <vt:lpstr>Default Design</vt:lpstr>
      <vt:lpstr>Paint Shop Pro Image</vt:lpstr>
      <vt:lpstr>Equation</vt:lpstr>
      <vt:lpstr>Analysis of Algorithms CS 477/677</vt:lpstr>
      <vt:lpstr>Quicksort</vt:lpstr>
      <vt:lpstr>Partitioning the Array</vt:lpstr>
      <vt:lpstr>Worst-Case Analysis of Quicksort</vt:lpstr>
      <vt:lpstr>Worst-Case Analysis of Quicksort</vt:lpstr>
      <vt:lpstr>Randomizing Quicksort</vt:lpstr>
      <vt:lpstr>Randomized Algorithms</vt:lpstr>
      <vt:lpstr>Randomized PARTITION</vt:lpstr>
      <vt:lpstr>Randomized Quicksort</vt:lpstr>
      <vt:lpstr>Another Way to PARTITION</vt:lpstr>
      <vt:lpstr>Example</vt:lpstr>
      <vt:lpstr>Another Way to PARTITION</vt:lpstr>
      <vt:lpstr>Loop Invariant</vt:lpstr>
      <vt:lpstr>Loop Invariant</vt:lpstr>
      <vt:lpstr>Loop Invariant</vt:lpstr>
      <vt:lpstr>Maintenance of Loop Invariant</vt:lpstr>
      <vt:lpstr>Loop Invariant</vt:lpstr>
      <vt:lpstr>Randomized Quicksort</vt:lpstr>
      <vt:lpstr>Analysis of Randomized Quicksort</vt:lpstr>
      <vt:lpstr>PARTITION</vt:lpstr>
      <vt:lpstr>Random Variables and Expectation</vt:lpstr>
      <vt:lpstr>Random Variables and Expectation</vt:lpstr>
      <vt:lpstr>Example</vt:lpstr>
      <vt:lpstr>More Examples</vt:lpstr>
      <vt:lpstr>Indicator Random Variables</vt:lpstr>
      <vt:lpstr>Example</vt:lpstr>
      <vt:lpstr>PARTITION</vt:lpstr>
      <vt:lpstr>Number of Comparisons in PARTITION</vt:lpstr>
      <vt:lpstr>When Do We Compare Two Elements?</vt:lpstr>
      <vt:lpstr>When Do We Compare Elements zi, zj?</vt:lpstr>
      <vt:lpstr>Number of Comparisons in PARTITION</vt:lpstr>
      <vt:lpstr>Number of Comparisons in PARTITION</vt:lpstr>
      <vt:lpstr>Number of Comparisons in PARTITION</vt:lpstr>
      <vt:lpstr>Number of Comparisons in PARTITION</vt:lpstr>
      <vt:lpstr>Readings</vt:lpstr>
    </vt:vector>
  </TitlesOfParts>
  <Company>University of Nevada, Reno</Company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Analysis of Algorithms CS 465/665</dc:title>
  <dc:creator> Monica Nicolescu</dc:creator>
  <cp:lastModifiedBy>Microsoft Office User</cp:lastModifiedBy>
  <cp:revision>677</cp:revision>
  <cp:lastPrinted>2019-09-18T17:33:47Z</cp:lastPrinted>
  <dcterms:created xsi:type="dcterms:W3CDTF">2011-01-18T17:28:39Z</dcterms:created>
  <dcterms:modified xsi:type="dcterms:W3CDTF">2020-02-18T17:07:36Z</dcterms:modified>
</cp:coreProperties>
</file>