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409" r:id="rId3"/>
    <p:sldId id="467" r:id="rId4"/>
    <p:sldId id="475" r:id="rId5"/>
    <p:sldId id="476" r:id="rId6"/>
    <p:sldId id="493" r:id="rId7"/>
    <p:sldId id="474" r:id="rId8"/>
    <p:sldId id="420" r:id="rId9"/>
    <p:sldId id="421" r:id="rId10"/>
    <p:sldId id="494" r:id="rId11"/>
    <p:sldId id="425" r:id="rId12"/>
    <p:sldId id="426" r:id="rId13"/>
    <p:sldId id="427" r:id="rId14"/>
    <p:sldId id="428" r:id="rId15"/>
    <p:sldId id="429" r:id="rId16"/>
    <p:sldId id="430" r:id="rId17"/>
    <p:sldId id="431" r:id="rId18"/>
    <p:sldId id="432" r:id="rId19"/>
    <p:sldId id="433" r:id="rId20"/>
    <p:sldId id="434" r:id="rId21"/>
    <p:sldId id="435" r:id="rId22"/>
    <p:sldId id="436" r:id="rId23"/>
    <p:sldId id="437" r:id="rId24"/>
    <p:sldId id="438" r:id="rId25"/>
    <p:sldId id="482" r:id="rId26"/>
    <p:sldId id="483" r:id="rId27"/>
    <p:sldId id="492" r:id="rId28"/>
    <p:sldId id="484" r:id="rId29"/>
    <p:sldId id="485" r:id="rId30"/>
    <p:sldId id="486" r:id="rId31"/>
    <p:sldId id="487" r:id="rId32"/>
    <p:sldId id="488" r:id="rId33"/>
    <p:sldId id="489" r:id="rId34"/>
    <p:sldId id="490" r:id="rId35"/>
    <p:sldId id="290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D0111"/>
    <a:srgbClr val="008080"/>
    <a:srgbClr val="CC0000"/>
    <a:srgbClr val="006699"/>
    <a:srgbClr val="0000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64" autoAdjust="0"/>
    <p:restoredTop sz="94674" autoAdjust="0"/>
  </p:normalViewPr>
  <p:slideViewPr>
    <p:cSldViewPr snapToGrid="0">
      <p:cViewPr varScale="1">
        <p:scale>
          <a:sx n="124" d="100"/>
          <a:sy n="124" d="100"/>
        </p:scale>
        <p:origin x="187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8A944-DF1D-734F-9309-4AD4FEC4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4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10812-67AE-FE4D-9D9A-C73870DE5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2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CA0E7-94E2-C941-B143-F3AB1A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A679FB-8252-404E-9506-D830D0CB3107}" type="slidenum">
              <a:rPr lang="en-US"/>
              <a:pPr/>
              <a:t>10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6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22B8D2-8B5D-AE43-A52F-3B3DC79AB35B}" type="slidenum">
              <a:rPr lang="en-US"/>
              <a:pPr/>
              <a:t>11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569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894915-770E-C54B-8ABE-B9FBA189E9E2}" type="slidenum">
              <a:rPr lang="en-US"/>
              <a:pPr/>
              <a:t>12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76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724D0-57D2-DB40-A993-7910C527FEC2}" type="slidenum">
              <a:rPr lang="en-US"/>
              <a:pPr/>
              <a:t>13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228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BBD57A-A5EC-7F48-B18D-32EAA9387474}" type="slidenum">
              <a:rPr lang="en-US"/>
              <a:pPr/>
              <a:t>14</a:t>
            </a:fld>
            <a:endParaRPr lang="en-US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736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A0EAD1-5111-FB4A-98FF-4E8F2B4A89E4}" type="slidenum">
              <a:rPr lang="en-US"/>
              <a:pPr/>
              <a:t>15</a:t>
            </a:fld>
            <a:endParaRPr lang="en-US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539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C6310D-3251-0A48-B523-4D5AAEB11580}" type="slidenum">
              <a:rPr lang="en-US"/>
              <a:pPr/>
              <a:t>16</a:t>
            </a:fld>
            <a:endParaRPr 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844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2DF896-FD5A-4D4D-B060-CADCD5A5AA45}" type="slidenum">
              <a:rPr lang="en-US"/>
              <a:pPr/>
              <a:t>17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12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1146A-DE8C-F148-B3D5-D039A895AA48}" type="slidenum">
              <a:rPr lang="en-US"/>
              <a:pPr/>
              <a:t>18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833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33798D-2A3C-0749-BEF2-19BBB7C994E8}" type="slidenum">
              <a:rPr lang="en-US"/>
              <a:pPr/>
              <a:t>19</a:t>
            </a:fld>
            <a:endParaRPr 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14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E803C2-8D37-3E46-8577-53D108275169}" type="slidenum">
              <a:rPr lang="en-US"/>
              <a:pPr/>
              <a:t>2</a:t>
            </a:fld>
            <a:endParaRPr lang="en-US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259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2E3B8-DFC3-6C4E-8F48-6D6DC57141E2}" type="slidenum">
              <a:rPr lang="en-US"/>
              <a:pPr/>
              <a:t>20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784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F5F829-57FE-8D4F-8811-6102AE185FB5}" type="slidenum">
              <a:rPr lang="en-US"/>
              <a:pPr/>
              <a:t>21</a:t>
            </a:fld>
            <a:endParaRPr lang="en-US"/>
          </a:p>
        </p:txBody>
      </p:sp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280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345FB-DA3D-0C4C-AAA9-A6361A770908}" type="slidenum">
              <a:rPr lang="en-US"/>
              <a:pPr/>
              <a:t>22</a:t>
            </a:fld>
            <a:endParaRPr lang="en-US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699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1B2E2F-E420-4943-980D-B2BC7E8C1BA5}" type="slidenum">
              <a:rPr lang="en-US"/>
              <a:pPr/>
              <a:t>23</a:t>
            </a:fld>
            <a:endParaRPr lang="en-US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346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CC1D86-3882-474F-9F97-26EEAB9CAB31}" type="slidenum">
              <a:rPr lang="en-US"/>
              <a:pPr/>
              <a:t>24</a:t>
            </a:fld>
            <a:endParaRPr lang="en-US"/>
          </a:p>
        </p:txBody>
      </p:sp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968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605D1-1103-0C4F-BAE3-0088EF832EEB}" type="slidenum">
              <a:rPr lang="en-US"/>
              <a:pPr/>
              <a:t>25</a:t>
            </a:fld>
            <a:endParaRPr lang="en-US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353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8616F-52E2-9B4D-BBD0-389CF75ACD91}" type="slidenum">
              <a:rPr lang="en-US"/>
              <a:pPr/>
              <a:t>26</a:t>
            </a:fld>
            <a:endParaRPr lang="en-US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48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2E3B8-DFC3-6C4E-8F48-6D6DC57141E2}" type="slidenum">
              <a:rPr lang="en-US"/>
              <a:pPr/>
              <a:t>27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538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C15604-13B7-3147-B1F6-95A9D0766F2E}" type="slidenum">
              <a:rPr lang="en-US"/>
              <a:pPr/>
              <a:t>28</a:t>
            </a:fld>
            <a:endParaRPr lang="en-US"/>
          </a:p>
        </p:txBody>
      </p:sp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223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E4B07-CD44-204E-8044-570B36F6EC85}" type="slidenum">
              <a:rPr lang="en-US"/>
              <a:pPr/>
              <a:t>29</a:t>
            </a:fld>
            <a:endParaRPr lang="en-US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11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7606A-4767-C749-B54C-B1CCA501E117}" type="slidenum">
              <a:rPr lang="en-US"/>
              <a:pPr/>
              <a:t>3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200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DA3095-9AC3-1241-9BEC-6063FE18EF63}" type="slidenum">
              <a:rPr lang="en-US"/>
              <a:pPr/>
              <a:t>30</a:t>
            </a:fld>
            <a:endParaRPr 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377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6D7B5D-F210-954E-98DB-627C63673FD7}" type="slidenum">
              <a:rPr lang="en-US"/>
              <a:pPr/>
              <a:t>31</a:t>
            </a:fld>
            <a:endParaRPr lang="en-US"/>
          </a:p>
        </p:txBody>
      </p:sp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409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5A915A-293E-F64E-8322-7937AA8AEEFD}" type="slidenum">
              <a:rPr lang="en-US"/>
              <a:pPr/>
              <a:t>32</a:t>
            </a:fld>
            <a:endParaRPr lang="en-US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485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AF50D-68AC-D946-B2D5-AA8BC441D798}" type="slidenum">
              <a:rPr lang="en-US"/>
              <a:pPr/>
              <a:t>33</a:t>
            </a:fld>
            <a:endParaRPr lang="en-US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229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6DFB90-0C0C-C849-A5B9-15348A3BDC13}" type="slidenum">
              <a:rPr lang="en-US"/>
              <a:pPr/>
              <a:t>34</a:t>
            </a:fld>
            <a:endParaRPr lang="en-US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6432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31650-2C0C-EB4F-9F71-55B41D998932}" type="slidenum">
              <a:rPr lang="en-US"/>
              <a:pPr/>
              <a:t>35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6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705B5-70CD-D044-927D-5E5CF4EBE646}" type="slidenum">
              <a:rPr lang="en-US"/>
              <a:pPr/>
              <a:t>4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98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623772-EF80-C444-AD08-286C05A57E0D}" type="slidenum">
              <a:rPr lang="en-US"/>
              <a:pPr/>
              <a:t>5</a:t>
            </a:fld>
            <a:endParaRPr lang="en-US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89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C5111-F3CC-184E-A874-21F210EB1C13}" type="slidenum">
              <a:rPr lang="en-US"/>
              <a:pPr/>
              <a:t>6</a:t>
            </a:fld>
            <a:endParaRPr lang="en-US"/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53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5E0E2B-3F5F-AE41-8A48-D35B96CC23C7}" type="slidenum">
              <a:rPr lang="en-US"/>
              <a:pPr/>
              <a:t>7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62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B1E455-E3FD-0041-8280-656DD9D0B8BB}" type="slidenum">
              <a:rPr lang="en-US"/>
              <a:pPr/>
              <a:t>8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16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B9E8E-2323-5243-BC80-8AC876A223E3}" type="slidenum">
              <a:rPr lang="en-US"/>
              <a:pPr/>
              <a:t>9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57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C251D-6C91-D145-A330-D4816856C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A3A4D-74B0-2047-A278-A312EE9C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D4460-01C1-F445-8BDA-1E58F256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4BB3E6CA-E5DD-7148-9225-3475819D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5DA3C0E3-8C81-6E42-BDC5-759A6331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D50517B6-FD3D-BB47-B96C-8892EEFD8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50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mr-IN"/>
              <a:t>CS 477/677 - Lecture 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8441661E-E3B3-DB40-9435-6668C8FE9B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0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21A9E4-027E-6D48-8F40-DD130E118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9D5D2-7696-2A47-A353-23788D50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75F5-9CC2-FF4E-9B44-8471E8A3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40951D-035B-9344-BD62-E38A4B12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9CFB2-F1F7-5740-87C1-98DB0438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C7379-3436-2A43-A1F8-6BE016FB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44E7E7-05F5-154F-A61D-3CDEE26CE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73937-2E1D-9045-9060-6EC7BAD5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/>
                <a:cs typeface="Century Gothic"/>
              </a:defRPr>
            </a:lvl1pPr>
          </a:lstStyle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/>
                <a:cs typeface="Century Gothic"/>
              </a:defRPr>
            </a:lvl1pPr>
          </a:lstStyle>
          <a:p>
            <a:fld id="{46255B92-0624-B447-8DAA-9B41FCEC6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>
              <a:lumMod val="85000"/>
              <a:lumOff val="15000"/>
            </a:schemeClr>
          </a:solidFill>
          <a:latin typeface="Century Gothic"/>
          <a:ea typeface="+mj-ea"/>
          <a:cs typeface="Century Gothic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png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9.png"/><Relationship Id="rId7" Type="http://schemas.openxmlformats.org/officeDocument/2006/relationships/image" Target="../media/image2.png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15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png"/><Relationship Id="rId5" Type="http://schemas.openxmlformats.org/officeDocument/2006/relationships/image" Target="../media/image1.png"/><Relationship Id="rId15" Type="http://schemas.openxmlformats.org/officeDocument/2006/relationships/image" Target="../media/image6.png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png"/><Relationship Id="rId1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01725"/>
            <a:ext cx="7772400" cy="2228850"/>
          </a:xfrm>
        </p:spPr>
        <p:txBody>
          <a:bodyPr/>
          <a:lstStyle/>
          <a:p>
            <a:r>
              <a:rPr lang="en-US"/>
              <a:t>Analysis of Algorithms</a:t>
            </a:r>
            <a:br>
              <a:rPr lang="en-US"/>
            </a:br>
            <a:r>
              <a:rPr lang="en-US"/>
              <a:t>CS 477/677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9263"/>
            <a:ext cx="6400800" cy="1752600"/>
          </a:xfrm>
        </p:spPr>
        <p:txBody>
          <a:bodyPr/>
          <a:lstStyle/>
          <a:p>
            <a:r>
              <a:rPr lang="en-US" dirty="0"/>
              <a:t>Instructor: Monica </a:t>
            </a:r>
            <a:r>
              <a:rPr lang="en-US" dirty="0" err="1"/>
              <a:t>Nicolescu</a:t>
            </a:r>
            <a:endParaRPr lang="en-US" dirty="0"/>
          </a:p>
          <a:p>
            <a:r>
              <a:rPr lang="en-US" dirty="0"/>
              <a:t>Lecture 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Way to PARTITION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13" y="1143000"/>
            <a:ext cx="8416925" cy="50768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Given an array </a:t>
            </a:r>
            <a:r>
              <a:rPr lang="en-US" sz="2400" dirty="0">
                <a:latin typeface="Comic Sans MS" pitchFamily="-107" charset="0"/>
              </a:rPr>
              <a:t>A</a:t>
            </a:r>
            <a:r>
              <a:rPr lang="en-US" sz="2400" dirty="0"/>
              <a:t>, partition the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400" dirty="0"/>
              <a:t>	array into the following </a:t>
            </a:r>
            <a:r>
              <a:rPr lang="en-US" sz="2400" dirty="0" err="1"/>
              <a:t>subarrays</a:t>
            </a:r>
            <a:r>
              <a:rPr lang="en-US" sz="2400" dirty="0"/>
              <a:t>: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A pivot element </a:t>
            </a:r>
            <a:r>
              <a:rPr lang="en-US" sz="2000" dirty="0">
                <a:latin typeface="Comic Sans MS" pitchFamily="-107" charset="0"/>
              </a:rPr>
              <a:t>x = A[q]</a:t>
            </a:r>
          </a:p>
          <a:p>
            <a:pPr lvl="1">
              <a:lnSpc>
                <a:spcPct val="150000"/>
              </a:lnSpc>
            </a:pPr>
            <a:r>
              <a:rPr lang="en-US" sz="2000" dirty="0" err="1"/>
              <a:t>Subarray</a:t>
            </a:r>
            <a:r>
              <a:rPr lang="en-US" sz="2000" dirty="0"/>
              <a:t> </a:t>
            </a:r>
            <a:r>
              <a:rPr lang="en-US" sz="2000" dirty="0">
                <a:latin typeface="Comic Sans MS" pitchFamily="-107" charset="0"/>
              </a:rPr>
              <a:t>A[p..q-1] </a:t>
            </a:r>
            <a:r>
              <a:rPr lang="en-US" sz="2000" dirty="0"/>
              <a:t>such that each element of </a:t>
            </a:r>
            <a:r>
              <a:rPr lang="en-US" sz="2000" dirty="0">
                <a:latin typeface="Comic Sans MS" pitchFamily="-107" charset="0"/>
              </a:rPr>
              <a:t>A[p..q-1]</a:t>
            </a:r>
            <a:r>
              <a:rPr lang="en-US" sz="2000" dirty="0"/>
              <a:t> is smaller than or equal to </a:t>
            </a:r>
            <a:r>
              <a:rPr lang="en-US" sz="2000" dirty="0">
                <a:latin typeface="Comic Sans MS" pitchFamily="-107" charset="0"/>
              </a:rPr>
              <a:t>x</a:t>
            </a:r>
            <a:r>
              <a:rPr lang="en-US" sz="2000" dirty="0"/>
              <a:t> (the pivot)</a:t>
            </a:r>
            <a:endParaRPr lang="en-US" sz="2000" dirty="0">
              <a:latin typeface="Comic Sans MS" pitchFamily="-107" charset="0"/>
            </a:endParaRPr>
          </a:p>
          <a:p>
            <a:pPr lvl="1">
              <a:lnSpc>
                <a:spcPct val="150000"/>
              </a:lnSpc>
            </a:pPr>
            <a:r>
              <a:rPr lang="en-US" sz="2000" dirty="0" err="1"/>
              <a:t>Subarray</a:t>
            </a:r>
            <a:r>
              <a:rPr lang="en-US" sz="2000" dirty="0"/>
              <a:t> </a:t>
            </a:r>
            <a:r>
              <a:rPr lang="en-US" sz="2000" dirty="0">
                <a:latin typeface="Comic Sans MS" pitchFamily="-107" charset="0"/>
              </a:rPr>
              <a:t>A[q+1..r]</a:t>
            </a:r>
            <a:r>
              <a:rPr lang="en-US" sz="2000" dirty="0"/>
              <a:t>, such that each element of </a:t>
            </a:r>
            <a:r>
              <a:rPr lang="en-US" sz="2000" dirty="0">
                <a:latin typeface="Comic Sans MS" pitchFamily="-107" charset="0"/>
              </a:rPr>
              <a:t>A[p..q+1]</a:t>
            </a:r>
            <a:r>
              <a:rPr lang="en-US" sz="2000" dirty="0"/>
              <a:t> is strictly greater than </a:t>
            </a:r>
            <a:r>
              <a:rPr lang="en-US" sz="2000" dirty="0">
                <a:latin typeface="Comic Sans MS" pitchFamily="-107" charset="0"/>
              </a:rPr>
              <a:t>x</a:t>
            </a:r>
            <a:r>
              <a:rPr lang="en-US" sz="2000" dirty="0"/>
              <a:t> (the pivot)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Note: the pivot element is not included in any of the two </a:t>
            </a:r>
            <a:r>
              <a:rPr lang="en-US" sz="2400" dirty="0" err="1"/>
              <a:t>subarrays</a:t>
            </a:r>
            <a:endParaRPr lang="en-US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38750" y="1111250"/>
            <a:ext cx="3905250" cy="2443163"/>
            <a:chOff x="3012" y="883"/>
            <a:chExt cx="2460" cy="1539"/>
          </a:xfrm>
        </p:grpSpPr>
        <p:sp>
          <p:nvSpPr>
            <p:cNvPr id="277509" name="Rectangle 5"/>
            <p:cNvSpPr>
              <a:spLocks noChangeArrowheads="1"/>
            </p:cNvSpPr>
            <p:nvPr/>
          </p:nvSpPr>
          <p:spPr bwMode="auto">
            <a:xfrm>
              <a:off x="4882" y="1459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77510" name="Rectangle 6"/>
            <p:cNvSpPr>
              <a:spLocks noChangeArrowheads="1"/>
            </p:cNvSpPr>
            <p:nvPr/>
          </p:nvSpPr>
          <p:spPr bwMode="auto">
            <a:xfrm>
              <a:off x="4621" y="1459"/>
              <a:ext cx="261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77511" name="Rectangle 7"/>
            <p:cNvSpPr>
              <a:spLocks noChangeArrowheads="1"/>
            </p:cNvSpPr>
            <p:nvPr/>
          </p:nvSpPr>
          <p:spPr bwMode="auto">
            <a:xfrm>
              <a:off x="4361" y="1459"/>
              <a:ext cx="260" cy="267"/>
            </a:xfrm>
            <a:prstGeom prst="rect">
              <a:avLst/>
            </a:prstGeom>
            <a:solidFill>
              <a:srgbClr val="96969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77512" name="Rectangle 8"/>
            <p:cNvSpPr>
              <a:spLocks noChangeArrowheads="1"/>
            </p:cNvSpPr>
            <p:nvPr/>
          </p:nvSpPr>
          <p:spPr bwMode="auto">
            <a:xfrm>
              <a:off x="4101" y="1459"/>
              <a:ext cx="260" cy="267"/>
            </a:xfrm>
            <a:prstGeom prst="rect">
              <a:avLst/>
            </a:prstGeom>
            <a:solidFill>
              <a:srgbClr val="96969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77513" name="Rectangle 9"/>
            <p:cNvSpPr>
              <a:spLocks noChangeArrowheads="1"/>
            </p:cNvSpPr>
            <p:nvPr/>
          </p:nvSpPr>
          <p:spPr bwMode="auto">
            <a:xfrm>
              <a:off x="3840" y="1459"/>
              <a:ext cx="261" cy="267"/>
            </a:xfrm>
            <a:prstGeom prst="rect">
              <a:avLst/>
            </a:prstGeom>
            <a:solidFill>
              <a:srgbClr val="96969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77514" name="Rectangle 10"/>
            <p:cNvSpPr>
              <a:spLocks noChangeArrowheads="1"/>
            </p:cNvSpPr>
            <p:nvPr/>
          </p:nvSpPr>
          <p:spPr bwMode="auto">
            <a:xfrm>
              <a:off x="3580" y="1459"/>
              <a:ext cx="260" cy="267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77515" name="Rectangle 11"/>
            <p:cNvSpPr>
              <a:spLocks noChangeArrowheads="1"/>
            </p:cNvSpPr>
            <p:nvPr/>
          </p:nvSpPr>
          <p:spPr bwMode="auto">
            <a:xfrm>
              <a:off x="3319" y="1459"/>
              <a:ext cx="261" cy="267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77516" name="Rectangle 12"/>
            <p:cNvSpPr>
              <a:spLocks noChangeArrowheads="1"/>
            </p:cNvSpPr>
            <p:nvPr/>
          </p:nvSpPr>
          <p:spPr bwMode="auto">
            <a:xfrm>
              <a:off x="3059" y="1459"/>
              <a:ext cx="260" cy="267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77517" name="Line 13"/>
            <p:cNvSpPr>
              <a:spLocks noChangeShapeType="1"/>
            </p:cNvSpPr>
            <p:nvPr/>
          </p:nvSpPr>
          <p:spPr bwMode="auto">
            <a:xfrm>
              <a:off x="4621" y="1459"/>
              <a:ext cx="0" cy="2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518" name="AutoShape 14"/>
            <p:cNvSpPr>
              <a:spLocks/>
            </p:cNvSpPr>
            <p:nvPr/>
          </p:nvSpPr>
          <p:spPr bwMode="auto">
            <a:xfrm rot="5400000">
              <a:off x="3378" y="775"/>
              <a:ext cx="107" cy="804"/>
            </a:xfrm>
            <a:prstGeom prst="leftBrace">
              <a:avLst>
                <a:gd name="adj1" fmla="val 626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519" name="AutoShape 15"/>
            <p:cNvSpPr>
              <a:spLocks/>
            </p:cNvSpPr>
            <p:nvPr/>
          </p:nvSpPr>
          <p:spPr bwMode="auto">
            <a:xfrm rot="5400000">
              <a:off x="4182" y="787"/>
              <a:ext cx="96" cy="768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520" name="Text Box 16"/>
            <p:cNvSpPr txBox="1">
              <a:spLocks noChangeArrowheads="1"/>
            </p:cNvSpPr>
            <p:nvPr/>
          </p:nvSpPr>
          <p:spPr bwMode="auto">
            <a:xfrm>
              <a:off x="3012" y="883"/>
              <a:ext cx="8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A[p…i] ≤ x</a:t>
              </a:r>
            </a:p>
          </p:txBody>
        </p:sp>
        <p:sp>
          <p:nvSpPr>
            <p:cNvPr id="277521" name="Text Box 17"/>
            <p:cNvSpPr txBox="1">
              <a:spLocks noChangeArrowheads="1"/>
            </p:cNvSpPr>
            <p:nvPr/>
          </p:nvSpPr>
          <p:spPr bwMode="auto">
            <a:xfrm>
              <a:off x="3870" y="883"/>
              <a:ext cx="11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A[i+1…j-1] &gt; x</a:t>
              </a:r>
            </a:p>
          </p:txBody>
        </p:sp>
        <p:sp>
          <p:nvSpPr>
            <p:cNvPr id="277522" name="Text Box 18"/>
            <p:cNvSpPr txBox="1">
              <a:spLocks noChangeArrowheads="1"/>
            </p:cNvSpPr>
            <p:nvPr/>
          </p:nvSpPr>
          <p:spPr bwMode="auto">
            <a:xfrm>
              <a:off x="3076" y="118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p</a:t>
              </a:r>
            </a:p>
          </p:txBody>
        </p:sp>
        <p:sp>
          <p:nvSpPr>
            <p:cNvPr id="277523" name="Text Box 19"/>
            <p:cNvSpPr txBox="1">
              <a:spLocks noChangeArrowheads="1"/>
            </p:cNvSpPr>
            <p:nvPr/>
          </p:nvSpPr>
          <p:spPr bwMode="auto">
            <a:xfrm>
              <a:off x="3620" y="1186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rgbClr val="CC0000"/>
                  </a:solidFill>
                </a:rPr>
                <a:t>i</a:t>
              </a:r>
            </a:p>
          </p:txBody>
        </p:sp>
        <p:sp>
          <p:nvSpPr>
            <p:cNvPr id="277524" name="Text Box 20"/>
            <p:cNvSpPr txBox="1">
              <a:spLocks noChangeArrowheads="1"/>
            </p:cNvSpPr>
            <p:nvPr/>
          </p:nvSpPr>
          <p:spPr bwMode="auto">
            <a:xfrm>
              <a:off x="3840" y="1186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i+1</a:t>
              </a:r>
            </a:p>
          </p:txBody>
        </p:sp>
        <p:sp>
          <p:nvSpPr>
            <p:cNvPr id="277525" name="Text Box 21"/>
            <p:cNvSpPr txBox="1">
              <a:spLocks noChangeArrowheads="1"/>
            </p:cNvSpPr>
            <p:nvPr/>
          </p:nvSpPr>
          <p:spPr bwMode="auto">
            <a:xfrm>
              <a:off x="5178" y="1177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277526" name="Text Box 22"/>
            <p:cNvSpPr txBox="1">
              <a:spLocks noChangeArrowheads="1"/>
            </p:cNvSpPr>
            <p:nvPr/>
          </p:nvSpPr>
          <p:spPr bwMode="auto">
            <a:xfrm>
              <a:off x="4300" y="1177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j-1</a:t>
              </a:r>
            </a:p>
          </p:txBody>
        </p:sp>
        <p:sp>
          <p:nvSpPr>
            <p:cNvPr id="277527" name="Line 23"/>
            <p:cNvSpPr>
              <a:spLocks noChangeShapeType="1"/>
            </p:cNvSpPr>
            <p:nvPr/>
          </p:nvSpPr>
          <p:spPr bwMode="auto">
            <a:xfrm>
              <a:off x="3840" y="1386"/>
              <a:ext cx="0" cy="3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528" name="Line 24"/>
            <p:cNvSpPr>
              <a:spLocks noChangeShapeType="1"/>
            </p:cNvSpPr>
            <p:nvPr/>
          </p:nvSpPr>
          <p:spPr bwMode="auto">
            <a:xfrm>
              <a:off x="4620" y="1392"/>
              <a:ext cx="0" cy="3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529" name="Rectangle 25"/>
            <p:cNvSpPr>
              <a:spLocks noChangeArrowheads="1"/>
            </p:cNvSpPr>
            <p:nvPr/>
          </p:nvSpPr>
          <p:spPr bwMode="auto">
            <a:xfrm>
              <a:off x="5140" y="1459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77530" name="Line 26"/>
            <p:cNvSpPr>
              <a:spLocks noChangeShapeType="1"/>
            </p:cNvSpPr>
            <p:nvPr/>
          </p:nvSpPr>
          <p:spPr bwMode="auto">
            <a:xfrm>
              <a:off x="5142" y="1392"/>
              <a:ext cx="0" cy="3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531" name="AutoShape 27"/>
            <p:cNvSpPr>
              <a:spLocks/>
            </p:cNvSpPr>
            <p:nvPr/>
          </p:nvSpPr>
          <p:spPr bwMode="auto">
            <a:xfrm rot="-5400000">
              <a:off x="4824" y="1639"/>
              <a:ext cx="96" cy="528"/>
            </a:xfrm>
            <a:prstGeom prst="leftBrace">
              <a:avLst>
                <a:gd name="adj1" fmla="val 45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532" name="Text Box 28"/>
            <p:cNvSpPr txBox="1">
              <a:spLocks noChangeArrowheads="1"/>
            </p:cNvSpPr>
            <p:nvPr/>
          </p:nvSpPr>
          <p:spPr bwMode="auto">
            <a:xfrm>
              <a:off x="4560" y="1951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unknown</a:t>
              </a:r>
            </a:p>
          </p:txBody>
        </p:sp>
        <p:sp>
          <p:nvSpPr>
            <p:cNvPr id="277533" name="Text Box 29"/>
            <p:cNvSpPr txBox="1">
              <a:spLocks noChangeArrowheads="1"/>
            </p:cNvSpPr>
            <p:nvPr/>
          </p:nvSpPr>
          <p:spPr bwMode="auto">
            <a:xfrm>
              <a:off x="5052" y="2191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pivot</a:t>
              </a:r>
            </a:p>
          </p:txBody>
        </p:sp>
        <p:sp>
          <p:nvSpPr>
            <p:cNvPr id="277534" name="Line 30"/>
            <p:cNvSpPr>
              <a:spLocks noChangeShapeType="1"/>
            </p:cNvSpPr>
            <p:nvPr/>
          </p:nvSpPr>
          <p:spPr bwMode="auto">
            <a:xfrm flipV="1">
              <a:off x="5280" y="1807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535" name="Text Box 31"/>
            <p:cNvSpPr txBox="1">
              <a:spLocks noChangeArrowheads="1"/>
            </p:cNvSpPr>
            <p:nvPr/>
          </p:nvSpPr>
          <p:spPr bwMode="auto">
            <a:xfrm>
              <a:off x="4675" y="1164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rgbClr val="DD0111"/>
                  </a:solidFill>
                </a:rPr>
                <a:t>j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61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graphicFrame>
        <p:nvGraphicFramePr>
          <p:cNvPr id="278531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57200" y="1219200"/>
          <a:ext cx="25273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56" name="Paint Shop Pro Image" r:id="rId4" imgW="2526829" imgH="741664" progId="">
                  <p:embed/>
                </p:oleObj>
              </mc:Choice>
              <mc:Fallback>
                <p:oleObj name="Paint Shop Pro Image" r:id="rId4" imgW="2526829" imgH="741664" progId="">
                  <p:embed/>
                  <p:pic>
                    <p:nvPicPr>
                      <p:cNvPr id="2785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19200"/>
                        <a:ext cx="2527300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53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00400" y="1295400"/>
          <a:ext cx="2506663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57" name="Paint Shop Pro Image" r:id="rId6" imgW="2507317" imgH="683297" progId="">
                  <p:embed/>
                </p:oleObj>
              </mc:Choice>
              <mc:Fallback>
                <p:oleObj name="Paint Shop Pro Image" r:id="rId6" imgW="2507317" imgH="683297" progId="">
                  <p:embed/>
                  <p:pic>
                    <p:nvPicPr>
                      <p:cNvPr id="2785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295400"/>
                        <a:ext cx="2506663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533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867400" y="1346200"/>
          <a:ext cx="248761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58" name="Paint Shop Pro Image" r:id="rId8" imgW="2487805" imgH="634318" progId="">
                  <p:embed/>
                </p:oleObj>
              </mc:Choice>
              <mc:Fallback>
                <p:oleObj name="Paint Shop Pro Image" r:id="rId8" imgW="2487805" imgH="634318" progId="">
                  <p:embed/>
                  <p:pic>
                    <p:nvPicPr>
                      <p:cNvPr id="2785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346200"/>
                        <a:ext cx="2487613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534" name="Object 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57200" y="2374900"/>
          <a:ext cx="246856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59" name="Paint Shop Pro Image" r:id="rId10" imgW="2468293" imgH="693059" progId="">
                  <p:embed/>
                </p:oleObj>
              </mc:Choice>
              <mc:Fallback>
                <p:oleObj name="Paint Shop Pro Image" r:id="rId10" imgW="2468293" imgH="693059" progId="">
                  <p:embed/>
                  <p:pic>
                    <p:nvPicPr>
                      <p:cNvPr id="27853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74900"/>
                        <a:ext cx="2468563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535" name="Object 7"/>
          <p:cNvGraphicFramePr>
            <a:graphicFrameLocks noChangeAspect="1"/>
          </p:cNvGraphicFramePr>
          <p:nvPr/>
        </p:nvGraphicFramePr>
        <p:xfrm>
          <a:off x="3276600" y="2374900"/>
          <a:ext cx="518001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60" name="Paint Shop Pro Image" r:id="rId12" imgW="5180488" imgH="1600000" progId="">
                  <p:embed/>
                </p:oleObj>
              </mc:Choice>
              <mc:Fallback>
                <p:oleObj name="Paint Shop Pro Image" r:id="rId12" imgW="5180488" imgH="1600000" progId="">
                  <p:embed/>
                  <p:pic>
                    <p:nvPicPr>
                      <p:cNvPr id="2785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374900"/>
                        <a:ext cx="5180013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536" name="Object 8"/>
          <p:cNvGraphicFramePr>
            <a:graphicFrameLocks noChangeAspect="1"/>
          </p:cNvGraphicFramePr>
          <p:nvPr/>
        </p:nvGraphicFramePr>
        <p:xfrm>
          <a:off x="457200" y="4279900"/>
          <a:ext cx="2478088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61" name="Paint Shop Pro Image" r:id="rId14" imgW="2478049" imgH="644077" progId="">
                  <p:embed/>
                </p:oleObj>
              </mc:Choice>
              <mc:Fallback>
                <p:oleObj name="Paint Shop Pro Image" r:id="rId14" imgW="2478049" imgH="644077" progId="">
                  <p:embed/>
                  <p:pic>
                    <p:nvPicPr>
                      <p:cNvPr id="27853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79900"/>
                        <a:ext cx="2478088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537" name="Object 9"/>
          <p:cNvGraphicFramePr>
            <a:graphicFrameLocks noChangeAspect="1"/>
          </p:cNvGraphicFramePr>
          <p:nvPr/>
        </p:nvGraphicFramePr>
        <p:xfrm>
          <a:off x="3429000" y="4279900"/>
          <a:ext cx="2497138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62" name="Paint Shop Pro Image" r:id="rId16" imgW="2497561" imgH="683297" progId="">
                  <p:embed/>
                </p:oleObj>
              </mc:Choice>
              <mc:Fallback>
                <p:oleObj name="Paint Shop Pro Image" r:id="rId16" imgW="2497561" imgH="683297" progId="">
                  <p:embed/>
                  <p:pic>
                    <p:nvPicPr>
                      <p:cNvPr id="27853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279900"/>
                        <a:ext cx="2497138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538" name="Object 10"/>
          <p:cNvGraphicFramePr>
            <a:graphicFrameLocks noChangeAspect="1"/>
          </p:cNvGraphicFramePr>
          <p:nvPr/>
        </p:nvGraphicFramePr>
        <p:xfrm>
          <a:off x="457200" y="5270500"/>
          <a:ext cx="2468563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63" name="Paint Shop Pro Image" r:id="rId18" imgW="2468293" imgH="653836" progId="">
                  <p:embed/>
                </p:oleObj>
              </mc:Choice>
              <mc:Fallback>
                <p:oleObj name="Paint Shop Pro Image" r:id="rId18" imgW="2468293" imgH="653836" progId="">
                  <p:embed/>
                  <p:pic>
                    <p:nvPicPr>
                      <p:cNvPr id="27853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270500"/>
                        <a:ext cx="2468563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539" name="Object 11"/>
          <p:cNvGraphicFramePr>
            <a:graphicFrameLocks noChangeAspect="1"/>
          </p:cNvGraphicFramePr>
          <p:nvPr/>
        </p:nvGraphicFramePr>
        <p:xfrm>
          <a:off x="3429000" y="5270500"/>
          <a:ext cx="255587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64" name="Paint Shop Pro Image" r:id="rId20" imgW="2556098" imgH="673171" progId="">
                  <p:embed/>
                </p:oleObj>
              </mc:Choice>
              <mc:Fallback>
                <p:oleObj name="Paint Shop Pro Image" r:id="rId20" imgW="2556098" imgH="673171" progId="">
                  <p:embed/>
                  <p:pic>
                    <p:nvPicPr>
                      <p:cNvPr id="27853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270500"/>
                        <a:ext cx="255587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1661E-E3B3-DB40-9435-6668C8FE9B8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4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Way to PARTITION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79513"/>
            <a:ext cx="5711825" cy="4048125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Alg.: PARTITION</a:t>
            </a:r>
            <a:r>
              <a:rPr lang="en-US" sz="2400" i="1"/>
              <a:t>(A, p, r)</a:t>
            </a:r>
          </a:p>
          <a:p>
            <a:pPr lvl="1">
              <a:buFontTx/>
              <a:buNone/>
            </a:pPr>
            <a:r>
              <a:rPr lang="en-US">
                <a:latin typeface="Comic Sans MS" pitchFamily="-107" charset="0"/>
              </a:rPr>
              <a:t>x ← A[r]</a:t>
            </a:r>
          </a:p>
          <a:p>
            <a:pPr lvl="1">
              <a:buFontTx/>
              <a:buNone/>
            </a:pPr>
            <a:r>
              <a:rPr lang="en-US">
                <a:latin typeface="Comic Sans MS" pitchFamily="-107" charset="0"/>
              </a:rPr>
              <a:t>i ← p - 1</a:t>
            </a:r>
          </a:p>
          <a:p>
            <a:pPr lvl="1">
              <a:buFontTx/>
              <a:buNone/>
            </a:pPr>
            <a:r>
              <a:rPr lang="en-US" b="1"/>
              <a:t>for </a:t>
            </a:r>
            <a:r>
              <a:rPr lang="en-US">
                <a:latin typeface="Comic Sans MS" pitchFamily="-107" charset="0"/>
              </a:rPr>
              <a:t>j ← p</a:t>
            </a:r>
            <a:r>
              <a:rPr lang="en-US"/>
              <a:t> </a:t>
            </a:r>
            <a:r>
              <a:rPr lang="en-US" b="1"/>
              <a:t>to </a:t>
            </a:r>
            <a:r>
              <a:rPr lang="en-US">
                <a:latin typeface="Comic Sans MS" pitchFamily="-107" charset="0"/>
              </a:rPr>
              <a:t>r - 1</a:t>
            </a:r>
          </a:p>
          <a:p>
            <a:pPr lvl="1">
              <a:buFontTx/>
              <a:buNone/>
            </a:pPr>
            <a:r>
              <a:rPr lang="en-US" b="1"/>
              <a:t>	  do if </a:t>
            </a:r>
            <a:r>
              <a:rPr lang="en-US">
                <a:latin typeface="Comic Sans MS" pitchFamily="-107" charset="0"/>
              </a:rPr>
              <a:t>A[ j ] ≤ x</a:t>
            </a:r>
          </a:p>
          <a:p>
            <a:pPr lvl="1">
              <a:buFontTx/>
              <a:buNone/>
            </a:pPr>
            <a:r>
              <a:rPr lang="en-US" b="1"/>
              <a:t>		        then </a:t>
            </a:r>
            <a:r>
              <a:rPr lang="en-US">
                <a:latin typeface="Comic Sans MS" pitchFamily="-107" charset="0"/>
              </a:rPr>
              <a:t>i ← i + 1</a:t>
            </a:r>
          </a:p>
          <a:p>
            <a:pPr lvl="1">
              <a:buFontTx/>
              <a:buNone/>
            </a:pPr>
            <a:r>
              <a:rPr lang="en-US"/>
              <a:t>			     exchange </a:t>
            </a:r>
            <a:r>
              <a:rPr lang="en-US">
                <a:latin typeface="Comic Sans MS" pitchFamily="-107" charset="0"/>
              </a:rPr>
              <a:t>A[i]</a:t>
            </a:r>
            <a:r>
              <a:rPr lang="en-US"/>
              <a:t> ↔ </a:t>
            </a:r>
            <a:r>
              <a:rPr lang="en-US">
                <a:latin typeface="Comic Sans MS" pitchFamily="-107" charset="0"/>
              </a:rPr>
              <a:t>A[j]</a:t>
            </a:r>
          </a:p>
          <a:p>
            <a:pPr lvl="1">
              <a:buFontTx/>
              <a:buNone/>
            </a:pPr>
            <a:r>
              <a:rPr lang="en-US"/>
              <a:t>exchange </a:t>
            </a:r>
            <a:r>
              <a:rPr lang="en-US">
                <a:latin typeface="Comic Sans MS" pitchFamily="-107" charset="0"/>
              </a:rPr>
              <a:t>A[i + 1]</a:t>
            </a:r>
            <a:r>
              <a:rPr lang="en-US"/>
              <a:t> ↔ </a:t>
            </a:r>
            <a:r>
              <a:rPr lang="en-US">
                <a:latin typeface="Comic Sans MS" pitchFamily="-107" charset="0"/>
              </a:rPr>
              <a:t>A[r]</a:t>
            </a:r>
          </a:p>
          <a:p>
            <a:pPr lvl="1">
              <a:buFontTx/>
              <a:buNone/>
            </a:pPr>
            <a:r>
              <a:rPr lang="en-US" b="1"/>
              <a:t>return </a:t>
            </a:r>
            <a:r>
              <a:rPr lang="en-US">
                <a:latin typeface="Comic Sans MS" pitchFamily="-107" charset="0"/>
              </a:rPr>
              <a:t>i + 1</a:t>
            </a:r>
            <a:endParaRPr lang="en-US"/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636588" y="5222875"/>
            <a:ext cx="638637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Chooses the last element of the array as a pivot</a:t>
            </a:r>
          </a:p>
          <a:p>
            <a:r>
              <a:rPr lang="en-US" dirty="0">
                <a:latin typeface="Century Gothic"/>
                <a:cs typeface="Century Gothic"/>
              </a:rPr>
              <a:t>Grows a </a:t>
            </a:r>
            <a:r>
              <a:rPr lang="en-US" dirty="0" err="1">
                <a:latin typeface="Century Gothic"/>
                <a:cs typeface="Century Gothic"/>
              </a:rPr>
              <a:t>subarray</a:t>
            </a:r>
            <a:r>
              <a:rPr lang="en-US" dirty="0">
                <a:latin typeface="Century Gothic"/>
                <a:cs typeface="Century Gothic"/>
              </a:rPr>
              <a:t> [p..</a:t>
            </a:r>
            <a:r>
              <a:rPr lang="en-US" dirty="0" err="1">
                <a:latin typeface="Century Gothic"/>
                <a:cs typeface="Century Gothic"/>
              </a:rPr>
              <a:t>i</a:t>
            </a:r>
            <a:r>
              <a:rPr lang="en-US" dirty="0">
                <a:latin typeface="Century Gothic"/>
                <a:cs typeface="Century Gothic"/>
              </a:rPr>
              <a:t>] of elements </a:t>
            </a:r>
            <a:r>
              <a:rPr lang="en-US" dirty="0">
                <a:latin typeface="Century Gothic"/>
                <a:ea typeface="Arial" pitchFamily="-107" charset="0"/>
                <a:cs typeface="Century Gothic"/>
              </a:rPr>
              <a:t>≤ x</a:t>
            </a:r>
          </a:p>
          <a:p>
            <a:r>
              <a:rPr lang="en-US" dirty="0">
                <a:latin typeface="Century Gothic"/>
                <a:cs typeface="Century Gothic"/>
              </a:rPr>
              <a:t>Grows a </a:t>
            </a:r>
            <a:r>
              <a:rPr lang="en-US" dirty="0" err="1">
                <a:latin typeface="Century Gothic"/>
                <a:cs typeface="Century Gothic"/>
              </a:rPr>
              <a:t>subarray</a:t>
            </a:r>
            <a:r>
              <a:rPr lang="en-US" dirty="0">
                <a:latin typeface="Century Gothic"/>
                <a:cs typeface="Century Gothic"/>
              </a:rPr>
              <a:t> [i+1..j-1] of elements &gt;x</a:t>
            </a:r>
          </a:p>
          <a:p>
            <a:r>
              <a:rPr lang="en-US" dirty="0">
                <a:latin typeface="Century Gothic"/>
                <a:cs typeface="Century Gothic"/>
              </a:rPr>
              <a:t>Running Time: </a:t>
            </a:r>
            <a:r>
              <a:rPr lang="en-US" dirty="0" err="1">
                <a:latin typeface="Century Gothic"/>
                <a:cs typeface="Century Gothic"/>
                <a:sym typeface="Symbol" pitchFamily="-107" charset="2"/>
              </a:rPr>
              <a:t>Θ</a:t>
            </a:r>
            <a:r>
              <a:rPr lang="en-US" dirty="0">
                <a:latin typeface="Century Gothic"/>
                <a:cs typeface="Century Gothic"/>
                <a:sym typeface="Symbol" pitchFamily="-107" charset="2"/>
              </a:rPr>
              <a:t>(n), where n=r-p+1</a:t>
            </a:r>
            <a:endParaRPr lang="en-US" dirty="0">
              <a:latin typeface="Century Gothic"/>
              <a:cs typeface="Century Gothic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781550" y="1401763"/>
            <a:ext cx="3905250" cy="2443162"/>
            <a:chOff x="3012" y="883"/>
            <a:chExt cx="2460" cy="1539"/>
          </a:xfrm>
        </p:grpSpPr>
        <p:sp>
          <p:nvSpPr>
            <p:cNvPr id="279558" name="Rectangle 6"/>
            <p:cNvSpPr>
              <a:spLocks noChangeArrowheads="1"/>
            </p:cNvSpPr>
            <p:nvPr/>
          </p:nvSpPr>
          <p:spPr bwMode="auto">
            <a:xfrm>
              <a:off x="4882" y="1459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79559" name="Rectangle 7"/>
            <p:cNvSpPr>
              <a:spLocks noChangeArrowheads="1"/>
            </p:cNvSpPr>
            <p:nvPr/>
          </p:nvSpPr>
          <p:spPr bwMode="auto">
            <a:xfrm>
              <a:off x="4621" y="1459"/>
              <a:ext cx="261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79560" name="Rectangle 8"/>
            <p:cNvSpPr>
              <a:spLocks noChangeArrowheads="1"/>
            </p:cNvSpPr>
            <p:nvPr/>
          </p:nvSpPr>
          <p:spPr bwMode="auto">
            <a:xfrm>
              <a:off x="4361" y="1459"/>
              <a:ext cx="260" cy="267"/>
            </a:xfrm>
            <a:prstGeom prst="rect">
              <a:avLst/>
            </a:prstGeom>
            <a:solidFill>
              <a:srgbClr val="96969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79561" name="Rectangle 9"/>
            <p:cNvSpPr>
              <a:spLocks noChangeArrowheads="1"/>
            </p:cNvSpPr>
            <p:nvPr/>
          </p:nvSpPr>
          <p:spPr bwMode="auto">
            <a:xfrm>
              <a:off x="4101" y="1459"/>
              <a:ext cx="260" cy="267"/>
            </a:xfrm>
            <a:prstGeom prst="rect">
              <a:avLst/>
            </a:prstGeom>
            <a:solidFill>
              <a:srgbClr val="96969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79562" name="Rectangle 10"/>
            <p:cNvSpPr>
              <a:spLocks noChangeArrowheads="1"/>
            </p:cNvSpPr>
            <p:nvPr/>
          </p:nvSpPr>
          <p:spPr bwMode="auto">
            <a:xfrm>
              <a:off x="3840" y="1459"/>
              <a:ext cx="261" cy="267"/>
            </a:xfrm>
            <a:prstGeom prst="rect">
              <a:avLst/>
            </a:prstGeom>
            <a:solidFill>
              <a:srgbClr val="96969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79563" name="Rectangle 11"/>
            <p:cNvSpPr>
              <a:spLocks noChangeArrowheads="1"/>
            </p:cNvSpPr>
            <p:nvPr/>
          </p:nvSpPr>
          <p:spPr bwMode="auto">
            <a:xfrm>
              <a:off x="3580" y="1459"/>
              <a:ext cx="260" cy="267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79564" name="Rectangle 12"/>
            <p:cNvSpPr>
              <a:spLocks noChangeArrowheads="1"/>
            </p:cNvSpPr>
            <p:nvPr/>
          </p:nvSpPr>
          <p:spPr bwMode="auto">
            <a:xfrm>
              <a:off x="3319" y="1459"/>
              <a:ext cx="261" cy="267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79565" name="Rectangle 13"/>
            <p:cNvSpPr>
              <a:spLocks noChangeArrowheads="1"/>
            </p:cNvSpPr>
            <p:nvPr/>
          </p:nvSpPr>
          <p:spPr bwMode="auto">
            <a:xfrm>
              <a:off x="3059" y="1459"/>
              <a:ext cx="260" cy="267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79566" name="Line 14"/>
            <p:cNvSpPr>
              <a:spLocks noChangeShapeType="1"/>
            </p:cNvSpPr>
            <p:nvPr/>
          </p:nvSpPr>
          <p:spPr bwMode="auto">
            <a:xfrm>
              <a:off x="4621" y="1459"/>
              <a:ext cx="0" cy="2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567" name="AutoShape 15"/>
            <p:cNvSpPr>
              <a:spLocks/>
            </p:cNvSpPr>
            <p:nvPr/>
          </p:nvSpPr>
          <p:spPr bwMode="auto">
            <a:xfrm rot="5400000">
              <a:off x="3378" y="775"/>
              <a:ext cx="107" cy="804"/>
            </a:xfrm>
            <a:prstGeom prst="leftBrace">
              <a:avLst>
                <a:gd name="adj1" fmla="val 626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568" name="AutoShape 16"/>
            <p:cNvSpPr>
              <a:spLocks/>
            </p:cNvSpPr>
            <p:nvPr/>
          </p:nvSpPr>
          <p:spPr bwMode="auto">
            <a:xfrm rot="5400000">
              <a:off x="4182" y="787"/>
              <a:ext cx="96" cy="768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569" name="Text Box 17"/>
            <p:cNvSpPr txBox="1">
              <a:spLocks noChangeArrowheads="1"/>
            </p:cNvSpPr>
            <p:nvPr/>
          </p:nvSpPr>
          <p:spPr bwMode="auto">
            <a:xfrm>
              <a:off x="3012" y="883"/>
              <a:ext cx="8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A[p…i] ≤ x</a:t>
              </a:r>
            </a:p>
          </p:txBody>
        </p:sp>
        <p:sp>
          <p:nvSpPr>
            <p:cNvPr id="279570" name="Text Box 18"/>
            <p:cNvSpPr txBox="1">
              <a:spLocks noChangeArrowheads="1"/>
            </p:cNvSpPr>
            <p:nvPr/>
          </p:nvSpPr>
          <p:spPr bwMode="auto">
            <a:xfrm>
              <a:off x="3870" y="883"/>
              <a:ext cx="11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A[i+1…j-1] &gt; x</a:t>
              </a:r>
            </a:p>
          </p:txBody>
        </p:sp>
        <p:sp>
          <p:nvSpPr>
            <p:cNvPr id="279571" name="Text Box 19"/>
            <p:cNvSpPr txBox="1">
              <a:spLocks noChangeArrowheads="1"/>
            </p:cNvSpPr>
            <p:nvPr/>
          </p:nvSpPr>
          <p:spPr bwMode="auto">
            <a:xfrm>
              <a:off x="3076" y="118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p</a:t>
              </a:r>
            </a:p>
          </p:txBody>
        </p:sp>
        <p:sp>
          <p:nvSpPr>
            <p:cNvPr id="279572" name="Text Box 20"/>
            <p:cNvSpPr txBox="1">
              <a:spLocks noChangeArrowheads="1"/>
            </p:cNvSpPr>
            <p:nvPr/>
          </p:nvSpPr>
          <p:spPr bwMode="auto">
            <a:xfrm>
              <a:off x="3620" y="1186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rgbClr val="CC0000"/>
                  </a:solidFill>
                </a:rPr>
                <a:t>i</a:t>
              </a:r>
            </a:p>
          </p:txBody>
        </p:sp>
        <p:sp>
          <p:nvSpPr>
            <p:cNvPr id="279573" name="Text Box 21"/>
            <p:cNvSpPr txBox="1">
              <a:spLocks noChangeArrowheads="1"/>
            </p:cNvSpPr>
            <p:nvPr/>
          </p:nvSpPr>
          <p:spPr bwMode="auto">
            <a:xfrm>
              <a:off x="3840" y="1186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i+1</a:t>
              </a:r>
            </a:p>
          </p:txBody>
        </p:sp>
        <p:sp>
          <p:nvSpPr>
            <p:cNvPr id="279574" name="Text Box 22"/>
            <p:cNvSpPr txBox="1">
              <a:spLocks noChangeArrowheads="1"/>
            </p:cNvSpPr>
            <p:nvPr/>
          </p:nvSpPr>
          <p:spPr bwMode="auto">
            <a:xfrm>
              <a:off x="5178" y="1177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279575" name="Text Box 23"/>
            <p:cNvSpPr txBox="1">
              <a:spLocks noChangeArrowheads="1"/>
            </p:cNvSpPr>
            <p:nvPr/>
          </p:nvSpPr>
          <p:spPr bwMode="auto">
            <a:xfrm>
              <a:off x="4300" y="1177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j-1</a:t>
              </a:r>
            </a:p>
          </p:txBody>
        </p:sp>
        <p:sp>
          <p:nvSpPr>
            <p:cNvPr id="279576" name="Line 24"/>
            <p:cNvSpPr>
              <a:spLocks noChangeShapeType="1"/>
            </p:cNvSpPr>
            <p:nvPr/>
          </p:nvSpPr>
          <p:spPr bwMode="auto">
            <a:xfrm>
              <a:off x="3840" y="1386"/>
              <a:ext cx="0" cy="3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577" name="Line 25"/>
            <p:cNvSpPr>
              <a:spLocks noChangeShapeType="1"/>
            </p:cNvSpPr>
            <p:nvPr/>
          </p:nvSpPr>
          <p:spPr bwMode="auto">
            <a:xfrm>
              <a:off x="4620" y="1392"/>
              <a:ext cx="0" cy="3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578" name="Rectangle 26"/>
            <p:cNvSpPr>
              <a:spLocks noChangeArrowheads="1"/>
            </p:cNvSpPr>
            <p:nvPr/>
          </p:nvSpPr>
          <p:spPr bwMode="auto">
            <a:xfrm>
              <a:off x="5140" y="1459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79579" name="Line 27"/>
            <p:cNvSpPr>
              <a:spLocks noChangeShapeType="1"/>
            </p:cNvSpPr>
            <p:nvPr/>
          </p:nvSpPr>
          <p:spPr bwMode="auto">
            <a:xfrm>
              <a:off x="5142" y="1392"/>
              <a:ext cx="0" cy="3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580" name="AutoShape 28"/>
            <p:cNvSpPr>
              <a:spLocks/>
            </p:cNvSpPr>
            <p:nvPr/>
          </p:nvSpPr>
          <p:spPr bwMode="auto">
            <a:xfrm rot="-5400000">
              <a:off x="4824" y="1639"/>
              <a:ext cx="96" cy="528"/>
            </a:xfrm>
            <a:prstGeom prst="leftBrace">
              <a:avLst>
                <a:gd name="adj1" fmla="val 45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581" name="Text Box 29"/>
            <p:cNvSpPr txBox="1">
              <a:spLocks noChangeArrowheads="1"/>
            </p:cNvSpPr>
            <p:nvPr/>
          </p:nvSpPr>
          <p:spPr bwMode="auto">
            <a:xfrm>
              <a:off x="4560" y="1951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unknown</a:t>
              </a:r>
            </a:p>
          </p:txBody>
        </p:sp>
        <p:sp>
          <p:nvSpPr>
            <p:cNvPr id="279582" name="Text Box 30"/>
            <p:cNvSpPr txBox="1">
              <a:spLocks noChangeArrowheads="1"/>
            </p:cNvSpPr>
            <p:nvPr/>
          </p:nvSpPr>
          <p:spPr bwMode="auto">
            <a:xfrm>
              <a:off x="5052" y="2191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pivot</a:t>
              </a:r>
            </a:p>
          </p:txBody>
        </p:sp>
        <p:sp>
          <p:nvSpPr>
            <p:cNvPr id="279583" name="Line 31"/>
            <p:cNvSpPr>
              <a:spLocks noChangeShapeType="1"/>
            </p:cNvSpPr>
            <p:nvPr/>
          </p:nvSpPr>
          <p:spPr bwMode="auto">
            <a:xfrm flipV="1">
              <a:off x="5280" y="1807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584" name="Text Box 32"/>
            <p:cNvSpPr txBox="1">
              <a:spLocks noChangeArrowheads="1"/>
            </p:cNvSpPr>
            <p:nvPr/>
          </p:nvSpPr>
          <p:spPr bwMode="auto">
            <a:xfrm>
              <a:off x="4675" y="1164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rgbClr val="DD0111"/>
                  </a:solidFill>
                </a:rPr>
                <a:t>j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3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Invariant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201" y="3713582"/>
            <a:ext cx="8749280" cy="2824162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dirty="0"/>
              <a:t>All entries in </a:t>
            </a:r>
            <a:r>
              <a:rPr lang="en-US" dirty="0">
                <a:latin typeface="Comic Sans MS" pitchFamily="-107" charset="0"/>
              </a:rPr>
              <a:t>A[p . . 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]</a:t>
            </a:r>
            <a:r>
              <a:rPr lang="en-US" dirty="0"/>
              <a:t> are smaller than the pivot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All entries in </a:t>
            </a:r>
            <a:r>
              <a:rPr lang="en-US" dirty="0">
                <a:latin typeface="Comic Sans MS" pitchFamily="-107" charset="0"/>
              </a:rPr>
              <a:t>A[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+ 1 . . j - 1] </a:t>
            </a:r>
            <a:r>
              <a:rPr lang="en-US" dirty="0"/>
              <a:t>are strictly larger than the pivot</a:t>
            </a:r>
          </a:p>
          <a:p>
            <a:pPr marL="533400" indent="-533400">
              <a:buFontTx/>
              <a:buAutoNum type="arabicPeriod" startAt="3"/>
            </a:pPr>
            <a:r>
              <a:rPr lang="en-US" dirty="0">
                <a:latin typeface="Comic Sans MS" pitchFamily="-107" charset="0"/>
              </a:rPr>
              <a:t>A[r]</a:t>
            </a:r>
            <a:r>
              <a:rPr lang="en-US" dirty="0"/>
              <a:t> = pivot</a:t>
            </a:r>
          </a:p>
          <a:p>
            <a:pPr marL="533400" indent="-533400">
              <a:buFontTx/>
              <a:buAutoNum type="arabicPeriod" startAt="3"/>
            </a:pPr>
            <a:r>
              <a:rPr lang="en-US" dirty="0">
                <a:latin typeface="Comic Sans MS" pitchFamily="-107" charset="0"/>
              </a:rPr>
              <a:t>A[ j . . r -1]</a:t>
            </a:r>
            <a:r>
              <a:rPr lang="en-US" dirty="0"/>
              <a:t> elements not yet examined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55875" y="1192213"/>
            <a:ext cx="3905250" cy="2443162"/>
            <a:chOff x="1610" y="751"/>
            <a:chExt cx="2460" cy="1539"/>
          </a:xfrm>
        </p:grpSpPr>
        <p:sp>
          <p:nvSpPr>
            <p:cNvPr id="280581" name="Rectangle 5"/>
            <p:cNvSpPr>
              <a:spLocks noChangeArrowheads="1"/>
            </p:cNvSpPr>
            <p:nvPr/>
          </p:nvSpPr>
          <p:spPr bwMode="auto">
            <a:xfrm>
              <a:off x="3480" y="1327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80582" name="Rectangle 6"/>
            <p:cNvSpPr>
              <a:spLocks noChangeArrowheads="1"/>
            </p:cNvSpPr>
            <p:nvPr/>
          </p:nvSpPr>
          <p:spPr bwMode="auto">
            <a:xfrm>
              <a:off x="3219" y="1327"/>
              <a:ext cx="261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80583" name="Rectangle 7"/>
            <p:cNvSpPr>
              <a:spLocks noChangeArrowheads="1"/>
            </p:cNvSpPr>
            <p:nvPr/>
          </p:nvSpPr>
          <p:spPr bwMode="auto">
            <a:xfrm>
              <a:off x="2959" y="1327"/>
              <a:ext cx="260" cy="267"/>
            </a:xfrm>
            <a:prstGeom prst="rect">
              <a:avLst/>
            </a:prstGeom>
            <a:solidFill>
              <a:srgbClr val="96969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80584" name="Rectangle 8"/>
            <p:cNvSpPr>
              <a:spLocks noChangeArrowheads="1"/>
            </p:cNvSpPr>
            <p:nvPr/>
          </p:nvSpPr>
          <p:spPr bwMode="auto">
            <a:xfrm>
              <a:off x="2699" y="1327"/>
              <a:ext cx="260" cy="267"/>
            </a:xfrm>
            <a:prstGeom prst="rect">
              <a:avLst/>
            </a:prstGeom>
            <a:solidFill>
              <a:srgbClr val="96969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80585" name="Rectangle 9"/>
            <p:cNvSpPr>
              <a:spLocks noChangeArrowheads="1"/>
            </p:cNvSpPr>
            <p:nvPr/>
          </p:nvSpPr>
          <p:spPr bwMode="auto">
            <a:xfrm>
              <a:off x="2438" y="1327"/>
              <a:ext cx="261" cy="267"/>
            </a:xfrm>
            <a:prstGeom prst="rect">
              <a:avLst/>
            </a:prstGeom>
            <a:solidFill>
              <a:srgbClr val="96969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80586" name="Rectangle 10"/>
            <p:cNvSpPr>
              <a:spLocks noChangeArrowheads="1"/>
            </p:cNvSpPr>
            <p:nvPr/>
          </p:nvSpPr>
          <p:spPr bwMode="auto">
            <a:xfrm>
              <a:off x="2178" y="1327"/>
              <a:ext cx="260" cy="267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80587" name="Rectangle 11"/>
            <p:cNvSpPr>
              <a:spLocks noChangeArrowheads="1"/>
            </p:cNvSpPr>
            <p:nvPr/>
          </p:nvSpPr>
          <p:spPr bwMode="auto">
            <a:xfrm>
              <a:off x="1917" y="1327"/>
              <a:ext cx="261" cy="267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80588" name="Rectangle 12"/>
            <p:cNvSpPr>
              <a:spLocks noChangeArrowheads="1"/>
            </p:cNvSpPr>
            <p:nvPr/>
          </p:nvSpPr>
          <p:spPr bwMode="auto">
            <a:xfrm>
              <a:off x="1657" y="1327"/>
              <a:ext cx="260" cy="267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80589" name="Line 13"/>
            <p:cNvSpPr>
              <a:spLocks noChangeShapeType="1"/>
            </p:cNvSpPr>
            <p:nvPr/>
          </p:nvSpPr>
          <p:spPr bwMode="auto">
            <a:xfrm>
              <a:off x="3219" y="1327"/>
              <a:ext cx="0" cy="2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590" name="AutoShape 14"/>
            <p:cNvSpPr>
              <a:spLocks/>
            </p:cNvSpPr>
            <p:nvPr/>
          </p:nvSpPr>
          <p:spPr bwMode="auto">
            <a:xfrm rot="5400000">
              <a:off x="1976" y="643"/>
              <a:ext cx="107" cy="804"/>
            </a:xfrm>
            <a:prstGeom prst="leftBrace">
              <a:avLst>
                <a:gd name="adj1" fmla="val 626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591" name="AutoShape 15"/>
            <p:cNvSpPr>
              <a:spLocks/>
            </p:cNvSpPr>
            <p:nvPr/>
          </p:nvSpPr>
          <p:spPr bwMode="auto">
            <a:xfrm rot="5400000">
              <a:off x="2780" y="655"/>
              <a:ext cx="96" cy="768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592" name="Text Box 16"/>
            <p:cNvSpPr txBox="1">
              <a:spLocks noChangeArrowheads="1"/>
            </p:cNvSpPr>
            <p:nvPr/>
          </p:nvSpPr>
          <p:spPr bwMode="auto">
            <a:xfrm>
              <a:off x="1610" y="751"/>
              <a:ext cx="8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A[p…i] ≤ x</a:t>
              </a:r>
            </a:p>
          </p:txBody>
        </p:sp>
        <p:sp>
          <p:nvSpPr>
            <p:cNvPr id="280593" name="Text Box 17"/>
            <p:cNvSpPr txBox="1">
              <a:spLocks noChangeArrowheads="1"/>
            </p:cNvSpPr>
            <p:nvPr/>
          </p:nvSpPr>
          <p:spPr bwMode="auto">
            <a:xfrm>
              <a:off x="2468" y="751"/>
              <a:ext cx="11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A[i+1…j-1] &gt; x</a:t>
              </a:r>
            </a:p>
          </p:txBody>
        </p:sp>
        <p:sp>
          <p:nvSpPr>
            <p:cNvPr id="280594" name="Text Box 18"/>
            <p:cNvSpPr txBox="1">
              <a:spLocks noChangeArrowheads="1"/>
            </p:cNvSpPr>
            <p:nvPr/>
          </p:nvSpPr>
          <p:spPr bwMode="auto">
            <a:xfrm>
              <a:off x="1674" y="105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p</a:t>
              </a:r>
            </a:p>
          </p:txBody>
        </p:sp>
        <p:sp>
          <p:nvSpPr>
            <p:cNvPr id="280595" name="Text Box 19"/>
            <p:cNvSpPr txBox="1">
              <a:spLocks noChangeArrowheads="1"/>
            </p:cNvSpPr>
            <p:nvPr/>
          </p:nvSpPr>
          <p:spPr bwMode="auto">
            <a:xfrm>
              <a:off x="2218" y="1054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280596" name="Text Box 20"/>
            <p:cNvSpPr txBox="1">
              <a:spLocks noChangeArrowheads="1"/>
            </p:cNvSpPr>
            <p:nvPr/>
          </p:nvSpPr>
          <p:spPr bwMode="auto">
            <a:xfrm>
              <a:off x="2438" y="1054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i+1</a:t>
              </a:r>
            </a:p>
          </p:txBody>
        </p:sp>
        <p:sp>
          <p:nvSpPr>
            <p:cNvPr id="280597" name="Text Box 21"/>
            <p:cNvSpPr txBox="1">
              <a:spLocks noChangeArrowheads="1"/>
            </p:cNvSpPr>
            <p:nvPr/>
          </p:nvSpPr>
          <p:spPr bwMode="auto">
            <a:xfrm>
              <a:off x="3776" y="104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280598" name="Text Box 22"/>
            <p:cNvSpPr txBox="1">
              <a:spLocks noChangeArrowheads="1"/>
            </p:cNvSpPr>
            <p:nvPr/>
          </p:nvSpPr>
          <p:spPr bwMode="auto">
            <a:xfrm>
              <a:off x="2934" y="1045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j-1</a:t>
              </a:r>
            </a:p>
          </p:txBody>
        </p:sp>
        <p:sp>
          <p:nvSpPr>
            <p:cNvPr id="280599" name="Line 23"/>
            <p:cNvSpPr>
              <a:spLocks noChangeShapeType="1"/>
            </p:cNvSpPr>
            <p:nvPr/>
          </p:nvSpPr>
          <p:spPr bwMode="auto">
            <a:xfrm>
              <a:off x="2438" y="1254"/>
              <a:ext cx="0" cy="3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00" name="Line 24"/>
            <p:cNvSpPr>
              <a:spLocks noChangeShapeType="1"/>
            </p:cNvSpPr>
            <p:nvPr/>
          </p:nvSpPr>
          <p:spPr bwMode="auto">
            <a:xfrm>
              <a:off x="3218" y="1260"/>
              <a:ext cx="0" cy="3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01" name="Rectangle 25"/>
            <p:cNvSpPr>
              <a:spLocks noChangeArrowheads="1"/>
            </p:cNvSpPr>
            <p:nvPr/>
          </p:nvSpPr>
          <p:spPr bwMode="auto">
            <a:xfrm>
              <a:off x="3738" y="1327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  <a:latin typeface="Comic Sans MS" pitchFamily="-107" charset="0"/>
                </a:rPr>
                <a:t>x</a:t>
              </a:r>
            </a:p>
          </p:txBody>
        </p:sp>
        <p:sp>
          <p:nvSpPr>
            <p:cNvPr id="280602" name="Line 26"/>
            <p:cNvSpPr>
              <a:spLocks noChangeShapeType="1"/>
            </p:cNvSpPr>
            <p:nvPr/>
          </p:nvSpPr>
          <p:spPr bwMode="auto">
            <a:xfrm>
              <a:off x="3740" y="1260"/>
              <a:ext cx="0" cy="3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03" name="AutoShape 27"/>
            <p:cNvSpPr>
              <a:spLocks/>
            </p:cNvSpPr>
            <p:nvPr/>
          </p:nvSpPr>
          <p:spPr bwMode="auto">
            <a:xfrm rot="-5400000">
              <a:off x="3422" y="1507"/>
              <a:ext cx="96" cy="528"/>
            </a:xfrm>
            <a:prstGeom prst="leftBrace">
              <a:avLst>
                <a:gd name="adj1" fmla="val 45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04" name="Text Box 28"/>
            <p:cNvSpPr txBox="1">
              <a:spLocks noChangeArrowheads="1"/>
            </p:cNvSpPr>
            <p:nvPr/>
          </p:nvSpPr>
          <p:spPr bwMode="auto">
            <a:xfrm>
              <a:off x="3158" y="1819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unknown</a:t>
              </a:r>
            </a:p>
          </p:txBody>
        </p:sp>
        <p:sp>
          <p:nvSpPr>
            <p:cNvPr id="280605" name="Text Box 29"/>
            <p:cNvSpPr txBox="1">
              <a:spLocks noChangeArrowheads="1"/>
            </p:cNvSpPr>
            <p:nvPr/>
          </p:nvSpPr>
          <p:spPr bwMode="auto">
            <a:xfrm>
              <a:off x="3650" y="2059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pivot</a:t>
              </a:r>
            </a:p>
          </p:txBody>
        </p:sp>
        <p:sp>
          <p:nvSpPr>
            <p:cNvPr id="280606" name="Line 30"/>
            <p:cNvSpPr>
              <a:spLocks noChangeShapeType="1"/>
            </p:cNvSpPr>
            <p:nvPr/>
          </p:nvSpPr>
          <p:spPr bwMode="auto">
            <a:xfrm flipV="1">
              <a:off x="3878" y="1675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7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Invariant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3560763"/>
            <a:ext cx="8229600" cy="3055937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b="1"/>
              <a:t>Initialization: </a:t>
            </a:r>
            <a:r>
              <a:rPr lang="en-US"/>
              <a:t>Before the loop starts:</a:t>
            </a:r>
          </a:p>
          <a:p>
            <a:pPr marL="914400" lvl="1" indent="-457200"/>
            <a:r>
              <a:rPr lang="en-US">
                <a:latin typeface="Comic Sans MS" pitchFamily="-107" charset="0"/>
              </a:rPr>
              <a:t>A[r]</a:t>
            </a:r>
            <a:r>
              <a:rPr lang="en-US"/>
              <a:t> is the pivot</a:t>
            </a:r>
          </a:p>
          <a:p>
            <a:pPr marL="914400" lvl="1" indent="-457200"/>
            <a:r>
              <a:rPr lang="en-US"/>
              <a:t>subarrays </a:t>
            </a:r>
            <a:r>
              <a:rPr lang="en-US">
                <a:latin typeface="Comic Sans MS" pitchFamily="-107" charset="0"/>
              </a:rPr>
              <a:t>A[p . . i]</a:t>
            </a:r>
            <a:r>
              <a:rPr lang="en-US"/>
              <a:t> and </a:t>
            </a:r>
            <a:r>
              <a:rPr lang="en-US">
                <a:latin typeface="Comic Sans MS" pitchFamily="-107" charset="0"/>
              </a:rPr>
              <a:t>A[i + 1 . . j - 1]</a:t>
            </a:r>
            <a:r>
              <a:rPr lang="en-US"/>
              <a:t> are empty</a:t>
            </a:r>
          </a:p>
          <a:p>
            <a:pPr marL="914400" lvl="1" indent="-457200"/>
            <a:r>
              <a:rPr lang="en-US"/>
              <a:t>All elements in the array are not examined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49500" y="1517650"/>
            <a:ext cx="4175125" cy="1976438"/>
            <a:chOff x="1560" y="1072"/>
            <a:chExt cx="2630" cy="1245"/>
          </a:xfrm>
        </p:grpSpPr>
        <p:sp>
          <p:nvSpPr>
            <p:cNvPr id="281605" name="Rectangle 5"/>
            <p:cNvSpPr>
              <a:spLocks noChangeArrowheads="1"/>
            </p:cNvSpPr>
            <p:nvPr/>
          </p:nvSpPr>
          <p:spPr bwMode="auto">
            <a:xfrm>
              <a:off x="3600" y="1354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81606" name="Rectangle 6"/>
            <p:cNvSpPr>
              <a:spLocks noChangeArrowheads="1"/>
            </p:cNvSpPr>
            <p:nvPr/>
          </p:nvSpPr>
          <p:spPr bwMode="auto">
            <a:xfrm>
              <a:off x="3339" y="1354"/>
              <a:ext cx="261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81607" name="Rectangle 7"/>
            <p:cNvSpPr>
              <a:spLocks noChangeArrowheads="1"/>
            </p:cNvSpPr>
            <p:nvPr/>
          </p:nvSpPr>
          <p:spPr bwMode="auto">
            <a:xfrm>
              <a:off x="3079" y="1354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81608" name="Rectangle 8"/>
            <p:cNvSpPr>
              <a:spLocks noChangeArrowheads="1"/>
            </p:cNvSpPr>
            <p:nvPr/>
          </p:nvSpPr>
          <p:spPr bwMode="auto">
            <a:xfrm>
              <a:off x="2819" y="1354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81609" name="Rectangle 9"/>
            <p:cNvSpPr>
              <a:spLocks noChangeArrowheads="1"/>
            </p:cNvSpPr>
            <p:nvPr/>
          </p:nvSpPr>
          <p:spPr bwMode="auto">
            <a:xfrm>
              <a:off x="2558" y="1354"/>
              <a:ext cx="261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81610" name="Rectangle 10"/>
            <p:cNvSpPr>
              <a:spLocks noChangeArrowheads="1"/>
            </p:cNvSpPr>
            <p:nvPr/>
          </p:nvSpPr>
          <p:spPr bwMode="auto">
            <a:xfrm>
              <a:off x="2298" y="1354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81611" name="Rectangle 11"/>
            <p:cNvSpPr>
              <a:spLocks noChangeArrowheads="1"/>
            </p:cNvSpPr>
            <p:nvPr/>
          </p:nvSpPr>
          <p:spPr bwMode="auto">
            <a:xfrm>
              <a:off x="2037" y="1354"/>
              <a:ext cx="261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81612" name="Rectangle 12"/>
            <p:cNvSpPr>
              <a:spLocks noChangeArrowheads="1"/>
            </p:cNvSpPr>
            <p:nvPr/>
          </p:nvSpPr>
          <p:spPr bwMode="auto">
            <a:xfrm>
              <a:off x="1777" y="1354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81613" name="Line 13"/>
            <p:cNvSpPr>
              <a:spLocks noChangeShapeType="1"/>
            </p:cNvSpPr>
            <p:nvPr/>
          </p:nvSpPr>
          <p:spPr bwMode="auto">
            <a:xfrm>
              <a:off x="3339" y="1354"/>
              <a:ext cx="0" cy="2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614" name="Text Box 14"/>
            <p:cNvSpPr txBox="1">
              <a:spLocks noChangeArrowheads="1"/>
            </p:cNvSpPr>
            <p:nvPr/>
          </p:nvSpPr>
          <p:spPr bwMode="auto">
            <a:xfrm>
              <a:off x="1758" y="1081"/>
              <a:ext cx="2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p,j</a:t>
              </a:r>
            </a:p>
          </p:txBody>
        </p:sp>
        <p:sp>
          <p:nvSpPr>
            <p:cNvPr id="281615" name="Text Box 15"/>
            <p:cNvSpPr txBox="1">
              <a:spLocks noChangeArrowheads="1"/>
            </p:cNvSpPr>
            <p:nvPr/>
          </p:nvSpPr>
          <p:spPr bwMode="auto">
            <a:xfrm>
              <a:off x="1560" y="1112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281616" name="Text Box 16"/>
            <p:cNvSpPr txBox="1">
              <a:spLocks noChangeArrowheads="1"/>
            </p:cNvSpPr>
            <p:nvPr/>
          </p:nvSpPr>
          <p:spPr bwMode="auto">
            <a:xfrm>
              <a:off x="3896" y="1072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281617" name="Rectangle 17"/>
            <p:cNvSpPr>
              <a:spLocks noChangeArrowheads="1"/>
            </p:cNvSpPr>
            <p:nvPr/>
          </p:nvSpPr>
          <p:spPr bwMode="auto">
            <a:xfrm>
              <a:off x="3858" y="1354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  <a:latin typeface="Comic Sans MS" pitchFamily="-107" charset="0"/>
                </a:rPr>
                <a:t>x</a:t>
              </a:r>
            </a:p>
          </p:txBody>
        </p:sp>
        <p:sp>
          <p:nvSpPr>
            <p:cNvPr id="281618" name="Line 18"/>
            <p:cNvSpPr>
              <a:spLocks noChangeShapeType="1"/>
            </p:cNvSpPr>
            <p:nvPr/>
          </p:nvSpPr>
          <p:spPr bwMode="auto">
            <a:xfrm>
              <a:off x="3860" y="1287"/>
              <a:ext cx="0" cy="3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619" name="AutoShape 19"/>
            <p:cNvSpPr>
              <a:spLocks/>
            </p:cNvSpPr>
            <p:nvPr/>
          </p:nvSpPr>
          <p:spPr bwMode="auto">
            <a:xfrm rot="-5400000">
              <a:off x="2736" y="728"/>
              <a:ext cx="164" cy="2072"/>
            </a:xfrm>
            <a:prstGeom prst="leftBrace">
              <a:avLst>
                <a:gd name="adj1" fmla="val 10528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620" name="Text Box 20"/>
            <p:cNvSpPr txBox="1">
              <a:spLocks noChangeArrowheads="1"/>
            </p:cNvSpPr>
            <p:nvPr/>
          </p:nvSpPr>
          <p:spPr bwMode="auto">
            <a:xfrm>
              <a:off x="2365" y="1895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unknown</a:t>
              </a:r>
            </a:p>
          </p:txBody>
        </p:sp>
        <p:sp>
          <p:nvSpPr>
            <p:cNvPr id="281621" name="Text Box 21"/>
            <p:cNvSpPr txBox="1">
              <a:spLocks noChangeArrowheads="1"/>
            </p:cNvSpPr>
            <p:nvPr/>
          </p:nvSpPr>
          <p:spPr bwMode="auto">
            <a:xfrm>
              <a:off x="3770" y="2086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pivot</a:t>
              </a:r>
            </a:p>
          </p:txBody>
        </p:sp>
        <p:sp>
          <p:nvSpPr>
            <p:cNvPr id="281622" name="Line 22"/>
            <p:cNvSpPr>
              <a:spLocks noChangeShapeType="1"/>
            </p:cNvSpPr>
            <p:nvPr/>
          </p:nvSpPr>
          <p:spPr bwMode="auto">
            <a:xfrm flipV="1">
              <a:off x="3998" y="1702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2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Invariant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3663950"/>
            <a:ext cx="7985766" cy="295275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b="1" dirty="0"/>
              <a:t>Maintenance: </a:t>
            </a:r>
            <a:r>
              <a:rPr lang="en-US" dirty="0"/>
              <a:t>While the loop is running</a:t>
            </a:r>
          </a:p>
          <a:p>
            <a:pPr marL="914400" lvl="1" indent="-457200"/>
            <a:r>
              <a:rPr lang="en-US" sz="2800" dirty="0">
                <a:latin typeface="Comic Sans MS" pitchFamily="-107" charset="0"/>
              </a:rPr>
              <a:t>if A[ j ] ≤ </a:t>
            </a:r>
            <a:r>
              <a:rPr lang="en-US" sz="2800" dirty="0"/>
              <a:t>pivot, then</a:t>
            </a:r>
            <a:r>
              <a:rPr lang="en-US" sz="2800" dirty="0">
                <a:latin typeface="Comic Sans MS" pitchFamily="-107" charset="0"/>
              </a:rPr>
              <a:t> </a:t>
            </a:r>
            <a:r>
              <a:rPr lang="en-US" sz="2800" dirty="0" err="1">
                <a:latin typeface="Comic Sans MS" pitchFamily="-107" charset="0"/>
              </a:rPr>
              <a:t>i</a:t>
            </a:r>
            <a:r>
              <a:rPr lang="en-US" sz="2800" dirty="0">
                <a:latin typeface="Comic Sans MS" pitchFamily="-107" charset="0"/>
              </a:rPr>
              <a:t> </a:t>
            </a:r>
            <a:r>
              <a:rPr lang="en-US" sz="2800" dirty="0"/>
              <a:t>is incremented, </a:t>
            </a:r>
            <a:r>
              <a:rPr lang="en-US" sz="2800" dirty="0">
                <a:latin typeface="Comic Sans MS" pitchFamily="-107" charset="0"/>
              </a:rPr>
              <a:t>A[ j ] </a:t>
            </a:r>
            <a:r>
              <a:rPr lang="en-US" sz="2800" dirty="0"/>
              <a:t>and</a:t>
            </a:r>
            <a:r>
              <a:rPr lang="en-US" sz="2800" dirty="0">
                <a:latin typeface="Comic Sans MS" pitchFamily="-107" charset="0"/>
              </a:rPr>
              <a:t> A[</a:t>
            </a:r>
            <a:r>
              <a:rPr lang="en-US" sz="2800" dirty="0" err="1">
                <a:latin typeface="Comic Sans MS" pitchFamily="-107" charset="0"/>
              </a:rPr>
              <a:t>i</a:t>
            </a:r>
            <a:r>
              <a:rPr lang="en-US" sz="2800" dirty="0">
                <a:latin typeface="Comic Sans MS" pitchFamily="-107" charset="0"/>
              </a:rPr>
              <a:t> +1] </a:t>
            </a:r>
            <a:r>
              <a:rPr lang="en-US" sz="2800" dirty="0"/>
              <a:t>are swapped and then j is incremented</a:t>
            </a:r>
          </a:p>
          <a:p>
            <a:pPr marL="914400" lvl="1" indent="-457200"/>
            <a:r>
              <a:rPr lang="en-US" sz="2800" dirty="0"/>
              <a:t>If </a:t>
            </a:r>
            <a:r>
              <a:rPr lang="en-US" sz="2800" dirty="0">
                <a:latin typeface="Comic Sans MS" pitchFamily="-107" charset="0"/>
              </a:rPr>
              <a:t>A[ j ] &gt; pivot, </a:t>
            </a:r>
            <a:r>
              <a:rPr lang="en-US" sz="2800" dirty="0"/>
              <a:t>then increment only j</a:t>
            </a:r>
            <a:r>
              <a:rPr lang="en-US" sz="2800" dirty="0">
                <a:latin typeface="Comic Sans MS" pitchFamily="-107" charset="0"/>
              </a:rPr>
              <a:t> </a:t>
            </a:r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5516563" y="2174875"/>
            <a:ext cx="412750" cy="4238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5102225" y="2174875"/>
            <a:ext cx="414338" cy="4238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4689475" y="2174875"/>
            <a:ext cx="412750" cy="423863"/>
          </a:xfrm>
          <a:prstGeom prst="rect">
            <a:avLst/>
          </a:prstGeom>
          <a:solidFill>
            <a:srgbClr val="96969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82631" name="Rectangle 7"/>
          <p:cNvSpPr>
            <a:spLocks noChangeArrowheads="1"/>
          </p:cNvSpPr>
          <p:nvPr/>
        </p:nvSpPr>
        <p:spPr bwMode="auto">
          <a:xfrm>
            <a:off x="4276725" y="2174875"/>
            <a:ext cx="412750" cy="423863"/>
          </a:xfrm>
          <a:prstGeom prst="rect">
            <a:avLst/>
          </a:prstGeom>
          <a:solidFill>
            <a:srgbClr val="96969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3862388" y="2174875"/>
            <a:ext cx="414337" cy="423863"/>
          </a:xfrm>
          <a:prstGeom prst="rect">
            <a:avLst/>
          </a:prstGeom>
          <a:solidFill>
            <a:srgbClr val="96969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82633" name="Rectangle 9"/>
          <p:cNvSpPr>
            <a:spLocks noChangeArrowheads="1"/>
          </p:cNvSpPr>
          <p:nvPr/>
        </p:nvSpPr>
        <p:spPr bwMode="auto">
          <a:xfrm>
            <a:off x="3449638" y="2174875"/>
            <a:ext cx="412750" cy="423863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82634" name="Rectangle 10"/>
          <p:cNvSpPr>
            <a:spLocks noChangeArrowheads="1"/>
          </p:cNvSpPr>
          <p:nvPr/>
        </p:nvSpPr>
        <p:spPr bwMode="auto">
          <a:xfrm>
            <a:off x="3035300" y="2174875"/>
            <a:ext cx="414338" cy="423863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82635" name="Rectangle 11"/>
          <p:cNvSpPr>
            <a:spLocks noChangeArrowheads="1"/>
          </p:cNvSpPr>
          <p:nvPr/>
        </p:nvSpPr>
        <p:spPr bwMode="auto">
          <a:xfrm>
            <a:off x="2622550" y="2174875"/>
            <a:ext cx="412750" cy="423863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82636" name="Line 12"/>
          <p:cNvSpPr>
            <a:spLocks noChangeShapeType="1"/>
          </p:cNvSpPr>
          <p:nvPr/>
        </p:nvSpPr>
        <p:spPr bwMode="auto">
          <a:xfrm>
            <a:off x="5102225" y="2174875"/>
            <a:ext cx="1588" cy="423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637" name="AutoShape 13"/>
          <p:cNvSpPr>
            <a:spLocks/>
          </p:cNvSpPr>
          <p:nvPr/>
        </p:nvSpPr>
        <p:spPr bwMode="auto">
          <a:xfrm rot="5400000">
            <a:off x="3129756" y="1088232"/>
            <a:ext cx="169863" cy="1276350"/>
          </a:xfrm>
          <a:prstGeom prst="leftBrace">
            <a:avLst>
              <a:gd name="adj1" fmla="val 626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638" name="AutoShape 14"/>
          <p:cNvSpPr>
            <a:spLocks/>
          </p:cNvSpPr>
          <p:nvPr/>
        </p:nvSpPr>
        <p:spPr bwMode="auto">
          <a:xfrm rot="5400000">
            <a:off x="4405313" y="1108075"/>
            <a:ext cx="152400" cy="12192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639" name="Text Box 15"/>
          <p:cNvSpPr txBox="1">
            <a:spLocks noChangeArrowheads="1"/>
          </p:cNvSpPr>
          <p:nvPr/>
        </p:nvSpPr>
        <p:spPr bwMode="auto">
          <a:xfrm>
            <a:off x="2547938" y="1260475"/>
            <a:ext cx="1331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7" charset="0"/>
              </a:rPr>
              <a:t>A[p…i] ≤ x</a:t>
            </a:r>
          </a:p>
        </p:txBody>
      </p:sp>
      <p:sp>
        <p:nvSpPr>
          <p:cNvPr id="282640" name="Text Box 16"/>
          <p:cNvSpPr txBox="1">
            <a:spLocks noChangeArrowheads="1"/>
          </p:cNvSpPr>
          <p:nvPr/>
        </p:nvSpPr>
        <p:spPr bwMode="auto">
          <a:xfrm>
            <a:off x="3910013" y="1260475"/>
            <a:ext cx="174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7" charset="0"/>
              </a:rPr>
              <a:t>A[i+1…j-1] &gt; x</a:t>
            </a:r>
          </a:p>
        </p:txBody>
      </p:sp>
      <p:sp>
        <p:nvSpPr>
          <p:cNvPr id="282641" name="Text Box 17"/>
          <p:cNvSpPr txBox="1">
            <a:spLocks noChangeArrowheads="1"/>
          </p:cNvSpPr>
          <p:nvPr/>
        </p:nvSpPr>
        <p:spPr bwMode="auto">
          <a:xfrm>
            <a:off x="2649538" y="1741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282642" name="Text Box 18"/>
          <p:cNvSpPr txBox="1">
            <a:spLocks noChangeArrowheads="1"/>
          </p:cNvSpPr>
          <p:nvPr/>
        </p:nvSpPr>
        <p:spPr bwMode="auto">
          <a:xfrm>
            <a:off x="3513138" y="1741488"/>
            <a:ext cx="23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282643" name="Text Box 19"/>
          <p:cNvSpPr txBox="1">
            <a:spLocks noChangeArrowheads="1"/>
          </p:cNvSpPr>
          <p:nvPr/>
        </p:nvSpPr>
        <p:spPr bwMode="auto">
          <a:xfrm>
            <a:off x="3862388" y="1741488"/>
            <a:ext cx="495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i+1</a:t>
            </a:r>
          </a:p>
        </p:txBody>
      </p:sp>
      <p:sp>
        <p:nvSpPr>
          <p:cNvPr id="282644" name="Text Box 20"/>
          <p:cNvSpPr txBox="1">
            <a:spLocks noChangeArrowheads="1"/>
          </p:cNvSpPr>
          <p:nvPr/>
        </p:nvSpPr>
        <p:spPr bwMode="auto">
          <a:xfrm>
            <a:off x="5986463" y="17272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282645" name="Text Box 21"/>
          <p:cNvSpPr txBox="1">
            <a:spLocks noChangeArrowheads="1"/>
          </p:cNvSpPr>
          <p:nvPr/>
        </p:nvSpPr>
        <p:spPr bwMode="auto">
          <a:xfrm>
            <a:off x="4649788" y="1727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j-1</a:t>
            </a:r>
          </a:p>
        </p:txBody>
      </p:sp>
      <p:sp>
        <p:nvSpPr>
          <p:cNvPr id="282646" name="Line 22"/>
          <p:cNvSpPr>
            <a:spLocks noChangeShapeType="1"/>
          </p:cNvSpPr>
          <p:nvPr/>
        </p:nvSpPr>
        <p:spPr bwMode="auto">
          <a:xfrm>
            <a:off x="3862388" y="2058988"/>
            <a:ext cx="1587" cy="61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647" name="Line 23"/>
          <p:cNvSpPr>
            <a:spLocks noChangeShapeType="1"/>
          </p:cNvSpPr>
          <p:nvPr/>
        </p:nvSpPr>
        <p:spPr bwMode="auto">
          <a:xfrm>
            <a:off x="5100638" y="2068513"/>
            <a:ext cx="1587" cy="61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648" name="Rectangle 24"/>
          <p:cNvSpPr>
            <a:spLocks noChangeArrowheads="1"/>
          </p:cNvSpPr>
          <p:nvPr/>
        </p:nvSpPr>
        <p:spPr bwMode="auto">
          <a:xfrm>
            <a:off x="5926138" y="2174875"/>
            <a:ext cx="412750" cy="4238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Comic Sans MS" pitchFamily="-107" charset="0"/>
              </a:rPr>
              <a:t>x</a:t>
            </a:r>
          </a:p>
        </p:txBody>
      </p:sp>
      <p:sp>
        <p:nvSpPr>
          <p:cNvPr id="282649" name="Line 25"/>
          <p:cNvSpPr>
            <a:spLocks noChangeShapeType="1"/>
          </p:cNvSpPr>
          <p:nvPr/>
        </p:nvSpPr>
        <p:spPr bwMode="auto">
          <a:xfrm>
            <a:off x="5929313" y="2068513"/>
            <a:ext cx="1587" cy="61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650" name="AutoShape 26"/>
          <p:cNvSpPr>
            <a:spLocks/>
          </p:cNvSpPr>
          <p:nvPr/>
        </p:nvSpPr>
        <p:spPr bwMode="auto">
          <a:xfrm rot="-5400000">
            <a:off x="5424488" y="2460625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651" name="Text Box 27"/>
          <p:cNvSpPr txBox="1">
            <a:spLocks noChangeArrowheads="1"/>
          </p:cNvSpPr>
          <p:nvPr/>
        </p:nvSpPr>
        <p:spPr bwMode="auto">
          <a:xfrm>
            <a:off x="5005388" y="2955925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unknown</a:t>
            </a:r>
          </a:p>
        </p:txBody>
      </p:sp>
      <p:sp>
        <p:nvSpPr>
          <p:cNvPr id="282652" name="Text Box 28"/>
          <p:cNvSpPr txBox="1">
            <a:spLocks noChangeArrowheads="1"/>
          </p:cNvSpPr>
          <p:nvPr/>
        </p:nvSpPr>
        <p:spPr bwMode="auto">
          <a:xfrm>
            <a:off x="5786438" y="3336925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pivot</a:t>
            </a:r>
          </a:p>
        </p:txBody>
      </p:sp>
      <p:sp>
        <p:nvSpPr>
          <p:cNvPr id="282653" name="Line 29"/>
          <p:cNvSpPr>
            <a:spLocks noChangeShapeType="1"/>
          </p:cNvSpPr>
          <p:nvPr/>
        </p:nvSpPr>
        <p:spPr bwMode="auto">
          <a:xfrm flipV="1">
            <a:off x="6148388" y="2727325"/>
            <a:ext cx="1587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3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Maintenance of Loop Invariant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57625" y="1143000"/>
            <a:ext cx="4121150" cy="2271713"/>
            <a:chOff x="1440" y="720"/>
            <a:chExt cx="2596" cy="1431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440" y="1680"/>
              <a:ext cx="2592" cy="192"/>
              <a:chOff x="336" y="1344"/>
              <a:chExt cx="2592" cy="192"/>
            </a:xfrm>
          </p:grpSpPr>
          <p:sp>
            <p:nvSpPr>
              <p:cNvPr id="283653" name="Rectangle 5"/>
              <p:cNvSpPr>
                <a:spLocks noChangeArrowheads="1"/>
              </p:cNvSpPr>
              <p:nvPr/>
            </p:nvSpPr>
            <p:spPr bwMode="auto">
              <a:xfrm>
                <a:off x="2766" y="1344"/>
                <a:ext cx="16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1600">
                    <a:solidFill>
                      <a:schemeClr val="accent2"/>
                    </a:solidFill>
                    <a:latin typeface="Monotype Corsiva" pitchFamily="-107" charset="0"/>
                  </a:rPr>
                  <a:t>x</a:t>
                </a: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654" name="Rectangle 6"/>
              <p:cNvSpPr>
                <a:spLocks noChangeArrowheads="1"/>
              </p:cNvSpPr>
              <p:nvPr/>
            </p:nvSpPr>
            <p:spPr bwMode="auto">
              <a:xfrm>
                <a:off x="2604" y="1344"/>
                <a:ext cx="16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655" name="Rectangle 7"/>
              <p:cNvSpPr>
                <a:spLocks noChangeArrowheads="1"/>
              </p:cNvSpPr>
              <p:nvPr/>
            </p:nvSpPr>
            <p:spPr bwMode="auto">
              <a:xfrm>
                <a:off x="2442" y="1344"/>
                <a:ext cx="16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656" name="Rectangle 8"/>
              <p:cNvSpPr>
                <a:spLocks noChangeArrowheads="1"/>
              </p:cNvSpPr>
              <p:nvPr/>
            </p:nvSpPr>
            <p:spPr bwMode="auto">
              <a:xfrm>
                <a:off x="2280" y="1344"/>
                <a:ext cx="16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657" name="Rectangle 9"/>
              <p:cNvSpPr>
                <a:spLocks noChangeArrowheads="1"/>
              </p:cNvSpPr>
              <p:nvPr/>
            </p:nvSpPr>
            <p:spPr bwMode="auto">
              <a:xfrm>
                <a:off x="2118" y="1344"/>
                <a:ext cx="16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658" name="Rectangle 10"/>
              <p:cNvSpPr>
                <a:spLocks noChangeArrowheads="1"/>
              </p:cNvSpPr>
              <p:nvPr/>
            </p:nvSpPr>
            <p:spPr bwMode="auto">
              <a:xfrm>
                <a:off x="1956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659" name="Rectangle 11"/>
              <p:cNvSpPr>
                <a:spLocks noChangeArrowheads="1"/>
              </p:cNvSpPr>
              <p:nvPr/>
            </p:nvSpPr>
            <p:spPr bwMode="auto">
              <a:xfrm>
                <a:off x="1794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660" name="Rectangle 12"/>
              <p:cNvSpPr>
                <a:spLocks noChangeArrowheads="1"/>
              </p:cNvSpPr>
              <p:nvPr/>
            </p:nvSpPr>
            <p:spPr bwMode="auto">
              <a:xfrm>
                <a:off x="1632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661" name="Rectangle 13"/>
              <p:cNvSpPr>
                <a:spLocks noChangeArrowheads="1"/>
              </p:cNvSpPr>
              <p:nvPr/>
            </p:nvSpPr>
            <p:spPr bwMode="auto">
              <a:xfrm>
                <a:off x="1470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662" name="Rectangle 14"/>
              <p:cNvSpPr>
                <a:spLocks noChangeArrowheads="1"/>
              </p:cNvSpPr>
              <p:nvPr/>
            </p:nvSpPr>
            <p:spPr bwMode="auto">
              <a:xfrm>
                <a:off x="1308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663" name="Rectangle 15"/>
              <p:cNvSpPr>
                <a:spLocks noChangeArrowheads="1"/>
              </p:cNvSpPr>
              <p:nvPr/>
            </p:nvSpPr>
            <p:spPr bwMode="auto">
              <a:xfrm>
                <a:off x="1146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664" name="Rectangle 16"/>
              <p:cNvSpPr>
                <a:spLocks noChangeArrowheads="1"/>
              </p:cNvSpPr>
              <p:nvPr/>
            </p:nvSpPr>
            <p:spPr bwMode="auto">
              <a:xfrm>
                <a:off x="984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665" name="Rectangle 17"/>
              <p:cNvSpPr>
                <a:spLocks noChangeArrowheads="1"/>
              </p:cNvSpPr>
              <p:nvPr/>
            </p:nvSpPr>
            <p:spPr bwMode="auto">
              <a:xfrm>
                <a:off x="822" y="1344"/>
                <a:ext cx="162" cy="192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666" name="Rectangle 18"/>
              <p:cNvSpPr>
                <a:spLocks noChangeArrowheads="1"/>
              </p:cNvSpPr>
              <p:nvPr/>
            </p:nvSpPr>
            <p:spPr bwMode="auto">
              <a:xfrm>
                <a:off x="660" y="1344"/>
                <a:ext cx="162" cy="192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667" name="Rectangle 19"/>
              <p:cNvSpPr>
                <a:spLocks noChangeArrowheads="1"/>
              </p:cNvSpPr>
              <p:nvPr/>
            </p:nvSpPr>
            <p:spPr bwMode="auto">
              <a:xfrm>
                <a:off x="498" y="1344"/>
                <a:ext cx="162" cy="192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668" name="Rectangle 20"/>
              <p:cNvSpPr>
                <a:spLocks noChangeArrowheads="1"/>
              </p:cNvSpPr>
              <p:nvPr/>
            </p:nvSpPr>
            <p:spPr bwMode="auto">
              <a:xfrm>
                <a:off x="336" y="1344"/>
                <a:ext cx="162" cy="192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669" name="Line 21"/>
              <p:cNvSpPr>
                <a:spLocks noChangeShapeType="1"/>
              </p:cNvSpPr>
              <p:nvPr/>
            </p:nvSpPr>
            <p:spPr bwMode="auto">
              <a:xfrm>
                <a:off x="336" y="1344"/>
                <a:ext cx="259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670" name="Line 22"/>
              <p:cNvSpPr>
                <a:spLocks noChangeShapeType="1"/>
              </p:cNvSpPr>
              <p:nvPr/>
            </p:nvSpPr>
            <p:spPr bwMode="auto">
              <a:xfrm>
                <a:off x="336" y="1536"/>
                <a:ext cx="259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671" name="Line 23"/>
              <p:cNvSpPr>
                <a:spLocks noChangeShapeType="1"/>
              </p:cNvSpPr>
              <p:nvPr/>
            </p:nvSpPr>
            <p:spPr bwMode="auto">
              <a:xfrm>
                <a:off x="336" y="1344"/>
                <a:ext cx="0" cy="19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672" name="Line 24"/>
              <p:cNvSpPr>
                <a:spLocks noChangeShapeType="1"/>
              </p:cNvSpPr>
              <p:nvPr/>
            </p:nvSpPr>
            <p:spPr bwMode="auto">
              <a:xfrm>
                <a:off x="498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673" name="Line 25"/>
              <p:cNvSpPr>
                <a:spLocks noChangeShapeType="1"/>
              </p:cNvSpPr>
              <p:nvPr/>
            </p:nvSpPr>
            <p:spPr bwMode="auto">
              <a:xfrm>
                <a:off x="660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674" name="Line 26"/>
              <p:cNvSpPr>
                <a:spLocks noChangeShapeType="1"/>
              </p:cNvSpPr>
              <p:nvPr/>
            </p:nvSpPr>
            <p:spPr bwMode="auto">
              <a:xfrm>
                <a:off x="822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675" name="Line 27"/>
              <p:cNvSpPr>
                <a:spLocks noChangeShapeType="1"/>
              </p:cNvSpPr>
              <p:nvPr/>
            </p:nvSpPr>
            <p:spPr bwMode="auto">
              <a:xfrm>
                <a:off x="984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676" name="Line 28"/>
              <p:cNvSpPr>
                <a:spLocks noChangeShapeType="1"/>
              </p:cNvSpPr>
              <p:nvPr/>
            </p:nvSpPr>
            <p:spPr bwMode="auto">
              <a:xfrm>
                <a:off x="1146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677" name="Line 29"/>
              <p:cNvSpPr>
                <a:spLocks noChangeShapeType="1"/>
              </p:cNvSpPr>
              <p:nvPr/>
            </p:nvSpPr>
            <p:spPr bwMode="auto">
              <a:xfrm>
                <a:off x="1308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678" name="Line 30"/>
              <p:cNvSpPr>
                <a:spLocks noChangeShapeType="1"/>
              </p:cNvSpPr>
              <p:nvPr/>
            </p:nvSpPr>
            <p:spPr bwMode="auto">
              <a:xfrm>
                <a:off x="1470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679" name="Line 31"/>
              <p:cNvSpPr>
                <a:spLocks noChangeShapeType="1"/>
              </p:cNvSpPr>
              <p:nvPr/>
            </p:nvSpPr>
            <p:spPr bwMode="auto">
              <a:xfrm>
                <a:off x="1632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680" name="Line 32"/>
              <p:cNvSpPr>
                <a:spLocks noChangeShapeType="1"/>
              </p:cNvSpPr>
              <p:nvPr/>
            </p:nvSpPr>
            <p:spPr bwMode="auto">
              <a:xfrm>
                <a:off x="1794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681" name="Line 33"/>
              <p:cNvSpPr>
                <a:spLocks noChangeShapeType="1"/>
              </p:cNvSpPr>
              <p:nvPr/>
            </p:nvSpPr>
            <p:spPr bwMode="auto">
              <a:xfrm>
                <a:off x="1956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682" name="Line 34"/>
              <p:cNvSpPr>
                <a:spLocks noChangeShapeType="1"/>
              </p:cNvSpPr>
              <p:nvPr/>
            </p:nvSpPr>
            <p:spPr bwMode="auto">
              <a:xfrm>
                <a:off x="2118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683" name="Line 35"/>
              <p:cNvSpPr>
                <a:spLocks noChangeShapeType="1"/>
              </p:cNvSpPr>
              <p:nvPr/>
            </p:nvSpPr>
            <p:spPr bwMode="auto">
              <a:xfrm>
                <a:off x="2280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684" name="Line 36"/>
              <p:cNvSpPr>
                <a:spLocks noChangeShapeType="1"/>
              </p:cNvSpPr>
              <p:nvPr/>
            </p:nvSpPr>
            <p:spPr bwMode="auto">
              <a:xfrm>
                <a:off x="2442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685" name="Line 37"/>
              <p:cNvSpPr>
                <a:spLocks noChangeShapeType="1"/>
              </p:cNvSpPr>
              <p:nvPr/>
            </p:nvSpPr>
            <p:spPr bwMode="auto">
              <a:xfrm>
                <a:off x="2604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686" name="Line 38"/>
              <p:cNvSpPr>
                <a:spLocks noChangeShapeType="1"/>
              </p:cNvSpPr>
              <p:nvPr/>
            </p:nvSpPr>
            <p:spPr bwMode="auto">
              <a:xfrm>
                <a:off x="2766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687" name="Line 39"/>
              <p:cNvSpPr>
                <a:spLocks noChangeShapeType="1"/>
              </p:cNvSpPr>
              <p:nvPr/>
            </p:nvSpPr>
            <p:spPr bwMode="auto">
              <a:xfrm>
                <a:off x="2928" y="1344"/>
                <a:ext cx="0" cy="19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3688" name="Text Box 40"/>
            <p:cNvSpPr txBox="1">
              <a:spLocks noChangeArrowheads="1"/>
            </p:cNvSpPr>
            <p:nvPr/>
          </p:nvSpPr>
          <p:spPr bwMode="auto">
            <a:xfrm>
              <a:off x="1440" y="1468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p</a:t>
              </a:r>
            </a:p>
          </p:txBody>
        </p:sp>
        <p:grpSp>
          <p:nvGrpSpPr>
            <p:cNvPr id="4" name="Group 41"/>
            <p:cNvGrpSpPr>
              <a:grpSpLocks/>
            </p:cNvGrpSpPr>
            <p:nvPr/>
          </p:nvGrpSpPr>
          <p:grpSpPr bwMode="auto">
            <a:xfrm>
              <a:off x="1440" y="960"/>
              <a:ext cx="2592" cy="192"/>
              <a:chOff x="336" y="1344"/>
              <a:chExt cx="2592" cy="192"/>
            </a:xfrm>
          </p:grpSpPr>
          <p:sp>
            <p:nvSpPr>
              <p:cNvPr id="283690" name="Rectangle 42"/>
              <p:cNvSpPr>
                <a:spLocks noChangeArrowheads="1"/>
              </p:cNvSpPr>
              <p:nvPr/>
            </p:nvSpPr>
            <p:spPr bwMode="auto">
              <a:xfrm>
                <a:off x="2766" y="1344"/>
                <a:ext cx="16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1600">
                    <a:solidFill>
                      <a:schemeClr val="accent2"/>
                    </a:solidFill>
                    <a:latin typeface="Monotype Corsiva" pitchFamily="-107" charset="0"/>
                  </a:rPr>
                  <a:t>x</a:t>
                </a:r>
              </a:p>
            </p:txBody>
          </p:sp>
          <p:sp>
            <p:nvSpPr>
              <p:cNvPr id="283691" name="Rectangle 43"/>
              <p:cNvSpPr>
                <a:spLocks noChangeArrowheads="1"/>
              </p:cNvSpPr>
              <p:nvPr/>
            </p:nvSpPr>
            <p:spPr bwMode="auto">
              <a:xfrm>
                <a:off x="2604" y="1344"/>
                <a:ext cx="16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692" name="Rectangle 44"/>
              <p:cNvSpPr>
                <a:spLocks noChangeArrowheads="1"/>
              </p:cNvSpPr>
              <p:nvPr/>
            </p:nvSpPr>
            <p:spPr bwMode="auto">
              <a:xfrm>
                <a:off x="2442" y="1344"/>
                <a:ext cx="16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693" name="Rectangle 45"/>
              <p:cNvSpPr>
                <a:spLocks noChangeArrowheads="1"/>
              </p:cNvSpPr>
              <p:nvPr/>
            </p:nvSpPr>
            <p:spPr bwMode="auto">
              <a:xfrm>
                <a:off x="2280" y="1344"/>
                <a:ext cx="16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694" name="Rectangle 46"/>
              <p:cNvSpPr>
                <a:spLocks noChangeArrowheads="1"/>
              </p:cNvSpPr>
              <p:nvPr/>
            </p:nvSpPr>
            <p:spPr bwMode="auto">
              <a:xfrm>
                <a:off x="2118" y="1344"/>
                <a:ext cx="16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695" name="Rectangle 47"/>
              <p:cNvSpPr>
                <a:spLocks noChangeArrowheads="1"/>
              </p:cNvSpPr>
              <p:nvPr/>
            </p:nvSpPr>
            <p:spPr bwMode="auto">
              <a:xfrm>
                <a:off x="1956" y="1344"/>
                <a:ext cx="16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800">
                    <a:solidFill>
                      <a:schemeClr val="accent2"/>
                    </a:solidFill>
                  </a:rPr>
                  <a:t>&gt;x</a:t>
                </a:r>
              </a:p>
            </p:txBody>
          </p:sp>
          <p:sp>
            <p:nvSpPr>
              <p:cNvPr id="283696" name="Rectangle 48"/>
              <p:cNvSpPr>
                <a:spLocks noChangeArrowheads="1"/>
              </p:cNvSpPr>
              <p:nvPr/>
            </p:nvSpPr>
            <p:spPr bwMode="auto">
              <a:xfrm>
                <a:off x="1794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697" name="Rectangle 49"/>
              <p:cNvSpPr>
                <a:spLocks noChangeArrowheads="1"/>
              </p:cNvSpPr>
              <p:nvPr/>
            </p:nvSpPr>
            <p:spPr bwMode="auto">
              <a:xfrm>
                <a:off x="1632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698" name="Rectangle 50"/>
              <p:cNvSpPr>
                <a:spLocks noChangeArrowheads="1"/>
              </p:cNvSpPr>
              <p:nvPr/>
            </p:nvSpPr>
            <p:spPr bwMode="auto">
              <a:xfrm>
                <a:off x="1470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699" name="Rectangle 51"/>
              <p:cNvSpPr>
                <a:spLocks noChangeArrowheads="1"/>
              </p:cNvSpPr>
              <p:nvPr/>
            </p:nvSpPr>
            <p:spPr bwMode="auto">
              <a:xfrm>
                <a:off x="1308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00" name="Rectangle 52"/>
              <p:cNvSpPr>
                <a:spLocks noChangeArrowheads="1"/>
              </p:cNvSpPr>
              <p:nvPr/>
            </p:nvSpPr>
            <p:spPr bwMode="auto">
              <a:xfrm>
                <a:off x="1146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01" name="Rectangle 53"/>
              <p:cNvSpPr>
                <a:spLocks noChangeArrowheads="1"/>
              </p:cNvSpPr>
              <p:nvPr/>
            </p:nvSpPr>
            <p:spPr bwMode="auto">
              <a:xfrm>
                <a:off x="984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02" name="Rectangle 54"/>
              <p:cNvSpPr>
                <a:spLocks noChangeArrowheads="1"/>
              </p:cNvSpPr>
              <p:nvPr/>
            </p:nvSpPr>
            <p:spPr bwMode="auto">
              <a:xfrm>
                <a:off x="822" y="1344"/>
                <a:ext cx="162" cy="192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03" name="Rectangle 55"/>
              <p:cNvSpPr>
                <a:spLocks noChangeArrowheads="1"/>
              </p:cNvSpPr>
              <p:nvPr/>
            </p:nvSpPr>
            <p:spPr bwMode="auto">
              <a:xfrm>
                <a:off x="660" y="1344"/>
                <a:ext cx="162" cy="192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04" name="Rectangle 56"/>
              <p:cNvSpPr>
                <a:spLocks noChangeArrowheads="1"/>
              </p:cNvSpPr>
              <p:nvPr/>
            </p:nvSpPr>
            <p:spPr bwMode="auto">
              <a:xfrm>
                <a:off x="498" y="1344"/>
                <a:ext cx="162" cy="192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05" name="Rectangle 57"/>
              <p:cNvSpPr>
                <a:spLocks noChangeArrowheads="1"/>
              </p:cNvSpPr>
              <p:nvPr/>
            </p:nvSpPr>
            <p:spPr bwMode="auto">
              <a:xfrm>
                <a:off x="336" y="1344"/>
                <a:ext cx="162" cy="192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06" name="Line 58"/>
              <p:cNvSpPr>
                <a:spLocks noChangeShapeType="1"/>
              </p:cNvSpPr>
              <p:nvPr/>
            </p:nvSpPr>
            <p:spPr bwMode="auto">
              <a:xfrm>
                <a:off x="336" y="1344"/>
                <a:ext cx="259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07" name="Line 59"/>
              <p:cNvSpPr>
                <a:spLocks noChangeShapeType="1"/>
              </p:cNvSpPr>
              <p:nvPr/>
            </p:nvSpPr>
            <p:spPr bwMode="auto">
              <a:xfrm>
                <a:off x="336" y="1536"/>
                <a:ext cx="259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08" name="Line 60"/>
              <p:cNvSpPr>
                <a:spLocks noChangeShapeType="1"/>
              </p:cNvSpPr>
              <p:nvPr/>
            </p:nvSpPr>
            <p:spPr bwMode="auto">
              <a:xfrm>
                <a:off x="336" y="1344"/>
                <a:ext cx="0" cy="19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09" name="Line 61"/>
              <p:cNvSpPr>
                <a:spLocks noChangeShapeType="1"/>
              </p:cNvSpPr>
              <p:nvPr/>
            </p:nvSpPr>
            <p:spPr bwMode="auto">
              <a:xfrm>
                <a:off x="498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10" name="Line 62"/>
              <p:cNvSpPr>
                <a:spLocks noChangeShapeType="1"/>
              </p:cNvSpPr>
              <p:nvPr/>
            </p:nvSpPr>
            <p:spPr bwMode="auto">
              <a:xfrm>
                <a:off x="660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11" name="Line 63"/>
              <p:cNvSpPr>
                <a:spLocks noChangeShapeType="1"/>
              </p:cNvSpPr>
              <p:nvPr/>
            </p:nvSpPr>
            <p:spPr bwMode="auto">
              <a:xfrm>
                <a:off x="822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12" name="Line 64"/>
              <p:cNvSpPr>
                <a:spLocks noChangeShapeType="1"/>
              </p:cNvSpPr>
              <p:nvPr/>
            </p:nvSpPr>
            <p:spPr bwMode="auto">
              <a:xfrm>
                <a:off x="984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13" name="Line 65"/>
              <p:cNvSpPr>
                <a:spLocks noChangeShapeType="1"/>
              </p:cNvSpPr>
              <p:nvPr/>
            </p:nvSpPr>
            <p:spPr bwMode="auto">
              <a:xfrm>
                <a:off x="1146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14" name="Line 66"/>
              <p:cNvSpPr>
                <a:spLocks noChangeShapeType="1"/>
              </p:cNvSpPr>
              <p:nvPr/>
            </p:nvSpPr>
            <p:spPr bwMode="auto">
              <a:xfrm>
                <a:off x="1308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15" name="Line 67"/>
              <p:cNvSpPr>
                <a:spLocks noChangeShapeType="1"/>
              </p:cNvSpPr>
              <p:nvPr/>
            </p:nvSpPr>
            <p:spPr bwMode="auto">
              <a:xfrm>
                <a:off x="1470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16" name="Line 68"/>
              <p:cNvSpPr>
                <a:spLocks noChangeShapeType="1"/>
              </p:cNvSpPr>
              <p:nvPr/>
            </p:nvSpPr>
            <p:spPr bwMode="auto">
              <a:xfrm>
                <a:off x="1632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17" name="Line 69"/>
              <p:cNvSpPr>
                <a:spLocks noChangeShapeType="1"/>
              </p:cNvSpPr>
              <p:nvPr/>
            </p:nvSpPr>
            <p:spPr bwMode="auto">
              <a:xfrm>
                <a:off x="1794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18" name="Line 70"/>
              <p:cNvSpPr>
                <a:spLocks noChangeShapeType="1"/>
              </p:cNvSpPr>
              <p:nvPr/>
            </p:nvSpPr>
            <p:spPr bwMode="auto">
              <a:xfrm>
                <a:off x="1956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19" name="Line 71"/>
              <p:cNvSpPr>
                <a:spLocks noChangeShapeType="1"/>
              </p:cNvSpPr>
              <p:nvPr/>
            </p:nvSpPr>
            <p:spPr bwMode="auto">
              <a:xfrm>
                <a:off x="2118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20" name="Line 72"/>
              <p:cNvSpPr>
                <a:spLocks noChangeShapeType="1"/>
              </p:cNvSpPr>
              <p:nvPr/>
            </p:nvSpPr>
            <p:spPr bwMode="auto">
              <a:xfrm>
                <a:off x="2280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21" name="Line 73"/>
              <p:cNvSpPr>
                <a:spLocks noChangeShapeType="1"/>
              </p:cNvSpPr>
              <p:nvPr/>
            </p:nvSpPr>
            <p:spPr bwMode="auto">
              <a:xfrm>
                <a:off x="2442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22" name="Line 74"/>
              <p:cNvSpPr>
                <a:spLocks noChangeShapeType="1"/>
              </p:cNvSpPr>
              <p:nvPr/>
            </p:nvSpPr>
            <p:spPr bwMode="auto">
              <a:xfrm>
                <a:off x="2604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23" name="Line 75"/>
              <p:cNvSpPr>
                <a:spLocks noChangeShapeType="1"/>
              </p:cNvSpPr>
              <p:nvPr/>
            </p:nvSpPr>
            <p:spPr bwMode="auto">
              <a:xfrm>
                <a:off x="2766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24" name="Line 76"/>
              <p:cNvSpPr>
                <a:spLocks noChangeShapeType="1"/>
              </p:cNvSpPr>
              <p:nvPr/>
            </p:nvSpPr>
            <p:spPr bwMode="auto">
              <a:xfrm>
                <a:off x="2928" y="1344"/>
                <a:ext cx="0" cy="19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3725" name="Text Box 77"/>
            <p:cNvSpPr txBox="1">
              <a:spLocks noChangeArrowheads="1"/>
            </p:cNvSpPr>
            <p:nvPr/>
          </p:nvSpPr>
          <p:spPr bwMode="auto">
            <a:xfrm>
              <a:off x="1440" y="720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p</a:t>
              </a:r>
            </a:p>
          </p:txBody>
        </p:sp>
        <p:sp>
          <p:nvSpPr>
            <p:cNvPr id="283726" name="Text Box 78"/>
            <p:cNvSpPr txBox="1">
              <a:spLocks noChangeArrowheads="1"/>
            </p:cNvSpPr>
            <p:nvPr/>
          </p:nvSpPr>
          <p:spPr bwMode="auto">
            <a:xfrm>
              <a:off x="1916" y="720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i</a:t>
              </a:r>
            </a:p>
          </p:txBody>
        </p:sp>
        <p:sp>
          <p:nvSpPr>
            <p:cNvPr id="283727" name="Text Box 79"/>
            <p:cNvSpPr txBox="1">
              <a:spLocks noChangeArrowheads="1"/>
            </p:cNvSpPr>
            <p:nvPr/>
          </p:nvSpPr>
          <p:spPr bwMode="auto">
            <a:xfrm>
              <a:off x="1916" y="1468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i</a:t>
              </a:r>
            </a:p>
          </p:txBody>
        </p:sp>
        <p:sp>
          <p:nvSpPr>
            <p:cNvPr id="283728" name="Text Box 80"/>
            <p:cNvSpPr txBox="1">
              <a:spLocks noChangeArrowheads="1"/>
            </p:cNvSpPr>
            <p:nvPr/>
          </p:nvSpPr>
          <p:spPr bwMode="auto">
            <a:xfrm>
              <a:off x="3212" y="1468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j</a:t>
              </a:r>
            </a:p>
          </p:txBody>
        </p:sp>
        <p:sp>
          <p:nvSpPr>
            <p:cNvPr id="283729" name="Text Box 81"/>
            <p:cNvSpPr txBox="1">
              <a:spLocks noChangeArrowheads="1"/>
            </p:cNvSpPr>
            <p:nvPr/>
          </p:nvSpPr>
          <p:spPr bwMode="auto">
            <a:xfrm>
              <a:off x="3024" y="720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j</a:t>
              </a:r>
            </a:p>
          </p:txBody>
        </p:sp>
        <p:sp>
          <p:nvSpPr>
            <p:cNvPr id="283730" name="Text Box 82"/>
            <p:cNvSpPr txBox="1">
              <a:spLocks noChangeArrowheads="1"/>
            </p:cNvSpPr>
            <p:nvPr/>
          </p:nvSpPr>
          <p:spPr bwMode="auto">
            <a:xfrm>
              <a:off x="3840" y="720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r</a:t>
              </a:r>
            </a:p>
          </p:txBody>
        </p:sp>
        <p:sp>
          <p:nvSpPr>
            <p:cNvPr id="283731" name="Text Box 83"/>
            <p:cNvSpPr txBox="1">
              <a:spLocks noChangeArrowheads="1"/>
            </p:cNvSpPr>
            <p:nvPr/>
          </p:nvSpPr>
          <p:spPr bwMode="auto">
            <a:xfrm>
              <a:off x="3840" y="1468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r</a:t>
              </a:r>
            </a:p>
          </p:txBody>
        </p:sp>
        <p:sp>
          <p:nvSpPr>
            <p:cNvPr id="283732" name="Line 84"/>
            <p:cNvSpPr>
              <a:spLocks noChangeShapeType="1"/>
            </p:cNvSpPr>
            <p:nvPr/>
          </p:nvSpPr>
          <p:spPr bwMode="auto">
            <a:xfrm>
              <a:off x="3120" y="120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733" name="AutoShape 85"/>
            <p:cNvSpPr>
              <a:spLocks/>
            </p:cNvSpPr>
            <p:nvPr/>
          </p:nvSpPr>
          <p:spPr bwMode="auto">
            <a:xfrm rot="-5400000">
              <a:off x="1728" y="912"/>
              <a:ext cx="48" cy="624"/>
            </a:xfrm>
            <a:prstGeom prst="leftBrace">
              <a:avLst>
                <a:gd name="adj1" fmla="val 10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734" name="AutoShape 86"/>
            <p:cNvSpPr>
              <a:spLocks/>
            </p:cNvSpPr>
            <p:nvPr/>
          </p:nvSpPr>
          <p:spPr bwMode="auto">
            <a:xfrm rot="-5400000">
              <a:off x="1728" y="1632"/>
              <a:ext cx="48" cy="624"/>
            </a:xfrm>
            <a:prstGeom prst="leftBrace">
              <a:avLst>
                <a:gd name="adj1" fmla="val 10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735" name="AutoShape 87"/>
            <p:cNvSpPr>
              <a:spLocks/>
            </p:cNvSpPr>
            <p:nvPr/>
          </p:nvSpPr>
          <p:spPr bwMode="auto">
            <a:xfrm rot="-5400000">
              <a:off x="2568" y="744"/>
              <a:ext cx="48" cy="960"/>
            </a:xfrm>
            <a:prstGeom prst="leftBrace">
              <a:avLst>
                <a:gd name="adj1" fmla="val 1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736" name="AutoShape 88"/>
            <p:cNvSpPr>
              <a:spLocks/>
            </p:cNvSpPr>
            <p:nvPr/>
          </p:nvSpPr>
          <p:spPr bwMode="auto">
            <a:xfrm rot="-5400000">
              <a:off x="2640" y="1392"/>
              <a:ext cx="48" cy="1104"/>
            </a:xfrm>
            <a:prstGeom prst="leftBrace">
              <a:avLst>
                <a:gd name="adj1" fmla="val 19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737" name="Text Box 89"/>
            <p:cNvSpPr txBox="1">
              <a:spLocks noChangeArrowheads="1"/>
            </p:cNvSpPr>
            <p:nvPr/>
          </p:nvSpPr>
          <p:spPr bwMode="auto">
            <a:xfrm>
              <a:off x="1613" y="1200"/>
              <a:ext cx="3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ea typeface="Arial" pitchFamily="-107" charset="0"/>
                  <a:cs typeface="Arial" pitchFamily="-107" charset="0"/>
                </a:rPr>
                <a:t>≤ x</a:t>
              </a:r>
            </a:p>
          </p:txBody>
        </p:sp>
        <p:sp>
          <p:nvSpPr>
            <p:cNvPr id="283738" name="Text Box 90"/>
            <p:cNvSpPr txBox="1">
              <a:spLocks noChangeArrowheads="1"/>
            </p:cNvSpPr>
            <p:nvPr/>
          </p:nvSpPr>
          <p:spPr bwMode="auto">
            <a:xfrm>
              <a:off x="2446" y="1200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ea typeface="Arial" pitchFamily="-107" charset="0"/>
                  <a:cs typeface="Arial" pitchFamily="-107" charset="0"/>
                </a:rPr>
                <a:t>&gt; x</a:t>
              </a:r>
            </a:p>
          </p:txBody>
        </p:sp>
        <p:sp>
          <p:nvSpPr>
            <p:cNvPr id="283739" name="Text Box 91"/>
            <p:cNvSpPr txBox="1">
              <a:spLocks noChangeArrowheads="1"/>
            </p:cNvSpPr>
            <p:nvPr/>
          </p:nvSpPr>
          <p:spPr bwMode="auto">
            <a:xfrm>
              <a:off x="1639" y="1920"/>
              <a:ext cx="3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ea typeface="Arial" pitchFamily="-107" charset="0"/>
                  <a:cs typeface="Arial" pitchFamily="-107" charset="0"/>
                </a:rPr>
                <a:t>≤ x</a:t>
              </a:r>
            </a:p>
          </p:txBody>
        </p:sp>
        <p:sp>
          <p:nvSpPr>
            <p:cNvPr id="283740" name="Text Box 92"/>
            <p:cNvSpPr txBox="1">
              <a:spLocks noChangeArrowheads="1"/>
            </p:cNvSpPr>
            <p:nvPr/>
          </p:nvSpPr>
          <p:spPr bwMode="auto">
            <a:xfrm>
              <a:off x="2472" y="1920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ea typeface="Arial" pitchFamily="-107" charset="0"/>
                  <a:cs typeface="Arial" pitchFamily="-107" charset="0"/>
                </a:rPr>
                <a:t>&gt; x</a:t>
              </a:r>
            </a:p>
          </p:txBody>
        </p:sp>
        <p:sp>
          <p:nvSpPr>
            <p:cNvPr id="283741" name="Line 93"/>
            <p:cNvSpPr>
              <a:spLocks noChangeShapeType="1"/>
            </p:cNvSpPr>
            <p:nvPr/>
          </p:nvSpPr>
          <p:spPr bwMode="auto">
            <a:xfrm>
              <a:off x="2084" y="914"/>
              <a:ext cx="0" cy="2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742" name="Line 94"/>
            <p:cNvSpPr>
              <a:spLocks noChangeShapeType="1"/>
            </p:cNvSpPr>
            <p:nvPr/>
          </p:nvSpPr>
          <p:spPr bwMode="auto">
            <a:xfrm>
              <a:off x="3055" y="913"/>
              <a:ext cx="0" cy="2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743" name="Line 95"/>
            <p:cNvSpPr>
              <a:spLocks noChangeShapeType="1"/>
            </p:cNvSpPr>
            <p:nvPr/>
          </p:nvSpPr>
          <p:spPr bwMode="auto">
            <a:xfrm>
              <a:off x="3875" y="913"/>
              <a:ext cx="0" cy="2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744" name="Line 96"/>
            <p:cNvSpPr>
              <a:spLocks noChangeShapeType="1"/>
            </p:cNvSpPr>
            <p:nvPr/>
          </p:nvSpPr>
          <p:spPr bwMode="auto">
            <a:xfrm>
              <a:off x="2084" y="1636"/>
              <a:ext cx="0" cy="2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745" name="Line 97"/>
            <p:cNvSpPr>
              <a:spLocks noChangeShapeType="1"/>
            </p:cNvSpPr>
            <p:nvPr/>
          </p:nvSpPr>
          <p:spPr bwMode="auto">
            <a:xfrm>
              <a:off x="3230" y="1636"/>
              <a:ext cx="0" cy="2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746" name="Line 98"/>
            <p:cNvSpPr>
              <a:spLocks noChangeShapeType="1"/>
            </p:cNvSpPr>
            <p:nvPr/>
          </p:nvSpPr>
          <p:spPr bwMode="auto">
            <a:xfrm>
              <a:off x="3874" y="1637"/>
              <a:ext cx="0" cy="2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99"/>
          <p:cNvGrpSpPr>
            <a:grpSpLocks/>
          </p:cNvGrpSpPr>
          <p:nvPr/>
        </p:nvGrpSpPr>
        <p:grpSpPr bwMode="auto">
          <a:xfrm>
            <a:off x="3857625" y="3733800"/>
            <a:ext cx="4121150" cy="2286000"/>
            <a:chOff x="1440" y="2352"/>
            <a:chExt cx="2596" cy="1440"/>
          </a:xfrm>
        </p:grpSpPr>
        <p:grpSp>
          <p:nvGrpSpPr>
            <p:cNvPr id="6" name="Group 100"/>
            <p:cNvGrpSpPr>
              <a:grpSpLocks/>
            </p:cNvGrpSpPr>
            <p:nvPr/>
          </p:nvGrpSpPr>
          <p:grpSpPr bwMode="auto">
            <a:xfrm>
              <a:off x="1440" y="2592"/>
              <a:ext cx="2592" cy="192"/>
              <a:chOff x="336" y="1344"/>
              <a:chExt cx="2592" cy="192"/>
            </a:xfrm>
          </p:grpSpPr>
          <p:sp>
            <p:nvSpPr>
              <p:cNvPr id="283749" name="Rectangle 101"/>
              <p:cNvSpPr>
                <a:spLocks noChangeArrowheads="1"/>
              </p:cNvSpPr>
              <p:nvPr/>
            </p:nvSpPr>
            <p:spPr bwMode="auto">
              <a:xfrm>
                <a:off x="2766" y="1344"/>
                <a:ext cx="16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1600">
                    <a:solidFill>
                      <a:schemeClr val="accent2"/>
                    </a:solidFill>
                    <a:latin typeface="Monotype Corsiva" pitchFamily="-107" charset="0"/>
                  </a:rPr>
                  <a:t>x</a:t>
                </a: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50" name="Rectangle 102"/>
              <p:cNvSpPr>
                <a:spLocks noChangeArrowheads="1"/>
              </p:cNvSpPr>
              <p:nvPr/>
            </p:nvSpPr>
            <p:spPr bwMode="auto">
              <a:xfrm>
                <a:off x="2604" y="1344"/>
                <a:ext cx="16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51" name="Rectangle 103"/>
              <p:cNvSpPr>
                <a:spLocks noChangeArrowheads="1"/>
              </p:cNvSpPr>
              <p:nvPr/>
            </p:nvSpPr>
            <p:spPr bwMode="auto">
              <a:xfrm>
                <a:off x="2442" y="1344"/>
                <a:ext cx="16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52" name="Rectangle 104"/>
              <p:cNvSpPr>
                <a:spLocks noChangeArrowheads="1"/>
              </p:cNvSpPr>
              <p:nvPr/>
            </p:nvSpPr>
            <p:spPr bwMode="auto">
              <a:xfrm>
                <a:off x="2280" y="1344"/>
                <a:ext cx="16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53" name="Rectangle 105"/>
              <p:cNvSpPr>
                <a:spLocks noChangeArrowheads="1"/>
              </p:cNvSpPr>
              <p:nvPr/>
            </p:nvSpPr>
            <p:spPr bwMode="auto">
              <a:xfrm>
                <a:off x="2118" y="1344"/>
                <a:ext cx="16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54" name="Rectangle 106"/>
              <p:cNvSpPr>
                <a:spLocks noChangeArrowheads="1"/>
              </p:cNvSpPr>
              <p:nvPr/>
            </p:nvSpPr>
            <p:spPr bwMode="auto">
              <a:xfrm>
                <a:off x="1956" y="1344"/>
                <a:ext cx="16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800">
                    <a:solidFill>
                      <a:schemeClr val="accent2"/>
                    </a:solidFill>
                    <a:ea typeface="Arial" pitchFamily="-107" charset="0"/>
                    <a:cs typeface="Arial" pitchFamily="-107" charset="0"/>
                  </a:rPr>
                  <a:t>≤x</a:t>
                </a:r>
              </a:p>
            </p:txBody>
          </p:sp>
          <p:sp>
            <p:nvSpPr>
              <p:cNvPr id="283755" name="Rectangle 107"/>
              <p:cNvSpPr>
                <a:spLocks noChangeArrowheads="1"/>
              </p:cNvSpPr>
              <p:nvPr/>
            </p:nvSpPr>
            <p:spPr bwMode="auto">
              <a:xfrm>
                <a:off x="1794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56" name="Rectangle 108"/>
              <p:cNvSpPr>
                <a:spLocks noChangeArrowheads="1"/>
              </p:cNvSpPr>
              <p:nvPr/>
            </p:nvSpPr>
            <p:spPr bwMode="auto">
              <a:xfrm>
                <a:off x="1632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57" name="Rectangle 109"/>
              <p:cNvSpPr>
                <a:spLocks noChangeArrowheads="1"/>
              </p:cNvSpPr>
              <p:nvPr/>
            </p:nvSpPr>
            <p:spPr bwMode="auto">
              <a:xfrm>
                <a:off x="1470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58" name="Rectangle 110"/>
              <p:cNvSpPr>
                <a:spLocks noChangeArrowheads="1"/>
              </p:cNvSpPr>
              <p:nvPr/>
            </p:nvSpPr>
            <p:spPr bwMode="auto">
              <a:xfrm>
                <a:off x="1308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59" name="Rectangle 111"/>
              <p:cNvSpPr>
                <a:spLocks noChangeArrowheads="1"/>
              </p:cNvSpPr>
              <p:nvPr/>
            </p:nvSpPr>
            <p:spPr bwMode="auto">
              <a:xfrm>
                <a:off x="1146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60" name="Rectangle 112"/>
              <p:cNvSpPr>
                <a:spLocks noChangeArrowheads="1"/>
              </p:cNvSpPr>
              <p:nvPr/>
            </p:nvSpPr>
            <p:spPr bwMode="auto">
              <a:xfrm>
                <a:off x="984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61" name="Rectangle 113"/>
              <p:cNvSpPr>
                <a:spLocks noChangeArrowheads="1"/>
              </p:cNvSpPr>
              <p:nvPr/>
            </p:nvSpPr>
            <p:spPr bwMode="auto">
              <a:xfrm>
                <a:off x="822" y="1344"/>
                <a:ext cx="162" cy="192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62" name="Rectangle 114"/>
              <p:cNvSpPr>
                <a:spLocks noChangeArrowheads="1"/>
              </p:cNvSpPr>
              <p:nvPr/>
            </p:nvSpPr>
            <p:spPr bwMode="auto">
              <a:xfrm>
                <a:off x="660" y="1344"/>
                <a:ext cx="162" cy="192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63" name="Rectangle 115"/>
              <p:cNvSpPr>
                <a:spLocks noChangeArrowheads="1"/>
              </p:cNvSpPr>
              <p:nvPr/>
            </p:nvSpPr>
            <p:spPr bwMode="auto">
              <a:xfrm>
                <a:off x="498" y="1344"/>
                <a:ext cx="162" cy="192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64" name="Rectangle 116"/>
              <p:cNvSpPr>
                <a:spLocks noChangeArrowheads="1"/>
              </p:cNvSpPr>
              <p:nvPr/>
            </p:nvSpPr>
            <p:spPr bwMode="auto">
              <a:xfrm>
                <a:off x="336" y="1344"/>
                <a:ext cx="162" cy="192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65" name="Line 117"/>
              <p:cNvSpPr>
                <a:spLocks noChangeShapeType="1"/>
              </p:cNvSpPr>
              <p:nvPr/>
            </p:nvSpPr>
            <p:spPr bwMode="auto">
              <a:xfrm>
                <a:off x="336" y="1344"/>
                <a:ext cx="259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66" name="Line 118"/>
              <p:cNvSpPr>
                <a:spLocks noChangeShapeType="1"/>
              </p:cNvSpPr>
              <p:nvPr/>
            </p:nvSpPr>
            <p:spPr bwMode="auto">
              <a:xfrm>
                <a:off x="336" y="1536"/>
                <a:ext cx="259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67" name="Line 119"/>
              <p:cNvSpPr>
                <a:spLocks noChangeShapeType="1"/>
              </p:cNvSpPr>
              <p:nvPr/>
            </p:nvSpPr>
            <p:spPr bwMode="auto">
              <a:xfrm>
                <a:off x="336" y="1344"/>
                <a:ext cx="0" cy="19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68" name="Line 120"/>
              <p:cNvSpPr>
                <a:spLocks noChangeShapeType="1"/>
              </p:cNvSpPr>
              <p:nvPr/>
            </p:nvSpPr>
            <p:spPr bwMode="auto">
              <a:xfrm>
                <a:off x="498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69" name="Line 121"/>
              <p:cNvSpPr>
                <a:spLocks noChangeShapeType="1"/>
              </p:cNvSpPr>
              <p:nvPr/>
            </p:nvSpPr>
            <p:spPr bwMode="auto">
              <a:xfrm>
                <a:off x="660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70" name="Line 122"/>
              <p:cNvSpPr>
                <a:spLocks noChangeShapeType="1"/>
              </p:cNvSpPr>
              <p:nvPr/>
            </p:nvSpPr>
            <p:spPr bwMode="auto">
              <a:xfrm>
                <a:off x="822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71" name="Line 123"/>
              <p:cNvSpPr>
                <a:spLocks noChangeShapeType="1"/>
              </p:cNvSpPr>
              <p:nvPr/>
            </p:nvSpPr>
            <p:spPr bwMode="auto">
              <a:xfrm>
                <a:off x="984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72" name="Line 124"/>
              <p:cNvSpPr>
                <a:spLocks noChangeShapeType="1"/>
              </p:cNvSpPr>
              <p:nvPr/>
            </p:nvSpPr>
            <p:spPr bwMode="auto">
              <a:xfrm>
                <a:off x="1146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73" name="Line 125"/>
              <p:cNvSpPr>
                <a:spLocks noChangeShapeType="1"/>
              </p:cNvSpPr>
              <p:nvPr/>
            </p:nvSpPr>
            <p:spPr bwMode="auto">
              <a:xfrm>
                <a:off x="1308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74" name="Line 126"/>
              <p:cNvSpPr>
                <a:spLocks noChangeShapeType="1"/>
              </p:cNvSpPr>
              <p:nvPr/>
            </p:nvSpPr>
            <p:spPr bwMode="auto">
              <a:xfrm>
                <a:off x="1470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75" name="Line 127"/>
              <p:cNvSpPr>
                <a:spLocks noChangeShapeType="1"/>
              </p:cNvSpPr>
              <p:nvPr/>
            </p:nvSpPr>
            <p:spPr bwMode="auto">
              <a:xfrm>
                <a:off x="1632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76" name="Line 128"/>
              <p:cNvSpPr>
                <a:spLocks noChangeShapeType="1"/>
              </p:cNvSpPr>
              <p:nvPr/>
            </p:nvSpPr>
            <p:spPr bwMode="auto">
              <a:xfrm>
                <a:off x="1794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77" name="Line 129"/>
              <p:cNvSpPr>
                <a:spLocks noChangeShapeType="1"/>
              </p:cNvSpPr>
              <p:nvPr/>
            </p:nvSpPr>
            <p:spPr bwMode="auto">
              <a:xfrm>
                <a:off x="1956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78" name="Line 130"/>
              <p:cNvSpPr>
                <a:spLocks noChangeShapeType="1"/>
              </p:cNvSpPr>
              <p:nvPr/>
            </p:nvSpPr>
            <p:spPr bwMode="auto">
              <a:xfrm>
                <a:off x="2118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79" name="Line 131"/>
              <p:cNvSpPr>
                <a:spLocks noChangeShapeType="1"/>
              </p:cNvSpPr>
              <p:nvPr/>
            </p:nvSpPr>
            <p:spPr bwMode="auto">
              <a:xfrm>
                <a:off x="2280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80" name="Line 132"/>
              <p:cNvSpPr>
                <a:spLocks noChangeShapeType="1"/>
              </p:cNvSpPr>
              <p:nvPr/>
            </p:nvSpPr>
            <p:spPr bwMode="auto">
              <a:xfrm>
                <a:off x="2442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81" name="Line 133"/>
              <p:cNvSpPr>
                <a:spLocks noChangeShapeType="1"/>
              </p:cNvSpPr>
              <p:nvPr/>
            </p:nvSpPr>
            <p:spPr bwMode="auto">
              <a:xfrm>
                <a:off x="2604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82" name="Line 134"/>
              <p:cNvSpPr>
                <a:spLocks noChangeShapeType="1"/>
              </p:cNvSpPr>
              <p:nvPr/>
            </p:nvSpPr>
            <p:spPr bwMode="auto">
              <a:xfrm>
                <a:off x="2766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83" name="Line 135"/>
              <p:cNvSpPr>
                <a:spLocks noChangeShapeType="1"/>
              </p:cNvSpPr>
              <p:nvPr/>
            </p:nvSpPr>
            <p:spPr bwMode="auto">
              <a:xfrm>
                <a:off x="2928" y="1344"/>
                <a:ext cx="0" cy="19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136"/>
            <p:cNvGrpSpPr>
              <a:grpSpLocks/>
            </p:cNvGrpSpPr>
            <p:nvPr/>
          </p:nvGrpSpPr>
          <p:grpSpPr bwMode="auto">
            <a:xfrm>
              <a:off x="1440" y="3312"/>
              <a:ext cx="2592" cy="192"/>
              <a:chOff x="336" y="1344"/>
              <a:chExt cx="2592" cy="192"/>
            </a:xfrm>
          </p:grpSpPr>
          <p:sp>
            <p:nvSpPr>
              <p:cNvPr id="283785" name="Rectangle 137"/>
              <p:cNvSpPr>
                <a:spLocks noChangeArrowheads="1"/>
              </p:cNvSpPr>
              <p:nvPr/>
            </p:nvSpPr>
            <p:spPr bwMode="auto">
              <a:xfrm>
                <a:off x="2766" y="1344"/>
                <a:ext cx="16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1600">
                    <a:solidFill>
                      <a:schemeClr val="accent2"/>
                    </a:solidFill>
                    <a:latin typeface="Monotype Corsiva" pitchFamily="-107" charset="0"/>
                  </a:rPr>
                  <a:t>x</a:t>
                </a: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86" name="Rectangle 138"/>
              <p:cNvSpPr>
                <a:spLocks noChangeArrowheads="1"/>
              </p:cNvSpPr>
              <p:nvPr/>
            </p:nvSpPr>
            <p:spPr bwMode="auto">
              <a:xfrm>
                <a:off x="2604" y="1344"/>
                <a:ext cx="16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87" name="Rectangle 139"/>
              <p:cNvSpPr>
                <a:spLocks noChangeArrowheads="1"/>
              </p:cNvSpPr>
              <p:nvPr/>
            </p:nvSpPr>
            <p:spPr bwMode="auto">
              <a:xfrm>
                <a:off x="2442" y="1344"/>
                <a:ext cx="16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88" name="Rectangle 140"/>
              <p:cNvSpPr>
                <a:spLocks noChangeArrowheads="1"/>
              </p:cNvSpPr>
              <p:nvPr/>
            </p:nvSpPr>
            <p:spPr bwMode="auto">
              <a:xfrm>
                <a:off x="2280" y="1344"/>
                <a:ext cx="16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89" name="Rectangle 141"/>
              <p:cNvSpPr>
                <a:spLocks noChangeArrowheads="1"/>
              </p:cNvSpPr>
              <p:nvPr/>
            </p:nvSpPr>
            <p:spPr bwMode="auto">
              <a:xfrm>
                <a:off x="2118" y="1344"/>
                <a:ext cx="16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90" name="Rectangle 142"/>
              <p:cNvSpPr>
                <a:spLocks noChangeArrowheads="1"/>
              </p:cNvSpPr>
              <p:nvPr/>
            </p:nvSpPr>
            <p:spPr bwMode="auto">
              <a:xfrm>
                <a:off x="1956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91" name="Rectangle 143"/>
              <p:cNvSpPr>
                <a:spLocks noChangeArrowheads="1"/>
              </p:cNvSpPr>
              <p:nvPr/>
            </p:nvSpPr>
            <p:spPr bwMode="auto">
              <a:xfrm>
                <a:off x="1794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92" name="Rectangle 144"/>
              <p:cNvSpPr>
                <a:spLocks noChangeArrowheads="1"/>
              </p:cNvSpPr>
              <p:nvPr/>
            </p:nvSpPr>
            <p:spPr bwMode="auto">
              <a:xfrm>
                <a:off x="1632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93" name="Rectangle 145"/>
              <p:cNvSpPr>
                <a:spLocks noChangeArrowheads="1"/>
              </p:cNvSpPr>
              <p:nvPr/>
            </p:nvSpPr>
            <p:spPr bwMode="auto">
              <a:xfrm>
                <a:off x="1470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94" name="Rectangle 146"/>
              <p:cNvSpPr>
                <a:spLocks noChangeArrowheads="1"/>
              </p:cNvSpPr>
              <p:nvPr/>
            </p:nvSpPr>
            <p:spPr bwMode="auto">
              <a:xfrm>
                <a:off x="1308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95" name="Rectangle 147"/>
              <p:cNvSpPr>
                <a:spLocks noChangeArrowheads="1"/>
              </p:cNvSpPr>
              <p:nvPr/>
            </p:nvSpPr>
            <p:spPr bwMode="auto">
              <a:xfrm>
                <a:off x="1146" y="1344"/>
                <a:ext cx="162" cy="192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96" name="Rectangle 148"/>
              <p:cNvSpPr>
                <a:spLocks noChangeArrowheads="1"/>
              </p:cNvSpPr>
              <p:nvPr/>
            </p:nvSpPr>
            <p:spPr bwMode="auto">
              <a:xfrm>
                <a:off x="984" y="1344"/>
                <a:ext cx="162" cy="192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97" name="Rectangle 149"/>
              <p:cNvSpPr>
                <a:spLocks noChangeArrowheads="1"/>
              </p:cNvSpPr>
              <p:nvPr/>
            </p:nvSpPr>
            <p:spPr bwMode="auto">
              <a:xfrm>
                <a:off x="822" y="1344"/>
                <a:ext cx="162" cy="192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98" name="Rectangle 150"/>
              <p:cNvSpPr>
                <a:spLocks noChangeArrowheads="1"/>
              </p:cNvSpPr>
              <p:nvPr/>
            </p:nvSpPr>
            <p:spPr bwMode="auto">
              <a:xfrm>
                <a:off x="660" y="1344"/>
                <a:ext cx="162" cy="192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799" name="Rectangle 151"/>
              <p:cNvSpPr>
                <a:spLocks noChangeArrowheads="1"/>
              </p:cNvSpPr>
              <p:nvPr/>
            </p:nvSpPr>
            <p:spPr bwMode="auto">
              <a:xfrm>
                <a:off x="498" y="1344"/>
                <a:ext cx="162" cy="192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800" name="Rectangle 152"/>
              <p:cNvSpPr>
                <a:spLocks noChangeArrowheads="1"/>
              </p:cNvSpPr>
              <p:nvPr/>
            </p:nvSpPr>
            <p:spPr bwMode="auto">
              <a:xfrm>
                <a:off x="336" y="1344"/>
                <a:ext cx="162" cy="192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endParaRPr lang="en-US" sz="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3801" name="Line 153"/>
              <p:cNvSpPr>
                <a:spLocks noChangeShapeType="1"/>
              </p:cNvSpPr>
              <p:nvPr/>
            </p:nvSpPr>
            <p:spPr bwMode="auto">
              <a:xfrm>
                <a:off x="336" y="1344"/>
                <a:ext cx="259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802" name="Line 154"/>
              <p:cNvSpPr>
                <a:spLocks noChangeShapeType="1"/>
              </p:cNvSpPr>
              <p:nvPr/>
            </p:nvSpPr>
            <p:spPr bwMode="auto">
              <a:xfrm>
                <a:off x="336" y="1536"/>
                <a:ext cx="259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803" name="Line 155"/>
              <p:cNvSpPr>
                <a:spLocks noChangeShapeType="1"/>
              </p:cNvSpPr>
              <p:nvPr/>
            </p:nvSpPr>
            <p:spPr bwMode="auto">
              <a:xfrm>
                <a:off x="336" y="1344"/>
                <a:ext cx="0" cy="19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804" name="Line 156"/>
              <p:cNvSpPr>
                <a:spLocks noChangeShapeType="1"/>
              </p:cNvSpPr>
              <p:nvPr/>
            </p:nvSpPr>
            <p:spPr bwMode="auto">
              <a:xfrm>
                <a:off x="498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805" name="Line 157"/>
              <p:cNvSpPr>
                <a:spLocks noChangeShapeType="1"/>
              </p:cNvSpPr>
              <p:nvPr/>
            </p:nvSpPr>
            <p:spPr bwMode="auto">
              <a:xfrm>
                <a:off x="660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806" name="Line 158"/>
              <p:cNvSpPr>
                <a:spLocks noChangeShapeType="1"/>
              </p:cNvSpPr>
              <p:nvPr/>
            </p:nvSpPr>
            <p:spPr bwMode="auto">
              <a:xfrm>
                <a:off x="822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807" name="Line 159"/>
              <p:cNvSpPr>
                <a:spLocks noChangeShapeType="1"/>
              </p:cNvSpPr>
              <p:nvPr/>
            </p:nvSpPr>
            <p:spPr bwMode="auto">
              <a:xfrm>
                <a:off x="984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808" name="Line 160"/>
              <p:cNvSpPr>
                <a:spLocks noChangeShapeType="1"/>
              </p:cNvSpPr>
              <p:nvPr/>
            </p:nvSpPr>
            <p:spPr bwMode="auto">
              <a:xfrm>
                <a:off x="1146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809" name="Line 161"/>
              <p:cNvSpPr>
                <a:spLocks noChangeShapeType="1"/>
              </p:cNvSpPr>
              <p:nvPr/>
            </p:nvSpPr>
            <p:spPr bwMode="auto">
              <a:xfrm>
                <a:off x="1308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810" name="Line 162"/>
              <p:cNvSpPr>
                <a:spLocks noChangeShapeType="1"/>
              </p:cNvSpPr>
              <p:nvPr/>
            </p:nvSpPr>
            <p:spPr bwMode="auto">
              <a:xfrm>
                <a:off x="1470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811" name="Line 163"/>
              <p:cNvSpPr>
                <a:spLocks noChangeShapeType="1"/>
              </p:cNvSpPr>
              <p:nvPr/>
            </p:nvSpPr>
            <p:spPr bwMode="auto">
              <a:xfrm>
                <a:off x="1632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812" name="Line 164"/>
              <p:cNvSpPr>
                <a:spLocks noChangeShapeType="1"/>
              </p:cNvSpPr>
              <p:nvPr/>
            </p:nvSpPr>
            <p:spPr bwMode="auto">
              <a:xfrm>
                <a:off x="1794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813" name="Line 165"/>
              <p:cNvSpPr>
                <a:spLocks noChangeShapeType="1"/>
              </p:cNvSpPr>
              <p:nvPr/>
            </p:nvSpPr>
            <p:spPr bwMode="auto">
              <a:xfrm>
                <a:off x="1956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814" name="Line 166"/>
              <p:cNvSpPr>
                <a:spLocks noChangeShapeType="1"/>
              </p:cNvSpPr>
              <p:nvPr/>
            </p:nvSpPr>
            <p:spPr bwMode="auto">
              <a:xfrm>
                <a:off x="2118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815" name="Line 167"/>
              <p:cNvSpPr>
                <a:spLocks noChangeShapeType="1"/>
              </p:cNvSpPr>
              <p:nvPr/>
            </p:nvSpPr>
            <p:spPr bwMode="auto">
              <a:xfrm>
                <a:off x="2280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816" name="Line 168"/>
              <p:cNvSpPr>
                <a:spLocks noChangeShapeType="1"/>
              </p:cNvSpPr>
              <p:nvPr/>
            </p:nvSpPr>
            <p:spPr bwMode="auto">
              <a:xfrm>
                <a:off x="2442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817" name="Line 169"/>
              <p:cNvSpPr>
                <a:spLocks noChangeShapeType="1"/>
              </p:cNvSpPr>
              <p:nvPr/>
            </p:nvSpPr>
            <p:spPr bwMode="auto">
              <a:xfrm>
                <a:off x="2604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818" name="Line 170"/>
              <p:cNvSpPr>
                <a:spLocks noChangeShapeType="1"/>
              </p:cNvSpPr>
              <p:nvPr/>
            </p:nvSpPr>
            <p:spPr bwMode="auto">
              <a:xfrm>
                <a:off x="2766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819" name="Line 171"/>
              <p:cNvSpPr>
                <a:spLocks noChangeShapeType="1"/>
              </p:cNvSpPr>
              <p:nvPr/>
            </p:nvSpPr>
            <p:spPr bwMode="auto">
              <a:xfrm>
                <a:off x="2928" y="1344"/>
                <a:ext cx="0" cy="19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3820" name="Text Box 172"/>
            <p:cNvSpPr txBox="1">
              <a:spLocks noChangeArrowheads="1"/>
            </p:cNvSpPr>
            <p:nvPr/>
          </p:nvSpPr>
          <p:spPr bwMode="auto">
            <a:xfrm>
              <a:off x="1440" y="2352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p</a:t>
              </a:r>
            </a:p>
          </p:txBody>
        </p:sp>
        <p:sp>
          <p:nvSpPr>
            <p:cNvPr id="283821" name="Text Box 173"/>
            <p:cNvSpPr txBox="1">
              <a:spLocks noChangeArrowheads="1"/>
            </p:cNvSpPr>
            <p:nvPr/>
          </p:nvSpPr>
          <p:spPr bwMode="auto">
            <a:xfrm>
              <a:off x="1440" y="3100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p</a:t>
              </a:r>
            </a:p>
          </p:txBody>
        </p:sp>
        <p:sp>
          <p:nvSpPr>
            <p:cNvPr id="283822" name="Text Box 174"/>
            <p:cNvSpPr txBox="1">
              <a:spLocks noChangeArrowheads="1"/>
            </p:cNvSpPr>
            <p:nvPr/>
          </p:nvSpPr>
          <p:spPr bwMode="auto">
            <a:xfrm>
              <a:off x="1916" y="2352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i</a:t>
              </a:r>
            </a:p>
          </p:txBody>
        </p:sp>
        <p:sp>
          <p:nvSpPr>
            <p:cNvPr id="283823" name="Text Box 175"/>
            <p:cNvSpPr txBox="1">
              <a:spLocks noChangeArrowheads="1"/>
            </p:cNvSpPr>
            <p:nvPr/>
          </p:nvSpPr>
          <p:spPr bwMode="auto">
            <a:xfrm>
              <a:off x="2064" y="3100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i</a:t>
              </a:r>
            </a:p>
          </p:txBody>
        </p:sp>
        <p:sp>
          <p:nvSpPr>
            <p:cNvPr id="283824" name="Text Box 176"/>
            <p:cNvSpPr txBox="1">
              <a:spLocks noChangeArrowheads="1"/>
            </p:cNvSpPr>
            <p:nvPr/>
          </p:nvSpPr>
          <p:spPr bwMode="auto">
            <a:xfrm>
              <a:off x="3216" y="3100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j</a:t>
              </a:r>
            </a:p>
          </p:txBody>
        </p:sp>
        <p:sp>
          <p:nvSpPr>
            <p:cNvPr id="283825" name="Text Box 177"/>
            <p:cNvSpPr txBox="1">
              <a:spLocks noChangeArrowheads="1"/>
            </p:cNvSpPr>
            <p:nvPr/>
          </p:nvSpPr>
          <p:spPr bwMode="auto">
            <a:xfrm>
              <a:off x="3068" y="2352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j</a:t>
              </a:r>
            </a:p>
          </p:txBody>
        </p:sp>
        <p:sp>
          <p:nvSpPr>
            <p:cNvPr id="283826" name="Text Box 178"/>
            <p:cNvSpPr txBox="1">
              <a:spLocks noChangeArrowheads="1"/>
            </p:cNvSpPr>
            <p:nvPr/>
          </p:nvSpPr>
          <p:spPr bwMode="auto">
            <a:xfrm>
              <a:off x="3840" y="2352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r</a:t>
              </a:r>
            </a:p>
          </p:txBody>
        </p:sp>
        <p:sp>
          <p:nvSpPr>
            <p:cNvPr id="283827" name="Text Box 179"/>
            <p:cNvSpPr txBox="1">
              <a:spLocks noChangeArrowheads="1"/>
            </p:cNvSpPr>
            <p:nvPr/>
          </p:nvSpPr>
          <p:spPr bwMode="auto">
            <a:xfrm>
              <a:off x="3840" y="3100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r</a:t>
              </a:r>
            </a:p>
          </p:txBody>
        </p:sp>
        <p:sp>
          <p:nvSpPr>
            <p:cNvPr id="283828" name="AutoShape 180"/>
            <p:cNvSpPr>
              <a:spLocks/>
            </p:cNvSpPr>
            <p:nvPr/>
          </p:nvSpPr>
          <p:spPr bwMode="auto">
            <a:xfrm rot="-5400000">
              <a:off x="1728" y="2544"/>
              <a:ext cx="48" cy="624"/>
            </a:xfrm>
            <a:prstGeom prst="leftBrace">
              <a:avLst>
                <a:gd name="adj1" fmla="val 10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829" name="AutoShape 181"/>
            <p:cNvSpPr>
              <a:spLocks/>
            </p:cNvSpPr>
            <p:nvPr/>
          </p:nvSpPr>
          <p:spPr bwMode="auto">
            <a:xfrm rot="-5400000">
              <a:off x="1800" y="3192"/>
              <a:ext cx="48" cy="768"/>
            </a:xfrm>
            <a:prstGeom prst="leftBrace">
              <a:avLst>
                <a:gd name="adj1" fmla="val 1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830" name="AutoShape 182"/>
            <p:cNvSpPr>
              <a:spLocks/>
            </p:cNvSpPr>
            <p:nvPr/>
          </p:nvSpPr>
          <p:spPr bwMode="auto">
            <a:xfrm rot="-5400000">
              <a:off x="2568" y="2376"/>
              <a:ext cx="48" cy="960"/>
            </a:xfrm>
            <a:prstGeom prst="leftBrace">
              <a:avLst>
                <a:gd name="adj1" fmla="val 1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831" name="AutoShape 183"/>
            <p:cNvSpPr>
              <a:spLocks/>
            </p:cNvSpPr>
            <p:nvPr/>
          </p:nvSpPr>
          <p:spPr bwMode="auto">
            <a:xfrm rot="-5400000">
              <a:off x="2712" y="3096"/>
              <a:ext cx="48" cy="960"/>
            </a:xfrm>
            <a:prstGeom prst="leftBrace">
              <a:avLst>
                <a:gd name="adj1" fmla="val 1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832" name="Text Box 184"/>
            <p:cNvSpPr txBox="1">
              <a:spLocks noChangeArrowheads="1"/>
            </p:cNvSpPr>
            <p:nvPr/>
          </p:nvSpPr>
          <p:spPr bwMode="auto">
            <a:xfrm>
              <a:off x="1632" y="2841"/>
              <a:ext cx="3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ea typeface="Arial" pitchFamily="-107" charset="0"/>
                  <a:cs typeface="Arial" pitchFamily="-107" charset="0"/>
                </a:rPr>
                <a:t>≤ x</a:t>
              </a:r>
            </a:p>
          </p:txBody>
        </p:sp>
        <p:sp>
          <p:nvSpPr>
            <p:cNvPr id="283833" name="Text Box 185"/>
            <p:cNvSpPr txBox="1">
              <a:spLocks noChangeArrowheads="1"/>
            </p:cNvSpPr>
            <p:nvPr/>
          </p:nvSpPr>
          <p:spPr bwMode="auto">
            <a:xfrm>
              <a:off x="2465" y="2841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ea typeface="Arial" pitchFamily="-107" charset="0"/>
                  <a:cs typeface="Arial" pitchFamily="-107" charset="0"/>
                </a:rPr>
                <a:t>&gt; x</a:t>
              </a:r>
            </a:p>
          </p:txBody>
        </p:sp>
        <p:sp>
          <p:nvSpPr>
            <p:cNvPr id="283834" name="Text Box 186"/>
            <p:cNvSpPr txBox="1">
              <a:spLocks noChangeArrowheads="1"/>
            </p:cNvSpPr>
            <p:nvPr/>
          </p:nvSpPr>
          <p:spPr bwMode="auto">
            <a:xfrm>
              <a:off x="1680" y="3561"/>
              <a:ext cx="3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ea typeface="Arial" pitchFamily="-107" charset="0"/>
                  <a:cs typeface="Arial" pitchFamily="-107" charset="0"/>
                </a:rPr>
                <a:t>≤ x</a:t>
              </a:r>
            </a:p>
          </p:txBody>
        </p:sp>
        <p:sp>
          <p:nvSpPr>
            <p:cNvPr id="283835" name="Text Box 187"/>
            <p:cNvSpPr txBox="1">
              <a:spLocks noChangeArrowheads="1"/>
            </p:cNvSpPr>
            <p:nvPr/>
          </p:nvSpPr>
          <p:spPr bwMode="auto">
            <a:xfrm>
              <a:off x="2592" y="3561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ea typeface="Arial" pitchFamily="-107" charset="0"/>
                  <a:cs typeface="Arial" pitchFamily="-107" charset="0"/>
                </a:rPr>
                <a:t>&gt; x</a:t>
              </a:r>
            </a:p>
          </p:txBody>
        </p:sp>
        <p:sp>
          <p:nvSpPr>
            <p:cNvPr id="283836" name="Freeform 188"/>
            <p:cNvSpPr>
              <a:spLocks/>
            </p:cNvSpPr>
            <p:nvPr/>
          </p:nvSpPr>
          <p:spPr bwMode="auto">
            <a:xfrm>
              <a:off x="2160" y="2832"/>
              <a:ext cx="1056" cy="480"/>
            </a:xfrm>
            <a:custGeom>
              <a:avLst/>
              <a:gdLst/>
              <a:ahLst/>
              <a:cxnLst>
                <a:cxn ang="0">
                  <a:pos x="960" y="0"/>
                </a:cxn>
                <a:cxn ang="0">
                  <a:pos x="960" y="144"/>
                </a:cxn>
                <a:cxn ang="0">
                  <a:pos x="384" y="240"/>
                </a:cxn>
                <a:cxn ang="0">
                  <a:pos x="96" y="288"/>
                </a:cxn>
                <a:cxn ang="0">
                  <a:pos x="0" y="480"/>
                </a:cxn>
              </a:cxnLst>
              <a:rect l="0" t="0" r="r" b="b"/>
              <a:pathLst>
                <a:path w="1056" h="480">
                  <a:moveTo>
                    <a:pt x="960" y="0"/>
                  </a:moveTo>
                  <a:cubicBezTo>
                    <a:pt x="1008" y="52"/>
                    <a:pt x="1056" y="104"/>
                    <a:pt x="960" y="144"/>
                  </a:cubicBezTo>
                  <a:cubicBezTo>
                    <a:pt x="864" y="184"/>
                    <a:pt x="528" y="216"/>
                    <a:pt x="384" y="240"/>
                  </a:cubicBezTo>
                  <a:cubicBezTo>
                    <a:pt x="240" y="264"/>
                    <a:pt x="160" y="248"/>
                    <a:pt x="96" y="288"/>
                  </a:cubicBezTo>
                  <a:cubicBezTo>
                    <a:pt x="32" y="328"/>
                    <a:pt x="16" y="404"/>
                    <a:pt x="0" y="48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837" name="Freeform 189"/>
            <p:cNvSpPr>
              <a:spLocks/>
            </p:cNvSpPr>
            <p:nvPr/>
          </p:nvSpPr>
          <p:spPr bwMode="auto">
            <a:xfrm>
              <a:off x="2120" y="2736"/>
              <a:ext cx="1024" cy="576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0" y="144"/>
                </a:cxn>
                <a:cxn ang="0">
                  <a:pos x="280" y="288"/>
                </a:cxn>
                <a:cxn ang="0">
                  <a:pos x="904" y="336"/>
                </a:cxn>
                <a:cxn ang="0">
                  <a:pos x="1000" y="576"/>
                </a:cxn>
              </a:cxnLst>
              <a:rect l="0" t="0" r="r" b="b"/>
              <a:pathLst>
                <a:path w="1024" h="576">
                  <a:moveTo>
                    <a:pt x="40" y="0"/>
                  </a:moveTo>
                  <a:cubicBezTo>
                    <a:pt x="20" y="48"/>
                    <a:pt x="0" y="96"/>
                    <a:pt x="40" y="144"/>
                  </a:cubicBezTo>
                  <a:cubicBezTo>
                    <a:pt x="80" y="192"/>
                    <a:pt x="136" y="256"/>
                    <a:pt x="280" y="288"/>
                  </a:cubicBezTo>
                  <a:cubicBezTo>
                    <a:pt x="424" y="320"/>
                    <a:pt x="784" y="288"/>
                    <a:pt x="904" y="336"/>
                  </a:cubicBezTo>
                  <a:cubicBezTo>
                    <a:pt x="1024" y="384"/>
                    <a:pt x="1012" y="480"/>
                    <a:pt x="1000" y="576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838" name="Line 190"/>
            <p:cNvSpPr>
              <a:spLocks noChangeShapeType="1"/>
            </p:cNvSpPr>
            <p:nvPr/>
          </p:nvSpPr>
          <p:spPr bwMode="auto">
            <a:xfrm>
              <a:off x="2084" y="2552"/>
              <a:ext cx="0" cy="2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839" name="Line 191"/>
            <p:cNvSpPr>
              <a:spLocks noChangeShapeType="1"/>
            </p:cNvSpPr>
            <p:nvPr/>
          </p:nvSpPr>
          <p:spPr bwMode="auto">
            <a:xfrm>
              <a:off x="3067" y="2540"/>
              <a:ext cx="0" cy="2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840" name="Line 192"/>
            <p:cNvSpPr>
              <a:spLocks noChangeShapeType="1"/>
            </p:cNvSpPr>
            <p:nvPr/>
          </p:nvSpPr>
          <p:spPr bwMode="auto">
            <a:xfrm>
              <a:off x="3869" y="2545"/>
              <a:ext cx="0" cy="2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841" name="Line 193"/>
            <p:cNvSpPr>
              <a:spLocks noChangeShapeType="1"/>
            </p:cNvSpPr>
            <p:nvPr/>
          </p:nvSpPr>
          <p:spPr bwMode="auto">
            <a:xfrm>
              <a:off x="2242" y="3268"/>
              <a:ext cx="0" cy="2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842" name="Line 194"/>
            <p:cNvSpPr>
              <a:spLocks noChangeShapeType="1"/>
            </p:cNvSpPr>
            <p:nvPr/>
          </p:nvSpPr>
          <p:spPr bwMode="auto">
            <a:xfrm>
              <a:off x="3219" y="3262"/>
              <a:ext cx="0" cy="2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843" name="Line 195"/>
            <p:cNvSpPr>
              <a:spLocks noChangeShapeType="1"/>
            </p:cNvSpPr>
            <p:nvPr/>
          </p:nvSpPr>
          <p:spPr bwMode="auto">
            <a:xfrm>
              <a:off x="3869" y="3268"/>
              <a:ext cx="0" cy="2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3844" name="Rectangle 196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3317875" cy="50768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400" b="1"/>
              <a:t>If A[j] &gt; pivot:</a:t>
            </a:r>
          </a:p>
          <a:p>
            <a:r>
              <a:rPr lang="en-US" sz="2400">
                <a:solidFill>
                  <a:schemeClr val="tx1"/>
                </a:solidFill>
              </a:rPr>
              <a:t>only increment j</a:t>
            </a:r>
            <a:r>
              <a:rPr lang="en-US" sz="2400"/>
              <a:t> 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pPr>
              <a:buFontTx/>
              <a:buNone/>
            </a:pPr>
            <a:r>
              <a:rPr lang="en-US" sz="2400" b="1"/>
              <a:t>If A[j] ≤ pivot:</a:t>
            </a:r>
          </a:p>
          <a:p>
            <a:r>
              <a:rPr lang="en-US" sz="2400">
                <a:solidFill>
                  <a:schemeClr val="tx1"/>
                </a:solidFill>
              </a:rPr>
              <a:t>i is incremented, A[j] and A[i] are swapped and then j is incremented</a:t>
            </a:r>
          </a:p>
          <a:p>
            <a:pPr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C0E3-8C81-6E42-BDC5-759A6331DB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8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Invariant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3852863"/>
            <a:ext cx="8637519" cy="2763837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b="1" dirty="0"/>
              <a:t>Termination: </a:t>
            </a:r>
            <a:r>
              <a:rPr lang="en-US" dirty="0"/>
              <a:t>When the loop terminates:</a:t>
            </a:r>
          </a:p>
          <a:p>
            <a:pPr marL="914400" lvl="1" indent="-457200"/>
            <a:r>
              <a:rPr lang="en-US" dirty="0">
                <a:latin typeface="Comic Sans MS" pitchFamily="-107" charset="0"/>
              </a:rPr>
              <a:t>j = r </a:t>
            </a:r>
            <a:r>
              <a:rPr lang="en-US" dirty="0">
                <a:sym typeface="Symbol" pitchFamily="-107" charset="2"/>
              </a:rPr>
              <a:t>⇒ </a:t>
            </a:r>
            <a:r>
              <a:rPr lang="en-US" dirty="0"/>
              <a:t>all elements in A are partitioned into one of the three cases: </a:t>
            </a:r>
            <a:r>
              <a:rPr lang="en-US" dirty="0">
                <a:latin typeface="Comic Sans MS" pitchFamily="-107" charset="0"/>
              </a:rPr>
              <a:t>A[p . . 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]</a:t>
            </a:r>
            <a:r>
              <a:rPr lang="en-US" dirty="0"/>
              <a:t> ≤ pivot, </a:t>
            </a:r>
            <a:r>
              <a:rPr lang="en-US" dirty="0">
                <a:latin typeface="Comic Sans MS" pitchFamily="-107" charset="0"/>
              </a:rPr>
              <a:t>A[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+ 1 . . r - 1]</a:t>
            </a:r>
            <a:r>
              <a:rPr lang="en-US" dirty="0"/>
              <a:t> &gt; pivot, and </a:t>
            </a:r>
            <a:r>
              <a:rPr lang="en-US" dirty="0">
                <a:latin typeface="Comic Sans MS" pitchFamily="-107" charset="0"/>
              </a:rPr>
              <a:t>A[r]</a:t>
            </a:r>
            <a:r>
              <a:rPr lang="en-US" dirty="0"/>
              <a:t> = pivot	</a:t>
            </a:r>
          </a:p>
        </p:txBody>
      </p:sp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5481638" y="2166938"/>
            <a:ext cx="412750" cy="423862"/>
          </a:xfrm>
          <a:prstGeom prst="rect">
            <a:avLst/>
          </a:prstGeom>
          <a:solidFill>
            <a:srgbClr val="96969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84677" name="Rectangle 5"/>
          <p:cNvSpPr>
            <a:spLocks noChangeArrowheads="1"/>
          </p:cNvSpPr>
          <p:nvPr/>
        </p:nvSpPr>
        <p:spPr bwMode="auto">
          <a:xfrm>
            <a:off x="5067300" y="2166938"/>
            <a:ext cx="414338" cy="423862"/>
          </a:xfrm>
          <a:prstGeom prst="rect">
            <a:avLst/>
          </a:prstGeom>
          <a:solidFill>
            <a:srgbClr val="96969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84678" name="Rectangle 6"/>
          <p:cNvSpPr>
            <a:spLocks noChangeArrowheads="1"/>
          </p:cNvSpPr>
          <p:nvPr/>
        </p:nvSpPr>
        <p:spPr bwMode="auto">
          <a:xfrm>
            <a:off x="4654550" y="2166938"/>
            <a:ext cx="412750" cy="423862"/>
          </a:xfrm>
          <a:prstGeom prst="rect">
            <a:avLst/>
          </a:prstGeom>
          <a:solidFill>
            <a:srgbClr val="96969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84679" name="Rectangle 7"/>
          <p:cNvSpPr>
            <a:spLocks noChangeArrowheads="1"/>
          </p:cNvSpPr>
          <p:nvPr/>
        </p:nvSpPr>
        <p:spPr bwMode="auto">
          <a:xfrm>
            <a:off x="4241800" y="2166938"/>
            <a:ext cx="412750" cy="423862"/>
          </a:xfrm>
          <a:prstGeom prst="rect">
            <a:avLst/>
          </a:prstGeom>
          <a:solidFill>
            <a:srgbClr val="96969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84680" name="Rectangle 8"/>
          <p:cNvSpPr>
            <a:spLocks noChangeArrowheads="1"/>
          </p:cNvSpPr>
          <p:nvPr/>
        </p:nvSpPr>
        <p:spPr bwMode="auto">
          <a:xfrm>
            <a:off x="3827463" y="2166938"/>
            <a:ext cx="414337" cy="423862"/>
          </a:xfrm>
          <a:prstGeom prst="rect">
            <a:avLst/>
          </a:prstGeom>
          <a:solidFill>
            <a:srgbClr val="96969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84681" name="Rectangle 9"/>
          <p:cNvSpPr>
            <a:spLocks noChangeArrowheads="1"/>
          </p:cNvSpPr>
          <p:nvPr/>
        </p:nvSpPr>
        <p:spPr bwMode="auto">
          <a:xfrm>
            <a:off x="3414713" y="2166938"/>
            <a:ext cx="412750" cy="423862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84682" name="Rectangle 10"/>
          <p:cNvSpPr>
            <a:spLocks noChangeArrowheads="1"/>
          </p:cNvSpPr>
          <p:nvPr/>
        </p:nvSpPr>
        <p:spPr bwMode="auto">
          <a:xfrm>
            <a:off x="3000375" y="2166938"/>
            <a:ext cx="414338" cy="423862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84683" name="Rectangle 11"/>
          <p:cNvSpPr>
            <a:spLocks noChangeArrowheads="1"/>
          </p:cNvSpPr>
          <p:nvPr/>
        </p:nvSpPr>
        <p:spPr bwMode="auto">
          <a:xfrm>
            <a:off x="2587625" y="2166938"/>
            <a:ext cx="412750" cy="423862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84684" name="Line 12"/>
          <p:cNvSpPr>
            <a:spLocks noChangeShapeType="1"/>
          </p:cNvSpPr>
          <p:nvPr/>
        </p:nvSpPr>
        <p:spPr bwMode="auto">
          <a:xfrm>
            <a:off x="5067300" y="2166938"/>
            <a:ext cx="0" cy="423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5" name="AutoShape 13"/>
          <p:cNvSpPr>
            <a:spLocks/>
          </p:cNvSpPr>
          <p:nvPr/>
        </p:nvSpPr>
        <p:spPr bwMode="auto">
          <a:xfrm rot="5400000">
            <a:off x="3094832" y="1080294"/>
            <a:ext cx="169862" cy="1276350"/>
          </a:xfrm>
          <a:prstGeom prst="leftBrace">
            <a:avLst>
              <a:gd name="adj1" fmla="val 626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6" name="AutoShape 14"/>
          <p:cNvSpPr>
            <a:spLocks/>
          </p:cNvSpPr>
          <p:nvPr/>
        </p:nvSpPr>
        <p:spPr bwMode="auto">
          <a:xfrm rot="5400000">
            <a:off x="4817269" y="700882"/>
            <a:ext cx="104775" cy="2065337"/>
          </a:xfrm>
          <a:prstGeom prst="leftBrace">
            <a:avLst>
              <a:gd name="adj1" fmla="val 16426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7" name="Text Box 15"/>
          <p:cNvSpPr txBox="1">
            <a:spLocks noChangeArrowheads="1"/>
          </p:cNvSpPr>
          <p:nvPr/>
        </p:nvSpPr>
        <p:spPr bwMode="auto">
          <a:xfrm>
            <a:off x="2513013" y="1252538"/>
            <a:ext cx="1331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7" charset="0"/>
              </a:rPr>
              <a:t>A[p…i] ≤ x</a:t>
            </a:r>
          </a:p>
        </p:txBody>
      </p:sp>
      <p:sp>
        <p:nvSpPr>
          <p:cNvPr id="284688" name="Text Box 16"/>
          <p:cNvSpPr txBox="1">
            <a:spLocks noChangeArrowheads="1"/>
          </p:cNvSpPr>
          <p:nvPr/>
        </p:nvSpPr>
        <p:spPr bwMode="auto">
          <a:xfrm>
            <a:off x="4160838" y="1252538"/>
            <a:ext cx="174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7" charset="0"/>
              </a:rPr>
              <a:t>A[i+1…j-1] &gt; x</a:t>
            </a:r>
          </a:p>
        </p:txBody>
      </p:sp>
      <p:sp>
        <p:nvSpPr>
          <p:cNvPr id="284689" name="Text Box 17"/>
          <p:cNvSpPr txBox="1">
            <a:spLocks noChangeArrowheads="1"/>
          </p:cNvSpPr>
          <p:nvPr/>
        </p:nvSpPr>
        <p:spPr bwMode="auto">
          <a:xfrm>
            <a:off x="2614613" y="17335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284690" name="Text Box 18"/>
          <p:cNvSpPr txBox="1">
            <a:spLocks noChangeArrowheads="1"/>
          </p:cNvSpPr>
          <p:nvPr/>
        </p:nvSpPr>
        <p:spPr bwMode="auto">
          <a:xfrm>
            <a:off x="3478213" y="1733550"/>
            <a:ext cx="23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284691" name="Text Box 19"/>
          <p:cNvSpPr txBox="1">
            <a:spLocks noChangeArrowheads="1"/>
          </p:cNvSpPr>
          <p:nvPr/>
        </p:nvSpPr>
        <p:spPr bwMode="auto">
          <a:xfrm>
            <a:off x="3827463" y="1733550"/>
            <a:ext cx="49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i+1</a:t>
            </a:r>
          </a:p>
        </p:txBody>
      </p:sp>
      <p:sp>
        <p:nvSpPr>
          <p:cNvPr id="284692" name="Text Box 20"/>
          <p:cNvSpPr txBox="1">
            <a:spLocks noChangeArrowheads="1"/>
          </p:cNvSpPr>
          <p:nvPr/>
        </p:nvSpPr>
        <p:spPr bwMode="auto">
          <a:xfrm>
            <a:off x="5859463" y="1719263"/>
            <a:ext cx="44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j=r</a:t>
            </a:r>
          </a:p>
        </p:txBody>
      </p:sp>
      <p:sp>
        <p:nvSpPr>
          <p:cNvPr id="284693" name="Text Box 21"/>
          <p:cNvSpPr txBox="1">
            <a:spLocks noChangeArrowheads="1"/>
          </p:cNvSpPr>
          <p:nvPr/>
        </p:nvSpPr>
        <p:spPr bwMode="auto">
          <a:xfrm>
            <a:off x="5470525" y="17383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j-1</a:t>
            </a:r>
          </a:p>
        </p:txBody>
      </p:sp>
      <p:sp>
        <p:nvSpPr>
          <p:cNvPr id="284694" name="Line 22"/>
          <p:cNvSpPr>
            <a:spLocks noChangeShapeType="1"/>
          </p:cNvSpPr>
          <p:nvPr/>
        </p:nvSpPr>
        <p:spPr bwMode="auto">
          <a:xfrm>
            <a:off x="3827463" y="2051050"/>
            <a:ext cx="0" cy="61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5" name="Rectangle 23"/>
          <p:cNvSpPr>
            <a:spLocks noChangeArrowheads="1"/>
          </p:cNvSpPr>
          <p:nvPr/>
        </p:nvSpPr>
        <p:spPr bwMode="auto">
          <a:xfrm>
            <a:off x="5891213" y="2166938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Comic Sans MS" pitchFamily="-107" charset="0"/>
              </a:rPr>
              <a:t>x</a:t>
            </a:r>
          </a:p>
        </p:txBody>
      </p:sp>
      <p:sp>
        <p:nvSpPr>
          <p:cNvPr id="284696" name="Line 24"/>
          <p:cNvSpPr>
            <a:spLocks noChangeShapeType="1"/>
          </p:cNvSpPr>
          <p:nvPr/>
        </p:nvSpPr>
        <p:spPr bwMode="auto">
          <a:xfrm>
            <a:off x="5894388" y="2060575"/>
            <a:ext cx="0" cy="61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7" name="Text Box 25"/>
          <p:cNvSpPr txBox="1">
            <a:spLocks noChangeArrowheads="1"/>
          </p:cNvSpPr>
          <p:nvPr/>
        </p:nvSpPr>
        <p:spPr bwMode="auto">
          <a:xfrm>
            <a:off x="5751513" y="3328988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pivot</a:t>
            </a:r>
          </a:p>
        </p:txBody>
      </p:sp>
      <p:sp>
        <p:nvSpPr>
          <p:cNvPr id="284698" name="Line 26"/>
          <p:cNvSpPr>
            <a:spLocks noChangeShapeType="1"/>
          </p:cNvSpPr>
          <p:nvPr/>
        </p:nvSpPr>
        <p:spPr bwMode="auto">
          <a:xfrm flipV="1">
            <a:off x="6113463" y="271938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9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Randomized Quicksort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1139825"/>
            <a:ext cx="8564563" cy="42370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DD0111"/>
                </a:solidFill>
                <a:latin typeface="Monotype Corsiva" pitchFamily="-107" charset="0"/>
              </a:rPr>
              <a:t>Alg. :</a:t>
            </a:r>
            <a:r>
              <a:rPr lang="en-US"/>
              <a:t> RANDOMIZED-QUICKSORT</a:t>
            </a:r>
            <a:r>
              <a:rPr lang="en-US">
                <a:latin typeface="Comic Sans MS" pitchFamily="-107" charset="0"/>
              </a:rPr>
              <a:t>(A, p, r)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b="1"/>
              <a:t>		if </a:t>
            </a:r>
            <a:r>
              <a:rPr lang="en-US">
                <a:latin typeface="Comic Sans MS" pitchFamily="-107" charset="0"/>
              </a:rPr>
              <a:t>p &lt; r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b="1"/>
              <a:t>		then </a:t>
            </a:r>
            <a:r>
              <a:rPr lang="en-US">
                <a:latin typeface="Comic Sans MS" pitchFamily="-107" charset="0"/>
              </a:rPr>
              <a:t>q ←</a:t>
            </a:r>
            <a:r>
              <a:rPr lang="en-US"/>
              <a:t> RANDOMIZED-PARTITION</a:t>
            </a:r>
            <a:r>
              <a:rPr lang="en-US">
                <a:latin typeface="Comic Sans MS" pitchFamily="-107" charset="0"/>
              </a:rPr>
              <a:t>(A, p, r)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/>
              <a:t>			RANDOMIZED-QUICKSORT</a:t>
            </a:r>
            <a:r>
              <a:rPr lang="en-US">
                <a:latin typeface="Comic Sans MS" pitchFamily="-107" charset="0"/>
              </a:rPr>
              <a:t>(A, p, </a:t>
            </a:r>
            <a:r>
              <a:rPr lang="en-US">
                <a:solidFill>
                  <a:srgbClr val="CC0000"/>
                </a:solidFill>
                <a:latin typeface="Comic Sans MS" pitchFamily="-107" charset="0"/>
              </a:rPr>
              <a:t>q - 1</a:t>
            </a:r>
            <a:r>
              <a:rPr lang="en-US">
                <a:latin typeface="Comic Sans MS" pitchFamily="-107" charset="0"/>
              </a:rPr>
              <a:t>)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/>
              <a:t>			RANDOMIZED-QUICKSORT</a:t>
            </a:r>
            <a:r>
              <a:rPr lang="en-US">
                <a:latin typeface="Comic Sans MS" pitchFamily="-107" charset="0"/>
              </a:rPr>
              <a:t>(A, </a:t>
            </a:r>
            <a:r>
              <a:rPr lang="en-US">
                <a:solidFill>
                  <a:srgbClr val="CC0000"/>
                </a:solidFill>
                <a:latin typeface="Comic Sans MS" pitchFamily="-107" charset="0"/>
              </a:rPr>
              <a:t>q + 1</a:t>
            </a:r>
            <a:r>
              <a:rPr lang="en-US">
                <a:latin typeface="Comic Sans MS" pitchFamily="-107" charset="0"/>
              </a:rPr>
              <a:t>, r)</a:t>
            </a: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639763" y="5583238"/>
            <a:ext cx="80200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>
                <a:solidFill>
                  <a:srgbClr val="DD0111"/>
                </a:solidFill>
                <a:latin typeface="Comic Sans MS" pitchFamily="-107" charset="0"/>
              </a:rPr>
              <a:t>The pivot is no longer included in any of the subarrays!!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92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448514" name="AutoShape 2"/>
          <p:cNvSpPr>
            <a:spLocks noChangeArrowheads="1"/>
          </p:cNvSpPr>
          <p:nvPr/>
        </p:nvSpPr>
        <p:spPr bwMode="auto">
          <a:xfrm>
            <a:off x="1073150" y="2921000"/>
            <a:ext cx="7580313" cy="596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title"/>
          </p:nvPr>
        </p:nvSpPr>
        <p:spPr>
          <a:xfrm>
            <a:off x="341313" y="100013"/>
            <a:ext cx="8559800" cy="906462"/>
          </a:xfrm>
        </p:spPr>
        <p:txBody>
          <a:bodyPr/>
          <a:lstStyle/>
          <a:p>
            <a:r>
              <a:rPr lang="en-US"/>
              <a:t>Analysis of Randomized Quicksort</a:t>
            </a:r>
          </a:p>
        </p:txBody>
      </p:sp>
      <p:sp>
        <p:nvSpPr>
          <p:cNvPr id="4485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5900" y="1306513"/>
            <a:ext cx="8564563" cy="4916487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dirty="0">
                <a:solidFill>
                  <a:srgbClr val="DD0111"/>
                </a:solidFill>
                <a:latin typeface="Monotype Corsiva" pitchFamily="-107" charset="0"/>
              </a:rPr>
              <a:t>Alg. :</a:t>
            </a:r>
            <a:r>
              <a:rPr lang="en-US" dirty="0"/>
              <a:t> RANDOMIZED-QUICKSORT</a:t>
            </a:r>
            <a:r>
              <a:rPr lang="en-US" dirty="0">
                <a:latin typeface="Comic Sans MS" pitchFamily="-107" charset="0"/>
              </a:rPr>
              <a:t>(A, p, r)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b="1" dirty="0"/>
              <a:t>		if </a:t>
            </a:r>
            <a:r>
              <a:rPr lang="en-US" dirty="0">
                <a:latin typeface="Comic Sans MS" pitchFamily="-107" charset="0"/>
              </a:rPr>
              <a:t>p &lt; r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b="1" dirty="0"/>
              <a:t>		then </a:t>
            </a:r>
            <a:r>
              <a:rPr lang="en-US" dirty="0">
                <a:latin typeface="Comic Sans MS" pitchFamily="-107" charset="0"/>
              </a:rPr>
              <a:t>q ←</a:t>
            </a:r>
            <a:r>
              <a:rPr lang="en-US" dirty="0"/>
              <a:t> RANDOMIZED-PARTITION</a:t>
            </a:r>
            <a:r>
              <a:rPr lang="en-US" dirty="0">
                <a:latin typeface="Comic Sans MS" pitchFamily="-107" charset="0"/>
              </a:rPr>
              <a:t>(A, p, r)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dirty="0"/>
              <a:t>			RANDOMIZED-QUICKSORT</a:t>
            </a:r>
            <a:r>
              <a:rPr lang="en-US" dirty="0">
                <a:latin typeface="Comic Sans MS" pitchFamily="-107" charset="0"/>
              </a:rPr>
              <a:t>(A, p, q - 1)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dirty="0"/>
              <a:t>			RANDOMIZED-QUICKSORT</a:t>
            </a:r>
            <a:r>
              <a:rPr lang="en-US" dirty="0">
                <a:latin typeface="Comic Sans MS" pitchFamily="-107" charset="0"/>
              </a:rPr>
              <a:t>(A, q + 1, r)</a:t>
            </a:r>
          </a:p>
        </p:txBody>
      </p:sp>
      <p:sp>
        <p:nvSpPr>
          <p:cNvPr id="448517" name="Text Box 5"/>
          <p:cNvSpPr txBox="1">
            <a:spLocks noChangeArrowheads="1"/>
          </p:cNvSpPr>
          <p:nvPr/>
        </p:nvSpPr>
        <p:spPr bwMode="auto">
          <a:xfrm>
            <a:off x="3881438" y="1919288"/>
            <a:ext cx="5019675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The running time of Quicksort is dominated by PARTITION !!</a:t>
            </a:r>
          </a:p>
        </p:txBody>
      </p:sp>
      <p:sp>
        <p:nvSpPr>
          <p:cNvPr id="448518" name="Rectangle 6"/>
          <p:cNvSpPr>
            <a:spLocks noChangeArrowheads="1"/>
          </p:cNvSpPr>
          <p:nvPr/>
        </p:nvSpPr>
        <p:spPr bwMode="auto">
          <a:xfrm>
            <a:off x="466725" y="4946650"/>
            <a:ext cx="40179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PARTITION is called at most n times</a:t>
            </a:r>
          </a:p>
        </p:txBody>
      </p:sp>
      <p:sp>
        <p:nvSpPr>
          <p:cNvPr id="448519" name="Freeform 7"/>
          <p:cNvSpPr>
            <a:spLocks/>
          </p:cNvSpPr>
          <p:nvPr/>
        </p:nvSpPr>
        <p:spPr bwMode="auto">
          <a:xfrm>
            <a:off x="685800" y="3597275"/>
            <a:ext cx="463550" cy="1300163"/>
          </a:xfrm>
          <a:custGeom>
            <a:avLst/>
            <a:gdLst/>
            <a:ahLst/>
            <a:cxnLst>
              <a:cxn ang="0">
                <a:pos x="111" y="819"/>
              </a:cxn>
              <a:cxn ang="0">
                <a:pos x="30" y="419"/>
              </a:cxn>
              <a:cxn ang="0">
                <a:pos x="292" y="0"/>
              </a:cxn>
            </a:cxnLst>
            <a:rect l="0" t="0" r="r" b="b"/>
            <a:pathLst>
              <a:path w="292" h="819">
                <a:moveTo>
                  <a:pt x="111" y="819"/>
                </a:moveTo>
                <a:cubicBezTo>
                  <a:pt x="55" y="687"/>
                  <a:pt x="0" y="555"/>
                  <a:pt x="30" y="419"/>
                </a:cubicBezTo>
                <a:cubicBezTo>
                  <a:pt x="60" y="283"/>
                  <a:pt x="176" y="141"/>
                  <a:pt x="292" y="0"/>
                </a:cubicBezTo>
              </a:path>
            </a:pathLst>
          </a:custGeom>
          <a:noFill/>
          <a:ln w="38100">
            <a:solidFill>
              <a:srgbClr val="DD011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520" name="Text Box 8"/>
          <p:cNvSpPr txBox="1">
            <a:spLocks noChangeArrowheads="1"/>
          </p:cNvSpPr>
          <p:nvPr/>
        </p:nvSpPr>
        <p:spPr bwMode="auto">
          <a:xfrm>
            <a:off x="536575" y="5838825"/>
            <a:ext cx="4979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(at each call a pivot is selected and never again included in future calls)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8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4" grpId="0" animBg="1"/>
      <p:bldP spid="448517" grpId="0"/>
      <p:bldP spid="448518" grpId="0"/>
      <p:bldP spid="4485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/>
              <a:t>Sort an array </a:t>
            </a:r>
            <a:r>
              <a:rPr lang="en-US" sz="2400" dirty="0">
                <a:latin typeface="Comic Sans MS" pitchFamily="-107" charset="0"/>
              </a:rPr>
              <a:t>A[p…r]</a:t>
            </a:r>
          </a:p>
          <a:p>
            <a:pPr>
              <a:lnSpc>
                <a:spcPct val="120000"/>
              </a:lnSpc>
            </a:pPr>
            <a:r>
              <a:rPr lang="en-US" sz="2400" b="1" dirty="0"/>
              <a:t>Divide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Partition the array </a:t>
            </a:r>
            <a:r>
              <a:rPr lang="en-US" sz="2000" dirty="0">
                <a:latin typeface="Comic Sans MS" pitchFamily="-107" charset="0"/>
              </a:rPr>
              <a:t>A</a:t>
            </a:r>
            <a:r>
              <a:rPr lang="en-US" sz="2000" dirty="0"/>
              <a:t> into 2 </a:t>
            </a:r>
            <a:r>
              <a:rPr lang="en-US" sz="2000" dirty="0" err="1"/>
              <a:t>subarrays</a:t>
            </a:r>
            <a:r>
              <a:rPr lang="en-US" sz="2000" dirty="0"/>
              <a:t> </a:t>
            </a:r>
            <a:r>
              <a:rPr lang="en-US" sz="2000" dirty="0">
                <a:latin typeface="Comic Sans MS" pitchFamily="-107" charset="0"/>
              </a:rPr>
              <a:t>A[</a:t>
            </a:r>
            <a:r>
              <a:rPr lang="en-US" sz="2000" dirty="0" err="1">
                <a:latin typeface="Comic Sans MS" pitchFamily="-107" charset="0"/>
              </a:rPr>
              <a:t>p..q</a:t>
            </a:r>
            <a:r>
              <a:rPr lang="en-US" sz="2000" dirty="0">
                <a:latin typeface="Comic Sans MS" pitchFamily="-107" charset="0"/>
              </a:rPr>
              <a:t>]</a:t>
            </a:r>
            <a:r>
              <a:rPr lang="en-US" sz="2000" dirty="0"/>
              <a:t> and </a:t>
            </a:r>
            <a:r>
              <a:rPr lang="en-US" sz="2000" dirty="0">
                <a:latin typeface="Comic Sans MS" pitchFamily="-107" charset="0"/>
              </a:rPr>
              <a:t>A[q+1..r]</a:t>
            </a:r>
            <a:r>
              <a:rPr lang="en-US" sz="2000" dirty="0"/>
              <a:t>, such that each element of </a:t>
            </a:r>
            <a:r>
              <a:rPr lang="en-US" sz="2000" dirty="0">
                <a:latin typeface="Comic Sans MS" pitchFamily="-107" charset="0"/>
              </a:rPr>
              <a:t>A[</a:t>
            </a:r>
            <a:r>
              <a:rPr lang="en-US" sz="2000" dirty="0" err="1">
                <a:latin typeface="Comic Sans MS" pitchFamily="-107" charset="0"/>
              </a:rPr>
              <a:t>p..q</a:t>
            </a:r>
            <a:r>
              <a:rPr lang="en-US" sz="2000" dirty="0">
                <a:latin typeface="Comic Sans MS" pitchFamily="-107" charset="0"/>
              </a:rPr>
              <a:t>]</a:t>
            </a:r>
            <a:r>
              <a:rPr lang="en-US" sz="2000" dirty="0"/>
              <a:t> is smaller than or equal to each element in </a:t>
            </a:r>
            <a:r>
              <a:rPr lang="en-US" sz="2000" dirty="0">
                <a:latin typeface="Comic Sans MS" pitchFamily="-107" charset="0"/>
              </a:rPr>
              <a:t>A[q+1..r]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The index (pivot) </a:t>
            </a:r>
            <a:r>
              <a:rPr lang="en-US" sz="2000" dirty="0">
                <a:latin typeface="Comic Sans MS" pitchFamily="-107" charset="0"/>
              </a:rPr>
              <a:t>q</a:t>
            </a:r>
            <a:r>
              <a:rPr lang="en-US" sz="2000" dirty="0"/>
              <a:t> is computed</a:t>
            </a:r>
          </a:p>
          <a:p>
            <a:pPr>
              <a:lnSpc>
                <a:spcPct val="120000"/>
              </a:lnSpc>
            </a:pPr>
            <a:r>
              <a:rPr lang="en-US" sz="2400" b="1" dirty="0"/>
              <a:t>Conquer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Recursively sort </a:t>
            </a:r>
            <a:r>
              <a:rPr lang="en-US" sz="2000" dirty="0">
                <a:latin typeface="Comic Sans MS" pitchFamily="-107" charset="0"/>
              </a:rPr>
              <a:t>A[</a:t>
            </a:r>
            <a:r>
              <a:rPr lang="en-US" sz="2000" dirty="0" err="1">
                <a:latin typeface="Comic Sans MS" pitchFamily="-107" charset="0"/>
              </a:rPr>
              <a:t>p..q</a:t>
            </a:r>
            <a:r>
              <a:rPr lang="en-US" sz="2000" dirty="0">
                <a:latin typeface="Comic Sans MS" pitchFamily="-107" charset="0"/>
              </a:rPr>
              <a:t>]</a:t>
            </a:r>
            <a:r>
              <a:rPr lang="en-US" sz="2000" dirty="0"/>
              <a:t> and </a:t>
            </a:r>
            <a:r>
              <a:rPr lang="en-US" sz="2000" dirty="0">
                <a:latin typeface="Comic Sans MS" pitchFamily="-107" charset="0"/>
              </a:rPr>
              <a:t>A[q+1..r]</a:t>
            </a:r>
            <a:r>
              <a:rPr lang="en-US" sz="2000" dirty="0"/>
              <a:t> using Quicksort</a:t>
            </a:r>
          </a:p>
          <a:p>
            <a:pPr>
              <a:lnSpc>
                <a:spcPct val="120000"/>
              </a:lnSpc>
            </a:pPr>
            <a:r>
              <a:rPr lang="en-US" sz="2400" b="1" dirty="0"/>
              <a:t>Combine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Trivial: the arrays are sorted in place </a:t>
            </a:r>
            <a:r>
              <a:rPr lang="en-US" sz="2000" dirty="0">
                <a:sym typeface="Symbol" pitchFamily="-107" charset="2"/>
              </a:rPr>
              <a:t>⇒ no work needed to combine them: the entire array is now sorted</a:t>
            </a:r>
          </a:p>
        </p:txBody>
      </p:sp>
      <p:grpSp>
        <p:nvGrpSpPr>
          <p:cNvPr id="260125" name="Group 29"/>
          <p:cNvGrpSpPr>
            <a:grpSpLocks/>
          </p:cNvGrpSpPr>
          <p:nvPr/>
        </p:nvGrpSpPr>
        <p:grpSpPr bwMode="auto">
          <a:xfrm>
            <a:off x="5105400" y="1066800"/>
            <a:ext cx="3352800" cy="1109663"/>
            <a:chOff x="3216" y="672"/>
            <a:chExt cx="2112" cy="699"/>
          </a:xfrm>
        </p:grpSpPr>
        <p:grpSp>
          <p:nvGrpSpPr>
            <p:cNvPr id="260100" name="Group 4"/>
            <p:cNvGrpSpPr>
              <a:grpSpLocks/>
            </p:cNvGrpSpPr>
            <p:nvPr/>
          </p:nvGrpSpPr>
          <p:grpSpPr bwMode="auto">
            <a:xfrm>
              <a:off x="3245" y="1104"/>
              <a:ext cx="2083" cy="267"/>
              <a:chOff x="480" y="1152"/>
              <a:chExt cx="2083" cy="267"/>
            </a:xfrm>
          </p:grpSpPr>
          <p:sp>
            <p:nvSpPr>
              <p:cNvPr id="260101" name="Rectangle 5"/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60102" name="Rectangle 6"/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60103" name="Rectangle 7"/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60104" name="Rectangle 8"/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60105" name="Rectangle 9"/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60106" name="Rectangle 10"/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60107" name="Rectangle 11"/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60108" name="Rectangle 12"/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60109" name="Line 13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0" name="Line 14"/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1" name="Line 15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2" name="Line 16"/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3" name="Line 17"/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4" name="Line 18"/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5" name="Line 19"/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6" name="Line 20"/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7" name="Line 21"/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8" name="Line 22"/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9" name="Line 23"/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60120" name="AutoShape 24"/>
            <p:cNvSpPr>
              <a:spLocks/>
            </p:cNvSpPr>
            <p:nvPr/>
          </p:nvSpPr>
          <p:spPr bwMode="auto">
            <a:xfrm rot="5400000">
              <a:off x="3816" y="312"/>
              <a:ext cx="96" cy="1296"/>
            </a:xfrm>
            <a:prstGeom prst="leftBrace">
              <a:avLst>
                <a:gd name="adj1" fmla="val 112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121" name="AutoShape 25"/>
            <p:cNvSpPr>
              <a:spLocks/>
            </p:cNvSpPr>
            <p:nvPr/>
          </p:nvSpPr>
          <p:spPr bwMode="auto">
            <a:xfrm rot="5400000">
              <a:off x="4896" y="576"/>
              <a:ext cx="96" cy="768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122" name="Text Box 26"/>
            <p:cNvSpPr txBox="1">
              <a:spLocks noChangeArrowheads="1"/>
            </p:cNvSpPr>
            <p:nvPr/>
          </p:nvSpPr>
          <p:spPr bwMode="auto">
            <a:xfrm>
              <a:off x="3552" y="672"/>
              <a:ext cx="5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A[p…q]</a:t>
              </a:r>
            </a:p>
          </p:txBody>
        </p:sp>
        <p:sp>
          <p:nvSpPr>
            <p:cNvPr id="260123" name="Text Box 27"/>
            <p:cNvSpPr txBox="1">
              <a:spLocks noChangeArrowheads="1"/>
            </p:cNvSpPr>
            <p:nvPr/>
          </p:nvSpPr>
          <p:spPr bwMode="auto">
            <a:xfrm>
              <a:off x="4608" y="672"/>
              <a:ext cx="7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A[q+1…r]</a:t>
              </a:r>
            </a:p>
          </p:txBody>
        </p:sp>
        <p:sp>
          <p:nvSpPr>
            <p:cNvPr id="260124" name="Text Box 28"/>
            <p:cNvSpPr txBox="1">
              <a:spLocks noChangeArrowheads="1"/>
            </p:cNvSpPr>
            <p:nvPr/>
          </p:nvSpPr>
          <p:spPr bwMode="auto">
            <a:xfrm>
              <a:off x="4416" y="729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pitchFamily="-107" charset="0"/>
                  <a:cs typeface="Arial" pitchFamily="-107" charset="0"/>
                </a:rPr>
                <a:t>≤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3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79513"/>
            <a:ext cx="5711825" cy="4048125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Alg.: PARTITION</a:t>
            </a:r>
            <a:r>
              <a:rPr lang="en-US" sz="2400" i="1"/>
              <a:t>(A, p, r)</a:t>
            </a:r>
          </a:p>
          <a:p>
            <a:pPr lvl="1">
              <a:buFontTx/>
              <a:buNone/>
            </a:pPr>
            <a:r>
              <a:rPr lang="en-US">
                <a:latin typeface="Comic Sans MS" pitchFamily="-107" charset="0"/>
              </a:rPr>
              <a:t>x ← A[r]</a:t>
            </a:r>
          </a:p>
          <a:p>
            <a:pPr lvl="1">
              <a:buFontTx/>
              <a:buNone/>
            </a:pPr>
            <a:r>
              <a:rPr lang="en-US">
                <a:latin typeface="Comic Sans MS" pitchFamily="-107" charset="0"/>
              </a:rPr>
              <a:t>i ← p - 1</a:t>
            </a:r>
          </a:p>
          <a:p>
            <a:pPr lvl="1">
              <a:buFontTx/>
              <a:buNone/>
            </a:pPr>
            <a:r>
              <a:rPr lang="en-US" b="1"/>
              <a:t>for </a:t>
            </a:r>
            <a:r>
              <a:rPr lang="en-US">
                <a:latin typeface="Comic Sans MS" pitchFamily="-107" charset="0"/>
              </a:rPr>
              <a:t>j ← p</a:t>
            </a:r>
            <a:r>
              <a:rPr lang="en-US"/>
              <a:t> </a:t>
            </a:r>
            <a:r>
              <a:rPr lang="en-US" b="1"/>
              <a:t>to </a:t>
            </a:r>
            <a:r>
              <a:rPr lang="en-US">
                <a:latin typeface="Comic Sans MS" pitchFamily="-107" charset="0"/>
              </a:rPr>
              <a:t>r - 1</a:t>
            </a:r>
          </a:p>
          <a:p>
            <a:pPr lvl="1">
              <a:buFontTx/>
              <a:buNone/>
            </a:pPr>
            <a:r>
              <a:rPr lang="en-US" b="1"/>
              <a:t>	  do if </a:t>
            </a:r>
            <a:r>
              <a:rPr lang="en-US">
                <a:latin typeface="Comic Sans MS" pitchFamily="-107" charset="0"/>
              </a:rPr>
              <a:t>A[ j ] ≤ x</a:t>
            </a:r>
          </a:p>
          <a:p>
            <a:pPr lvl="1">
              <a:buFontTx/>
              <a:buNone/>
            </a:pPr>
            <a:r>
              <a:rPr lang="en-US" b="1"/>
              <a:t>		        then </a:t>
            </a:r>
            <a:r>
              <a:rPr lang="en-US">
                <a:latin typeface="Comic Sans MS" pitchFamily="-107" charset="0"/>
              </a:rPr>
              <a:t>i ← i + 1</a:t>
            </a:r>
          </a:p>
          <a:p>
            <a:pPr lvl="1">
              <a:buFontTx/>
              <a:buNone/>
            </a:pPr>
            <a:r>
              <a:rPr lang="en-US"/>
              <a:t>			     exchange </a:t>
            </a:r>
            <a:r>
              <a:rPr lang="en-US">
                <a:latin typeface="Comic Sans MS" pitchFamily="-107" charset="0"/>
              </a:rPr>
              <a:t>A[i]</a:t>
            </a:r>
            <a:r>
              <a:rPr lang="en-US"/>
              <a:t> ↔ </a:t>
            </a:r>
            <a:r>
              <a:rPr lang="en-US">
                <a:latin typeface="Comic Sans MS" pitchFamily="-107" charset="0"/>
              </a:rPr>
              <a:t>A[j]</a:t>
            </a:r>
          </a:p>
          <a:p>
            <a:pPr lvl="1">
              <a:buFontTx/>
              <a:buNone/>
            </a:pPr>
            <a:r>
              <a:rPr lang="en-US"/>
              <a:t>exchange </a:t>
            </a:r>
            <a:r>
              <a:rPr lang="en-US">
                <a:latin typeface="Comic Sans MS" pitchFamily="-107" charset="0"/>
              </a:rPr>
              <a:t>A[i + 1]</a:t>
            </a:r>
            <a:r>
              <a:rPr lang="en-US"/>
              <a:t> ↔ </a:t>
            </a:r>
            <a:r>
              <a:rPr lang="en-US">
                <a:latin typeface="Comic Sans MS" pitchFamily="-107" charset="0"/>
              </a:rPr>
              <a:t>A[r]</a:t>
            </a:r>
          </a:p>
          <a:p>
            <a:pPr lvl="1">
              <a:buFontTx/>
              <a:buNone/>
            </a:pPr>
            <a:r>
              <a:rPr lang="en-US" b="1"/>
              <a:t>return </a:t>
            </a:r>
            <a:r>
              <a:rPr lang="en-US">
                <a:latin typeface="Comic Sans MS" pitchFamily="-107" charset="0"/>
              </a:rPr>
              <a:t>i + 1</a:t>
            </a:r>
            <a:endParaRPr lang="en-US"/>
          </a:p>
        </p:txBody>
      </p:sp>
      <p:sp>
        <p:nvSpPr>
          <p:cNvPr id="450564" name="AutoShape 4"/>
          <p:cNvSpPr>
            <a:spLocks/>
          </p:cNvSpPr>
          <p:nvPr/>
        </p:nvSpPr>
        <p:spPr bwMode="auto">
          <a:xfrm>
            <a:off x="4806950" y="1708150"/>
            <a:ext cx="88900" cy="733425"/>
          </a:xfrm>
          <a:prstGeom prst="rightBrace">
            <a:avLst>
              <a:gd name="adj1" fmla="val 68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65" name="Text Box 5"/>
          <p:cNvSpPr txBox="1">
            <a:spLocks noChangeArrowheads="1"/>
          </p:cNvSpPr>
          <p:nvPr/>
        </p:nvSpPr>
        <p:spPr bwMode="auto">
          <a:xfrm>
            <a:off x="5114925" y="1870075"/>
            <a:ext cx="170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O(1) - constant</a:t>
            </a:r>
          </a:p>
        </p:txBody>
      </p:sp>
      <p:sp>
        <p:nvSpPr>
          <p:cNvPr id="450566" name="AutoShape 6"/>
          <p:cNvSpPr>
            <a:spLocks/>
          </p:cNvSpPr>
          <p:nvPr/>
        </p:nvSpPr>
        <p:spPr bwMode="auto">
          <a:xfrm>
            <a:off x="5934075" y="2593975"/>
            <a:ext cx="96838" cy="1738313"/>
          </a:xfrm>
          <a:prstGeom prst="rightBrace">
            <a:avLst>
              <a:gd name="adj1" fmla="val 1495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67" name="AutoShape 7"/>
          <p:cNvSpPr>
            <a:spLocks/>
          </p:cNvSpPr>
          <p:nvPr/>
        </p:nvSpPr>
        <p:spPr bwMode="auto">
          <a:xfrm>
            <a:off x="4852988" y="4414838"/>
            <a:ext cx="88900" cy="733425"/>
          </a:xfrm>
          <a:prstGeom prst="rightBrace">
            <a:avLst>
              <a:gd name="adj1" fmla="val 68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68" name="Text Box 8"/>
          <p:cNvSpPr txBox="1">
            <a:spLocks noChangeArrowheads="1"/>
          </p:cNvSpPr>
          <p:nvPr/>
        </p:nvSpPr>
        <p:spPr bwMode="auto">
          <a:xfrm>
            <a:off x="5160963" y="4576763"/>
            <a:ext cx="170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O(1) - constant</a:t>
            </a:r>
          </a:p>
        </p:txBody>
      </p:sp>
      <p:sp>
        <p:nvSpPr>
          <p:cNvPr id="450569" name="Line 9"/>
          <p:cNvSpPr>
            <a:spLocks noChangeShapeType="1"/>
          </p:cNvSpPr>
          <p:nvPr/>
        </p:nvSpPr>
        <p:spPr bwMode="auto">
          <a:xfrm>
            <a:off x="4043363" y="3167063"/>
            <a:ext cx="2220912" cy="0"/>
          </a:xfrm>
          <a:prstGeom prst="line">
            <a:avLst/>
          </a:prstGeom>
          <a:noFill/>
          <a:ln w="25400">
            <a:solidFill>
              <a:srgbClr val="DD011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70" name="Text Box 10"/>
          <p:cNvSpPr txBox="1">
            <a:spLocks noChangeArrowheads="1"/>
          </p:cNvSpPr>
          <p:nvPr/>
        </p:nvSpPr>
        <p:spPr bwMode="auto">
          <a:xfrm>
            <a:off x="6354763" y="2951163"/>
            <a:ext cx="28584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Number of comparisons</a:t>
            </a:r>
          </a:p>
          <a:p>
            <a:r>
              <a:rPr 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between the pivot and </a:t>
            </a:r>
          </a:p>
          <a:p>
            <a:r>
              <a:rPr 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the other elements</a:t>
            </a:r>
          </a:p>
        </p:txBody>
      </p:sp>
      <p:sp>
        <p:nvSpPr>
          <p:cNvPr id="450571" name="Rectangle 11"/>
          <p:cNvSpPr>
            <a:spLocks noChangeArrowheads="1"/>
          </p:cNvSpPr>
          <p:nvPr/>
        </p:nvSpPr>
        <p:spPr bwMode="auto">
          <a:xfrm>
            <a:off x="582613" y="5257800"/>
            <a:ext cx="7789862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Need to compute the </a:t>
            </a:r>
            <a:r>
              <a:rPr lang="en-US" sz="2400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total number of comparisons</a:t>
            </a:r>
            <a:r>
              <a:rPr lang="en-US" sz="2400" dirty="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performed</a:t>
            </a:r>
            <a:r>
              <a:rPr lang="en-US" sz="2400" dirty="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in all calls to PARTITION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4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4" grpId="0" animBg="1"/>
      <p:bldP spid="450565" grpId="0"/>
      <p:bldP spid="450566" grpId="0" animBg="1"/>
      <p:bldP spid="450567" grpId="0" animBg="1"/>
      <p:bldP spid="450568" grpId="0"/>
      <p:bldP spid="450569" grpId="0" animBg="1"/>
      <p:bldP spid="450570" grpId="0"/>
      <p:bldP spid="45057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2766-7373-4F45-9487-71F32D0D8A95}" type="slidenum">
              <a:rPr lang="en-US"/>
              <a:pPr/>
              <a:t>21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0013"/>
            <a:ext cx="9406647" cy="906462"/>
          </a:xfrm>
        </p:spPr>
        <p:txBody>
          <a:bodyPr/>
          <a:lstStyle/>
          <a:p>
            <a:r>
              <a:rPr lang="en-US"/>
              <a:t>Random Variables and Expectation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442325" cy="4916487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>
                <a:solidFill>
                  <a:srgbClr val="DD0111"/>
                </a:solidFill>
                <a:latin typeface="Monotype Corsiva" pitchFamily="-107" charset="0"/>
              </a:rPr>
              <a:t>Def.:</a:t>
            </a:r>
            <a:r>
              <a:rPr lang="en-US">
                <a:latin typeface="Monotype Corsiva" pitchFamily="-107" charset="0"/>
              </a:rPr>
              <a:t> </a:t>
            </a:r>
            <a:r>
              <a:rPr lang="en-US" b="1">
                <a:latin typeface="Monotype Corsiva" pitchFamily="-107" charset="0"/>
              </a:rPr>
              <a:t>(Discrete) random variable X</a:t>
            </a:r>
            <a:r>
              <a:rPr lang="en-US">
                <a:latin typeface="Monotype Corsiva" pitchFamily="-107" charset="0"/>
              </a:rPr>
              <a:t>: a function from a sample space S to the real numbers.</a:t>
            </a:r>
          </a:p>
          <a:p>
            <a:pPr lvl="1">
              <a:lnSpc>
                <a:spcPct val="130000"/>
              </a:lnSpc>
            </a:pPr>
            <a:r>
              <a:rPr lang="en-US"/>
              <a:t>It associates a real number with each possible outcome of an experiment</a:t>
            </a:r>
          </a:p>
          <a:p>
            <a:pPr lvl="1">
              <a:lnSpc>
                <a:spcPct val="130000"/>
              </a:lnSpc>
            </a:pPr>
            <a:endParaRPr lang="en-US"/>
          </a:p>
          <a:p>
            <a:pPr>
              <a:lnSpc>
                <a:spcPct val="120000"/>
              </a:lnSpc>
              <a:buFontTx/>
              <a:buNone/>
            </a:pPr>
            <a:r>
              <a:rPr lang="en-US">
                <a:solidFill>
                  <a:srgbClr val="DD0111"/>
                </a:solidFill>
                <a:latin typeface="Monotype Corsiva" pitchFamily="-107" charset="0"/>
              </a:rPr>
              <a:t>E.g.:</a:t>
            </a:r>
            <a:r>
              <a:rPr lang="en-US"/>
              <a:t> X = face of one fair dice</a:t>
            </a:r>
          </a:p>
          <a:p>
            <a:pPr lvl="1">
              <a:lnSpc>
                <a:spcPct val="120000"/>
              </a:lnSpc>
            </a:pPr>
            <a:r>
              <a:rPr lang="en-US"/>
              <a:t>Possible values:</a:t>
            </a:r>
          </a:p>
          <a:p>
            <a:pPr lvl="1">
              <a:lnSpc>
                <a:spcPct val="120000"/>
              </a:lnSpc>
            </a:pPr>
            <a:r>
              <a:rPr lang="en-US"/>
              <a:t>Probability to take any of the values:  </a:t>
            </a:r>
          </a:p>
        </p:txBody>
      </p:sp>
      <p:sp>
        <p:nvSpPr>
          <p:cNvPr id="452612" name="Text Box 4"/>
          <p:cNvSpPr txBox="1">
            <a:spLocks noChangeArrowheads="1"/>
          </p:cNvSpPr>
          <p:nvPr/>
        </p:nvSpPr>
        <p:spPr bwMode="auto">
          <a:xfrm>
            <a:off x="3477234" y="4595001"/>
            <a:ext cx="224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{1, 2, 3, 4, 5, 6}</a:t>
            </a:r>
          </a:p>
        </p:txBody>
      </p:sp>
      <p:sp>
        <p:nvSpPr>
          <p:cNvPr id="452613" name="Text Box 5"/>
          <p:cNvSpPr txBox="1">
            <a:spLocks noChangeArrowheads="1"/>
          </p:cNvSpPr>
          <p:nvPr/>
        </p:nvSpPr>
        <p:spPr bwMode="auto">
          <a:xfrm>
            <a:off x="6553200" y="5091113"/>
            <a:ext cx="6591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1/6</a:t>
            </a:r>
          </a:p>
        </p:txBody>
      </p:sp>
    </p:spTree>
    <p:extLst>
      <p:ext uri="{BB962C8B-B14F-4D97-AF65-F5344CB8AC3E}">
        <p14:creationId xmlns:p14="http://schemas.microsoft.com/office/powerpoint/2010/main" val="309072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2" grpId="0"/>
      <p:bldP spid="4526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0443-9D96-E443-A86D-CF913AF3B559}" type="slidenum">
              <a:rPr lang="en-US"/>
              <a:pPr/>
              <a:t>22</a:t>
            </a:fld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0013"/>
            <a:ext cx="9241277" cy="906462"/>
          </a:xfrm>
        </p:spPr>
        <p:txBody>
          <a:bodyPr/>
          <a:lstStyle/>
          <a:p>
            <a:r>
              <a:rPr lang="en-US"/>
              <a:t>Random Variables and Expectation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442325" cy="5303837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/>
              <a:t>Expected value (expectation, mean) of a discrete random variable X is: 	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/>
              <a:t>			</a:t>
            </a:r>
            <a:r>
              <a:rPr lang="en-US" dirty="0">
                <a:latin typeface="Comic Sans MS" pitchFamily="-107" charset="0"/>
              </a:rPr>
              <a:t>E[X] = </a:t>
            </a:r>
            <a:r>
              <a:rPr lang="el-GR" dirty="0">
                <a:latin typeface="Comic Sans MS" pitchFamily="-107" charset="0"/>
              </a:rPr>
              <a:t>Σ</a:t>
            </a:r>
            <a:r>
              <a:rPr lang="en-US" baseline="-25000" dirty="0">
                <a:latin typeface="Comic Sans MS" pitchFamily="-107" charset="0"/>
              </a:rPr>
              <a:t>x</a:t>
            </a:r>
            <a:r>
              <a:rPr lang="en-US" dirty="0">
                <a:latin typeface="Comic Sans MS" pitchFamily="-107" charset="0"/>
              </a:rPr>
              <a:t> x </a:t>
            </a:r>
            <a:r>
              <a:rPr lang="en-US" dirty="0" err="1">
                <a:latin typeface="Comic Sans MS" pitchFamily="-107" charset="0"/>
              </a:rPr>
              <a:t>Pr</a:t>
            </a:r>
            <a:r>
              <a:rPr lang="en-US" dirty="0">
                <a:latin typeface="Comic Sans MS" pitchFamily="-107" charset="0"/>
              </a:rPr>
              <a:t>{X = x}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“Average” over all possible values of random variable X</a:t>
            </a:r>
          </a:p>
          <a:p>
            <a:pPr lvl="1">
              <a:lnSpc>
                <a:spcPct val="130000"/>
              </a:lnSpc>
            </a:pPr>
            <a:endParaRPr lang="en-US" dirty="0"/>
          </a:p>
          <a:p>
            <a:pPr>
              <a:lnSpc>
                <a:spcPct val="120000"/>
              </a:lnSpc>
              <a:buFontTx/>
              <a:buNone/>
            </a:pPr>
            <a:r>
              <a:rPr lang="en-US" sz="3200" dirty="0">
                <a:solidFill>
                  <a:srgbClr val="DD0111"/>
                </a:solidFill>
                <a:latin typeface="Monotype Corsiva" pitchFamily="-107" charset="0"/>
              </a:rPr>
              <a:t>E.g.:</a:t>
            </a:r>
            <a:r>
              <a:rPr lang="en-US" sz="3200" dirty="0"/>
              <a:t> X = face of one fair dice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800" dirty="0"/>
              <a:t>E[X] = 1×</a:t>
            </a:r>
            <a:r>
              <a:rPr lang="en-US" sz="2800" dirty="0">
                <a:sym typeface="Symbol" pitchFamily="-107" charset="2"/>
              </a:rPr>
              <a:t>1/6 + 2×1/6 + 3×1/6 + 4×1/6 + 5×1/6 + 6×1/6 = 3.5</a:t>
            </a:r>
          </a:p>
          <a:p>
            <a:pPr>
              <a:lnSpc>
                <a:spcPct val="13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81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446F-6C18-A845-8E9C-37644BAF9630}" type="slidenum">
              <a:rPr lang="en-US"/>
              <a:pPr/>
              <a:t>23</a:t>
            </a:fld>
            <a:endParaRPr lang="en-US"/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414962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400" dirty="0">
                <a:solidFill>
                  <a:srgbClr val="DD0111"/>
                </a:solidFill>
                <a:latin typeface="Monotype Corsiva" pitchFamily="-107" charset="0"/>
                <a:ea typeface="Arial" pitchFamily="-107" charset="0"/>
                <a:cs typeface="Arial" pitchFamily="-107" charset="0"/>
              </a:rPr>
              <a:t>E.g.:</a:t>
            </a:r>
            <a:r>
              <a:rPr lang="en-US" sz="2400" dirty="0">
                <a:ea typeface="Arial" pitchFamily="-107" charset="0"/>
                <a:cs typeface="Arial" pitchFamily="-107" charset="0"/>
              </a:rPr>
              <a:t> flipping two coins: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ea typeface="Arial" pitchFamily="-107" charset="0"/>
                <a:cs typeface="Arial" pitchFamily="-107" charset="0"/>
              </a:rPr>
              <a:t>Earn $3 for each head, lose $2 for each tail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ea typeface="Arial" pitchFamily="-107" charset="0"/>
                <a:cs typeface="Arial" pitchFamily="-107" charset="0"/>
              </a:rPr>
              <a:t>X: random variable representing your earnings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ea typeface="Arial" pitchFamily="-107" charset="0"/>
                <a:cs typeface="Arial" pitchFamily="-107" charset="0"/>
              </a:rPr>
              <a:t>Three possible values for variable X: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ea typeface="Arial" pitchFamily="-107" charset="0"/>
                <a:cs typeface="Arial" pitchFamily="-107" charset="0"/>
              </a:rPr>
              <a:t>2 heads </a:t>
            </a:r>
            <a:r>
              <a:rPr lang="en-US" sz="1800" dirty="0">
                <a:ea typeface="Arial" pitchFamily="-107" charset="0"/>
                <a:cs typeface="Arial" pitchFamily="-107" charset="0"/>
                <a:sym typeface="Symbol" pitchFamily="-107" charset="2"/>
              </a:rPr>
              <a:t>⇒</a:t>
            </a:r>
            <a:r>
              <a:rPr lang="en-US" sz="1800" dirty="0">
                <a:ea typeface="Arial" pitchFamily="-107" charset="0"/>
                <a:cs typeface="Arial" pitchFamily="-107" charset="0"/>
              </a:rPr>
              <a:t> x = $3 + $3 = $6, </a:t>
            </a:r>
            <a:r>
              <a:rPr lang="en-US" sz="1800" dirty="0" err="1">
                <a:ea typeface="Arial" pitchFamily="-107" charset="0"/>
                <a:cs typeface="Arial" pitchFamily="-107" charset="0"/>
              </a:rPr>
              <a:t>Pr</a:t>
            </a:r>
            <a:r>
              <a:rPr lang="en-US" sz="1800" dirty="0">
                <a:ea typeface="Arial" pitchFamily="-107" charset="0"/>
                <a:cs typeface="Arial" pitchFamily="-107" charset="0"/>
              </a:rPr>
              <a:t>{</a:t>
            </a:r>
            <a:r>
              <a:rPr lang="en-US" sz="1800" dirty="0">
                <a:ea typeface="Arial" pitchFamily="-107" charset="0"/>
                <a:cs typeface="Arial" pitchFamily="-107" charset="0"/>
                <a:sym typeface="Symbol" pitchFamily="-107" charset="2"/>
              </a:rPr>
              <a:t>2 H’s} = ¼	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ea typeface="Arial" pitchFamily="-107" charset="0"/>
                <a:cs typeface="Arial" pitchFamily="-107" charset="0"/>
              </a:rPr>
              <a:t>2 tails </a:t>
            </a:r>
            <a:r>
              <a:rPr lang="en-US" sz="1800" dirty="0">
                <a:ea typeface="Arial" pitchFamily="-107" charset="0"/>
                <a:cs typeface="Arial" pitchFamily="-107" charset="0"/>
                <a:sym typeface="Symbol" pitchFamily="-107" charset="2"/>
              </a:rPr>
              <a:t>⇒ </a:t>
            </a:r>
            <a:r>
              <a:rPr lang="en-US" sz="1800" dirty="0">
                <a:ea typeface="Arial" pitchFamily="-107" charset="0"/>
                <a:cs typeface="Arial" pitchFamily="-107" charset="0"/>
              </a:rPr>
              <a:t>x = -$2 - $2 = -$4, </a:t>
            </a:r>
            <a:r>
              <a:rPr lang="en-US" sz="1800" dirty="0" err="1">
                <a:ea typeface="Arial" pitchFamily="-107" charset="0"/>
                <a:cs typeface="Arial" pitchFamily="-107" charset="0"/>
              </a:rPr>
              <a:t>Pr</a:t>
            </a:r>
            <a:r>
              <a:rPr lang="en-US" sz="1800" dirty="0">
                <a:ea typeface="Arial" pitchFamily="-107" charset="0"/>
                <a:cs typeface="Arial" pitchFamily="-107" charset="0"/>
              </a:rPr>
              <a:t>{2 T’s} = ¼ 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ea typeface="Arial" pitchFamily="-107" charset="0"/>
                <a:cs typeface="Arial" pitchFamily="-107" charset="0"/>
              </a:rPr>
              <a:t>1 head, 1 tail </a:t>
            </a:r>
            <a:r>
              <a:rPr lang="en-US" sz="1800" dirty="0">
                <a:ea typeface="Arial" pitchFamily="-107" charset="0"/>
                <a:cs typeface="Arial" pitchFamily="-107" charset="0"/>
                <a:sym typeface="Symbol" pitchFamily="-107" charset="2"/>
              </a:rPr>
              <a:t>⇒ </a:t>
            </a:r>
            <a:r>
              <a:rPr lang="en-US" sz="1800" dirty="0">
                <a:ea typeface="Arial" pitchFamily="-107" charset="0"/>
                <a:cs typeface="Arial" pitchFamily="-107" charset="0"/>
              </a:rPr>
              <a:t>x = $3 - $2 = $1, </a:t>
            </a:r>
            <a:r>
              <a:rPr lang="en-US" sz="1800" dirty="0" err="1">
                <a:ea typeface="Arial" pitchFamily="-107" charset="0"/>
                <a:cs typeface="Arial" pitchFamily="-107" charset="0"/>
              </a:rPr>
              <a:t>Pr</a:t>
            </a:r>
            <a:r>
              <a:rPr lang="en-US" sz="1800" dirty="0">
                <a:ea typeface="Arial" pitchFamily="-107" charset="0"/>
                <a:cs typeface="Arial" pitchFamily="-107" charset="0"/>
              </a:rPr>
              <a:t>{</a:t>
            </a:r>
            <a:r>
              <a:rPr lang="en-US" sz="1800" dirty="0">
                <a:ea typeface="Arial" pitchFamily="-107" charset="0"/>
                <a:cs typeface="Arial" pitchFamily="-107" charset="0"/>
                <a:sym typeface="Symbol" pitchFamily="-107" charset="2"/>
              </a:rPr>
              <a:t>1 H, 1 T} = ½ </a:t>
            </a:r>
            <a:endParaRPr lang="en-US" sz="1800" dirty="0">
              <a:ea typeface="Arial" pitchFamily="-107" charset="0"/>
              <a:cs typeface="Arial" pitchFamily="-107" charset="0"/>
            </a:endParaRPr>
          </a:p>
          <a:p>
            <a:pPr lvl="1">
              <a:lnSpc>
                <a:spcPct val="150000"/>
              </a:lnSpc>
            </a:pPr>
            <a:r>
              <a:rPr lang="en-US" sz="2000" dirty="0">
                <a:ea typeface="Arial" pitchFamily="-107" charset="0"/>
                <a:cs typeface="Arial" pitchFamily="-107" charset="0"/>
              </a:rPr>
              <a:t>The expected value of X is: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000" dirty="0">
                <a:ea typeface="Arial" pitchFamily="-107" charset="0"/>
                <a:cs typeface="Arial" pitchFamily="-107" charset="0"/>
              </a:rPr>
              <a:t>E[X] = 6</a:t>
            </a:r>
            <a:r>
              <a:rPr lang="en-US" sz="2000" dirty="0">
                <a:ea typeface="Arial" pitchFamily="-107" charset="0"/>
                <a:cs typeface="Arial" pitchFamily="-107" charset="0"/>
                <a:sym typeface="Symbol" pitchFamily="-107" charset="2"/>
              </a:rPr>
              <a:t> × </a:t>
            </a:r>
            <a:r>
              <a:rPr lang="en-US" sz="2000" dirty="0" err="1">
                <a:ea typeface="Arial" pitchFamily="-107" charset="0"/>
                <a:cs typeface="Arial" pitchFamily="-107" charset="0"/>
                <a:sym typeface="Symbol" pitchFamily="-107" charset="2"/>
              </a:rPr>
              <a:t>Pr</a:t>
            </a:r>
            <a:r>
              <a:rPr lang="en-US" sz="2000" dirty="0">
                <a:ea typeface="Arial" pitchFamily="-107" charset="0"/>
                <a:cs typeface="Arial" pitchFamily="-107" charset="0"/>
                <a:sym typeface="Symbol" pitchFamily="-107" charset="2"/>
              </a:rPr>
              <a:t>{2 H’s} + 1× </a:t>
            </a:r>
            <a:r>
              <a:rPr lang="en-US" sz="2000" dirty="0" err="1">
                <a:ea typeface="Arial" pitchFamily="-107" charset="0"/>
                <a:cs typeface="Arial" pitchFamily="-107" charset="0"/>
                <a:sym typeface="Symbol" pitchFamily="-107" charset="2"/>
              </a:rPr>
              <a:t>Pr</a:t>
            </a:r>
            <a:r>
              <a:rPr lang="en-US" sz="2000" dirty="0">
                <a:ea typeface="Arial" pitchFamily="-107" charset="0"/>
                <a:cs typeface="Arial" pitchFamily="-107" charset="0"/>
                <a:sym typeface="Symbol" pitchFamily="-107" charset="2"/>
              </a:rPr>
              <a:t>{1 H, 1 T} – 4 × </a:t>
            </a:r>
            <a:r>
              <a:rPr lang="en-US" sz="2000" dirty="0" err="1">
                <a:ea typeface="Arial" pitchFamily="-107" charset="0"/>
                <a:cs typeface="Arial" pitchFamily="-107" charset="0"/>
                <a:sym typeface="Symbol" pitchFamily="-107" charset="2"/>
              </a:rPr>
              <a:t>Pr</a:t>
            </a:r>
            <a:r>
              <a:rPr lang="en-US" sz="2000" dirty="0">
                <a:ea typeface="Arial" pitchFamily="-107" charset="0"/>
                <a:cs typeface="Arial" pitchFamily="-107" charset="0"/>
                <a:sym typeface="Symbol" pitchFamily="-107" charset="2"/>
              </a:rPr>
              <a:t>{2 T’s} 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000" dirty="0">
                <a:ea typeface="Arial" pitchFamily="-107" charset="0"/>
                <a:cs typeface="Arial" pitchFamily="-107" charset="0"/>
                <a:sym typeface="Symbol" pitchFamily="-107" charset="2"/>
              </a:rPr>
              <a:t>		 = 6 × ¼ + 1 × ½ - 4 × ¼ = 1</a:t>
            </a:r>
          </a:p>
        </p:txBody>
      </p:sp>
    </p:spTree>
    <p:extLst>
      <p:ext uri="{BB962C8B-B14F-4D97-AF65-F5344CB8AC3E}">
        <p14:creationId xmlns:p14="http://schemas.microsoft.com/office/powerpoint/2010/main" val="243356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ED4A-D20E-C14D-966F-FF1764548D91}" type="slidenum">
              <a:rPr lang="en-US"/>
              <a:pPr/>
              <a:t>24</a:t>
            </a:fld>
            <a:endParaRPr lang="en-US"/>
          </a:p>
        </p:txBody>
      </p:sp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Examples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259762" cy="5076825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>
                <a:solidFill>
                  <a:srgbClr val="DD0111"/>
                </a:solidFill>
                <a:latin typeface="Monotype Corsiva" pitchFamily="-107" charset="0"/>
                <a:sym typeface="Symbol" pitchFamily="-107" charset="2"/>
              </a:rPr>
              <a:t>E.g:</a:t>
            </a:r>
            <a:r>
              <a:rPr lang="en-US">
                <a:sym typeface="Symbol" pitchFamily="-107" charset="2"/>
              </a:rPr>
              <a:t> X = lottery earnings</a:t>
            </a:r>
          </a:p>
          <a:p>
            <a:pPr lvl="1">
              <a:lnSpc>
                <a:spcPct val="120000"/>
              </a:lnSpc>
            </a:pPr>
            <a:r>
              <a:rPr lang="en-US">
                <a:sym typeface="Symbol" pitchFamily="-107" charset="2"/>
              </a:rPr>
              <a:t>1/15.000.000 probability to win a 16.000.000 prize</a:t>
            </a:r>
          </a:p>
          <a:p>
            <a:pPr lvl="1">
              <a:lnSpc>
                <a:spcPct val="120000"/>
              </a:lnSpc>
            </a:pPr>
            <a:r>
              <a:rPr lang="en-US">
                <a:sym typeface="Symbol" pitchFamily="-107" charset="2"/>
              </a:rPr>
              <a:t>Possible values:</a:t>
            </a:r>
            <a:endParaRPr lang="en-US">
              <a:solidFill>
                <a:srgbClr val="DD0111"/>
              </a:solidFill>
              <a:sym typeface="Symbol" pitchFamily="-107" charset="2"/>
            </a:endParaRPr>
          </a:p>
          <a:p>
            <a:pPr lvl="1">
              <a:lnSpc>
                <a:spcPct val="120000"/>
              </a:lnSpc>
            </a:pPr>
            <a:r>
              <a:rPr lang="en-US">
                <a:sym typeface="Symbol" pitchFamily="-107" charset="2"/>
              </a:rPr>
              <a:t>Probability to win 0:</a:t>
            </a:r>
            <a:endParaRPr lang="en-US">
              <a:solidFill>
                <a:srgbClr val="DD0111"/>
              </a:solidFill>
              <a:sym typeface="Symbol" pitchFamily="-107" charset="2"/>
            </a:endParaRPr>
          </a:p>
          <a:p>
            <a:pPr lvl="1">
              <a:lnSpc>
                <a:spcPct val="120000"/>
              </a:lnSpc>
            </a:pPr>
            <a:endParaRPr lang="en-US">
              <a:solidFill>
                <a:srgbClr val="DD0111"/>
              </a:solidFill>
              <a:sym typeface="Symbol" pitchFamily="-107" charset="2"/>
            </a:endParaRP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>
                <a:sym typeface="Symbol" pitchFamily="-107" charset="2"/>
              </a:rPr>
              <a:t>E[X] = </a:t>
            </a:r>
          </a:p>
        </p:txBody>
      </p:sp>
      <p:graphicFrame>
        <p:nvGraphicFramePr>
          <p:cNvPr id="458756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836738" y="3770313"/>
          <a:ext cx="54864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5" name="Equation" r:id="rId4" imgW="3060360" imgH="419040" progId="Equation.3">
                  <p:embed/>
                </p:oleObj>
              </mc:Choice>
              <mc:Fallback>
                <p:oleObj name="Equation" r:id="rId4" imgW="3060360" imgH="419040" progId="Equation.3">
                  <p:embed/>
                  <p:pic>
                    <p:nvPicPr>
                      <p:cNvPr id="4587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3770313"/>
                        <a:ext cx="5486400" cy="7493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8757" name="Rectangle 5"/>
          <p:cNvSpPr>
            <a:spLocks noChangeArrowheads="1"/>
          </p:cNvSpPr>
          <p:nvPr/>
        </p:nvSpPr>
        <p:spPr bwMode="auto">
          <a:xfrm>
            <a:off x="3675739" y="2316735"/>
            <a:ext cx="30812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0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and </a:t>
            </a:r>
            <a:r>
              <a:rPr lang="en-US" sz="28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16.000.000</a:t>
            </a:r>
          </a:p>
        </p:txBody>
      </p:sp>
      <p:sp>
        <p:nvSpPr>
          <p:cNvPr id="458758" name="Rectangle 6"/>
          <p:cNvSpPr>
            <a:spLocks noChangeArrowheads="1"/>
          </p:cNvSpPr>
          <p:nvPr/>
        </p:nvSpPr>
        <p:spPr bwMode="auto">
          <a:xfrm>
            <a:off x="4132939" y="2842198"/>
            <a:ext cx="28456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1 - 1/15.000.000</a:t>
            </a:r>
          </a:p>
        </p:txBody>
      </p:sp>
    </p:spTree>
    <p:extLst>
      <p:ext uri="{BB962C8B-B14F-4D97-AF65-F5344CB8AC3E}">
        <p14:creationId xmlns:p14="http://schemas.microsoft.com/office/powerpoint/2010/main" val="307686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7" grpId="0"/>
      <p:bldP spid="45875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/>
              <a:t>CS 477/677 - Lecture 8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5E9B-ED67-B143-9B18-7DB247392E2F}" type="slidenum">
              <a:rPr lang="en-US"/>
              <a:pPr/>
              <a:t>25</a:t>
            </a:fld>
            <a:endParaRPr lang="en-US"/>
          </a:p>
        </p:txBody>
      </p:sp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Indicator Random Variables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462422" cy="50768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Given a sample space S and an event </a:t>
            </a:r>
            <a:r>
              <a:rPr lang="en-US" sz="2400" i="1" dirty="0"/>
              <a:t>A</a:t>
            </a:r>
            <a:r>
              <a:rPr lang="en-US" sz="2400" dirty="0"/>
              <a:t>, we define the </a:t>
            </a:r>
            <a:r>
              <a:rPr lang="en-US" sz="2400" b="1" i="1" dirty="0"/>
              <a:t>indicator random variable</a:t>
            </a:r>
            <a:r>
              <a:rPr lang="en-US" sz="2400" dirty="0"/>
              <a:t> I{A} associated with A: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I{A} = 	1 	if A occurs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000" dirty="0"/>
              <a:t>			0 	if A does not occur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The expected value of an indicator random variable 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X</a:t>
            </a:r>
            <a:r>
              <a:rPr lang="en-US" sz="2400" baseline="-25000" dirty="0">
                <a:latin typeface="Century Gothic" charset="0"/>
                <a:ea typeface="Century Gothic" charset="0"/>
                <a:cs typeface="Century Gothic" charset="0"/>
              </a:rPr>
              <a:t>A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is:     </a:t>
            </a:r>
            <a:r>
              <a:rPr lang="en-US" sz="2400" b="1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E[X</a:t>
            </a:r>
            <a:r>
              <a:rPr lang="en-US" sz="2400" b="1" baseline="-25000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A</a:t>
            </a:r>
            <a:r>
              <a:rPr lang="en-US" sz="2400" b="1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] = </a:t>
            </a:r>
            <a:r>
              <a:rPr lang="en-US" sz="2400" b="1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Pr</a:t>
            </a:r>
            <a:r>
              <a:rPr lang="en-US" sz="2400" b="1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 {A}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Proof:    E[X</a:t>
            </a:r>
            <a:r>
              <a:rPr lang="en-US" sz="2400" baseline="-25000" dirty="0"/>
              <a:t>A</a:t>
            </a:r>
            <a:r>
              <a:rPr lang="en-US" sz="2400" dirty="0"/>
              <a:t>] = E[I{A}] =</a:t>
            </a:r>
          </a:p>
        </p:txBody>
      </p:sp>
      <p:sp>
        <p:nvSpPr>
          <p:cNvPr id="460804" name="AutoShape 4"/>
          <p:cNvSpPr>
            <a:spLocks/>
          </p:cNvSpPr>
          <p:nvPr/>
        </p:nvSpPr>
        <p:spPr bwMode="auto">
          <a:xfrm>
            <a:off x="2117725" y="2493963"/>
            <a:ext cx="76200" cy="914400"/>
          </a:xfrm>
          <a:prstGeom prst="leftBrace">
            <a:avLst>
              <a:gd name="adj1" fmla="val 100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805" name="Rectangle 5"/>
          <p:cNvSpPr>
            <a:spLocks noChangeArrowheads="1"/>
          </p:cNvSpPr>
          <p:nvPr/>
        </p:nvSpPr>
        <p:spPr bwMode="auto">
          <a:xfrm>
            <a:off x="4224338" y="5204368"/>
            <a:ext cx="30283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1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×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Pr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{A} + 0 ×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Pr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{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Ā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}</a:t>
            </a:r>
          </a:p>
        </p:txBody>
      </p:sp>
      <p:sp>
        <p:nvSpPr>
          <p:cNvPr id="460806" name="Rectangle 6"/>
          <p:cNvSpPr>
            <a:spLocks noChangeArrowheads="1"/>
          </p:cNvSpPr>
          <p:nvPr/>
        </p:nvSpPr>
        <p:spPr bwMode="auto">
          <a:xfrm>
            <a:off x="7140575" y="5204368"/>
            <a:ext cx="11737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=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Pr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{A}</a:t>
            </a:r>
          </a:p>
        </p:txBody>
      </p:sp>
    </p:spTree>
    <p:extLst>
      <p:ext uri="{BB962C8B-B14F-4D97-AF65-F5344CB8AC3E}">
        <p14:creationId xmlns:p14="http://schemas.microsoft.com/office/powerpoint/2010/main" val="168780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5" grpId="0"/>
      <p:bldP spid="46080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/>
              <a:t>CS 477/677 - Lecture 8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C7BC-9CC5-8447-A2CA-902B8CF5F6D5}" type="slidenum">
              <a:rPr lang="en-US"/>
              <a:pPr/>
              <a:t>26</a:t>
            </a:fld>
            <a:endParaRPr lang="en-US"/>
          </a:p>
        </p:txBody>
      </p:sp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627792" cy="507682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000" dirty="0"/>
              <a:t>Determine the expected number of heads obtained when flipping a coin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Space of possible values: 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Random variable Y: takes on the values H and T, each with </a:t>
            </a:r>
            <a:r>
              <a:rPr lang="en-US" sz="1800" dirty="0">
                <a:solidFill>
                  <a:srgbClr val="DD0111"/>
                </a:solidFill>
              </a:rPr>
              <a:t>probability ½</a:t>
            </a:r>
          </a:p>
          <a:p>
            <a:pPr lvl="1">
              <a:lnSpc>
                <a:spcPct val="110000"/>
              </a:lnSpc>
            </a:pPr>
            <a:endParaRPr lang="en-US" sz="1800" dirty="0">
              <a:solidFill>
                <a:srgbClr val="DD011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000" dirty="0"/>
              <a:t>Indicator random variable X</a:t>
            </a:r>
            <a:r>
              <a:rPr lang="en-US" sz="2000" baseline="-25000" dirty="0"/>
              <a:t>H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the coin coming up heads (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Y = H</a:t>
            </a:r>
            <a:r>
              <a:rPr lang="en-US" sz="20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Counts the number of heads obtain in the flip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X</a:t>
            </a:r>
            <a:r>
              <a:rPr lang="en-US" sz="1800" baseline="-25000" dirty="0"/>
              <a:t>H</a:t>
            </a:r>
            <a:r>
              <a:rPr lang="en-US" sz="1800" dirty="0"/>
              <a:t> = I {Y = H} = 	1 	if Y = H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1800" dirty="0"/>
              <a:t>				0 	if Y = T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The expected number of heads obtained in one flip of the coin is: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000" dirty="0"/>
              <a:t>	E[X</a:t>
            </a:r>
            <a:r>
              <a:rPr lang="en-US" sz="2000" baseline="-25000" dirty="0"/>
              <a:t>H</a:t>
            </a:r>
            <a:r>
              <a:rPr lang="en-US" sz="2000" dirty="0"/>
              <a:t>] = E [I {Y = H}] =</a:t>
            </a:r>
          </a:p>
        </p:txBody>
      </p:sp>
      <p:sp>
        <p:nvSpPr>
          <p:cNvPr id="462852" name="AutoShape 4"/>
          <p:cNvSpPr>
            <a:spLocks/>
          </p:cNvSpPr>
          <p:nvPr/>
        </p:nvSpPr>
        <p:spPr bwMode="auto">
          <a:xfrm>
            <a:off x="2971800" y="4103621"/>
            <a:ext cx="152400" cy="685800"/>
          </a:xfrm>
          <a:prstGeom prst="lef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2853" name="Rectangle 5"/>
          <p:cNvSpPr>
            <a:spLocks noChangeArrowheads="1"/>
          </p:cNvSpPr>
          <p:nvPr/>
        </p:nvSpPr>
        <p:spPr bwMode="auto">
          <a:xfrm>
            <a:off x="3978275" y="1949450"/>
            <a:ext cx="1181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>
                <a:solidFill>
                  <a:srgbClr val="DD0111"/>
                </a:solidFill>
              </a:rPr>
              <a:t>S = {H, T}</a:t>
            </a:r>
          </a:p>
        </p:txBody>
      </p:sp>
      <p:sp>
        <p:nvSpPr>
          <p:cNvPr id="462854" name="Rectangle 6"/>
          <p:cNvSpPr>
            <a:spLocks noChangeArrowheads="1"/>
          </p:cNvSpPr>
          <p:nvPr/>
        </p:nvSpPr>
        <p:spPr bwMode="auto">
          <a:xfrm>
            <a:off x="3278189" y="5191395"/>
            <a:ext cx="457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Symbol" pitchFamily="-107" charset="2"/>
              </a:rPr>
              <a:t>×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Symbol" pitchFamily="-107" charset="2"/>
              </a:rPr>
              <a:t>Pr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Symbol" pitchFamily="-107" charset="2"/>
              </a:rPr>
              <a:t>{Y = H} + 0 ×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Symbol" pitchFamily="-107" charset="2"/>
              </a:rPr>
              <a:t>Pr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Symbol" pitchFamily="-107" charset="2"/>
              </a:rPr>
              <a:t>{Y = T} =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Symbol" pitchFamily="-107" charset="2"/>
              </a:rPr>
              <a:t>= 1 × ½ + 0 × ½ = ½</a:t>
            </a:r>
          </a:p>
        </p:txBody>
      </p:sp>
    </p:spTree>
    <p:extLst>
      <p:ext uri="{BB962C8B-B14F-4D97-AF65-F5344CB8AC3E}">
        <p14:creationId xmlns:p14="http://schemas.microsoft.com/office/powerpoint/2010/main" val="1878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2" grpId="0" animBg="1"/>
      <p:bldP spid="462853" grpId="0"/>
      <p:bldP spid="46285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8</a:t>
            </a:r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79513"/>
            <a:ext cx="5711825" cy="4048125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Alg.: PARTITION</a:t>
            </a:r>
            <a:r>
              <a:rPr lang="en-US" sz="2400" i="1" dirty="0"/>
              <a:t>(A, p, r)</a:t>
            </a:r>
          </a:p>
          <a:p>
            <a:pPr lvl="1">
              <a:buFontTx/>
              <a:buNone/>
            </a:pPr>
            <a:r>
              <a:rPr lang="en-US" dirty="0">
                <a:latin typeface="Comic Sans MS" pitchFamily="-107" charset="0"/>
              </a:rPr>
              <a:t>x ← A[r]</a:t>
            </a:r>
          </a:p>
          <a:p>
            <a:pPr lvl="1">
              <a:buFontTx/>
              <a:buNone/>
            </a:pP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← p - 1</a:t>
            </a:r>
          </a:p>
          <a:p>
            <a:pPr lvl="1">
              <a:buFontTx/>
              <a:buNone/>
            </a:pPr>
            <a:r>
              <a:rPr lang="en-US" b="1" dirty="0"/>
              <a:t>for </a:t>
            </a:r>
            <a:r>
              <a:rPr lang="en-US" dirty="0">
                <a:latin typeface="Comic Sans MS" pitchFamily="-107" charset="0"/>
              </a:rPr>
              <a:t>j ← p</a:t>
            </a:r>
            <a:r>
              <a:rPr lang="en-US" dirty="0"/>
              <a:t> </a:t>
            </a:r>
            <a:r>
              <a:rPr lang="en-US" b="1" dirty="0"/>
              <a:t>to </a:t>
            </a:r>
            <a:r>
              <a:rPr lang="en-US" dirty="0">
                <a:latin typeface="Comic Sans MS" pitchFamily="-107" charset="0"/>
              </a:rPr>
              <a:t>r - 1</a:t>
            </a:r>
          </a:p>
          <a:p>
            <a:pPr lvl="1">
              <a:buFontTx/>
              <a:buNone/>
            </a:pPr>
            <a:r>
              <a:rPr lang="en-US" b="1" dirty="0"/>
              <a:t>	  do if </a:t>
            </a:r>
            <a:r>
              <a:rPr lang="en-US" dirty="0">
                <a:latin typeface="Comic Sans MS" pitchFamily="-107" charset="0"/>
              </a:rPr>
              <a:t>A[ j ] ≤ x</a:t>
            </a:r>
          </a:p>
          <a:p>
            <a:pPr lvl="1">
              <a:buFontTx/>
              <a:buNone/>
            </a:pPr>
            <a:r>
              <a:rPr lang="en-US" b="1" dirty="0"/>
              <a:t>		        then 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← 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+ 1</a:t>
            </a:r>
          </a:p>
          <a:p>
            <a:pPr lvl="1">
              <a:buFontTx/>
              <a:buNone/>
            </a:pPr>
            <a:r>
              <a:rPr lang="en-US" dirty="0"/>
              <a:t>			     exchange </a:t>
            </a:r>
            <a:r>
              <a:rPr lang="en-US" dirty="0">
                <a:latin typeface="Comic Sans MS" pitchFamily="-107" charset="0"/>
              </a:rPr>
              <a:t>A[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]</a:t>
            </a:r>
            <a:r>
              <a:rPr lang="en-US" dirty="0"/>
              <a:t> ↔ </a:t>
            </a:r>
            <a:r>
              <a:rPr lang="en-US" dirty="0">
                <a:latin typeface="Comic Sans MS" pitchFamily="-107" charset="0"/>
              </a:rPr>
              <a:t>A[j]</a:t>
            </a:r>
          </a:p>
          <a:p>
            <a:pPr lvl="1">
              <a:buFontTx/>
              <a:buNone/>
            </a:pPr>
            <a:r>
              <a:rPr lang="en-US" dirty="0"/>
              <a:t>exchange </a:t>
            </a:r>
            <a:r>
              <a:rPr lang="en-US" dirty="0">
                <a:latin typeface="Comic Sans MS" pitchFamily="-107" charset="0"/>
              </a:rPr>
              <a:t>A[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+ 1]</a:t>
            </a:r>
            <a:r>
              <a:rPr lang="en-US" dirty="0"/>
              <a:t> ↔ </a:t>
            </a:r>
            <a:r>
              <a:rPr lang="en-US" dirty="0">
                <a:latin typeface="Comic Sans MS" pitchFamily="-107" charset="0"/>
              </a:rPr>
              <a:t>A[r]</a:t>
            </a:r>
          </a:p>
          <a:p>
            <a:pPr lvl="1">
              <a:buFontTx/>
              <a:buNone/>
            </a:pPr>
            <a:r>
              <a:rPr lang="en-US" b="1" dirty="0"/>
              <a:t>return 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+ 1</a:t>
            </a:r>
            <a:endParaRPr lang="en-US" dirty="0"/>
          </a:p>
        </p:txBody>
      </p:sp>
      <p:sp>
        <p:nvSpPr>
          <p:cNvPr id="450564" name="AutoShape 4"/>
          <p:cNvSpPr>
            <a:spLocks/>
          </p:cNvSpPr>
          <p:nvPr/>
        </p:nvSpPr>
        <p:spPr bwMode="auto">
          <a:xfrm>
            <a:off x="4806950" y="1708150"/>
            <a:ext cx="88900" cy="733425"/>
          </a:xfrm>
          <a:prstGeom prst="rightBrace">
            <a:avLst>
              <a:gd name="adj1" fmla="val 68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65" name="Text Box 5"/>
          <p:cNvSpPr txBox="1">
            <a:spLocks noChangeArrowheads="1"/>
          </p:cNvSpPr>
          <p:nvPr/>
        </p:nvSpPr>
        <p:spPr bwMode="auto">
          <a:xfrm>
            <a:off x="5114925" y="1870075"/>
            <a:ext cx="18742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O(1) - constant</a:t>
            </a:r>
          </a:p>
        </p:txBody>
      </p:sp>
      <p:sp>
        <p:nvSpPr>
          <p:cNvPr id="450566" name="AutoShape 6"/>
          <p:cNvSpPr>
            <a:spLocks/>
          </p:cNvSpPr>
          <p:nvPr/>
        </p:nvSpPr>
        <p:spPr bwMode="auto">
          <a:xfrm>
            <a:off x="5934075" y="2593975"/>
            <a:ext cx="96838" cy="1738313"/>
          </a:xfrm>
          <a:prstGeom prst="rightBrace">
            <a:avLst>
              <a:gd name="adj1" fmla="val 1495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67" name="AutoShape 7"/>
          <p:cNvSpPr>
            <a:spLocks/>
          </p:cNvSpPr>
          <p:nvPr/>
        </p:nvSpPr>
        <p:spPr bwMode="auto">
          <a:xfrm>
            <a:off x="4852988" y="4414838"/>
            <a:ext cx="88900" cy="733425"/>
          </a:xfrm>
          <a:prstGeom prst="rightBrace">
            <a:avLst>
              <a:gd name="adj1" fmla="val 68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68" name="Text Box 8"/>
          <p:cNvSpPr txBox="1">
            <a:spLocks noChangeArrowheads="1"/>
          </p:cNvSpPr>
          <p:nvPr/>
        </p:nvSpPr>
        <p:spPr bwMode="auto">
          <a:xfrm>
            <a:off x="5160963" y="4576763"/>
            <a:ext cx="18742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O(1) - constant</a:t>
            </a:r>
          </a:p>
        </p:txBody>
      </p:sp>
      <p:sp>
        <p:nvSpPr>
          <p:cNvPr id="450569" name="Line 9"/>
          <p:cNvSpPr>
            <a:spLocks noChangeShapeType="1"/>
          </p:cNvSpPr>
          <p:nvPr/>
        </p:nvSpPr>
        <p:spPr bwMode="auto">
          <a:xfrm>
            <a:off x="4043363" y="3167063"/>
            <a:ext cx="2220912" cy="0"/>
          </a:xfrm>
          <a:prstGeom prst="line">
            <a:avLst/>
          </a:prstGeom>
          <a:noFill/>
          <a:ln w="25400">
            <a:solidFill>
              <a:srgbClr val="DD011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70" name="Text Box 10"/>
          <p:cNvSpPr txBox="1">
            <a:spLocks noChangeArrowheads="1"/>
          </p:cNvSpPr>
          <p:nvPr/>
        </p:nvSpPr>
        <p:spPr bwMode="auto">
          <a:xfrm>
            <a:off x="6354763" y="2951163"/>
            <a:ext cx="28584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Number of comparisons</a:t>
            </a:r>
          </a:p>
          <a:p>
            <a:r>
              <a:rPr 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between the pivot and </a:t>
            </a:r>
          </a:p>
          <a:p>
            <a:r>
              <a:rPr 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the other elements</a:t>
            </a:r>
          </a:p>
        </p:txBody>
      </p:sp>
      <p:sp>
        <p:nvSpPr>
          <p:cNvPr id="450571" name="Rectangle 11"/>
          <p:cNvSpPr>
            <a:spLocks noChangeArrowheads="1"/>
          </p:cNvSpPr>
          <p:nvPr/>
        </p:nvSpPr>
        <p:spPr bwMode="auto">
          <a:xfrm>
            <a:off x="582613" y="5257800"/>
            <a:ext cx="7789862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Need to compute the </a:t>
            </a:r>
            <a:r>
              <a:rPr lang="en-US" sz="2400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total number of comparisons</a:t>
            </a:r>
            <a:r>
              <a:rPr lang="en-US" sz="2400" dirty="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performed</a:t>
            </a:r>
            <a:r>
              <a:rPr lang="en-US" sz="2400" dirty="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in all calls to PARTITION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4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4" grpId="0" animBg="1"/>
      <p:bldP spid="450565" grpId="0"/>
      <p:bldP spid="450566" grpId="0" animBg="1"/>
      <p:bldP spid="450567" grpId="0" animBg="1"/>
      <p:bldP spid="450568" grpId="0"/>
      <p:bldP spid="450569" grpId="0" animBg="1"/>
      <p:bldP spid="450570" grpId="0"/>
      <p:bldP spid="45057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8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540C-2F0C-9F4F-8BB4-8776C5C3EB4F}" type="slidenum">
              <a:rPr lang="en-US"/>
              <a:pPr/>
              <a:t>28</a:t>
            </a:fld>
            <a:endParaRPr lang="en-US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Number of Comparisons in PARTITION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241925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/>
              <a:t>Need to compute the </a:t>
            </a:r>
            <a:r>
              <a:rPr lang="en-US" b="1">
                <a:solidFill>
                  <a:srgbClr val="CC0000"/>
                </a:solidFill>
              </a:rPr>
              <a:t>total number of comparisons</a:t>
            </a:r>
            <a:r>
              <a:rPr lang="en-US"/>
              <a:t> performed </a:t>
            </a:r>
            <a:r>
              <a:rPr lang="en-US" b="1">
                <a:solidFill>
                  <a:srgbClr val="CC0000"/>
                </a:solidFill>
              </a:rPr>
              <a:t>in all calls to PARTITION</a:t>
            </a:r>
          </a:p>
          <a:p>
            <a:pPr>
              <a:lnSpc>
                <a:spcPct val="140000"/>
              </a:lnSpc>
            </a:pPr>
            <a:r>
              <a:rPr lang="en-US"/>
              <a:t>X</a:t>
            </a:r>
            <a:r>
              <a:rPr lang="en-US" baseline="-25000"/>
              <a:t>ij</a:t>
            </a:r>
            <a:r>
              <a:rPr lang="en-US"/>
              <a:t> = I {z</a:t>
            </a:r>
            <a:r>
              <a:rPr lang="en-US" baseline="-25000"/>
              <a:t>i</a:t>
            </a:r>
            <a:r>
              <a:rPr lang="en-US"/>
              <a:t> is compared to z</a:t>
            </a:r>
            <a:r>
              <a:rPr lang="en-US" baseline="-25000"/>
              <a:t>j</a:t>
            </a:r>
            <a:r>
              <a:rPr lang="en-US"/>
              <a:t> }</a:t>
            </a:r>
          </a:p>
          <a:p>
            <a:pPr lvl="1">
              <a:lnSpc>
                <a:spcPct val="140000"/>
              </a:lnSpc>
            </a:pPr>
            <a:r>
              <a:rPr lang="en-US"/>
              <a:t>For any comparison during the entire execution of the algorithm, not just during one call to PARTITION</a:t>
            </a:r>
          </a:p>
        </p:txBody>
      </p:sp>
    </p:spTree>
    <p:extLst>
      <p:ext uri="{BB962C8B-B14F-4D97-AF65-F5344CB8AC3E}">
        <p14:creationId xmlns:p14="http://schemas.microsoft.com/office/powerpoint/2010/main" val="429200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8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0BBB-D78C-3740-8005-36462CF47E2F}" type="slidenum">
              <a:rPr lang="en-US"/>
              <a:pPr/>
              <a:t>29</a:t>
            </a:fld>
            <a:endParaRPr lang="en-US"/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When Do We Compare Two Elements?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2708275"/>
            <a:ext cx="8229600" cy="36607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/>
              <a:t>Rename the elements of A as z</a:t>
            </a:r>
            <a:r>
              <a:rPr lang="en-US" baseline="-25000"/>
              <a:t>1</a:t>
            </a:r>
            <a:r>
              <a:rPr lang="en-US"/>
              <a:t>, z</a:t>
            </a:r>
            <a:r>
              <a:rPr lang="en-US" baseline="-25000"/>
              <a:t>2</a:t>
            </a:r>
            <a:r>
              <a:rPr lang="en-US"/>
              <a:t>, . . . , z</a:t>
            </a:r>
            <a:r>
              <a:rPr lang="en-US" baseline="-25000"/>
              <a:t>n</a:t>
            </a:r>
            <a:r>
              <a:rPr lang="en-US"/>
              <a:t>, with z</a:t>
            </a:r>
            <a:r>
              <a:rPr lang="en-US" baseline="-25000"/>
              <a:t>i</a:t>
            </a:r>
            <a:r>
              <a:rPr lang="en-US"/>
              <a:t> being the i-th smallest element</a:t>
            </a:r>
          </a:p>
          <a:p>
            <a:pPr>
              <a:lnSpc>
                <a:spcPct val="150000"/>
              </a:lnSpc>
            </a:pPr>
            <a:r>
              <a:rPr lang="en-US"/>
              <a:t>Define the set Z</a:t>
            </a:r>
            <a:r>
              <a:rPr lang="en-US" baseline="-25000"/>
              <a:t>ij</a:t>
            </a:r>
            <a:r>
              <a:rPr lang="en-US"/>
              <a:t> = {z</a:t>
            </a:r>
            <a:r>
              <a:rPr lang="en-US" baseline="-25000"/>
              <a:t>i</a:t>
            </a:r>
            <a:r>
              <a:rPr lang="en-US"/>
              <a:t> , z</a:t>
            </a:r>
            <a:r>
              <a:rPr lang="en-US" baseline="-25000"/>
              <a:t>i+1</a:t>
            </a:r>
            <a:r>
              <a:rPr lang="en-US"/>
              <a:t>, . . . , z</a:t>
            </a:r>
            <a:r>
              <a:rPr lang="en-US" baseline="-25000"/>
              <a:t>j</a:t>
            </a:r>
            <a:r>
              <a:rPr lang="en-US"/>
              <a:t> } the set of elements between z</a:t>
            </a:r>
            <a:r>
              <a:rPr lang="en-US" baseline="-25000"/>
              <a:t>i</a:t>
            </a:r>
            <a:r>
              <a:rPr lang="en-US"/>
              <a:t> and z</a:t>
            </a:r>
            <a:r>
              <a:rPr lang="en-US" baseline="-25000"/>
              <a:t>j</a:t>
            </a:r>
            <a:r>
              <a:rPr lang="en-US"/>
              <a:t>, inclusive</a:t>
            </a:r>
          </a:p>
          <a:p>
            <a:endParaRPr lang="en-US">
              <a:solidFill>
                <a:srgbClr val="CC0000"/>
              </a:solidFill>
            </a:endParaRPr>
          </a:p>
        </p:txBody>
      </p:sp>
      <p:sp>
        <p:nvSpPr>
          <p:cNvPr id="466948" name="Rectangle 4"/>
          <p:cNvSpPr>
            <a:spLocks noChangeArrowheads="1"/>
          </p:cNvSpPr>
          <p:nvPr/>
        </p:nvSpPr>
        <p:spPr bwMode="auto">
          <a:xfrm>
            <a:off x="5888038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466949" name="Rectangle 5"/>
          <p:cNvSpPr>
            <a:spLocks noChangeArrowheads="1"/>
          </p:cNvSpPr>
          <p:nvPr/>
        </p:nvSpPr>
        <p:spPr bwMode="auto">
          <a:xfrm>
            <a:off x="5473700" y="1598613"/>
            <a:ext cx="414338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466950" name="Rectangle 6"/>
          <p:cNvSpPr>
            <a:spLocks noChangeArrowheads="1"/>
          </p:cNvSpPr>
          <p:nvPr/>
        </p:nvSpPr>
        <p:spPr bwMode="auto">
          <a:xfrm>
            <a:off x="5060950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66951" name="Rectangle 7"/>
          <p:cNvSpPr>
            <a:spLocks noChangeArrowheads="1"/>
          </p:cNvSpPr>
          <p:nvPr/>
        </p:nvSpPr>
        <p:spPr bwMode="auto">
          <a:xfrm>
            <a:off x="4648200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66952" name="Rectangle 8"/>
          <p:cNvSpPr>
            <a:spLocks noChangeArrowheads="1"/>
          </p:cNvSpPr>
          <p:nvPr/>
        </p:nvSpPr>
        <p:spPr bwMode="auto">
          <a:xfrm>
            <a:off x="4233863" y="1598613"/>
            <a:ext cx="414337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466953" name="Rectangle 9"/>
          <p:cNvSpPr>
            <a:spLocks noChangeArrowheads="1"/>
          </p:cNvSpPr>
          <p:nvPr/>
        </p:nvSpPr>
        <p:spPr bwMode="auto">
          <a:xfrm>
            <a:off x="3821113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66954" name="Rectangle 10"/>
          <p:cNvSpPr>
            <a:spLocks noChangeArrowheads="1"/>
          </p:cNvSpPr>
          <p:nvPr/>
        </p:nvSpPr>
        <p:spPr bwMode="auto">
          <a:xfrm>
            <a:off x="3406775" y="1598613"/>
            <a:ext cx="414338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466955" name="Rectangle 11"/>
          <p:cNvSpPr>
            <a:spLocks noChangeArrowheads="1"/>
          </p:cNvSpPr>
          <p:nvPr/>
        </p:nvSpPr>
        <p:spPr bwMode="auto">
          <a:xfrm>
            <a:off x="2994025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466956" name="Line 12"/>
          <p:cNvSpPr>
            <a:spLocks noChangeShapeType="1"/>
          </p:cNvSpPr>
          <p:nvPr/>
        </p:nvSpPr>
        <p:spPr bwMode="auto">
          <a:xfrm>
            <a:off x="5473700" y="1598613"/>
            <a:ext cx="1588" cy="423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6957" name="Rectangle 13"/>
          <p:cNvSpPr>
            <a:spLocks noChangeArrowheads="1"/>
          </p:cNvSpPr>
          <p:nvPr/>
        </p:nvSpPr>
        <p:spPr bwMode="auto">
          <a:xfrm>
            <a:off x="6297613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Comic Sans MS" pitchFamily="-107" charset="0"/>
              </a:rPr>
              <a:t>7</a:t>
            </a:r>
          </a:p>
        </p:txBody>
      </p:sp>
      <p:sp>
        <p:nvSpPr>
          <p:cNvPr id="466958" name="Line 14"/>
          <p:cNvSpPr>
            <a:spLocks noChangeShapeType="1"/>
          </p:cNvSpPr>
          <p:nvPr/>
        </p:nvSpPr>
        <p:spPr bwMode="auto">
          <a:xfrm>
            <a:off x="6300788" y="1492250"/>
            <a:ext cx="1587" cy="61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6959" name="Rectangle 15"/>
          <p:cNvSpPr>
            <a:spLocks noChangeArrowheads="1"/>
          </p:cNvSpPr>
          <p:nvPr/>
        </p:nvSpPr>
        <p:spPr bwMode="auto">
          <a:xfrm>
            <a:off x="2579688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grpSp>
        <p:nvGrpSpPr>
          <p:cNvPr id="466960" name="Group 16"/>
          <p:cNvGrpSpPr>
            <a:grpSpLocks/>
          </p:cNvGrpSpPr>
          <p:nvPr/>
        </p:nvGrpSpPr>
        <p:grpSpPr bwMode="auto">
          <a:xfrm>
            <a:off x="2589213" y="1220788"/>
            <a:ext cx="4143375" cy="368300"/>
            <a:chOff x="1631" y="769"/>
            <a:chExt cx="2610" cy="232"/>
          </a:xfrm>
        </p:grpSpPr>
        <p:sp>
          <p:nvSpPr>
            <p:cNvPr id="466961" name="Text Box 17"/>
            <p:cNvSpPr txBox="1">
              <a:spLocks noChangeArrowheads="1"/>
            </p:cNvSpPr>
            <p:nvPr/>
          </p:nvSpPr>
          <p:spPr bwMode="auto">
            <a:xfrm>
              <a:off x="3210" y="770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466962" name="Text Box 18"/>
            <p:cNvSpPr txBox="1">
              <a:spLocks noChangeArrowheads="1"/>
            </p:cNvSpPr>
            <p:nvPr/>
          </p:nvSpPr>
          <p:spPr bwMode="auto">
            <a:xfrm>
              <a:off x="1631" y="769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466963" name="Text Box 19"/>
            <p:cNvSpPr txBox="1">
              <a:spLocks noChangeArrowheads="1"/>
            </p:cNvSpPr>
            <p:nvPr/>
          </p:nvSpPr>
          <p:spPr bwMode="auto">
            <a:xfrm>
              <a:off x="1894" y="770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  <a:r>
                <a:rPr lang="en-US" baseline="-25000"/>
                <a:t>9</a:t>
              </a:r>
              <a:endParaRPr lang="en-US"/>
            </a:p>
          </p:txBody>
        </p:sp>
        <p:sp>
          <p:nvSpPr>
            <p:cNvPr id="466964" name="Text Box 20"/>
            <p:cNvSpPr txBox="1">
              <a:spLocks noChangeArrowheads="1"/>
            </p:cNvSpPr>
            <p:nvPr/>
          </p:nvSpPr>
          <p:spPr bwMode="auto">
            <a:xfrm>
              <a:off x="2157" y="770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  <a:r>
                <a:rPr lang="en-US" baseline="-25000"/>
                <a:t>8</a:t>
              </a:r>
              <a:endParaRPr lang="en-US"/>
            </a:p>
          </p:txBody>
        </p:sp>
        <p:sp>
          <p:nvSpPr>
            <p:cNvPr id="466965" name="Text Box 21"/>
            <p:cNvSpPr txBox="1">
              <a:spLocks noChangeArrowheads="1"/>
            </p:cNvSpPr>
            <p:nvPr/>
          </p:nvSpPr>
          <p:spPr bwMode="auto">
            <a:xfrm>
              <a:off x="2683" y="770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  <a:r>
                <a:rPr lang="en-US" baseline="-25000"/>
                <a:t>5</a:t>
              </a:r>
              <a:endParaRPr lang="en-US"/>
            </a:p>
          </p:txBody>
        </p:sp>
        <p:sp>
          <p:nvSpPr>
            <p:cNvPr id="466966" name="Text Box 22"/>
            <p:cNvSpPr txBox="1">
              <a:spLocks noChangeArrowheads="1"/>
            </p:cNvSpPr>
            <p:nvPr/>
          </p:nvSpPr>
          <p:spPr bwMode="auto">
            <a:xfrm>
              <a:off x="2420" y="769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466967" name="Text Box 23"/>
            <p:cNvSpPr txBox="1">
              <a:spLocks noChangeArrowheads="1"/>
            </p:cNvSpPr>
            <p:nvPr/>
          </p:nvSpPr>
          <p:spPr bwMode="auto">
            <a:xfrm>
              <a:off x="2947" y="770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  <a:r>
                <a:rPr lang="en-US" baseline="-25000"/>
                <a:t>4</a:t>
              </a:r>
              <a:endParaRPr lang="en-US"/>
            </a:p>
          </p:txBody>
        </p:sp>
        <p:sp>
          <p:nvSpPr>
            <p:cNvPr id="466968" name="Text Box 24"/>
            <p:cNvSpPr txBox="1">
              <a:spLocks noChangeArrowheads="1"/>
            </p:cNvSpPr>
            <p:nvPr/>
          </p:nvSpPr>
          <p:spPr bwMode="auto">
            <a:xfrm>
              <a:off x="3473" y="770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  <a:r>
                <a:rPr lang="en-US" baseline="-25000"/>
                <a:t>6</a:t>
              </a:r>
              <a:endParaRPr lang="en-US"/>
            </a:p>
          </p:txBody>
        </p:sp>
        <p:sp>
          <p:nvSpPr>
            <p:cNvPr id="466969" name="Text Box 25"/>
            <p:cNvSpPr txBox="1">
              <a:spLocks noChangeArrowheads="1"/>
            </p:cNvSpPr>
            <p:nvPr/>
          </p:nvSpPr>
          <p:spPr bwMode="auto">
            <a:xfrm>
              <a:off x="3680" y="770"/>
              <a:ext cx="2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  <a:r>
                <a:rPr lang="en-US" baseline="-25000"/>
                <a:t>10</a:t>
              </a:r>
              <a:endParaRPr lang="en-US"/>
            </a:p>
          </p:txBody>
        </p:sp>
        <p:sp>
          <p:nvSpPr>
            <p:cNvPr id="466970" name="Text Box 26"/>
            <p:cNvSpPr txBox="1">
              <a:spLocks noChangeArrowheads="1"/>
            </p:cNvSpPr>
            <p:nvPr/>
          </p:nvSpPr>
          <p:spPr bwMode="auto">
            <a:xfrm>
              <a:off x="4000" y="769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  <a:r>
                <a:rPr lang="en-US" baseline="-25000"/>
                <a:t>7</a:t>
              </a:r>
              <a:endParaRPr lang="en-US"/>
            </a:p>
          </p:txBody>
        </p:sp>
      </p:grpSp>
      <p:grpSp>
        <p:nvGrpSpPr>
          <p:cNvPr id="466971" name="Group 27"/>
          <p:cNvGrpSpPr>
            <a:grpSpLocks/>
          </p:cNvGrpSpPr>
          <p:nvPr/>
        </p:nvGrpSpPr>
        <p:grpSpPr bwMode="auto">
          <a:xfrm>
            <a:off x="1243013" y="2105027"/>
            <a:ext cx="7531100" cy="523876"/>
            <a:chOff x="783" y="1326"/>
            <a:chExt cx="4744" cy="330"/>
          </a:xfrm>
        </p:grpSpPr>
        <p:sp>
          <p:nvSpPr>
            <p:cNvPr id="466972" name="Text Box 28"/>
            <p:cNvSpPr txBox="1">
              <a:spLocks noChangeArrowheads="1"/>
            </p:cNvSpPr>
            <p:nvPr/>
          </p:nvSpPr>
          <p:spPr bwMode="auto">
            <a:xfrm>
              <a:off x="783" y="1326"/>
              <a:ext cx="245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latin typeface="Century Gothic" charset="0"/>
                  <a:ea typeface="Century Gothic" charset="0"/>
                  <a:cs typeface="Century Gothic" charset="0"/>
                </a:rPr>
                <a:t>Z</a:t>
              </a:r>
              <a:r>
                <a:rPr lang="en-US" sz="2800" baseline="-25000" dirty="0">
                  <a:latin typeface="Century Gothic" charset="0"/>
                  <a:ea typeface="Century Gothic" charset="0"/>
                  <a:cs typeface="Century Gothic" charset="0"/>
                </a:rPr>
                <a:t>1,6</a:t>
              </a:r>
              <a:r>
                <a:rPr lang="en-US" sz="2800" dirty="0">
                  <a:latin typeface="Century Gothic" charset="0"/>
                  <a:ea typeface="Century Gothic" charset="0"/>
                  <a:cs typeface="Century Gothic" charset="0"/>
                </a:rPr>
                <a:t>= {1, 2, 3, 4, 5, 6}</a:t>
              </a:r>
            </a:p>
          </p:txBody>
        </p:sp>
        <p:sp>
          <p:nvSpPr>
            <p:cNvPr id="466973" name="Text Box 29"/>
            <p:cNvSpPr txBox="1">
              <a:spLocks noChangeArrowheads="1"/>
            </p:cNvSpPr>
            <p:nvPr/>
          </p:nvSpPr>
          <p:spPr bwMode="auto">
            <a:xfrm>
              <a:off x="3824" y="1326"/>
              <a:ext cx="170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latin typeface="Century Gothic" charset="0"/>
                  <a:ea typeface="Century Gothic" charset="0"/>
                  <a:cs typeface="Century Gothic" charset="0"/>
                </a:rPr>
                <a:t>Z</a:t>
              </a:r>
              <a:r>
                <a:rPr lang="en-US" sz="2800" baseline="-25000">
                  <a:latin typeface="Century Gothic" charset="0"/>
                  <a:ea typeface="Century Gothic" charset="0"/>
                  <a:cs typeface="Century Gothic" charset="0"/>
                </a:rPr>
                <a:t>8,10</a:t>
              </a:r>
              <a:r>
                <a:rPr lang="en-US" sz="2800">
                  <a:latin typeface="Century Gothic" charset="0"/>
                  <a:ea typeface="Century Gothic" charset="0"/>
                  <a:cs typeface="Century Gothic" charset="0"/>
                </a:rPr>
                <a:t> = {8, 9, 10}</a:t>
              </a:r>
            </a:p>
          </p:txBody>
        </p:sp>
        <p:sp>
          <p:nvSpPr>
            <p:cNvPr id="466974" name="Text Box 30"/>
            <p:cNvSpPr txBox="1">
              <a:spLocks noChangeArrowheads="1"/>
            </p:cNvSpPr>
            <p:nvPr/>
          </p:nvSpPr>
          <p:spPr bwMode="auto">
            <a:xfrm>
              <a:off x="3064" y="1326"/>
              <a:ext cx="40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latin typeface="Century Gothic" charset="0"/>
                  <a:ea typeface="Century Gothic" charset="0"/>
                  <a:cs typeface="Century Gothic" charset="0"/>
                </a:rPr>
                <a:t>{7}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718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8</a:t>
            </a: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Partitioning the Array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dirty="0"/>
              <a:t>Idea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Select a pivot element </a:t>
            </a:r>
            <a:r>
              <a:rPr lang="en-US" dirty="0">
                <a:latin typeface="Comic Sans MS" pitchFamily="-107" charset="0"/>
              </a:rPr>
              <a:t>x</a:t>
            </a:r>
            <a:r>
              <a:rPr lang="en-US" dirty="0"/>
              <a:t> around which to partition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Grows two regions</a:t>
            </a:r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Comic Sans MS" pitchFamily="-107" charset="0"/>
              </a:rPr>
              <a:t>		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A[p…</a:t>
            </a:r>
            <a:r>
              <a:rPr lang="en-US" sz="2400" dirty="0" err="1">
                <a:solidFill>
                  <a:schemeClr val="tx1"/>
                </a:solidFill>
                <a:latin typeface="Comic Sans MS" pitchFamily="-107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]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≤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 x </a:t>
            </a:r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		x ≤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A[j…r]</a:t>
            </a:r>
          </a:p>
          <a:p>
            <a:pPr lvl="1">
              <a:lnSpc>
                <a:spcPct val="140000"/>
              </a:lnSpc>
            </a:pPr>
            <a:endParaRPr lang="en-US" dirty="0"/>
          </a:p>
          <a:p>
            <a:pPr lvl="1">
              <a:lnSpc>
                <a:spcPct val="140000"/>
              </a:lnSpc>
            </a:pPr>
            <a:r>
              <a:rPr lang="en-US" dirty="0"/>
              <a:t>For now, choose the value of the first element as the pivot </a:t>
            </a:r>
            <a:r>
              <a:rPr lang="en-US" dirty="0">
                <a:latin typeface="Comic Sans MS" pitchFamily="-107" charset="0"/>
              </a:rPr>
              <a:t>x</a:t>
            </a:r>
            <a:endParaRPr lang="en-US" dirty="0"/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endParaRPr lang="en-US" sz="2400" dirty="0"/>
          </a:p>
        </p:txBody>
      </p:sp>
      <p:grpSp>
        <p:nvGrpSpPr>
          <p:cNvPr id="262148" name="Group 4"/>
          <p:cNvGrpSpPr>
            <a:grpSpLocks/>
          </p:cNvGrpSpPr>
          <p:nvPr/>
        </p:nvGrpSpPr>
        <p:grpSpPr bwMode="auto">
          <a:xfrm>
            <a:off x="5184775" y="3265488"/>
            <a:ext cx="3306763" cy="423862"/>
            <a:chOff x="480" y="1152"/>
            <a:chExt cx="2083" cy="267"/>
          </a:xfrm>
        </p:grpSpPr>
        <p:sp>
          <p:nvSpPr>
            <p:cNvPr id="262149" name="Rectangle 5"/>
            <p:cNvSpPr>
              <a:spLocks noChangeArrowheads="1"/>
            </p:cNvSpPr>
            <p:nvPr/>
          </p:nvSpPr>
          <p:spPr bwMode="auto">
            <a:xfrm>
              <a:off x="2303" y="1152"/>
              <a:ext cx="260" cy="26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62150" name="Rectangle 6"/>
            <p:cNvSpPr>
              <a:spLocks noChangeArrowheads="1"/>
            </p:cNvSpPr>
            <p:nvPr/>
          </p:nvSpPr>
          <p:spPr bwMode="auto">
            <a:xfrm>
              <a:off x="2042" y="1152"/>
              <a:ext cx="261" cy="26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62151" name="Rectangle 7"/>
            <p:cNvSpPr>
              <a:spLocks noChangeArrowheads="1"/>
            </p:cNvSpPr>
            <p:nvPr/>
          </p:nvSpPr>
          <p:spPr bwMode="auto">
            <a:xfrm>
              <a:off x="1782" y="1152"/>
              <a:ext cx="260" cy="26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62152" name="Rectangle 8"/>
            <p:cNvSpPr>
              <a:spLocks noChangeArrowheads="1"/>
            </p:cNvSpPr>
            <p:nvPr/>
          </p:nvSpPr>
          <p:spPr bwMode="auto">
            <a:xfrm>
              <a:off x="1522" y="1152"/>
              <a:ext cx="26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62153" name="Rectangle 9"/>
            <p:cNvSpPr>
              <a:spLocks noChangeArrowheads="1"/>
            </p:cNvSpPr>
            <p:nvPr/>
          </p:nvSpPr>
          <p:spPr bwMode="auto">
            <a:xfrm>
              <a:off x="1261" y="1152"/>
              <a:ext cx="261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62154" name="Rectangle 10"/>
            <p:cNvSpPr>
              <a:spLocks noChangeArrowheads="1"/>
            </p:cNvSpPr>
            <p:nvPr/>
          </p:nvSpPr>
          <p:spPr bwMode="auto">
            <a:xfrm>
              <a:off x="1001" y="1152"/>
              <a:ext cx="260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62155" name="Rectangle 11"/>
            <p:cNvSpPr>
              <a:spLocks noChangeArrowheads="1"/>
            </p:cNvSpPr>
            <p:nvPr/>
          </p:nvSpPr>
          <p:spPr bwMode="auto">
            <a:xfrm>
              <a:off x="740" y="1152"/>
              <a:ext cx="261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62156" name="Rectangle 12"/>
            <p:cNvSpPr>
              <a:spLocks noChangeArrowheads="1"/>
            </p:cNvSpPr>
            <p:nvPr/>
          </p:nvSpPr>
          <p:spPr bwMode="auto">
            <a:xfrm>
              <a:off x="480" y="1152"/>
              <a:ext cx="260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62157" name="Line 13"/>
            <p:cNvSpPr>
              <a:spLocks noChangeShapeType="1"/>
            </p:cNvSpPr>
            <p:nvPr/>
          </p:nvSpPr>
          <p:spPr bwMode="auto">
            <a:xfrm>
              <a:off x="480" y="1152"/>
              <a:ext cx="208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158" name="Line 14"/>
            <p:cNvSpPr>
              <a:spLocks noChangeShapeType="1"/>
            </p:cNvSpPr>
            <p:nvPr/>
          </p:nvSpPr>
          <p:spPr bwMode="auto">
            <a:xfrm>
              <a:off x="480" y="1419"/>
              <a:ext cx="208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159" name="Line 15"/>
            <p:cNvSpPr>
              <a:spLocks noChangeShapeType="1"/>
            </p:cNvSpPr>
            <p:nvPr/>
          </p:nvSpPr>
          <p:spPr bwMode="auto">
            <a:xfrm>
              <a:off x="480" y="115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160" name="Line 16"/>
            <p:cNvSpPr>
              <a:spLocks noChangeShapeType="1"/>
            </p:cNvSpPr>
            <p:nvPr/>
          </p:nvSpPr>
          <p:spPr bwMode="auto">
            <a:xfrm>
              <a:off x="740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161" name="Line 17"/>
            <p:cNvSpPr>
              <a:spLocks noChangeShapeType="1"/>
            </p:cNvSpPr>
            <p:nvPr/>
          </p:nvSpPr>
          <p:spPr bwMode="auto">
            <a:xfrm>
              <a:off x="1001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162" name="Line 18"/>
            <p:cNvSpPr>
              <a:spLocks noChangeShapeType="1"/>
            </p:cNvSpPr>
            <p:nvPr/>
          </p:nvSpPr>
          <p:spPr bwMode="auto">
            <a:xfrm>
              <a:off x="1261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163" name="Line 19"/>
            <p:cNvSpPr>
              <a:spLocks noChangeShapeType="1"/>
            </p:cNvSpPr>
            <p:nvPr/>
          </p:nvSpPr>
          <p:spPr bwMode="auto">
            <a:xfrm>
              <a:off x="1522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164" name="Line 20"/>
            <p:cNvSpPr>
              <a:spLocks noChangeShapeType="1"/>
            </p:cNvSpPr>
            <p:nvPr/>
          </p:nvSpPr>
          <p:spPr bwMode="auto">
            <a:xfrm>
              <a:off x="1782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165" name="Line 21"/>
            <p:cNvSpPr>
              <a:spLocks noChangeShapeType="1"/>
            </p:cNvSpPr>
            <p:nvPr/>
          </p:nvSpPr>
          <p:spPr bwMode="auto">
            <a:xfrm>
              <a:off x="2042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166" name="Line 22"/>
            <p:cNvSpPr>
              <a:spLocks noChangeShapeType="1"/>
            </p:cNvSpPr>
            <p:nvPr/>
          </p:nvSpPr>
          <p:spPr bwMode="auto">
            <a:xfrm>
              <a:off x="2303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167" name="Line 23"/>
            <p:cNvSpPr>
              <a:spLocks noChangeShapeType="1"/>
            </p:cNvSpPr>
            <p:nvPr/>
          </p:nvSpPr>
          <p:spPr bwMode="auto">
            <a:xfrm>
              <a:off x="2563" y="115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2168" name="AutoShape 24"/>
          <p:cNvSpPr>
            <a:spLocks/>
          </p:cNvSpPr>
          <p:nvPr/>
        </p:nvSpPr>
        <p:spPr bwMode="auto">
          <a:xfrm rot="5400000">
            <a:off x="5729287" y="2522538"/>
            <a:ext cx="174625" cy="1244600"/>
          </a:xfrm>
          <a:prstGeom prst="leftBrace">
            <a:avLst>
              <a:gd name="adj1" fmla="val 593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69" name="AutoShape 25"/>
          <p:cNvSpPr>
            <a:spLocks/>
          </p:cNvSpPr>
          <p:nvPr/>
        </p:nvSpPr>
        <p:spPr bwMode="auto">
          <a:xfrm rot="5400000">
            <a:off x="7805738" y="2546350"/>
            <a:ext cx="152400" cy="12192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70" name="Text Box 26"/>
          <p:cNvSpPr txBox="1">
            <a:spLocks noChangeArrowheads="1"/>
          </p:cNvSpPr>
          <p:nvPr/>
        </p:nvSpPr>
        <p:spPr bwMode="auto">
          <a:xfrm>
            <a:off x="5418138" y="2616200"/>
            <a:ext cx="13003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omic Sans MS" pitchFamily="-107" charset="0"/>
              </a:rPr>
              <a:t>A[p…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] 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≤ </a:t>
            </a:r>
            <a:r>
              <a:rPr lang="en-US" dirty="0">
                <a:latin typeface="Comic Sans MS" pitchFamily="-107" charset="0"/>
              </a:rPr>
              <a:t>x </a:t>
            </a:r>
          </a:p>
        </p:txBody>
      </p:sp>
      <p:sp>
        <p:nvSpPr>
          <p:cNvPr id="262171" name="Text Box 27"/>
          <p:cNvSpPr txBox="1">
            <a:spLocks noChangeArrowheads="1"/>
          </p:cNvSpPr>
          <p:nvPr/>
        </p:nvSpPr>
        <p:spPr bwMode="auto">
          <a:xfrm>
            <a:off x="7227888" y="2616200"/>
            <a:ext cx="12474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omic Sans MS" pitchFamily="-107" charset="0"/>
                <a:sym typeface="Symbol" pitchFamily="-107" charset="2"/>
              </a:rPr>
              <a:t>x ≤ </a:t>
            </a:r>
            <a:r>
              <a:rPr lang="en-US" dirty="0">
                <a:latin typeface="Comic Sans MS" pitchFamily="-107" charset="0"/>
              </a:rPr>
              <a:t>A[j…r]</a:t>
            </a:r>
          </a:p>
        </p:txBody>
      </p:sp>
      <p:grpSp>
        <p:nvGrpSpPr>
          <p:cNvPr id="262172" name="Group 28"/>
          <p:cNvGrpSpPr>
            <a:grpSpLocks/>
          </p:cNvGrpSpPr>
          <p:nvPr/>
        </p:nvGrpSpPr>
        <p:grpSpPr bwMode="auto">
          <a:xfrm>
            <a:off x="6102350" y="3741738"/>
            <a:ext cx="234950" cy="595312"/>
            <a:chOff x="3308" y="2215"/>
            <a:chExt cx="148" cy="375"/>
          </a:xfrm>
        </p:grpSpPr>
        <p:sp>
          <p:nvSpPr>
            <p:cNvPr id="262173" name="Text Box 29"/>
            <p:cNvSpPr txBox="1">
              <a:spLocks noChangeArrowheads="1"/>
            </p:cNvSpPr>
            <p:nvPr/>
          </p:nvSpPr>
          <p:spPr bwMode="auto">
            <a:xfrm>
              <a:off x="3308" y="2359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262174" name="Line 30"/>
            <p:cNvSpPr>
              <a:spLocks noChangeShapeType="1"/>
            </p:cNvSpPr>
            <p:nvPr/>
          </p:nvSpPr>
          <p:spPr bwMode="auto">
            <a:xfrm flipV="1">
              <a:off x="3382" y="221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2175" name="Group 31"/>
          <p:cNvGrpSpPr>
            <a:grpSpLocks/>
          </p:cNvGrpSpPr>
          <p:nvPr/>
        </p:nvGrpSpPr>
        <p:grpSpPr bwMode="auto">
          <a:xfrm>
            <a:off x="7377113" y="3756025"/>
            <a:ext cx="234950" cy="595313"/>
            <a:chOff x="5560" y="2224"/>
            <a:chExt cx="148" cy="375"/>
          </a:xfrm>
        </p:grpSpPr>
        <p:sp>
          <p:nvSpPr>
            <p:cNvPr id="262176" name="Text Box 32"/>
            <p:cNvSpPr txBox="1">
              <a:spLocks noChangeArrowheads="1"/>
            </p:cNvSpPr>
            <p:nvPr/>
          </p:nvSpPr>
          <p:spPr bwMode="auto">
            <a:xfrm>
              <a:off x="5560" y="2368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262177" name="Line 33"/>
            <p:cNvSpPr>
              <a:spLocks noChangeShapeType="1"/>
            </p:cNvSpPr>
            <p:nvPr/>
          </p:nvSpPr>
          <p:spPr bwMode="auto">
            <a:xfrm flipV="1">
              <a:off x="5634" y="22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5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8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93A3-671F-FF4D-87EF-12E57A4D5667}" type="slidenum">
              <a:rPr lang="en-US"/>
              <a:pPr/>
              <a:t>30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2" y="100013"/>
            <a:ext cx="8802687" cy="906462"/>
          </a:xfrm>
        </p:spPr>
        <p:txBody>
          <a:bodyPr/>
          <a:lstStyle/>
          <a:p>
            <a:r>
              <a:rPr lang="en-US" sz="3600"/>
              <a:t>When Do We Compare Elements </a:t>
            </a:r>
            <a:r>
              <a:rPr lang="en-US" sz="3600" dirty="0" err="1"/>
              <a:t>z</a:t>
            </a:r>
            <a:r>
              <a:rPr lang="en-US" sz="3600" baseline="-25000" dirty="0" err="1"/>
              <a:t>i</a:t>
            </a:r>
            <a:r>
              <a:rPr lang="en-US" sz="3600" dirty="0"/>
              <a:t>, </a:t>
            </a:r>
            <a:r>
              <a:rPr lang="en-US" sz="3600" dirty="0" err="1"/>
              <a:t>z</a:t>
            </a:r>
            <a:r>
              <a:rPr lang="en-US" sz="3600" baseline="-25000" dirty="0" err="1"/>
              <a:t>j</a:t>
            </a:r>
            <a:r>
              <a:rPr lang="en-US" sz="3600" dirty="0"/>
              <a:t>?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2708275"/>
            <a:ext cx="8229600" cy="3660775"/>
          </a:xfrm>
        </p:spPr>
        <p:txBody>
          <a:bodyPr/>
          <a:lstStyle/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If pivot x chosen such as: </a:t>
            </a:r>
            <a:r>
              <a:rPr lang="en-US" dirty="0" err="1"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baseline="-25000" dirty="0" err="1"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baseline="-25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&lt; x &lt; </a:t>
            </a:r>
            <a:r>
              <a:rPr lang="en-US" dirty="0" err="1"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baseline="-25000" dirty="0" err="1">
                <a:latin typeface="Century Gothic" charset="0"/>
                <a:ea typeface="Century Gothic" charset="0"/>
                <a:cs typeface="Century Gothic" charset="0"/>
              </a:rPr>
              <a:t>j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</a:p>
          <a:p>
            <a:pPr lvl="1"/>
            <a:r>
              <a:rPr lang="en-US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baseline="-25000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 and </a:t>
            </a:r>
            <a:r>
              <a:rPr lang="en-US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baseline="-25000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j</a:t>
            </a:r>
            <a:r>
              <a:rPr lang="en-US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 will never be compared</a:t>
            </a:r>
          </a:p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If </a:t>
            </a:r>
            <a:r>
              <a:rPr lang="en-US" dirty="0" err="1"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baseline="-25000" dirty="0" err="1"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baseline="-25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or </a:t>
            </a:r>
            <a:r>
              <a:rPr lang="en-US" dirty="0" err="1"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baseline="-25000" dirty="0" err="1">
                <a:latin typeface="Century Gothic" charset="0"/>
                <a:ea typeface="Century Gothic" charset="0"/>
                <a:cs typeface="Century Gothic" charset="0"/>
              </a:rPr>
              <a:t>j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 is the pivot</a:t>
            </a:r>
          </a:p>
          <a:p>
            <a:pPr lvl="1"/>
            <a:r>
              <a:rPr lang="en-US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baseline="-25000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baseline="-25000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and </a:t>
            </a:r>
            <a:r>
              <a:rPr lang="en-US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baseline="-25000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j</a:t>
            </a:r>
            <a:r>
              <a:rPr lang="en-US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 will be compared </a:t>
            </a:r>
          </a:p>
          <a:p>
            <a:pPr lvl="1"/>
            <a:r>
              <a:rPr lang="en-US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only if one of them is chosen as pivot before any other element in range </a:t>
            </a:r>
            <a:r>
              <a:rPr lang="en-US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baseline="-25000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 to </a:t>
            </a:r>
            <a:r>
              <a:rPr lang="en-US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baseline="-25000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j</a:t>
            </a:r>
            <a:r>
              <a:rPr lang="en-US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</a:p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Only the pivot is compared with elements in both sets</a:t>
            </a:r>
          </a:p>
        </p:txBody>
      </p:sp>
      <p:sp>
        <p:nvSpPr>
          <p:cNvPr id="468996" name="Rectangle 4"/>
          <p:cNvSpPr>
            <a:spLocks noChangeArrowheads="1"/>
          </p:cNvSpPr>
          <p:nvPr/>
        </p:nvSpPr>
        <p:spPr bwMode="auto">
          <a:xfrm>
            <a:off x="5888038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468997" name="Rectangle 5"/>
          <p:cNvSpPr>
            <a:spLocks noChangeArrowheads="1"/>
          </p:cNvSpPr>
          <p:nvPr/>
        </p:nvSpPr>
        <p:spPr bwMode="auto">
          <a:xfrm>
            <a:off x="5473700" y="1598613"/>
            <a:ext cx="414338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468998" name="Rectangle 6"/>
          <p:cNvSpPr>
            <a:spLocks noChangeArrowheads="1"/>
          </p:cNvSpPr>
          <p:nvPr/>
        </p:nvSpPr>
        <p:spPr bwMode="auto">
          <a:xfrm>
            <a:off x="5060950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68999" name="Rectangle 7"/>
          <p:cNvSpPr>
            <a:spLocks noChangeArrowheads="1"/>
          </p:cNvSpPr>
          <p:nvPr/>
        </p:nvSpPr>
        <p:spPr bwMode="auto">
          <a:xfrm>
            <a:off x="4648200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69000" name="Rectangle 8"/>
          <p:cNvSpPr>
            <a:spLocks noChangeArrowheads="1"/>
          </p:cNvSpPr>
          <p:nvPr/>
        </p:nvSpPr>
        <p:spPr bwMode="auto">
          <a:xfrm>
            <a:off x="4233863" y="1598613"/>
            <a:ext cx="414337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469001" name="Rectangle 9"/>
          <p:cNvSpPr>
            <a:spLocks noChangeArrowheads="1"/>
          </p:cNvSpPr>
          <p:nvPr/>
        </p:nvSpPr>
        <p:spPr bwMode="auto">
          <a:xfrm>
            <a:off x="3821113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69002" name="Rectangle 10"/>
          <p:cNvSpPr>
            <a:spLocks noChangeArrowheads="1"/>
          </p:cNvSpPr>
          <p:nvPr/>
        </p:nvSpPr>
        <p:spPr bwMode="auto">
          <a:xfrm>
            <a:off x="3406775" y="1598613"/>
            <a:ext cx="414338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469003" name="Rectangle 11"/>
          <p:cNvSpPr>
            <a:spLocks noChangeArrowheads="1"/>
          </p:cNvSpPr>
          <p:nvPr/>
        </p:nvSpPr>
        <p:spPr bwMode="auto">
          <a:xfrm>
            <a:off x="2994025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469004" name="Line 12"/>
          <p:cNvSpPr>
            <a:spLocks noChangeShapeType="1"/>
          </p:cNvSpPr>
          <p:nvPr/>
        </p:nvSpPr>
        <p:spPr bwMode="auto">
          <a:xfrm>
            <a:off x="5473700" y="1598613"/>
            <a:ext cx="1588" cy="423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9005" name="Rectangle 13"/>
          <p:cNvSpPr>
            <a:spLocks noChangeArrowheads="1"/>
          </p:cNvSpPr>
          <p:nvPr/>
        </p:nvSpPr>
        <p:spPr bwMode="auto">
          <a:xfrm>
            <a:off x="6297613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Comic Sans MS" pitchFamily="-107" charset="0"/>
              </a:rPr>
              <a:t>7</a:t>
            </a:r>
          </a:p>
        </p:txBody>
      </p:sp>
      <p:sp>
        <p:nvSpPr>
          <p:cNvPr id="469006" name="Line 14"/>
          <p:cNvSpPr>
            <a:spLocks noChangeShapeType="1"/>
          </p:cNvSpPr>
          <p:nvPr/>
        </p:nvSpPr>
        <p:spPr bwMode="auto">
          <a:xfrm>
            <a:off x="6300788" y="1492250"/>
            <a:ext cx="1587" cy="61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9007" name="Rectangle 15"/>
          <p:cNvSpPr>
            <a:spLocks noChangeArrowheads="1"/>
          </p:cNvSpPr>
          <p:nvPr/>
        </p:nvSpPr>
        <p:spPr bwMode="auto">
          <a:xfrm>
            <a:off x="2579688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69008" name="Text Box 16"/>
          <p:cNvSpPr txBox="1">
            <a:spLocks noChangeArrowheads="1"/>
          </p:cNvSpPr>
          <p:nvPr/>
        </p:nvSpPr>
        <p:spPr bwMode="auto">
          <a:xfrm>
            <a:off x="5095875" y="1222375"/>
            <a:ext cx="38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69009" name="Text Box 17"/>
          <p:cNvSpPr txBox="1">
            <a:spLocks noChangeArrowheads="1"/>
          </p:cNvSpPr>
          <p:nvPr/>
        </p:nvSpPr>
        <p:spPr bwMode="auto">
          <a:xfrm>
            <a:off x="2589213" y="1220788"/>
            <a:ext cx="382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69010" name="Text Box 18"/>
          <p:cNvSpPr txBox="1">
            <a:spLocks noChangeArrowheads="1"/>
          </p:cNvSpPr>
          <p:nvPr/>
        </p:nvSpPr>
        <p:spPr bwMode="auto">
          <a:xfrm>
            <a:off x="3006725" y="1222375"/>
            <a:ext cx="38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9</a:t>
            </a:r>
            <a:endParaRPr lang="en-US"/>
          </a:p>
        </p:txBody>
      </p:sp>
      <p:sp>
        <p:nvSpPr>
          <p:cNvPr id="469011" name="Text Box 19"/>
          <p:cNvSpPr txBox="1">
            <a:spLocks noChangeArrowheads="1"/>
          </p:cNvSpPr>
          <p:nvPr/>
        </p:nvSpPr>
        <p:spPr bwMode="auto">
          <a:xfrm>
            <a:off x="3424238" y="1222375"/>
            <a:ext cx="382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8</a:t>
            </a:r>
            <a:endParaRPr lang="en-US"/>
          </a:p>
        </p:txBody>
      </p:sp>
      <p:sp>
        <p:nvSpPr>
          <p:cNvPr id="469012" name="Text Box 20"/>
          <p:cNvSpPr txBox="1">
            <a:spLocks noChangeArrowheads="1"/>
          </p:cNvSpPr>
          <p:nvPr/>
        </p:nvSpPr>
        <p:spPr bwMode="auto">
          <a:xfrm>
            <a:off x="4259263" y="1222375"/>
            <a:ext cx="382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5</a:t>
            </a:r>
            <a:endParaRPr lang="en-US"/>
          </a:p>
        </p:txBody>
      </p:sp>
      <p:sp>
        <p:nvSpPr>
          <p:cNvPr id="469013" name="Text Box 21"/>
          <p:cNvSpPr txBox="1">
            <a:spLocks noChangeArrowheads="1"/>
          </p:cNvSpPr>
          <p:nvPr/>
        </p:nvSpPr>
        <p:spPr bwMode="auto">
          <a:xfrm>
            <a:off x="3841750" y="1220788"/>
            <a:ext cx="382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469014" name="Text Box 22"/>
          <p:cNvSpPr txBox="1">
            <a:spLocks noChangeArrowheads="1"/>
          </p:cNvSpPr>
          <p:nvPr/>
        </p:nvSpPr>
        <p:spPr bwMode="auto">
          <a:xfrm>
            <a:off x="4678363" y="1222375"/>
            <a:ext cx="382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4</a:t>
            </a:r>
            <a:endParaRPr lang="en-US"/>
          </a:p>
        </p:txBody>
      </p:sp>
      <p:sp>
        <p:nvSpPr>
          <p:cNvPr id="469015" name="Text Box 23"/>
          <p:cNvSpPr txBox="1">
            <a:spLocks noChangeArrowheads="1"/>
          </p:cNvSpPr>
          <p:nvPr/>
        </p:nvSpPr>
        <p:spPr bwMode="auto">
          <a:xfrm>
            <a:off x="5513388" y="1222375"/>
            <a:ext cx="382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6</a:t>
            </a:r>
            <a:endParaRPr lang="en-US"/>
          </a:p>
        </p:txBody>
      </p:sp>
      <p:sp>
        <p:nvSpPr>
          <p:cNvPr id="469016" name="Text Box 24"/>
          <p:cNvSpPr txBox="1">
            <a:spLocks noChangeArrowheads="1"/>
          </p:cNvSpPr>
          <p:nvPr/>
        </p:nvSpPr>
        <p:spPr bwMode="auto">
          <a:xfrm>
            <a:off x="5842000" y="1222375"/>
            <a:ext cx="466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10</a:t>
            </a:r>
            <a:endParaRPr lang="en-US"/>
          </a:p>
        </p:txBody>
      </p:sp>
      <p:sp>
        <p:nvSpPr>
          <p:cNvPr id="469017" name="Text Box 25"/>
          <p:cNvSpPr txBox="1">
            <a:spLocks noChangeArrowheads="1"/>
          </p:cNvSpPr>
          <p:nvPr/>
        </p:nvSpPr>
        <p:spPr bwMode="auto">
          <a:xfrm>
            <a:off x="6350000" y="1220788"/>
            <a:ext cx="382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7</a:t>
            </a:r>
            <a:endParaRPr lang="en-US"/>
          </a:p>
        </p:txBody>
      </p:sp>
      <p:sp>
        <p:nvSpPr>
          <p:cNvPr id="469018" name="Text Box 26"/>
          <p:cNvSpPr txBox="1">
            <a:spLocks noChangeArrowheads="1"/>
          </p:cNvSpPr>
          <p:nvPr/>
        </p:nvSpPr>
        <p:spPr bwMode="auto">
          <a:xfrm>
            <a:off x="1243013" y="2105025"/>
            <a:ext cx="3895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sz="2800" baseline="-25000" dirty="0">
                <a:latin typeface="Century Gothic" charset="0"/>
                <a:ea typeface="Century Gothic" charset="0"/>
                <a:cs typeface="Century Gothic" charset="0"/>
              </a:rPr>
              <a:t>1,6</a:t>
            </a:r>
            <a:r>
              <a:rPr lang="en-US" sz="2800" dirty="0">
                <a:latin typeface="Century Gothic" charset="0"/>
                <a:ea typeface="Century Gothic" charset="0"/>
                <a:cs typeface="Century Gothic" charset="0"/>
              </a:rPr>
              <a:t>= {1, 2, 3, 4, 5, 6}</a:t>
            </a:r>
          </a:p>
        </p:txBody>
      </p:sp>
      <p:sp>
        <p:nvSpPr>
          <p:cNvPr id="469019" name="Text Box 27"/>
          <p:cNvSpPr txBox="1">
            <a:spLocks noChangeArrowheads="1"/>
          </p:cNvSpPr>
          <p:nvPr/>
        </p:nvSpPr>
        <p:spPr bwMode="auto">
          <a:xfrm>
            <a:off x="6070600" y="2105025"/>
            <a:ext cx="2703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sz="2800" baseline="-25000">
                <a:latin typeface="Century Gothic" charset="0"/>
                <a:ea typeface="Century Gothic" charset="0"/>
                <a:cs typeface="Century Gothic" charset="0"/>
              </a:rPr>
              <a:t>8,10</a:t>
            </a:r>
            <a:r>
              <a:rPr lang="en-US" sz="2800">
                <a:latin typeface="Century Gothic" charset="0"/>
                <a:ea typeface="Century Gothic" charset="0"/>
                <a:cs typeface="Century Gothic" charset="0"/>
              </a:rPr>
              <a:t> = {8, 9, 10}</a:t>
            </a:r>
          </a:p>
        </p:txBody>
      </p:sp>
      <p:sp>
        <p:nvSpPr>
          <p:cNvPr id="469020" name="Text Box 28"/>
          <p:cNvSpPr txBox="1">
            <a:spLocks noChangeArrowheads="1"/>
          </p:cNvSpPr>
          <p:nvPr/>
        </p:nvSpPr>
        <p:spPr bwMode="auto">
          <a:xfrm>
            <a:off x="4864100" y="2105025"/>
            <a:ext cx="6367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entury Gothic" charset="0"/>
                <a:ea typeface="Century Gothic" charset="0"/>
                <a:cs typeface="Century Gothic" charset="0"/>
              </a:rPr>
              <a:t>{7}</a:t>
            </a:r>
          </a:p>
        </p:txBody>
      </p:sp>
    </p:spTree>
    <p:extLst>
      <p:ext uri="{BB962C8B-B14F-4D97-AF65-F5344CB8AC3E}">
        <p14:creationId xmlns:p14="http://schemas.microsoft.com/office/powerpoint/2010/main" val="174000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8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588D-FF37-1144-824F-D7C1908C6C7D}" type="slidenum">
              <a:rPr lang="en-US"/>
              <a:pPr/>
              <a:t>31</a:t>
            </a:fld>
            <a:endParaRPr lang="en-US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Number of Comparisons in PARTITION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During the entire run of Quicksort each pair of elements is compared at most once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Elements are compared only to the pivot element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Since the pivot is never included in future calls to PARTITION, it is never compared to any other element</a:t>
            </a:r>
          </a:p>
        </p:txBody>
      </p:sp>
    </p:spTree>
    <p:extLst>
      <p:ext uri="{BB962C8B-B14F-4D97-AF65-F5344CB8AC3E}">
        <p14:creationId xmlns:p14="http://schemas.microsoft.com/office/powerpoint/2010/main" val="23386052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8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249A-C609-094B-B93F-1536221512EA}" type="slidenum">
              <a:rPr lang="en-US"/>
              <a:pPr/>
              <a:t>32</a:t>
            </a:fld>
            <a:endParaRPr lang="en-US"/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Number of Comparisons in PARTITION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13382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Each pair of elements can be compared at most once</a:t>
            </a:r>
          </a:p>
          <a:p>
            <a:pPr lvl="1">
              <a:lnSpc>
                <a:spcPct val="90000"/>
              </a:lnSpc>
            </a:pPr>
            <a:r>
              <a:rPr lang="en-US"/>
              <a:t>X</a:t>
            </a:r>
            <a:r>
              <a:rPr lang="en-US" baseline="-25000"/>
              <a:t>ij</a:t>
            </a:r>
            <a:r>
              <a:rPr lang="en-US"/>
              <a:t> = I {z</a:t>
            </a:r>
            <a:r>
              <a:rPr lang="en-US" baseline="-25000"/>
              <a:t>i</a:t>
            </a:r>
            <a:r>
              <a:rPr lang="en-US"/>
              <a:t> is compared to z</a:t>
            </a:r>
            <a:r>
              <a:rPr lang="en-US" baseline="-25000"/>
              <a:t>j</a:t>
            </a:r>
            <a:r>
              <a:rPr lang="en-US"/>
              <a:t> }</a:t>
            </a:r>
          </a:p>
        </p:txBody>
      </p:sp>
      <p:grpSp>
        <p:nvGrpSpPr>
          <p:cNvPr id="473092" name="Group 4"/>
          <p:cNvGrpSpPr>
            <a:grpSpLocks/>
          </p:cNvGrpSpPr>
          <p:nvPr/>
        </p:nvGrpSpPr>
        <p:grpSpPr bwMode="auto">
          <a:xfrm>
            <a:off x="2278063" y="3851275"/>
            <a:ext cx="4013200" cy="2651125"/>
            <a:chOff x="1435" y="2426"/>
            <a:chExt cx="2528" cy="1670"/>
          </a:xfrm>
        </p:grpSpPr>
        <p:graphicFrame>
          <p:nvGraphicFramePr>
            <p:cNvPr id="473093" name="Object 5"/>
            <p:cNvGraphicFramePr>
              <a:graphicFrameLocks noChangeAspect="1"/>
            </p:cNvGraphicFramePr>
            <p:nvPr/>
          </p:nvGraphicFramePr>
          <p:xfrm>
            <a:off x="2750" y="2426"/>
            <a:ext cx="574" cy="8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257" name="Equation" r:id="rId4" imgW="317160" imgH="444240" progId="Equation.3">
                    <p:embed/>
                  </p:oleObj>
                </mc:Choice>
                <mc:Fallback>
                  <p:oleObj name="Equation" r:id="rId4" imgW="317160" imgH="444240" progId="Equation.3">
                    <p:embed/>
                    <p:pic>
                      <p:nvPicPr>
                        <p:cNvPr id="473093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0" y="2426"/>
                          <a:ext cx="574" cy="8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3094" name="Object 6"/>
            <p:cNvGraphicFramePr>
              <a:graphicFrameLocks noChangeAspect="1"/>
            </p:cNvGraphicFramePr>
            <p:nvPr/>
          </p:nvGraphicFramePr>
          <p:xfrm>
            <a:off x="1435" y="2607"/>
            <a:ext cx="879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258" name="Equation" r:id="rId6" imgW="304560" imgH="152280" progId="Equation.3">
                    <p:embed/>
                  </p:oleObj>
                </mc:Choice>
                <mc:Fallback>
                  <p:oleObj name="Equation" r:id="rId6" imgW="304560" imgH="152280" progId="Equation.3">
                    <p:embed/>
                    <p:pic>
                      <p:nvPicPr>
                        <p:cNvPr id="473094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5" y="2607"/>
                          <a:ext cx="879" cy="440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80808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3095" name="Rectangle 7"/>
            <p:cNvSpPr>
              <a:spLocks noChangeArrowheads="1"/>
            </p:cNvSpPr>
            <p:nvPr/>
          </p:nvSpPr>
          <p:spPr bwMode="auto">
            <a:xfrm>
              <a:off x="3441" y="3507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73096" name="Rectangle 8"/>
            <p:cNvSpPr>
              <a:spLocks noChangeArrowheads="1"/>
            </p:cNvSpPr>
            <p:nvPr/>
          </p:nvSpPr>
          <p:spPr bwMode="auto">
            <a:xfrm>
              <a:off x="3180" y="3507"/>
              <a:ext cx="261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73097" name="Rectangle 9"/>
            <p:cNvSpPr>
              <a:spLocks noChangeArrowheads="1"/>
            </p:cNvSpPr>
            <p:nvPr/>
          </p:nvSpPr>
          <p:spPr bwMode="auto">
            <a:xfrm>
              <a:off x="2920" y="3507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73098" name="Rectangle 10"/>
            <p:cNvSpPr>
              <a:spLocks noChangeArrowheads="1"/>
            </p:cNvSpPr>
            <p:nvPr/>
          </p:nvSpPr>
          <p:spPr bwMode="auto">
            <a:xfrm>
              <a:off x="2660" y="3507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73099" name="Rectangle 11"/>
            <p:cNvSpPr>
              <a:spLocks noChangeArrowheads="1"/>
            </p:cNvSpPr>
            <p:nvPr/>
          </p:nvSpPr>
          <p:spPr bwMode="auto">
            <a:xfrm>
              <a:off x="2399" y="3507"/>
              <a:ext cx="261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73100" name="Rectangle 12"/>
            <p:cNvSpPr>
              <a:spLocks noChangeArrowheads="1"/>
            </p:cNvSpPr>
            <p:nvPr/>
          </p:nvSpPr>
          <p:spPr bwMode="auto">
            <a:xfrm>
              <a:off x="2139" y="3507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73101" name="Rectangle 13"/>
            <p:cNvSpPr>
              <a:spLocks noChangeArrowheads="1"/>
            </p:cNvSpPr>
            <p:nvPr/>
          </p:nvSpPr>
          <p:spPr bwMode="auto">
            <a:xfrm>
              <a:off x="1878" y="3507"/>
              <a:ext cx="261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73102" name="Rectangle 14"/>
            <p:cNvSpPr>
              <a:spLocks noChangeArrowheads="1"/>
            </p:cNvSpPr>
            <p:nvPr/>
          </p:nvSpPr>
          <p:spPr bwMode="auto">
            <a:xfrm>
              <a:off x="1618" y="3507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73103" name="Line 15"/>
            <p:cNvSpPr>
              <a:spLocks noChangeShapeType="1"/>
            </p:cNvSpPr>
            <p:nvPr/>
          </p:nvSpPr>
          <p:spPr bwMode="auto">
            <a:xfrm>
              <a:off x="3180" y="3507"/>
              <a:ext cx="0" cy="2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104" name="Rectangle 16"/>
            <p:cNvSpPr>
              <a:spLocks noChangeArrowheads="1"/>
            </p:cNvSpPr>
            <p:nvPr/>
          </p:nvSpPr>
          <p:spPr bwMode="auto">
            <a:xfrm>
              <a:off x="3699" y="3507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  <a:latin typeface="Comic Sans MS" pitchFamily="-107" charset="0"/>
              </a:endParaRPr>
            </a:p>
          </p:txBody>
        </p:sp>
        <p:sp>
          <p:nvSpPr>
            <p:cNvPr id="473105" name="Text Box 17"/>
            <p:cNvSpPr txBox="1">
              <a:spLocks noChangeArrowheads="1"/>
            </p:cNvSpPr>
            <p:nvPr/>
          </p:nvSpPr>
          <p:spPr bwMode="auto">
            <a:xfrm>
              <a:off x="1670" y="3243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i</a:t>
              </a:r>
            </a:p>
          </p:txBody>
        </p:sp>
        <p:sp>
          <p:nvSpPr>
            <p:cNvPr id="473106" name="Line 18"/>
            <p:cNvSpPr>
              <a:spLocks noChangeShapeType="1"/>
            </p:cNvSpPr>
            <p:nvPr/>
          </p:nvSpPr>
          <p:spPr bwMode="auto">
            <a:xfrm>
              <a:off x="1877" y="3361"/>
              <a:ext cx="15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107" name="Text Box 19"/>
            <p:cNvSpPr txBox="1">
              <a:spLocks noChangeArrowheads="1"/>
            </p:cNvSpPr>
            <p:nvPr/>
          </p:nvSpPr>
          <p:spPr bwMode="auto">
            <a:xfrm>
              <a:off x="3392" y="3240"/>
              <a:ext cx="3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n-1</a:t>
              </a:r>
            </a:p>
          </p:txBody>
        </p:sp>
        <p:sp>
          <p:nvSpPr>
            <p:cNvPr id="473108" name="Text Box 20"/>
            <p:cNvSpPr txBox="1">
              <a:spLocks noChangeArrowheads="1"/>
            </p:cNvSpPr>
            <p:nvPr/>
          </p:nvSpPr>
          <p:spPr bwMode="auto">
            <a:xfrm>
              <a:off x="1843" y="3865"/>
              <a:ext cx="3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i+1</a:t>
              </a:r>
            </a:p>
          </p:txBody>
        </p:sp>
        <p:sp>
          <p:nvSpPr>
            <p:cNvPr id="473109" name="Line 21"/>
            <p:cNvSpPr>
              <a:spLocks noChangeShapeType="1"/>
            </p:cNvSpPr>
            <p:nvPr/>
          </p:nvSpPr>
          <p:spPr bwMode="auto">
            <a:xfrm>
              <a:off x="2207" y="3992"/>
              <a:ext cx="15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110" name="Text Box 22"/>
            <p:cNvSpPr txBox="1">
              <a:spLocks noChangeArrowheads="1"/>
            </p:cNvSpPr>
            <p:nvPr/>
          </p:nvSpPr>
          <p:spPr bwMode="auto">
            <a:xfrm>
              <a:off x="3758" y="3861"/>
              <a:ext cx="20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n</a:t>
              </a:r>
            </a:p>
          </p:txBody>
        </p:sp>
        <p:graphicFrame>
          <p:nvGraphicFramePr>
            <p:cNvPr id="473111" name="Object 23"/>
            <p:cNvGraphicFramePr>
              <a:graphicFrameLocks noChangeAspect="1"/>
            </p:cNvGraphicFramePr>
            <p:nvPr/>
          </p:nvGraphicFramePr>
          <p:xfrm>
            <a:off x="2268" y="2437"/>
            <a:ext cx="528" cy="7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259" name="Equation" r:id="rId8" imgW="291960" imgH="431640" progId="Equation.3">
                    <p:embed/>
                  </p:oleObj>
                </mc:Choice>
                <mc:Fallback>
                  <p:oleObj name="Equation" r:id="rId8" imgW="291960" imgH="431640" progId="Equation.3">
                    <p:embed/>
                    <p:pic>
                      <p:nvPicPr>
                        <p:cNvPr id="473111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8" y="2437"/>
                          <a:ext cx="528" cy="7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3112" name="Object 24"/>
            <p:cNvGraphicFramePr>
              <a:graphicFrameLocks noChangeAspect="1"/>
            </p:cNvGraphicFramePr>
            <p:nvPr/>
          </p:nvGraphicFramePr>
          <p:xfrm>
            <a:off x="3277" y="2541"/>
            <a:ext cx="641" cy="6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260" name="Equation" r:id="rId10" imgW="228600" imgH="241200" progId="Equation.3">
                    <p:embed/>
                  </p:oleObj>
                </mc:Choice>
                <mc:Fallback>
                  <p:oleObj name="Equation" r:id="rId10" imgW="228600" imgH="241200" progId="Equation.3">
                    <p:embed/>
                    <p:pic>
                      <p:nvPicPr>
                        <p:cNvPr id="473112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7" y="2541"/>
                          <a:ext cx="641" cy="6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3113" name="Rectangle 25"/>
          <p:cNvSpPr>
            <a:spLocks noChangeArrowheads="1"/>
          </p:cNvSpPr>
          <p:nvPr/>
        </p:nvSpPr>
        <p:spPr bwMode="auto">
          <a:xfrm>
            <a:off x="350838" y="2686050"/>
            <a:ext cx="8229600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Define X as the total number of comparisons performed by the algorithm</a:t>
            </a:r>
          </a:p>
        </p:txBody>
      </p:sp>
    </p:spTree>
    <p:extLst>
      <p:ext uri="{BB962C8B-B14F-4D97-AF65-F5344CB8AC3E}">
        <p14:creationId xmlns:p14="http://schemas.microsoft.com/office/powerpoint/2010/main" val="24602897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8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86E6-59B2-D249-8E83-0E407B41BF08}" type="slidenum">
              <a:rPr lang="en-US"/>
              <a:pPr/>
              <a:t>33</a:t>
            </a:fld>
            <a:endParaRPr lang="en-US"/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Number of Comparisons in PARTITION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 is an indicator random variable</a:t>
            </a:r>
          </a:p>
          <a:p>
            <a:pPr lvl="1"/>
            <a:r>
              <a:rPr lang="en-US"/>
              <a:t>Compute the </a:t>
            </a:r>
            <a:r>
              <a:rPr lang="en-US" b="1">
                <a:solidFill>
                  <a:srgbClr val="CC0000"/>
                </a:solidFill>
              </a:rPr>
              <a:t>expected value</a:t>
            </a:r>
          </a:p>
        </p:txBody>
      </p:sp>
      <p:graphicFrame>
        <p:nvGraphicFramePr>
          <p:cNvPr id="475140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14350" y="2532063"/>
          <a:ext cx="15938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1" name="Equation" r:id="rId4" imgW="495000" imgH="203040" progId="Equation.3">
                  <p:embed/>
                </p:oleObj>
              </mc:Choice>
              <mc:Fallback>
                <p:oleObj name="Equation" r:id="rId4" imgW="495000" imgH="203040" progId="Equation.3">
                  <p:embed/>
                  <p:pic>
                    <p:nvPicPr>
                      <p:cNvPr id="4751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532063"/>
                        <a:ext cx="1593850" cy="6540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5141" name="Text Box 5"/>
          <p:cNvSpPr txBox="1">
            <a:spLocks noChangeArrowheads="1"/>
          </p:cNvSpPr>
          <p:nvPr/>
        </p:nvSpPr>
        <p:spPr bwMode="auto">
          <a:xfrm>
            <a:off x="4303713" y="3394075"/>
            <a:ext cx="18421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by linearity</a:t>
            </a:r>
          </a:p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of expectation</a:t>
            </a:r>
          </a:p>
        </p:txBody>
      </p:sp>
      <p:sp>
        <p:nvSpPr>
          <p:cNvPr id="475142" name="Text Box 6"/>
          <p:cNvSpPr txBox="1">
            <a:spLocks noChangeArrowheads="1"/>
          </p:cNvSpPr>
          <p:nvPr/>
        </p:nvSpPr>
        <p:spPr bwMode="auto">
          <a:xfrm>
            <a:off x="2011363" y="4781550"/>
            <a:ext cx="35877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the expectation of X</a:t>
            </a:r>
            <a:r>
              <a:rPr lang="en-US" baseline="-25000">
                <a:latin typeface="Century Gothic" charset="0"/>
                <a:ea typeface="Century Gothic" charset="0"/>
                <a:cs typeface="Century Gothic" charset="0"/>
              </a:rPr>
              <a:t>ij</a:t>
            </a:r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 is equal to the probability of the event </a:t>
            </a:r>
            <a:r>
              <a:rPr lang="en-US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“z</a:t>
            </a:r>
            <a:r>
              <a:rPr lang="en-US" baseline="-2500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 is compared to z</a:t>
            </a:r>
            <a:r>
              <a:rPr lang="en-US" baseline="-2500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j</a:t>
            </a:r>
            <a:r>
              <a:rPr lang="en-US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”</a:t>
            </a:r>
          </a:p>
        </p:txBody>
      </p:sp>
      <p:graphicFrame>
        <p:nvGraphicFramePr>
          <p:cNvPr id="475143" name="Object 7"/>
          <p:cNvGraphicFramePr>
            <a:graphicFrameLocks noChangeAspect="1"/>
          </p:cNvGraphicFramePr>
          <p:nvPr/>
        </p:nvGraphicFramePr>
        <p:xfrm>
          <a:off x="2112963" y="2336800"/>
          <a:ext cx="2119312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2" name="Equation" r:id="rId6" imgW="990360" imgH="482400" progId="Equation.3">
                  <p:embed/>
                </p:oleObj>
              </mc:Choice>
              <mc:Fallback>
                <p:oleObj name="Equation" r:id="rId6" imgW="990360" imgH="482400" progId="Equation.3">
                  <p:embed/>
                  <p:pic>
                    <p:nvPicPr>
                      <p:cNvPr id="4751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963" y="2336800"/>
                        <a:ext cx="2119312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5144" name="Object 8"/>
          <p:cNvGraphicFramePr>
            <a:graphicFrameLocks noChangeAspect="1"/>
          </p:cNvGraphicFramePr>
          <p:nvPr/>
        </p:nvGraphicFramePr>
        <p:xfrm>
          <a:off x="4229100" y="2378075"/>
          <a:ext cx="209867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3" name="Equation" r:id="rId8" imgW="927000" imgH="444240" progId="Equation.3">
                  <p:embed/>
                </p:oleObj>
              </mc:Choice>
              <mc:Fallback>
                <p:oleObj name="Equation" r:id="rId8" imgW="927000" imgH="444240" progId="Equation.3">
                  <p:embed/>
                  <p:pic>
                    <p:nvPicPr>
                      <p:cNvPr id="47514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100" y="2378075"/>
                        <a:ext cx="209867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5145" name="Object 9"/>
          <p:cNvGraphicFramePr>
            <a:graphicFrameLocks noChangeAspect="1"/>
          </p:cNvGraphicFramePr>
          <p:nvPr/>
        </p:nvGraphicFramePr>
        <p:xfrm>
          <a:off x="1778000" y="3938588"/>
          <a:ext cx="3687763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4" name="Equation" r:id="rId10" imgW="2044440" imgH="444240" progId="Equation.3">
                  <p:embed/>
                </p:oleObj>
              </mc:Choice>
              <mc:Fallback>
                <p:oleObj name="Equation" r:id="rId10" imgW="2044440" imgH="444240" progId="Equation.3">
                  <p:embed/>
                  <p:pic>
                    <p:nvPicPr>
                      <p:cNvPr id="47514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3938588"/>
                        <a:ext cx="3687763" cy="80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397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1" grpId="0"/>
      <p:bldP spid="47514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8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8A99-0168-6140-AD69-EDCD557DEBBB}" type="slidenum">
              <a:rPr lang="en-US"/>
              <a:pPr/>
              <a:t>34</a:t>
            </a:fld>
            <a:endParaRPr lang="en-US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Number of Comparisons in PARTITION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3525838"/>
            <a:ext cx="8229600" cy="655637"/>
          </a:xfrm>
        </p:spPr>
        <p:txBody>
          <a:bodyPr/>
          <a:lstStyle/>
          <a:p>
            <a:pPr lvl="1">
              <a:lnSpc>
                <a:spcPct val="110000"/>
              </a:lnSpc>
              <a:buFontTx/>
              <a:buNone/>
            </a:pPr>
            <a:r>
              <a:rPr lang="en-US" sz="2800" dirty="0"/>
              <a:t>		= </a:t>
            </a:r>
            <a:r>
              <a:rPr lang="en-US" sz="2800" dirty="0">
                <a:sym typeface="Symbol" pitchFamily="-107" charset="2"/>
              </a:rPr>
              <a:t>1/( j -  </a:t>
            </a:r>
            <a:r>
              <a:rPr lang="en-US" sz="2800" dirty="0" err="1">
                <a:sym typeface="Symbol" pitchFamily="-107" charset="2"/>
              </a:rPr>
              <a:t>i</a:t>
            </a:r>
            <a:r>
              <a:rPr lang="en-US" sz="2800" dirty="0">
                <a:sym typeface="Symbol" pitchFamily="-107" charset="2"/>
              </a:rPr>
              <a:t> + 1) + 1/( j -  </a:t>
            </a:r>
            <a:r>
              <a:rPr lang="en-US" sz="2800" dirty="0" err="1">
                <a:sym typeface="Symbol" pitchFamily="-107" charset="2"/>
              </a:rPr>
              <a:t>i</a:t>
            </a:r>
            <a:r>
              <a:rPr lang="en-US" sz="2800" dirty="0">
                <a:sym typeface="Symbol" pitchFamily="-107" charset="2"/>
              </a:rPr>
              <a:t> + 1) = 2/( j -  </a:t>
            </a:r>
            <a:r>
              <a:rPr lang="en-US" sz="2800" dirty="0" err="1">
                <a:sym typeface="Symbol" pitchFamily="-107" charset="2"/>
              </a:rPr>
              <a:t>i</a:t>
            </a:r>
            <a:r>
              <a:rPr lang="en-US" sz="2800" dirty="0">
                <a:sym typeface="Symbol" pitchFamily="-107" charset="2"/>
              </a:rPr>
              <a:t> + 1)</a:t>
            </a:r>
          </a:p>
        </p:txBody>
      </p:sp>
      <p:sp>
        <p:nvSpPr>
          <p:cNvPr id="477188" name="Rectangle 4"/>
          <p:cNvSpPr>
            <a:spLocks noChangeArrowheads="1"/>
          </p:cNvSpPr>
          <p:nvPr/>
        </p:nvSpPr>
        <p:spPr bwMode="auto">
          <a:xfrm>
            <a:off x="1020763" y="1308100"/>
            <a:ext cx="39004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sz="3200" baseline="-25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is compared to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sz="3200" baseline="-25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j</a:t>
            </a:r>
            <a:endParaRPr lang="en-US" sz="3200" baseline="-25000" dirty="0">
              <a:solidFill>
                <a:schemeClr val="tx1">
                  <a:lumMod val="85000"/>
                  <a:lumOff val="1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77189" name="Rectangle 5"/>
          <p:cNvSpPr>
            <a:spLocks noChangeArrowheads="1"/>
          </p:cNvSpPr>
          <p:nvPr/>
        </p:nvSpPr>
        <p:spPr bwMode="auto">
          <a:xfrm>
            <a:off x="1401763" y="2100263"/>
            <a:ext cx="64107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sz="3200" baseline="-25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is the first pivot chosen from Z</a:t>
            </a:r>
            <a:r>
              <a:rPr lang="en-US" sz="3200" baseline="-25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ij</a:t>
            </a:r>
          </a:p>
        </p:txBody>
      </p:sp>
      <p:sp>
        <p:nvSpPr>
          <p:cNvPr id="477190" name="Text Box 6"/>
          <p:cNvSpPr txBox="1">
            <a:spLocks noChangeArrowheads="1"/>
          </p:cNvSpPr>
          <p:nvPr/>
        </p:nvSpPr>
        <p:spPr bwMode="auto">
          <a:xfrm>
            <a:off x="5035550" y="1389063"/>
            <a:ext cx="3706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=</a:t>
            </a:r>
          </a:p>
        </p:txBody>
      </p:sp>
      <p:sp>
        <p:nvSpPr>
          <p:cNvPr id="477191" name="Rectangle 7"/>
          <p:cNvSpPr>
            <a:spLocks noChangeArrowheads="1"/>
          </p:cNvSpPr>
          <p:nvPr/>
        </p:nvSpPr>
        <p:spPr bwMode="auto">
          <a:xfrm>
            <a:off x="447675" y="1338263"/>
            <a:ext cx="631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Pr</a:t>
            </a:r>
            <a:r>
              <a:rPr lang="en-US" sz="28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{</a:t>
            </a:r>
          </a:p>
        </p:txBody>
      </p:sp>
      <p:sp>
        <p:nvSpPr>
          <p:cNvPr id="477192" name="Rectangle 8"/>
          <p:cNvSpPr>
            <a:spLocks noChangeArrowheads="1"/>
          </p:cNvSpPr>
          <p:nvPr/>
        </p:nvSpPr>
        <p:spPr bwMode="auto">
          <a:xfrm>
            <a:off x="4798542" y="1338263"/>
            <a:ext cx="311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}</a:t>
            </a:r>
          </a:p>
        </p:txBody>
      </p:sp>
      <p:sp>
        <p:nvSpPr>
          <p:cNvPr id="477193" name="Rectangle 9"/>
          <p:cNvSpPr>
            <a:spLocks noChangeArrowheads="1"/>
          </p:cNvSpPr>
          <p:nvPr/>
        </p:nvSpPr>
        <p:spPr bwMode="auto">
          <a:xfrm>
            <a:off x="882650" y="2130425"/>
            <a:ext cx="631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Pr{</a:t>
            </a:r>
          </a:p>
        </p:txBody>
      </p:sp>
      <p:sp>
        <p:nvSpPr>
          <p:cNvPr id="477195" name="Rectangle 11"/>
          <p:cNvSpPr>
            <a:spLocks noChangeArrowheads="1"/>
          </p:cNvSpPr>
          <p:nvPr/>
        </p:nvSpPr>
        <p:spPr bwMode="auto">
          <a:xfrm>
            <a:off x="1401763" y="2855913"/>
            <a:ext cx="63738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sz="3200" baseline="-25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j </a:t>
            </a: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is the first pivot chosen from Z</a:t>
            </a:r>
            <a:r>
              <a:rPr lang="en-US" sz="3200" baseline="-25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ij</a:t>
            </a:r>
          </a:p>
        </p:txBody>
      </p:sp>
      <p:sp>
        <p:nvSpPr>
          <p:cNvPr id="477196" name="Rectangle 12"/>
          <p:cNvSpPr>
            <a:spLocks noChangeArrowheads="1"/>
          </p:cNvSpPr>
          <p:nvPr/>
        </p:nvSpPr>
        <p:spPr bwMode="auto">
          <a:xfrm>
            <a:off x="876300" y="2886075"/>
            <a:ext cx="631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Pr{</a:t>
            </a:r>
          </a:p>
        </p:txBody>
      </p:sp>
      <p:sp>
        <p:nvSpPr>
          <p:cNvPr id="477198" name="Text Box 14"/>
          <p:cNvSpPr txBox="1">
            <a:spLocks noChangeArrowheads="1"/>
          </p:cNvSpPr>
          <p:nvPr/>
        </p:nvSpPr>
        <p:spPr bwMode="auto">
          <a:xfrm>
            <a:off x="7664450" y="2589213"/>
            <a:ext cx="52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OR</a:t>
            </a:r>
          </a:p>
        </p:txBody>
      </p:sp>
      <p:sp>
        <p:nvSpPr>
          <p:cNvPr id="477199" name="Rectangle 15"/>
          <p:cNvSpPr>
            <a:spLocks noChangeArrowheads="1"/>
          </p:cNvSpPr>
          <p:nvPr/>
        </p:nvSpPr>
        <p:spPr bwMode="auto">
          <a:xfrm>
            <a:off x="7759700" y="2585059"/>
            <a:ext cx="370614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+</a:t>
            </a:r>
          </a:p>
        </p:txBody>
      </p:sp>
      <p:sp>
        <p:nvSpPr>
          <p:cNvPr id="477200" name="Rectangle 16"/>
          <p:cNvSpPr>
            <a:spLocks noChangeArrowheads="1"/>
          </p:cNvSpPr>
          <p:nvPr/>
        </p:nvSpPr>
        <p:spPr bwMode="auto">
          <a:xfrm>
            <a:off x="458788" y="4327525"/>
            <a:ext cx="827405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 There are j –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 + 1 elements between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z</a:t>
            </a:r>
            <a:r>
              <a:rPr lang="en-US" sz="2800" baseline="-25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 and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z</a:t>
            </a:r>
            <a:r>
              <a:rPr lang="en-US" sz="2800" baseline="-25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j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charset="0"/>
              <a:ea typeface="Century Gothic" charset="0"/>
              <a:cs typeface="Century Gothic" charset="0"/>
              <a:sym typeface="Symbol" pitchFamily="-107" charset="2"/>
            </a:endParaRPr>
          </a:p>
          <a:p>
            <a:pPr lvl="1">
              <a:lnSpc>
                <a:spcPct val="110000"/>
              </a:lnSpc>
              <a:spcBef>
                <a:spcPct val="50000"/>
              </a:spcBef>
              <a:buFontTx/>
              <a:buChar char="–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 Pivot is chosen randomly and independently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Tx/>
              <a:buChar char="–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 The probability that any particular element is the first one chosen is 1/( j - 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 + 1)</a:t>
            </a:r>
          </a:p>
        </p:txBody>
      </p:sp>
      <p:sp>
        <p:nvSpPr>
          <p:cNvPr id="477194" name="Rectangle 10"/>
          <p:cNvSpPr>
            <a:spLocks noChangeArrowheads="1"/>
          </p:cNvSpPr>
          <p:nvPr/>
        </p:nvSpPr>
        <p:spPr bwMode="auto">
          <a:xfrm>
            <a:off x="7649489" y="2130425"/>
            <a:ext cx="311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}</a:t>
            </a:r>
          </a:p>
        </p:txBody>
      </p:sp>
      <p:sp>
        <p:nvSpPr>
          <p:cNvPr id="477197" name="Rectangle 13"/>
          <p:cNvSpPr>
            <a:spLocks noChangeArrowheads="1"/>
          </p:cNvSpPr>
          <p:nvPr/>
        </p:nvSpPr>
        <p:spPr bwMode="auto">
          <a:xfrm>
            <a:off x="7643139" y="2886075"/>
            <a:ext cx="311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0718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7" grpId="0" build="p"/>
      <p:bldP spid="477191" grpId="0"/>
      <p:bldP spid="477192" grpId="0"/>
      <p:bldP spid="477193" grpId="0"/>
      <p:bldP spid="477196" grpId="0"/>
      <p:bldP spid="477199" grpId="0" animBg="1"/>
      <p:bldP spid="477194" grpId="0"/>
      <p:bldP spid="47719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08463" y="2776538"/>
            <a:ext cx="4332287" cy="2039937"/>
          </a:xfrm>
        </p:spPr>
        <p:txBody>
          <a:bodyPr/>
          <a:lstStyle/>
          <a:p>
            <a:r>
              <a:rPr lang="en-US" sz="2400" dirty="0"/>
              <a:t>Chapter 6, 7, 8</a:t>
            </a:r>
          </a:p>
        </p:txBody>
      </p:sp>
      <p:pic>
        <p:nvPicPr>
          <p:cNvPr id="190468" name="Picture 4" descr="mrayztn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71588" y="2141538"/>
            <a:ext cx="3095625" cy="2708275"/>
          </a:xfrm>
          <a:noFill/>
          <a:ln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8</a:t>
            </a: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Worst-Case Analysis of Quicksort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43000"/>
            <a:ext cx="8640762" cy="5334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T(n) = worst-case running time</a:t>
            </a:r>
          </a:p>
          <a:p>
            <a:r>
              <a:rPr lang="en-US" dirty="0"/>
              <a:t>T(n) = max (T(q) + T(n-q)) + </a:t>
            </a:r>
            <a:r>
              <a:rPr lang="en-US" dirty="0" err="1">
                <a:sym typeface="Symbol" pitchFamily="-107" charset="2"/>
              </a:rPr>
              <a:t>Θ</a:t>
            </a:r>
            <a:r>
              <a:rPr lang="en-US" dirty="0">
                <a:sym typeface="Symbol" pitchFamily="-107" charset="2"/>
              </a:rPr>
              <a:t>(n)</a:t>
            </a:r>
          </a:p>
          <a:p>
            <a:pPr>
              <a:buFontTx/>
              <a:buNone/>
            </a:pPr>
            <a:r>
              <a:rPr lang="en-US" dirty="0">
                <a:sym typeface="Symbol" pitchFamily="-107" charset="2"/>
              </a:rPr>
              <a:t>		  </a:t>
            </a:r>
            <a:r>
              <a:rPr lang="en-US" baseline="30000" dirty="0">
                <a:sym typeface="Symbol" pitchFamily="-107" charset="2"/>
              </a:rPr>
              <a:t>1 </a:t>
            </a:r>
            <a:r>
              <a:rPr lang="en-US" baseline="30000" dirty="0">
                <a:ea typeface="Arial" pitchFamily="-107" charset="0"/>
                <a:cs typeface="Arial" pitchFamily="-107" charset="0"/>
                <a:sym typeface="Symbol" pitchFamily="-107" charset="2"/>
              </a:rPr>
              <a:t>≤ q ≤ n-1</a:t>
            </a:r>
          </a:p>
          <a:p>
            <a:r>
              <a:rPr lang="en-US" dirty="0"/>
              <a:t>Use substitution method to show that the running time of Quicksort is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r>
              <a:rPr lang="en-US" dirty="0">
                <a:ea typeface="Arial" pitchFamily="-107" charset="0"/>
                <a:cs typeface="Arial" pitchFamily="-107" charset="0"/>
                <a:sym typeface="Symbol" pitchFamily="-107" charset="2"/>
              </a:rPr>
              <a:t>Guess T(n) = O(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>
                <a:ea typeface="Arial" pitchFamily="-107" charset="0"/>
                <a:cs typeface="Arial" pitchFamily="-107" charset="0"/>
                <a:sym typeface="Symbol" pitchFamily="-107" charset="2"/>
              </a:rPr>
              <a:t>) 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ea typeface="Arial" pitchFamily="-107" charset="0"/>
                <a:cs typeface="Arial" pitchFamily="-107" charset="0"/>
                <a:sym typeface="Symbol" pitchFamily="-107" charset="2"/>
              </a:rPr>
              <a:t>Induction goal: T(n) ≤ cn</a:t>
            </a:r>
            <a:r>
              <a:rPr lang="en-US" baseline="30000" dirty="0">
                <a:ea typeface="Arial" pitchFamily="-107" charset="0"/>
                <a:cs typeface="Arial" pitchFamily="-107" charset="0"/>
                <a:sym typeface="Symbol" pitchFamily="-107" charset="2"/>
              </a:rPr>
              <a:t>2</a:t>
            </a:r>
            <a:endParaRPr lang="en-US" dirty="0">
              <a:ea typeface="Arial" pitchFamily="-107" charset="0"/>
              <a:cs typeface="Arial" pitchFamily="-107" charset="0"/>
              <a:sym typeface="Symbol" pitchFamily="-107" charset="2"/>
            </a:endParaRPr>
          </a:p>
          <a:p>
            <a:pPr lvl="1">
              <a:lnSpc>
                <a:spcPct val="150000"/>
              </a:lnSpc>
            </a:pPr>
            <a:r>
              <a:rPr lang="en-US" dirty="0">
                <a:ea typeface="Arial" pitchFamily="-107" charset="0"/>
                <a:cs typeface="Arial" pitchFamily="-107" charset="0"/>
                <a:sym typeface="Symbol" pitchFamily="-107" charset="2"/>
              </a:rPr>
              <a:t>Induction hypothesis: T(k) ≤ ck</a:t>
            </a:r>
            <a:r>
              <a:rPr lang="en-US" baseline="30000" dirty="0">
                <a:ea typeface="Arial" pitchFamily="-107" charset="0"/>
                <a:cs typeface="Arial" pitchFamily="-107" charset="0"/>
                <a:sym typeface="Symbol" pitchFamily="-107" charset="2"/>
              </a:rPr>
              <a:t>2</a:t>
            </a:r>
            <a:r>
              <a:rPr lang="en-US" dirty="0">
                <a:ea typeface="Arial" pitchFamily="-107" charset="0"/>
                <a:cs typeface="Arial" pitchFamily="-107" charset="0"/>
                <a:sym typeface="Symbol" pitchFamily="-107" charset="2"/>
              </a:rPr>
              <a:t> for any k</a:t>
            </a:r>
            <a:r>
              <a:rPr lang="en-US" baseline="30000" dirty="0">
                <a:ea typeface="Arial" pitchFamily="-107" charset="0"/>
                <a:cs typeface="Arial" pitchFamily="-107" charset="0"/>
                <a:sym typeface="Symbol" pitchFamily="-107" charset="2"/>
              </a:rPr>
              <a:t> </a:t>
            </a:r>
            <a:r>
              <a:rPr lang="en-US" dirty="0">
                <a:ea typeface="Arial" pitchFamily="-107" charset="0"/>
                <a:cs typeface="Arial" pitchFamily="-107" charset="0"/>
                <a:sym typeface="Symbol" pitchFamily="-107" charset="2"/>
              </a:rPr>
              <a:t>≤ 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2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8</a:t>
            </a:r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Worst-Case Analysis of Quicksort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ea typeface="Arial" pitchFamily="-107" charset="0"/>
                <a:cs typeface="Arial" pitchFamily="-107" charset="0"/>
                <a:sym typeface="Symbol" pitchFamily="-107" charset="2"/>
              </a:rPr>
              <a:t>Proof of induction goal:</a:t>
            </a:r>
          </a:p>
          <a:p>
            <a:pPr>
              <a:buFontTx/>
              <a:buNone/>
            </a:pPr>
            <a:r>
              <a:rPr lang="en-US" sz="2400" dirty="0">
                <a:ea typeface="Arial" pitchFamily="-107" charset="0"/>
                <a:cs typeface="Arial" pitchFamily="-107" charset="0"/>
                <a:sym typeface="Symbol" pitchFamily="-107" charset="2"/>
              </a:rPr>
              <a:t>	T(n) ≤ </a:t>
            </a:r>
            <a:r>
              <a:rPr lang="en-US" sz="2400" dirty="0"/>
              <a:t>max (cq</a:t>
            </a:r>
            <a:r>
              <a:rPr lang="en-US" sz="2400" baseline="30000" dirty="0"/>
              <a:t>2</a:t>
            </a:r>
            <a:r>
              <a:rPr lang="en-US" sz="2400" dirty="0"/>
              <a:t> + c(n-q)</a:t>
            </a:r>
            <a:r>
              <a:rPr lang="en-US" sz="2400" baseline="30000" dirty="0"/>
              <a:t>2</a:t>
            </a:r>
            <a:r>
              <a:rPr lang="en-US" sz="2400" dirty="0"/>
              <a:t>) + </a:t>
            </a:r>
            <a:r>
              <a:rPr lang="en-US" sz="2400" dirty="0" err="1">
                <a:sym typeface="Symbol" pitchFamily="-107" charset="2"/>
              </a:rPr>
              <a:t>Θ</a:t>
            </a:r>
            <a:r>
              <a:rPr lang="en-US" sz="2400" dirty="0">
                <a:sym typeface="Symbol" pitchFamily="-107" charset="2"/>
              </a:rPr>
              <a:t>(n) =</a:t>
            </a:r>
          </a:p>
          <a:p>
            <a:pPr>
              <a:buFontTx/>
              <a:buNone/>
            </a:pPr>
            <a:r>
              <a:rPr lang="en-US" sz="2400" dirty="0">
                <a:sym typeface="Symbol" pitchFamily="-107" charset="2"/>
              </a:rPr>
              <a:t>		  </a:t>
            </a:r>
            <a:r>
              <a:rPr lang="en-US" sz="2400" baseline="30000" dirty="0">
                <a:sym typeface="Symbol" pitchFamily="-107" charset="2"/>
              </a:rPr>
              <a:t>1 </a:t>
            </a:r>
            <a:r>
              <a:rPr lang="en-US" sz="2400" baseline="30000" dirty="0">
                <a:ea typeface="Arial" pitchFamily="-107" charset="0"/>
                <a:cs typeface="Arial" pitchFamily="-107" charset="0"/>
                <a:sym typeface="Symbol" pitchFamily="-107" charset="2"/>
              </a:rPr>
              <a:t>≤ q ≤ n-1</a:t>
            </a:r>
            <a:endParaRPr lang="en-US" sz="2400" dirty="0">
              <a:ea typeface="Arial" pitchFamily="-107" charset="0"/>
              <a:cs typeface="Arial" pitchFamily="-107" charset="0"/>
              <a:sym typeface="Symbol" pitchFamily="-107" charset="2"/>
            </a:endParaRPr>
          </a:p>
          <a:p>
            <a:pPr>
              <a:buFontTx/>
              <a:buNone/>
            </a:pPr>
            <a:r>
              <a:rPr lang="en-US" sz="2400" dirty="0">
                <a:ea typeface="Arial" pitchFamily="-107" charset="0"/>
                <a:cs typeface="Arial" pitchFamily="-107" charset="0"/>
                <a:sym typeface="Symbol" pitchFamily="-107" charset="2"/>
              </a:rPr>
              <a:t>		= </a:t>
            </a:r>
            <a:r>
              <a:rPr lang="en-US" sz="2400" dirty="0">
                <a:sym typeface="Symbol" pitchFamily="-107" charset="2"/>
              </a:rPr>
              <a:t>c × </a:t>
            </a:r>
            <a:r>
              <a:rPr lang="en-US" sz="2400" dirty="0"/>
              <a:t>max (q</a:t>
            </a:r>
            <a:r>
              <a:rPr lang="en-US" sz="2400" baseline="30000" dirty="0"/>
              <a:t>2</a:t>
            </a:r>
            <a:r>
              <a:rPr lang="en-US" sz="2400" dirty="0"/>
              <a:t> + (n-q)</a:t>
            </a:r>
            <a:r>
              <a:rPr lang="en-US" sz="2400" baseline="30000" dirty="0"/>
              <a:t>2</a:t>
            </a:r>
            <a:r>
              <a:rPr lang="en-US" sz="2400" dirty="0"/>
              <a:t>) + </a:t>
            </a:r>
            <a:r>
              <a:rPr lang="en-US" sz="2400" dirty="0" err="1">
                <a:sym typeface="Symbol" pitchFamily="-107" charset="2"/>
              </a:rPr>
              <a:t>Θ</a:t>
            </a:r>
            <a:r>
              <a:rPr lang="en-US" sz="2400" dirty="0">
                <a:sym typeface="Symbol" pitchFamily="-107" charset="2"/>
              </a:rPr>
              <a:t>(n)</a:t>
            </a:r>
          </a:p>
          <a:p>
            <a:pPr>
              <a:buFontTx/>
              <a:buNone/>
            </a:pPr>
            <a:r>
              <a:rPr lang="en-US" sz="2400" dirty="0">
                <a:sym typeface="Symbol" pitchFamily="-107" charset="2"/>
              </a:rPr>
              <a:t>		      </a:t>
            </a:r>
            <a:r>
              <a:rPr lang="en-US" sz="2400" baseline="30000" dirty="0">
                <a:sym typeface="Symbol" pitchFamily="-107" charset="2"/>
              </a:rPr>
              <a:t>1 </a:t>
            </a:r>
            <a:r>
              <a:rPr lang="en-US" sz="2400" baseline="30000" dirty="0">
                <a:ea typeface="Arial" pitchFamily="-107" charset="0"/>
                <a:cs typeface="Arial" pitchFamily="-107" charset="0"/>
                <a:sym typeface="Symbol" pitchFamily="-107" charset="2"/>
              </a:rPr>
              <a:t>≤ q ≤ n-1</a:t>
            </a:r>
            <a:endParaRPr lang="en-US" sz="2400" dirty="0">
              <a:sym typeface="Symbol" pitchFamily="-107" charset="2"/>
            </a:endParaRPr>
          </a:p>
          <a:p>
            <a:r>
              <a:rPr lang="en-US" sz="2400" dirty="0"/>
              <a:t>The expression q</a:t>
            </a:r>
            <a:r>
              <a:rPr lang="en-US" sz="2400" baseline="30000" dirty="0"/>
              <a:t>2</a:t>
            </a:r>
            <a:r>
              <a:rPr lang="en-US" sz="2400" dirty="0"/>
              <a:t> + (n-q)</a:t>
            </a:r>
            <a:r>
              <a:rPr lang="en-US" sz="2400" baseline="30000" dirty="0"/>
              <a:t>2</a:t>
            </a:r>
            <a:r>
              <a:rPr lang="en-US" sz="2400" dirty="0"/>
              <a:t> achieves a maximum over the range </a:t>
            </a:r>
            <a:r>
              <a:rPr lang="en-US" sz="2400" dirty="0">
                <a:sym typeface="Symbol" pitchFamily="-107" charset="2"/>
              </a:rPr>
              <a:t>1 </a:t>
            </a:r>
            <a:r>
              <a:rPr lang="en-US" sz="2400" dirty="0">
                <a:ea typeface="Arial" pitchFamily="-107" charset="0"/>
                <a:cs typeface="Arial" pitchFamily="-107" charset="0"/>
                <a:sym typeface="Symbol" pitchFamily="-107" charset="2"/>
              </a:rPr>
              <a:t>≤ q ≤ n-1 at the endpoints of this interval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max (q</a:t>
            </a:r>
            <a:r>
              <a:rPr lang="en-US" sz="2400" baseline="30000" dirty="0"/>
              <a:t>2</a:t>
            </a:r>
            <a:r>
              <a:rPr lang="en-US" sz="2400" dirty="0"/>
              <a:t> + (n - q)</a:t>
            </a:r>
            <a:r>
              <a:rPr lang="en-US" sz="2400" baseline="30000" dirty="0"/>
              <a:t>2</a:t>
            </a:r>
            <a:r>
              <a:rPr lang="en-US" sz="2400" dirty="0"/>
              <a:t>) </a:t>
            </a:r>
            <a:r>
              <a:rPr lang="en-US" sz="2400" dirty="0">
                <a:ea typeface="Arial" pitchFamily="-107" charset="0"/>
                <a:cs typeface="Arial" pitchFamily="-107" charset="0"/>
              </a:rPr>
              <a:t>= 1</a:t>
            </a:r>
            <a:r>
              <a:rPr lang="en-US" sz="2400" baseline="30000" dirty="0">
                <a:ea typeface="Arial" pitchFamily="-107" charset="0"/>
                <a:cs typeface="Arial" pitchFamily="-107" charset="0"/>
              </a:rPr>
              <a:t>2</a:t>
            </a:r>
            <a:r>
              <a:rPr lang="en-US" sz="2400" dirty="0">
                <a:ea typeface="Arial" pitchFamily="-107" charset="0"/>
                <a:cs typeface="Arial" pitchFamily="-107" charset="0"/>
              </a:rPr>
              <a:t> + (n - 1)</a:t>
            </a:r>
            <a:r>
              <a:rPr lang="en-US" sz="2400" baseline="30000" dirty="0">
                <a:ea typeface="Arial" pitchFamily="-107" charset="0"/>
                <a:cs typeface="Arial" pitchFamily="-107" charset="0"/>
              </a:rPr>
              <a:t>2</a:t>
            </a:r>
            <a:r>
              <a:rPr lang="en-US" sz="2400" dirty="0">
                <a:ea typeface="Arial" pitchFamily="-107" charset="0"/>
                <a:cs typeface="Arial" pitchFamily="-107" charset="0"/>
              </a:rPr>
              <a:t> = n</a:t>
            </a:r>
            <a:r>
              <a:rPr lang="en-US" sz="2400" baseline="30000" dirty="0">
                <a:ea typeface="Arial" pitchFamily="-107" charset="0"/>
                <a:cs typeface="Arial" pitchFamily="-107" charset="0"/>
              </a:rPr>
              <a:t>2</a:t>
            </a:r>
            <a:r>
              <a:rPr lang="en-US" sz="2400" dirty="0">
                <a:ea typeface="Arial" pitchFamily="-107" charset="0"/>
                <a:cs typeface="Arial" pitchFamily="-107" charset="0"/>
              </a:rPr>
              <a:t> – 2(n – 1) </a:t>
            </a:r>
            <a:endParaRPr lang="en-US" sz="2400" dirty="0">
              <a:ea typeface="Arial" pitchFamily="-107" charset="0"/>
              <a:cs typeface="Arial" pitchFamily="-107" charset="0"/>
              <a:sym typeface="Symbol" pitchFamily="-107" charset="2"/>
            </a:endParaRPr>
          </a:p>
          <a:p>
            <a:pPr>
              <a:buFontTx/>
              <a:buNone/>
            </a:pPr>
            <a:r>
              <a:rPr lang="en-US" sz="2400" baseline="30000" dirty="0">
                <a:sym typeface="Symbol" pitchFamily="-107" charset="2"/>
              </a:rPr>
              <a:t>   1 </a:t>
            </a:r>
            <a:r>
              <a:rPr lang="en-US" sz="2400" baseline="30000" dirty="0">
                <a:ea typeface="Arial" pitchFamily="-107" charset="0"/>
                <a:cs typeface="Arial" pitchFamily="-107" charset="0"/>
                <a:sym typeface="Symbol" pitchFamily="-107" charset="2"/>
              </a:rPr>
              <a:t>≤ q ≤ n-1</a:t>
            </a:r>
          </a:p>
          <a:p>
            <a:pPr>
              <a:buFontTx/>
              <a:buNone/>
            </a:pPr>
            <a:r>
              <a:rPr lang="en-US" sz="2400" dirty="0">
                <a:ea typeface="Arial" pitchFamily="-107" charset="0"/>
                <a:cs typeface="Arial" pitchFamily="-107" charset="0"/>
                <a:sym typeface="Symbol" pitchFamily="-107" charset="2"/>
              </a:rPr>
              <a:t>	T(n) </a:t>
            </a:r>
            <a:r>
              <a:rPr lang="en-US" sz="2400" dirty="0">
                <a:ea typeface="Arial" pitchFamily="-107" charset="0"/>
                <a:cs typeface="Arial" pitchFamily="-107" charset="0"/>
              </a:rPr>
              <a:t>≤ cn</a:t>
            </a:r>
            <a:r>
              <a:rPr lang="en-US" sz="2400" baseline="30000" dirty="0">
                <a:ea typeface="Arial" pitchFamily="-107" charset="0"/>
                <a:cs typeface="Arial" pitchFamily="-107" charset="0"/>
              </a:rPr>
              <a:t>2</a:t>
            </a:r>
            <a:r>
              <a:rPr lang="en-US" sz="2400" dirty="0">
                <a:ea typeface="Arial" pitchFamily="-107" charset="0"/>
                <a:cs typeface="Arial" pitchFamily="-107" charset="0"/>
              </a:rPr>
              <a:t> – 2c(n – 1) + </a:t>
            </a:r>
            <a:r>
              <a:rPr lang="en-US" sz="2400" dirty="0" err="1">
                <a:sym typeface="Symbol" pitchFamily="-107" charset="2"/>
              </a:rPr>
              <a:t>Θ</a:t>
            </a:r>
            <a:r>
              <a:rPr lang="en-US" sz="2400" dirty="0">
                <a:sym typeface="Symbol" pitchFamily="-107" charset="2"/>
              </a:rPr>
              <a:t>(n)</a:t>
            </a:r>
          </a:p>
          <a:p>
            <a:pPr>
              <a:buFontTx/>
              <a:buNone/>
            </a:pPr>
            <a:r>
              <a:rPr lang="en-US" sz="2400" dirty="0">
                <a:sym typeface="Symbol" pitchFamily="-107" charset="2"/>
              </a:rPr>
              <a:t>		 </a:t>
            </a:r>
            <a:r>
              <a:rPr lang="en-US" sz="2400" dirty="0">
                <a:ea typeface="Arial" pitchFamily="-107" charset="0"/>
                <a:cs typeface="Arial" pitchFamily="-107" charset="0"/>
              </a:rPr>
              <a:t>≤ cn</a:t>
            </a:r>
            <a:r>
              <a:rPr lang="en-US" sz="2400" baseline="30000" dirty="0">
                <a:ea typeface="Arial" pitchFamily="-107" charset="0"/>
                <a:cs typeface="Arial" pitchFamily="-107" charset="0"/>
              </a:rPr>
              <a:t>2</a:t>
            </a:r>
            <a:endParaRPr lang="en-US" sz="2400" dirty="0">
              <a:ea typeface="Arial" pitchFamily="-107" charset="0"/>
              <a:cs typeface="Arial" pitchFamily="-107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3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Randomizing Quicksort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/>
              <a:t>Randomly permute the elements of the input array before sorting</a:t>
            </a:r>
          </a:p>
          <a:p>
            <a:pPr>
              <a:lnSpc>
                <a:spcPct val="150000"/>
              </a:lnSpc>
            </a:pPr>
            <a:r>
              <a:rPr lang="en-US"/>
              <a:t>Modify the PARTITION procedure</a:t>
            </a:r>
          </a:p>
          <a:p>
            <a:pPr lvl="1">
              <a:lnSpc>
                <a:spcPct val="150000"/>
              </a:lnSpc>
            </a:pPr>
            <a:r>
              <a:rPr lang="en-US"/>
              <a:t>First we exchange element </a:t>
            </a:r>
            <a:r>
              <a:rPr lang="en-US">
                <a:latin typeface="Comic Sans MS" pitchFamily="-107" charset="0"/>
              </a:rPr>
              <a:t>A[p]</a:t>
            </a:r>
            <a:r>
              <a:rPr lang="en-US"/>
              <a:t> with an element chosen at random from </a:t>
            </a:r>
            <a:r>
              <a:rPr lang="en-US">
                <a:latin typeface="Comic Sans MS" pitchFamily="-107" charset="0"/>
              </a:rPr>
              <a:t>A[p…r]</a:t>
            </a:r>
          </a:p>
          <a:p>
            <a:pPr lvl="1">
              <a:lnSpc>
                <a:spcPct val="150000"/>
              </a:lnSpc>
            </a:pPr>
            <a:r>
              <a:rPr lang="en-US"/>
              <a:t>Now the pivot element </a:t>
            </a:r>
            <a:r>
              <a:rPr lang="en-US">
                <a:latin typeface="Comic Sans MS" pitchFamily="-107" charset="0"/>
              </a:rPr>
              <a:t>x = A[p]</a:t>
            </a:r>
            <a:r>
              <a:rPr lang="en-US"/>
              <a:t> is equally likely to be any one of the original </a:t>
            </a:r>
            <a:r>
              <a:rPr lang="en-US">
                <a:latin typeface="Comic Sans MS" pitchFamily="-107" charset="0"/>
              </a:rPr>
              <a:t>r – p + 1</a:t>
            </a:r>
            <a:r>
              <a:rPr lang="en-US"/>
              <a:t> elements of the subarray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8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8</a:t>
            </a:r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Randomized Algorithms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45623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/>
              <a:t>The behavior is determined in part by values produced by a random-number generator</a:t>
            </a:r>
          </a:p>
          <a:p>
            <a:pPr lvl="1">
              <a:lnSpc>
                <a:spcPct val="120000"/>
              </a:lnSpc>
            </a:pPr>
            <a:r>
              <a:rPr lang="en-US"/>
              <a:t>RANDOM</a:t>
            </a:r>
            <a:r>
              <a:rPr lang="en-US">
                <a:latin typeface="Comic Sans MS" pitchFamily="-107" charset="0"/>
              </a:rPr>
              <a:t>(a, b)</a:t>
            </a:r>
            <a:r>
              <a:rPr lang="en-US" i="1">
                <a:latin typeface="Comic Sans MS" pitchFamily="-107" charset="0"/>
              </a:rPr>
              <a:t> </a:t>
            </a:r>
            <a:r>
              <a:rPr lang="en-US"/>
              <a:t>returns an integer </a:t>
            </a:r>
            <a:r>
              <a:rPr lang="en-US">
                <a:latin typeface="Comic Sans MS" pitchFamily="-107" charset="0"/>
              </a:rPr>
              <a:t>r</a:t>
            </a:r>
            <a:r>
              <a:rPr lang="en-US"/>
              <a:t>, where </a:t>
            </a:r>
            <a:r>
              <a:rPr lang="en-US">
                <a:latin typeface="Comic Sans MS" pitchFamily="-107" charset="0"/>
              </a:rPr>
              <a:t>a ≤ r ≤ b</a:t>
            </a:r>
            <a:r>
              <a:rPr lang="en-US" i="1"/>
              <a:t> </a:t>
            </a:r>
            <a:r>
              <a:rPr lang="en-US"/>
              <a:t>and each of the </a:t>
            </a:r>
            <a:r>
              <a:rPr lang="en-US">
                <a:latin typeface="Comic Sans MS" pitchFamily="-107" charset="0"/>
              </a:rPr>
              <a:t>b-a+1</a:t>
            </a:r>
            <a:r>
              <a:rPr lang="en-US"/>
              <a:t> possible values of </a:t>
            </a:r>
            <a:r>
              <a:rPr lang="en-US">
                <a:latin typeface="Comic Sans MS" pitchFamily="-107" charset="0"/>
              </a:rPr>
              <a:t>r</a:t>
            </a:r>
            <a:r>
              <a:rPr lang="en-US" i="1"/>
              <a:t> </a:t>
            </a:r>
            <a:r>
              <a:rPr lang="en-US"/>
              <a:t>is equally likely</a:t>
            </a:r>
          </a:p>
          <a:p>
            <a:pPr>
              <a:lnSpc>
                <a:spcPct val="120000"/>
              </a:lnSpc>
            </a:pPr>
            <a:r>
              <a:rPr lang="en-US"/>
              <a:t>Algorithm generates randomness in input</a:t>
            </a:r>
          </a:p>
          <a:p>
            <a:pPr>
              <a:lnSpc>
                <a:spcPct val="120000"/>
              </a:lnSpc>
            </a:pPr>
            <a:r>
              <a:rPr lang="en-US"/>
              <a:t>No input can consistently elicit worst case behavior</a:t>
            </a:r>
          </a:p>
          <a:p>
            <a:pPr lvl="1">
              <a:lnSpc>
                <a:spcPct val="120000"/>
              </a:lnSpc>
            </a:pPr>
            <a:r>
              <a:rPr lang="en-US"/>
              <a:t>Worst case occurs only if we get “unlucky” numbers from the random number generator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4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00013"/>
            <a:ext cx="8345487" cy="906462"/>
          </a:xfrm>
        </p:spPr>
        <p:txBody>
          <a:bodyPr/>
          <a:lstStyle/>
          <a:p>
            <a:r>
              <a:rPr lang="en-US"/>
              <a:t>Randomized PARTITION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  <a:p>
            <a:pPr>
              <a:lnSpc>
                <a:spcPct val="200000"/>
              </a:lnSpc>
              <a:buFontTx/>
              <a:buNone/>
            </a:pPr>
            <a:r>
              <a:rPr lang="en-US" dirty="0">
                <a:solidFill>
                  <a:srgbClr val="DD0111"/>
                </a:solidFill>
                <a:latin typeface="Monotype Corsiva" pitchFamily="-107" charset="0"/>
              </a:rPr>
              <a:t>Alg.:</a:t>
            </a:r>
            <a:r>
              <a:rPr lang="en-US" dirty="0"/>
              <a:t> RANDOMIZED-PARTITION</a:t>
            </a:r>
            <a:r>
              <a:rPr lang="en-US" dirty="0">
                <a:latin typeface="Comic Sans MS" pitchFamily="-107" charset="0"/>
              </a:rPr>
              <a:t>(A, p, r)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i="1" dirty="0"/>
              <a:t>		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← </a:t>
            </a:r>
            <a:r>
              <a:rPr lang="en-US" dirty="0"/>
              <a:t>RANDOM</a:t>
            </a:r>
            <a:r>
              <a:rPr lang="en-US" dirty="0">
                <a:latin typeface="Comic Sans MS" pitchFamily="-107" charset="0"/>
              </a:rPr>
              <a:t>(p, r)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dirty="0"/>
              <a:t>		exchange </a:t>
            </a:r>
            <a:r>
              <a:rPr lang="en-US" dirty="0">
                <a:latin typeface="Comic Sans MS" pitchFamily="-107" charset="0"/>
              </a:rPr>
              <a:t>A[p] ⟷ A[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]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b="1" dirty="0"/>
              <a:t>		return </a:t>
            </a:r>
            <a:r>
              <a:rPr lang="en-US" dirty="0"/>
              <a:t>PARTITION</a:t>
            </a:r>
            <a:r>
              <a:rPr lang="en-US" dirty="0">
                <a:latin typeface="Comic Sans MS" pitchFamily="-107" charset="0"/>
              </a:rPr>
              <a:t>(A, p, r)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1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8</a:t>
            </a:r>
            <a:endParaRPr lang="en-US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Randomized Quicksort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564563" cy="4767263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DD0111"/>
                </a:solidFill>
                <a:latin typeface="Monotype Corsiva" pitchFamily="-107" charset="0"/>
              </a:rPr>
              <a:t>Alg. :</a:t>
            </a:r>
            <a:r>
              <a:rPr lang="en-US"/>
              <a:t> RANDOMIZED-QUICKSORT</a:t>
            </a:r>
            <a:r>
              <a:rPr lang="en-US">
                <a:latin typeface="Comic Sans MS" pitchFamily="-107" charset="0"/>
              </a:rPr>
              <a:t>(A, p, r)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b="1"/>
              <a:t>		if </a:t>
            </a:r>
            <a:r>
              <a:rPr lang="en-US">
                <a:latin typeface="Comic Sans MS" pitchFamily="-107" charset="0"/>
              </a:rPr>
              <a:t>p &lt; r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b="1"/>
              <a:t>		then </a:t>
            </a:r>
            <a:r>
              <a:rPr lang="en-US">
                <a:latin typeface="Comic Sans MS" pitchFamily="-107" charset="0"/>
              </a:rPr>
              <a:t>q ←</a:t>
            </a:r>
            <a:r>
              <a:rPr lang="en-US"/>
              <a:t> RANDOMIZED-PARTITION</a:t>
            </a:r>
            <a:r>
              <a:rPr lang="en-US">
                <a:latin typeface="Comic Sans MS" pitchFamily="-107" charset="0"/>
              </a:rPr>
              <a:t>(A, p, r)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/>
              <a:t>			RANDOMIZED-QUICKSORT</a:t>
            </a:r>
            <a:r>
              <a:rPr lang="en-US">
                <a:latin typeface="Comic Sans MS" pitchFamily="-107" charset="0"/>
              </a:rPr>
              <a:t>(A, p, q)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/>
              <a:t>			RANDOMIZED-QUICKSORT</a:t>
            </a:r>
            <a:r>
              <a:rPr lang="en-US">
                <a:latin typeface="Comic Sans MS" pitchFamily="-107" charset="0"/>
              </a:rPr>
              <a:t>(A, q + 1, r)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266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3767</TotalTime>
  <Words>3103</Words>
  <Application>Microsoft Macintosh PowerPoint</Application>
  <PresentationFormat>On-screen Show (4:3)</PresentationFormat>
  <Paragraphs>509</Paragraphs>
  <Slides>35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ＭＳ Ｐゴシック</vt:lpstr>
      <vt:lpstr>Arial</vt:lpstr>
      <vt:lpstr>Century Gothic</vt:lpstr>
      <vt:lpstr>Comic Sans MS</vt:lpstr>
      <vt:lpstr>Monotype Corsiva</vt:lpstr>
      <vt:lpstr>Symbol</vt:lpstr>
      <vt:lpstr>Default Design</vt:lpstr>
      <vt:lpstr>Paint Shop Pro Image</vt:lpstr>
      <vt:lpstr>Equation</vt:lpstr>
      <vt:lpstr>Analysis of Algorithms CS 477/677</vt:lpstr>
      <vt:lpstr>Quicksort</vt:lpstr>
      <vt:lpstr>Partitioning the Array</vt:lpstr>
      <vt:lpstr>Worst-Case Analysis of Quicksort</vt:lpstr>
      <vt:lpstr>Worst-Case Analysis of Quicksort</vt:lpstr>
      <vt:lpstr>Randomizing Quicksort</vt:lpstr>
      <vt:lpstr>Randomized Algorithms</vt:lpstr>
      <vt:lpstr>Randomized PARTITION</vt:lpstr>
      <vt:lpstr>Randomized Quicksort</vt:lpstr>
      <vt:lpstr>Another Way to PARTITION</vt:lpstr>
      <vt:lpstr>Example</vt:lpstr>
      <vt:lpstr>Another Way to PARTITION</vt:lpstr>
      <vt:lpstr>Loop Invariant</vt:lpstr>
      <vt:lpstr>Loop Invariant</vt:lpstr>
      <vt:lpstr>Loop Invariant</vt:lpstr>
      <vt:lpstr>Maintenance of Loop Invariant</vt:lpstr>
      <vt:lpstr>Loop Invariant</vt:lpstr>
      <vt:lpstr>Randomized Quicksort</vt:lpstr>
      <vt:lpstr>Analysis of Randomized Quicksort</vt:lpstr>
      <vt:lpstr>PARTITION</vt:lpstr>
      <vt:lpstr>Random Variables and Expectation</vt:lpstr>
      <vt:lpstr>Random Variables and Expectation</vt:lpstr>
      <vt:lpstr>Example</vt:lpstr>
      <vt:lpstr>More Examples</vt:lpstr>
      <vt:lpstr>Indicator Random Variables</vt:lpstr>
      <vt:lpstr>Example</vt:lpstr>
      <vt:lpstr>PARTITION</vt:lpstr>
      <vt:lpstr>Number of Comparisons in PARTITION</vt:lpstr>
      <vt:lpstr>When Do We Compare Two Elements?</vt:lpstr>
      <vt:lpstr>When Do We Compare Elements zi, zj?</vt:lpstr>
      <vt:lpstr>Number of Comparisons in PARTITION</vt:lpstr>
      <vt:lpstr>Number of Comparisons in PARTITION</vt:lpstr>
      <vt:lpstr>Number of Comparisons in PARTITION</vt:lpstr>
      <vt:lpstr>Number of Comparisons in PARTITION</vt:lpstr>
      <vt:lpstr>Readings</vt:lpstr>
    </vt:vector>
  </TitlesOfParts>
  <Company>University of Nevada, Reno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Microsoft Office User</cp:lastModifiedBy>
  <cp:revision>677</cp:revision>
  <cp:lastPrinted>2019-09-18T17:33:47Z</cp:lastPrinted>
  <dcterms:created xsi:type="dcterms:W3CDTF">2011-01-18T17:28:39Z</dcterms:created>
  <dcterms:modified xsi:type="dcterms:W3CDTF">2020-02-18T17:07:36Z</dcterms:modified>
</cp:coreProperties>
</file>