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435" r:id="rId3"/>
    <p:sldId id="436" r:id="rId4"/>
    <p:sldId id="482" r:id="rId5"/>
    <p:sldId id="433" r:id="rId6"/>
    <p:sldId id="492" r:id="rId7"/>
    <p:sldId id="484" r:id="rId8"/>
    <p:sldId id="485" r:id="rId9"/>
    <p:sldId id="486" r:id="rId10"/>
    <p:sldId id="487" r:id="rId11"/>
    <p:sldId id="488" r:id="rId12"/>
    <p:sldId id="489" r:id="rId13"/>
    <p:sldId id="490" r:id="rId14"/>
    <p:sldId id="491" r:id="rId15"/>
    <p:sldId id="513" r:id="rId16"/>
    <p:sldId id="478" r:id="rId17"/>
    <p:sldId id="479" r:id="rId18"/>
    <p:sldId id="452" r:id="rId19"/>
    <p:sldId id="453" r:id="rId20"/>
    <p:sldId id="454" r:id="rId21"/>
    <p:sldId id="455" r:id="rId22"/>
    <p:sldId id="456" r:id="rId23"/>
    <p:sldId id="457" r:id="rId24"/>
    <p:sldId id="458" r:id="rId25"/>
    <p:sldId id="459" r:id="rId26"/>
    <p:sldId id="460" r:id="rId27"/>
    <p:sldId id="461" r:id="rId28"/>
    <p:sldId id="501" r:id="rId29"/>
    <p:sldId id="502" r:id="rId30"/>
    <p:sldId id="503" r:id="rId31"/>
    <p:sldId id="504" r:id="rId32"/>
    <p:sldId id="505" r:id="rId33"/>
    <p:sldId id="506" r:id="rId34"/>
    <p:sldId id="507" r:id="rId35"/>
    <p:sldId id="508" r:id="rId36"/>
    <p:sldId id="509" r:id="rId37"/>
    <p:sldId id="290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251" autoAdjust="0"/>
    <p:restoredTop sz="94656" autoAdjust="0"/>
  </p:normalViewPr>
  <p:slideViewPr>
    <p:cSldViewPr snapToGrid="0">
      <p:cViewPr varScale="1">
        <p:scale>
          <a:sx n="153" d="100"/>
          <a:sy n="153" d="100"/>
        </p:scale>
        <p:origin x="184" y="1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png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png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6D7B5D-F210-954E-98DB-627C63673FD7}" type="slidenum">
              <a:rPr lang="en-US"/>
              <a:pPr/>
              <a:t>10</a:t>
            </a:fld>
            <a:endParaRPr lang="en-US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96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A915A-293E-F64E-8322-7937AA8AEEFD}" type="slidenum">
              <a:rPr lang="en-US"/>
              <a:pPr/>
              <a:t>11</a:t>
            </a:fld>
            <a:endParaRPr lang="en-US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981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AF50D-68AC-D946-B2D5-AA8BC441D798}" type="slidenum">
              <a:rPr lang="en-US"/>
              <a:pPr/>
              <a:t>12</a:t>
            </a:fld>
            <a:endParaRPr 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0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DFB90-0C0C-C849-A5B9-15348A3BDC13}" type="slidenum">
              <a:rPr lang="en-US"/>
              <a:pPr/>
              <a:t>13</a:t>
            </a:fld>
            <a:endParaRPr lang="en-US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02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F81797-F46E-0543-AF65-CC428F382B26}" type="slidenum">
              <a:rPr lang="en-US"/>
              <a:pPr/>
              <a:t>15</a:t>
            </a:fld>
            <a:endParaRPr lang="en-US"/>
          </a:p>
        </p:txBody>
      </p:sp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32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78701-D818-A841-BFDE-D3C054EDFFD5}" type="slidenum">
              <a:rPr lang="en-US"/>
              <a:pPr/>
              <a:t>16</a:t>
            </a:fld>
            <a:endParaRPr lang="en-US"/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2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D70D3D-13CE-8141-9463-72102F36F64E}" type="slidenum">
              <a:rPr lang="en-US"/>
              <a:pPr/>
              <a:t>17</a:t>
            </a:fld>
            <a:endParaRPr lang="en-US"/>
          </a:p>
        </p:txBody>
      </p:sp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09759"/>
            <a:ext cx="5598160" cy="417927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476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299AE-A0FC-294F-9B80-7C9A0538A01C}" type="slidenum">
              <a:rPr lang="en-US"/>
              <a:pPr/>
              <a:t>18</a:t>
            </a:fld>
            <a:endParaRPr 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09759"/>
            <a:ext cx="5598160" cy="417927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5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B7793C-CEEE-7B4F-BA97-B4E065CF441B}" type="slidenum">
              <a:rPr lang="en-US"/>
              <a:pPr/>
              <a:t>19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09759"/>
            <a:ext cx="5598160" cy="417927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644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E3B1A-4D70-764A-8BD6-8EF45D368C8A}" type="slidenum">
              <a:rPr lang="en-US"/>
              <a:pPr/>
              <a:t>20</a:t>
            </a:fld>
            <a:endParaRPr lang="en-US"/>
          </a:p>
        </p:txBody>
      </p:sp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09759"/>
            <a:ext cx="5598160" cy="417927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38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F5F829-57FE-8D4F-8811-6102AE185FB5}" type="slidenum">
              <a:rPr lang="en-US"/>
              <a:pPr/>
              <a:t>2</a:t>
            </a:fld>
            <a:endParaRPr lang="en-US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787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41FAED-BF2A-FE40-96C2-1600F9F8DC4A}" type="slidenum">
              <a:rPr lang="en-US"/>
              <a:pPr/>
              <a:t>21</a:t>
            </a:fld>
            <a:endParaRPr lang="en-US"/>
          </a:p>
        </p:txBody>
      </p:sp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770" y="4409759"/>
            <a:ext cx="5598160" cy="417927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339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B70AFA-4CED-6949-900B-8920F49DECA5}" type="slidenum">
              <a:rPr lang="en-US"/>
              <a:pPr/>
              <a:t>22</a:t>
            </a:fld>
            <a:endParaRPr lang="en-US"/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407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C1864-5886-924C-9495-B46BECE84C95}" type="slidenum">
              <a:rPr lang="en-US"/>
              <a:pPr/>
              <a:t>23</a:t>
            </a:fld>
            <a:endParaRPr lang="en-US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118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2EEB4-4447-184E-8C90-9F16B7EEDBCF}" type="slidenum">
              <a:rPr lang="en-US"/>
              <a:pPr/>
              <a:t>24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261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9D2E84-15EE-F849-86D0-E2B26DA3139C}" type="slidenum">
              <a:rPr lang="en-US"/>
              <a:pPr/>
              <a:t>25</a:t>
            </a:fld>
            <a:endParaRPr lang="en-US"/>
          </a:p>
        </p:txBody>
      </p:sp>
      <p:sp>
        <p:nvSpPr>
          <p:cNvPr id="4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816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6694EA-D3B9-E14C-9309-D65818152882}" type="slidenum">
              <a:rPr lang="en-US"/>
              <a:pPr/>
              <a:t>26</a:t>
            </a:fld>
            <a:endParaRPr lang="en-US"/>
          </a:p>
        </p:txBody>
      </p:sp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441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84582-9735-0D42-881A-9D1220FB551F}" type="slidenum">
              <a:rPr lang="en-US"/>
              <a:pPr/>
              <a:t>27</a:t>
            </a:fld>
            <a:endParaRPr 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69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82832-B9E8-CA4B-B8CA-63ADDD55B00E}" type="slidenum">
              <a:rPr lang="en-US"/>
              <a:pPr/>
              <a:t>28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134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C24E76-E281-4043-90B5-2F59CC9DBE43}" type="slidenum">
              <a:rPr lang="en-US"/>
              <a:pPr/>
              <a:t>29</a:t>
            </a:fld>
            <a:endParaRPr lang="en-US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416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8EED3-4051-8441-A8B5-B7CA63CD5D4B}" type="slidenum">
              <a:rPr lang="en-US"/>
              <a:pPr/>
              <a:t>30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20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345FB-DA3D-0C4C-AAA9-A6361A770908}" type="slidenum">
              <a:rPr lang="en-US"/>
              <a:pPr/>
              <a:t>3</a:t>
            </a:fld>
            <a:endParaRPr lang="en-US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815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D06B2-FE35-F344-B841-C4EEC5D8F32D}" type="slidenum">
              <a:rPr lang="en-US"/>
              <a:pPr/>
              <a:t>31</a:t>
            </a:fld>
            <a:endParaRPr lang="en-US"/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792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B7538-0B48-2A4A-8801-5479EE4A005B}" type="slidenum">
              <a:rPr lang="en-US"/>
              <a:pPr/>
              <a:t>32</a:t>
            </a:fld>
            <a:endParaRPr lang="en-US"/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991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B1E71-EBC5-D24D-A20A-5E61592D0001}" type="slidenum">
              <a:rPr lang="en-US"/>
              <a:pPr/>
              <a:t>33</a:t>
            </a:fld>
            <a:endParaRPr 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03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65F16-DA17-344C-B7D5-2BF915805919}" type="slidenum">
              <a:rPr lang="en-US"/>
              <a:pPr/>
              <a:t>34</a:t>
            </a:fld>
            <a:endParaRPr lang="en-US"/>
          </a:p>
        </p:txBody>
      </p:sp>
      <p:sp>
        <p:nvSpPr>
          <p:cNvPr id="47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13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F20C0-8214-1043-9AF7-DC9AE9B1E00E}" type="slidenum">
              <a:rPr lang="en-US"/>
              <a:pPr/>
              <a:t>35</a:t>
            </a:fld>
            <a:endParaRPr lang="en-US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170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AD59C-BE65-5348-A187-22782D079D91}" type="slidenum">
              <a:rPr lang="en-US"/>
              <a:pPr/>
              <a:t>36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414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37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6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1605D1-1103-0C4F-BAE3-0088EF832EEB}" type="slidenum">
              <a:rPr lang="en-US"/>
              <a:pPr/>
              <a:t>4</a:t>
            </a:fld>
            <a:endParaRPr lang="en-US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40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3798D-2A3C-0749-BEF2-19BBB7C994E8}" type="slidenum">
              <a:rPr lang="en-US"/>
              <a:pPr/>
              <a:t>5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94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2E3B8-DFC3-6C4E-8F48-6D6DC57141E2}" type="slidenum">
              <a:rPr lang="en-US"/>
              <a:pPr/>
              <a:t>6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61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C15604-13B7-3147-B1F6-95A9D0766F2E}" type="slidenum">
              <a:rPr lang="en-US"/>
              <a:pPr/>
              <a:t>7</a:t>
            </a:fld>
            <a:endParaRPr lang="en-US"/>
          </a:p>
        </p:txBody>
      </p:sp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68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E4B07-CD44-204E-8044-570B36F6EC85}" type="slidenum">
              <a:rPr lang="en-US"/>
              <a:pPr/>
              <a:t>8</a:t>
            </a:fld>
            <a:endParaRPr lang="en-US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84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A3095-9AC3-1241-9BEC-6063FE18EF63}" type="slidenum">
              <a:rPr lang="en-US"/>
              <a:pPr/>
              <a:t>9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7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0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50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8441661E-E3B3-DB40-9435-6668C8FE9B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8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24.bin"/><Relationship Id="rId26" Type="http://schemas.openxmlformats.org/officeDocument/2006/relationships/oleObject" Target="../embeddings/oleObject28.bin"/><Relationship Id="rId3" Type="http://schemas.openxmlformats.org/officeDocument/2006/relationships/notesSlide" Target="../notesSlides/notesSlide26.xml"/><Relationship Id="rId21" Type="http://schemas.openxmlformats.org/officeDocument/2006/relationships/image" Target="../media/image25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23.wmf"/><Relationship Id="rId25" Type="http://schemas.openxmlformats.org/officeDocument/2006/relationships/image" Target="../media/image27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3.bin"/><Relationship Id="rId20" Type="http://schemas.openxmlformats.org/officeDocument/2006/relationships/oleObject" Target="../embeddings/oleObject2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0.wmf"/><Relationship Id="rId24" Type="http://schemas.openxmlformats.org/officeDocument/2006/relationships/oleObject" Target="../embeddings/oleObject27.bin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23" Type="http://schemas.openxmlformats.org/officeDocument/2006/relationships/image" Target="../media/image26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24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22.bin"/><Relationship Id="rId22" Type="http://schemas.openxmlformats.org/officeDocument/2006/relationships/oleObject" Target="../embeddings/oleObject26.bin"/><Relationship Id="rId27" Type="http://schemas.openxmlformats.org/officeDocument/2006/relationships/image" Target="../media/image28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9.png"/><Relationship Id="rId4" Type="http://schemas.openxmlformats.org/officeDocument/2006/relationships/oleObject" Target="../embeddings/oleObject29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3.wmf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2.wmf"/><Relationship Id="rId5" Type="http://schemas.openxmlformats.org/officeDocument/2006/relationships/image" Target="../media/image29.png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1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588D-FF37-1144-824F-D7C1908C6C7D}" type="slidenum">
              <a:rPr lang="en-US"/>
              <a:pPr/>
              <a:t>10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During the entire run of Quicksort each pair of elements is compared at most once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Elements are compared only to the pivot element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Since the pivot is never included in future calls to PARTITION, it is never compared to any other element</a:t>
            </a:r>
          </a:p>
        </p:txBody>
      </p:sp>
    </p:spTree>
    <p:extLst>
      <p:ext uri="{BB962C8B-B14F-4D97-AF65-F5344CB8AC3E}">
        <p14:creationId xmlns:p14="http://schemas.microsoft.com/office/powerpoint/2010/main" val="323805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49A-C609-094B-B93F-1536221512EA}" type="slidenum">
              <a:rPr lang="en-US"/>
              <a:pPr/>
              <a:t>11</a:t>
            </a:fld>
            <a:endParaRPr 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13382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Each pair of elements can be compared at most once</a:t>
            </a:r>
          </a:p>
          <a:p>
            <a:pPr lvl="1">
              <a:lnSpc>
                <a:spcPct val="90000"/>
              </a:lnSpc>
            </a:pPr>
            <a:r>
              <a:rPr lang="en-US"/>
              <a:t>X</a:t>
            </a:r>
            <a:r>
              <a:rPr lang="en-US" baseline="-25000"/>
              <a:t>ij</a:t>
            </a:r>
            <a:r>
              <a:rPr lang="en-US"/>
              <a:t> = I {z</a:t>
            </a:r>
            <a:r>
              <a:rPr lang="en-US" baseline="-25000"/>
              <a:t>i</a:t>
            </a:r>
            <a:r>
              <a:rPr lang="en-US"/>
              <a:t> is compared to z</a:t>
            </a:r>
            <a:r>
              <a:rPr lang="en-US" baseline="-25000"/>
              <a:t>j</a:t>
            </a:r>
            <a:r>
              <a:rPr lang="en-US"/>
              <a:t> }</a:t>
            </a:r>
          </a:p>
        </p:txBody>
      </p:sp>
      <p:grpSp>
        <p:nvGrpSpPr>
          <p:cNvPr id="473092" name="Group 4"/>
          <p:cNvGrpSpPr>
            <a:grpSpLocks/>
          </p:cNvGrpSpPr>
          <p:nvPr/>
        </p:nvGrpSpPr>
        <p:grpSpPr bwMode="auto">
          <a:xfrm>
            <a:off x="2278063" y="3851275"/>
            <a:ext cx="4013200" cy="2651125"/>
            <a:chOff x="1435" y="2426"/>
            <a:chExt cx="2528" cy="1670"/>
          </a:xfrm>
        </p:grpSpPr>
        <p:graphicFrame>
          <p:nvGraphicFramePr>
            <p:cNvPr id="473093" name="Object 5"/>
            <p:cNvGraphicFramePr>
              <a:graphicFrameLocks noChangeAspect="1"/>
            </p:cNvGraphicFramePr>
            <p:nvPr/>
          </p:nvGraphicFramePr>
          <p:xfrm>
            <a:off x="2750" y="2426"/>
            <a:ext cx="574" cy="8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317" name="Equation" r:id="rId4" imgW="317160" imgH="444240" progId="Equation.3">
                    <p:embed/>
                  </p:oleObj>
                </mc:Choice>
                <mc:Fallback>
                  <p:oleObj name="Equation" r:id="rId4" imgW="317160" imgH="444240" progId="Equation.3">
                    <p:embed/>
                    <p:pic>
                      <p:nvPicPr>
                        <p:cNvPr id="473093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0" y="2426"/>
                          <a:ext cx="574" cy="8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3094" name="Object 6"/>
            <p:cNvGraphicFramePr>
              <a:graphicFrameLocks noChangeAspect="1"/>
            </p:cNvGraphicFramePr>
            <p:nvPr/>
          </p:nvGraphicFramePr>
          <p:xfrm>
            <a:off x="1435" y="2607"/>
            <a:ext cx="879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318" name="Equation" r:id="rId6" imgW="304560" imgH="152280" progId="Equation.3">
                    <p:embed/>
                  </p:oleObj>
                </mc:Choice>
                <mc:Fallback>
                  <p:oleObj name="Equation" r:id="rId6" imgW="304560" imgH="152280" progId="Equation.3">
                    <p:embed/>
                    <p:pic>
                      <p:nvPicPr>
                        <p:cNvPr id="473094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5" y="2607"/>
                          <a:ext cx="879" cy="440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3095" name="Rectangle 7"/>
            <p:cNvSpPr>
              <a:spLocks noChangeArrowheads="1"/>
            </p:cNvSpPr>
            <p:nvPr/>
          </p:nvSpPr>
          <p:spPr bwMode="auto">
            <a:xfrm>
              <a:off x="3441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096" name="Rectangle 8"/>
            <p:cNvSpPr>
              <a:spLocks noChangeArrowheads="1"/>
            </p:cNvSpPr>
            <p:nvPr/>
          </p:nvSpPr>
          <p:spPr bwMode="auto">
            <a:xfrm>
              <a:off x="3180" y="3507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097" name="Rectangle 9"/>
            <p:cNvSpPr>
              <a:spLocks noChangeArrowheads="1"/>
            </p:cNvSpPr>
            <p:nvPr/>
          </p:nvSpPr>
          <p:spPr bwMode="auto">
            <a:xfrm>
              <a:off x="2920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098" name="Rectangle 10"/>
            <p:cNvSpPr>
              <a:spLocks noChangeArrowheads="1"/>
            </p:cNvSpPr>
            <p:nvPr/>
          </p:nvSpPr>
          <p:spPr bwMode="auto">
            <a:xfrm>
              <a:off x="2660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099" name="Rectangle 11"/>
            <p:cNvSpPr>
              <a:spLocks noChangeArrowheads="1"/>
            </p:cNvSpPr>
            <p:nvPr/>
          </p:nvSpPr>
          <p:spPr bwMode="auto">
            <a:xfrm>
              <a:off x="2399" y="3507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100" name="Rectangle 12"/>
            <p:cNvSpPr>
              <a:spLocks noChangeArrowheads="1"/>
            </p:cNvSpPr>
            <p:nvPr/>
          </p:nvSpPr>
          <p:spPr bwMode="auto">
            <a:xfrm>
              <a:off x="2139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101" name="Rectangle 13"/>
            <p:cNvSpPr>
              <a:spLocks noChangeArrowheads="1"/>
            </p:cNvSpPr>
            <p:nvPr/>
          </p:nvSpPr>
          <p:spPr bwMode="auto">
            <a:xfrm>
              <a:off x="1878" y="3507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102" name="Rectangle 14"/>
            <p:cNvSpPr>
              <a:spLocks noChangeArrowheads="1"/>
            </p:cNvSpPr>
            <p:nvPr/>
          </p:nvSpPr>
          <p:spPr bwMode="auto">
            <a:xfrm>
              <a:off x="1618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73103" name="Line 15"/>
            <p:cNvSpPr>
              <a:spLocks noChangeShapeType="1"/>
            </p:cNvSpPr>
            <p:nvPr/>
          </p:nvSpPr>
          <p:spPr bwMode="auto">
            <a:xfrm>
              <a:off x="3180" y="3507"/>
              <a:ext cx="0" cy="2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104" name="Rectangle 16"/>
            <p:cNvSpPr>
              <a:spLocks noChangeArrowheads="1"/>
            </p:cNvSpPr>
            <p:nvPr/>
          </p:nvSpPr>
          <p:spPr bwMode="auto">
            <a:xfrm>
              <a:off x="3699" y="3507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  <a:latin typeface="Comic Sans MS" pitchFamily="-107" charset="0"/>
              </a:endParaRPr>
            </a:p>
          </p:txBody>
        </p:sp>
        <p:sp>
          <p:nvSpPr>
            <p:cNvPr id="473105" name="Text Box 17"/>
            <p:cNvSpPr txBox="1">
              <a:spLocks noChangeArrowheads="1"/>
            </p:cNvSpPr>
            <p:nvPr/>
          </p:nvSpPr>
          <p:spPr bwMode="auto">
            <a:xfrm>
              <a:off x="1670" y="324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i</a:t>
              </a:r>
            </a:p>
          </p:txBody>
        </p:sp>
        <p:sp>
          <p:nvSpPr>
            <p:cNvPr id="473106" name="Line 18"/>
            <p:cNvSpPr>
              <a:spLocks noChangeShapeType="1"/>
            </p:cNvSpPr>
            <p:nvPr/>
          </p:nvSpPr>
          <p:spPr bwMode="auto">
            <a:xfrm>
              <a:off x="1877" y="3361"/>
              <a:ext cx="15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107" name="Text Box 19"/>
            <p:cNvSpPr txBox="1">
              <a:spLocks noChangeArrowheads="1"/>
            </p:cNvSpPr>
            <p:nvPr/>
          </p:nvSpPr>
          <p:spPr bwMode="auto">
            <a:xfrm>
              <a:off x="3392" y="3240"/>
              <a:ext cx="3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n-1</a:t>
              </a:r>
            </a:p>
          </p:txBody>
        </p:sp>
        <p:sp>
          <p:nvSpPr>
            <p:cNvPr id="473108" name="Text Box 20"/>
            <p:cNvSpPr txBox="1">
              <a:spLocks noChangeArrowheads="1"/>
            </p:cNvSpPr>
            <p:nvPr/>
          </p:nvSpPr>
          <p:spPr bwMode="auto">
            <a:xfrm>
              <a:off x="1843" y="3865"/>
              <a:ext cx="3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i+1</a:t>
              </a:r>
            </a:p>
          </p:txBody>
        </p:sp>
        <p:sp>
          <p:nvSpPr>
            <p:cNvPr id="473109" name="Line 21"/>
            <p:cNvSpPr>
              <a:spLocks noChangeShapeType="1"/>
            </p:cNvSpPr>
            <p:nvPr/>
          </p:nvSpPr>
          <p:spPr bwMode="auto">
            <a:xfrm>
              <a:off x="2207" y="3992"/>
              <a:ext cx="15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110" name="Text Box 22"/>
            <p:cNvSpPr txBox="1">
              <a:spLocks noChangeArrowheads="1"/>
            </p:cNvSpPr>
            <p:nvPr/>
          </p:nvSpPr>
          <p:spPr bwMode="auto">
            <a:xfrm>
              <a:off x="3758" y="3861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n</a:t>
              </a:r>
            </a:p>
          </p:txBody>
        </p:sp>
        <p:graphicFrame>
          <p:nvGraphicFramePr>
            <p:cNvPr id="473111" name="Object 23"/>
            <p:cNvGraphicFramePr>
              <a:graphicFrameLocks noChangeAspect="1"/>
            </p:cNvGraphicFramePr>
            <p:nvPr/>
          </p:nvGraphicFramePr>
          <p:xfrm>
            <a:off x="2268" y="2437"/>
            <a:ext cx="528" cy="7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319" name="Equation" r:id="rId8" imgW="291960" imgH="431640" progId="Equation.3">
                    <p:embed/>
                  </p:oleObj>
                </mc:Choice>
                <mc:Fallback>
                  <p:oleObj name="Equation" r:id="rId8" imgW="291960" imgH="431640" progId="Equation.3">
                    <p:embed/>
                    <p:pic>
                      <p:nvPicPr>
                        <p:cNvPr id="473111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8" y="2437"/>
                          <a:ext cx="528" cy="7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3112" name="Object 24"/>
            <p:cNvGraphicFramePr>
              <a:graphicFrameLocks noChangeAspect="1"/>
            </p:cNvGraphicFramePr>
            <p:nvPr/>
          </p:nvGraphicFramePr>
          <p:xfrm>
            <a:off x="3277" y="2541"/>
            <a:ext cx="641" cy="6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320" name="Equation" r:id="rId10" imgW="228600" imgH="241200" progId="Equation.3">
                    <p:embed/>
                  </p:oleObj>
                </mc:Choice>
                <mc:Fallback>
                  <p:oleObj name="Equation" r:id="rId10" imgW="228600" imgH="241200" progId="Equation.3">
                    <p:embed/>
                    <p:pic>
                      <p:nvPicPr>
                        <p:cNvPr id="473112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7" y="2541"/>
                          <a:ext cx="641" cy="6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3113" name="Rectangle 25"/>
          <p:cNvSpPr>
            <a:spLocks noChangeArrowheads="1"/>
          </p:cNvSpPr>
          <p:nvPr/>
        </p:nvSpPr>
        <p:spPr bwMode="auto">
          <a:xfrm>
            <a:off x="350838" y="2686050"/>
            <a:ext cx="8229600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Define X as the total number of comparisons performed by the algorithm</a:t>
            </a:r>
          </a:p>
        </p:txBody>
      </p:sp>
    </p:spTree>
    <p:extLst>
      <p:ext uri="{BB962C8B-B14F-4D97-AF65-F5344CB8AC3E}">
        <p14:creationId xmlns:p14="http://schemas.microsoft.com/office/powerpoint/2010/main" val="3670751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86E6-59B2-D249-8E83-0E407B41BF08}" type="slidenum">
              <a:rPr lang="en-US"/>
              <a:pPr/>
              <a:t>12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 is an indicator random variable</a:t>
            </a:r>
          </a:p>
          <a:p>
            <a:pPr lvl="1"/>
            <a:r>
              <a:rPr lang="en-US"/>
              <a:t>Compute the </a:t>
            </a:r>
            <a:r>
              <a:rPr lang="en-US" b="1">
                <a:solidFill>
                  <a:srgbClr val="CC0000"/>
                </a:solidFill>
              </a:rPr>
              <a:t>expected value</a:t>
            </a:r>
          </a:p>
        </p:txBody>
      </p:sp>
      <p:graphicFrame>
        <p:nvGraphicFramePr>
          <p:cNvPr id="475140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514350" y="2532063"/>
          <a:ext cx="15938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1" name="Equation" r:id="rId4" imgW="495000" imgH="203040" progId="Equation.3">
                  <p:embed/>
                </p:oleObj>
              </mc:Choice>
              <mc:Fallback>
                <p:oleObj name="Equation" r:id="rId4" imgW="495000" imgH="203040" progId="Equation.3">
                  <p:embed/>
                  <p:pic>
                    <p:nvPicPr>
                      <p:cNvPr id="4751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532063"/>
                        <a:ext cx="1593850" cy="6540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4303713" y="3394075"/>
            <a:ext cx="18421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by linearity</a:t>
            </a:r>
          </a:p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of expectation</a:t>
            </a:r>
          </a:p>
        </p:txBody>
      </p:sp>
      <p:sp>
        <p:nvSpPr>
          <p:cNvPr id="475142" name="Text Box 6"/>
          <p:cNvSpPr txBox="1">
            <a:spLocks noChangeArrowheads="1"/>
          </p:cNvSpPr>
          <p:nvPr/>
        </p:nvSpPr>
        <p:spPr bwMode="auto">
          <a:xfrm>
            <a:off x="2011363" y="4781550"/>
            <a:ext cx="3587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the expectation of X</a:t>
            </a:r>
            <a:r>
              <a:rPr lang="en-US" baseline="-25000">
                <a:latin typeface="Century Gothic" charset="0"/>
                <a:ea typeface="Century Gothic" charset="0"/>
                <a:cs typeface="Century Gothic" charset="0"/>
              </a:rPr>
              <a:t>ij</a:t>
            </a:r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 is equal to the probability of the event </a:t>
            </a:r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“z</a:t>
            </a:r>
            <a:r>
              <a:rPr lang="en-US" baseline="-250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 is compared to z</a:t>
            </a:r>
            <a:r>
              <a:rPr lang="en-US" baseline="-250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”</a:t>
            </a:r>
          </a:p>
        </p:txBody>
      </p:sp>
      <p:graphicFrame>
        <p:nvGraphicFramePr>
          <p:cNvPr id="475143" name="Object 7"/>
          <p:cNvGraphicFramePr>
            <a:graphicFrameLocks noChangeAspect="1"/>
          </p:cNvGraphicFramePr>
          <p:nvPr/>
        </p:nvGraphicFramePr>
        <p:xfrm>
          <a:off x="2112963" y="2336800"/>
          <a:ext cx="2119312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2" name="Equation" r:id="rId6" imgW="990360" imgH="482400" progId="Equation.3">
                  <p:embed/>
                </p:oleObj>
              </mc:Choice>
              <mc:Fallback>
                <p:oleObj name="Equation" r:id="rId6" imgW="990360" imgH="482400" progId="Equation.3">
                  <p:embed/>
                  <p:pic>
                    <p:nvPicPr>
                      <p:cNvPr id="4751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963" y="2336800"/>
                        <a:ext cx="2119312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5144" name="Object 8"/>
          <p:cNvGraphicFramePr>
            <a:graphicFrameLocks noChangeAspect="1"/>
          </p:cNvGraphicFramePr>
          <p:nvPr/>
        </p:nvGraphicFramePr>
        <p:xfrm>
          <a:off x="4229100" y="2378075"/>
          <a:ext cx="20986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3" name="Equation" r:id="rId8" imgW="927000" imgH="444240" progId="Equation.3">
                  <p:embed/>
                </p:oleObj>
              </mc:Choice>
              <mc:Fallback>
                <p:oleObj name="Equation" r:id="rId8" imgW="927000" imgH="444240" progId="Equation.3">
                  <p:embed/>
                  <p:pic>
                    <p:nvPicPr>
                      <p:cNvPr id="4751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100" y="2378075"/>
                        <a:ext cx="209867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5145" name="Object 9"/>
          <p:cNvGraphicFramePr>
            <a:graphicFrameLocks noChangeAspect="1"/>
          </p:cNvGraphicFramePr>
          <p:nvPr/>
        </p:nvGraphicFramePr>
        <p:xfrm>
          <a:off x="1778000" y="3938588"/>
          <a:ext cx="3687763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4" name="Equation" r:id="rId10" imgW="2044440" imgH="444240" progId="Equation.3">
                  <p:embed/>
                </p:oleObj>
              </mc:Choice>
              <mc:Fallback>
                <p:oleObj name="Equation" r:id="rId10" imgW="2044440" imgH="444240" progId="Equation.3">
                  <p:embed/>
                  <p:pic>
                    <p:nvPicPr>
                      <p:cNvPr id="4751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3938588"/>
                        <a:ext cx="3687763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53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1" grpId="0"/>
      <p:bldP spid="4751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8A99-0168-6140-AD69-EDCD557DEBBB}" type="slidenum">
              <a:rPr lang="en-US"/>
              <a:pPr/>
              <a:t>13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3525838"/>
            <a:ext cx="8229600" cy="655637"/>
          </a:xfrm>
        </p:spPr>
        <p:txBody>
          <a:bodyPr/>
          <a:lstStyle/>
          <a:p>
            <a:pPr lvl="1">
              <a:lnSpc>
                <a:spcPct val="110000"/>
              </a:lnSpc>
              <a:buFontTx/>
              <a:buNone/>
            </a:pPr>
            <a:r>
              <a:rPr lang="en-US" sz="2800" dirty="0"/>
              <a:t>		= </a:t>
            </a:r>
            <a:r>
              <a:rPr lang="en-US" sz="2800" dirty="0">
                <a:sym typeface="Symbol" pitchFamily="-107" charset="2"/>
              </a:rPr>
              <a:t>1/( j -  </a:t>
            </a:r>
            <a:r>
              <a:rPr lang="en-US" sz="2800" dirty="0" err="1">
                <a:sym typeface="Symbol" pitchFamily="-107" charset="2"/>
              </a:rPr>
              <a:t>i</a:t>
            </a:r>
            <a:r>
              <a:rPr lang="en-US" sz="2800" dirty="0">
                <a:sym typeface="Symbol" pitchFamily="-107" charset="2"/>
              </a:rPr>
              <a:t> + 1) + 1/( j -  </a:t>
            </a:r>
            <a:r>
              <a:rPr lang="en-US" sz="2800" dirty="0" err="1">
                <a:sym typeface="Symbol" pitchFamily="-107" charset="2"/>
              </a:rPr>
              <a:t>i</a:t>
            </a:r>
            <a:r>
              <a:rPr lang="en-US" sz="2800" dirty="0">
                <a:sym typeface="Symbol" pitchFamily="-107" charset="2"/>
              </a:rPr>
              <a:t> + 1) = 2/( j -  </a:t>
            </a:r>
            <a:r>
              <a:rPr lang="en-US" sz="2800" dirty="0" err="1">
                <a:sym typeface="Symbol" pitchFamily="-107" charset="2"/>
              </a:rPr>
              <a:t>i</a:t>
            </a:r>
            <a:r>
              <a:rPr lang="en-US" sz="2800" dirty="0">
                <a:sym typeface="Symbol" pitchFamily="-107" charset="2"/>
              </a:rPr>
              <a:t> + 1)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1020763" y="1308100"/>
            <a:ext cx="39004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32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is compared to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32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endParaRPr lang="en-US" sz="3200" baseline="-25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77189" name="Rectangle 5"/>
          <p:cNvSpPr>
            <a:spLocks noChangeArrowheads="1"/>
          </p:cNvSpPr>
          <p:nvPr/>
        </p:nvSpPr>
        <p:spPr bwMode="auto">
          <a:xfrm>
            <a:off x="1401763" y="2100263"/>
            <a:ext cx="641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3200" baseline="-250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is the first pivot chosen from Z</a:t>
            </a:r>
            <a:r>
              <a:rPr lang="en-US" sz="3200" baseline="-250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ij</a:t>
            </a:r>
          </a:p>
        </p:txBody>
      </p:sp>
      <p:sp>
        <p:nvSpPr>
          <p:cNvPr id="477190" name="Text Box 6"/>
          <p:cNvSpPr txBox="1">
            <a:spLocks noChangeArrowheads="1"/>
          </p:cNvSpPr>
          <p:nvPr/>
        </p:nvSpPr>
        <p:spPr bwMode="auto">
          <a:xfrm>
            <a:off x="5035550" y="1389063"/>
            <a:ext cx="370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=</a:t>
            </a:r>
          </a:p>
        </p:txBody>
      </p:sp>
      <p:sp>
        <p:nvSpPr>
          <p:cNvPr id="477191" name="Rectangle 7"/>
          <p:cNvSpPr>
            <a:spLocks noChangeArrowheads="1"/>
          </p:cNvSpPr>
          <p:nvPr/>
        </p:nvSpPr>
        <p:spPr bwMode="auto">
          <a:xfrm>
            <a:off x="447675" y="1338263"/>
            <a:ext cx="6319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Pr</a:t>
            </a:r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{</a:t>
            </a:r>
          </a:p>
        </p:txBody>
      </p:sp>
      <p:sp>
        <p:nvSpPr>
          <p:cNvPr id="477192" name="Rectangle 8"/>
          <p:cNvSpPr>
            <a:spLocks noChangeArrowheads="1"/>
          </p:cNvSpPr>
          <p:nvPr/>
        </p:nvSpPr>
        <p:spPr bwMode="auto">
          <a:xfrm>
            <a:off x="4798542" y="1338263"/>
            <a:ext cx="311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}</a:t>
            </a:r>
          </a:p>
        </p:txBody>
      </p:sp>
      <p:sp>
        <p:nvSpPr>
          <p:cNvPr id="477193" name="Rectangle 9"/>
          <p:cNvSpPr>
            <a:spLocks noChangeArrowheads="1"/>
          </p:cNvSpPr>
          <p:nvPr/>
        </p:nvSpPr>
        <p:spPr bwMode="auto">
          <a:xfrm>
            <a:off x="882650" y="2130425"/>
            <a:ext cx="6319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Pr{</a:t>
            </a:r>
          </a:p>
        </p:txBody>
      </p:sp>
      <p:sp>
        <p:nvSpPr>
          <p:cNvPr id="477195" name="Rectangle 11"/>
          <p:cNvSpPr>
            <a:spLocks noChangeArrowheads="1"/>
          </p:cNvSpPr>
          <p:nvPr/>
        </p:nvSpPr>
        <p:spPr bwMode="auto">
          <a:xfrm>
            <a:off x="1401763" y="2855913"/>
            <a:ext cx="63738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3200" baseline="-250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j 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is the first pivot chosen from Z</a:t>
            </a:r>
            <a:r>
              <a:rPr lang="en-US" sz="3200" baseline="-250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ij</a:t>
            </a:r>
          </a:p>
        </p:txBody>
      </p:sp>
      <p:sp>
        <p:nvSpPr>
          <p:cNvPr id="477196" name="Rectangle 12"/>
          <p:cNvSpPr>
            <a:spLocks noChangeArrowheads="1"/>
          </p:cNvSpPr>
          <p:nvPr/>
        </p:nvSpPr>
        <p:spPr bwMode="auto">
          <a:xfrm>
            <a:off x="876300" y="2886075"/>
            <a:ext cx="6319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Pr{</a:t>
            </a:r>
          </a:p>
        </p:txBody>
      </p:sp>
      <p:sp>
        <p:nvSpPr>
          <p:cNvPr id="477198" name="Text Box 14"/>
          <p:cNvSpPr txBox="1">
            <a:spLocks noChangeArrowheads="1"/>
          </p:cNvSpPr>
          <p:nvPr/>
        </p:nvSpPr>
        <p:spPr bwMode="auto">
          <a:xfrm>
            <a:off x="7664450" y="2589213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OR</a:t>
            </a:r>
          </a:p>
        </p:txBody>
      </p:sp>
      <p:sp>
        <p:nvSpPr>
          <p:cNvPr id="477199" name="Rectangle 15"/>
          <p:cNvSpPr>
            <a:spLocks noChangeArrowheads="1"/>
          </p:cNvSpPr>
          <p:nvPr/>
        </p:nvSpPr>
        <p:spPr bwMode="auto">
          <a:xfrm>
            <a:off x="7759700" y="2585059"/>
            <a:ext cx="37061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+</a:t>
            </a:r>
          </a:p>
        </p:txBody>
      </p:sp>
      <p:sp>
        <p:nvSpPr>
          <p:cNvPr id="477200" name="Rectangle 16"/>
          <p:cNvSpPr>
            <a:spLocks noChangeArrowheads="1"/>
          </p:cNvSpPr>
          <p:nvPr/>
        </p:nvSpPr>
        <p:spPr bwMode="auto">
          <a:xfrm>
            <a:off x="458788" y="4327525"/>
            <a:ext cx="827405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There are j –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+ 1 elements between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z</a:t>
            </a:r>
            <a:r>
              <a:rPr lang="en-US" sz="28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and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z</a:t>
            </a:r>
            <a:r>
              <a:rPr lang="en-US" sz="2800" baseline="-25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j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  <a:sym typeface="Symbol" pitchFamily="-107" charset="2"/>
            </a:endParaRPr>
          </a:p>
          <a:p>
            <a:pPr lvl="1">
              <a:lnSpc>
                <a:spcPct val="110000"/>
              </a:lnSpc>
              <a:spcBef>
                <a:spcPct val="50000"/>
              </a:spcBef>
              <a:buFontTx/>
              <a:buChar char="–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Pivot is chosen randomly and independently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FontTx/>
              <a:buChar char="–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The probability that any particular element is the first one chosen is 1/( j - 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+ 1)</a:t>
            </a:r>
          </a:p>
        </p:txBody>
      </p:sp>
      <p:sp>
        <p:nvSpPr>
          <p:cNvPr id="477194" name="Rectangle 10"/>
          <p:cNvSpPr>
            <a:spLocks noChangeArrowheads="1"/>
          </p:cNvSpPr>
          <p:nvPr/>
        </p:nvSpPr>
        <p:spPr bwMode="auto">
          <a:xfrm>
            <a:off x="7649489" y="2130425"/>
            <a:ext cx="311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}</a:t>
            </a:r>
          </a:p>
        </p:txBody>
      </p:sp>
      <p:sp>
        <p:nvSpPr>
          <p:cNvPr id="477197" name="Rectangle 13"/>
          <p:cNvSpPr>
            <a:spLocks noChangeArrowheads="1"/>
          </p:cNvSpPr>
          <p:nvPr/>
        </p:nvSpPr>
        <p:spPr bwMode="auto">
          <a:xfrm>
            <a:off x="7643139" y="2886075"/>
            <a:ext cx="311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44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7" grpId="0" build="p"/>
      <p:bldP spid="477191" grpId="0"/>
      <p:bldP spid="477192" grpId="0"/>
      <p:bldP spid="477193" grpId="0"/>
      <p:bldP spid="477196" grpId="0"/>
      <p:bldP spid="477199" grpId="0" animBg="1"/>
      <p:bldP spid="477194" grpId="0"/>
      <p:bldP spid="4771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6B080-CEC6-BD41-BE58-E3700651AE22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graphicFrame>
        <p:nvGraphicFramePr>
          <p:cNvPr id="90116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063625" y="2214563"/>
          <a:ext cx="2640013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3" name="Equation" r:id="rId3" imgW="1434960" imgH="444240" progId="Equation.3">
                  <p:embed/>
                </p:oleObj>
              </mc:Choice>
              <mc:Fallback>
                <p:oleObj name="Equation" r:id="rId3" imgW="1434960" imgH="444240" progId="Equation.3">
                  <p:embed/>
                  <p:pic>
                    <p:nvPicPr>
                      <p:cNvPr id="901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214563"/>
                        <a:ext cx="2640013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8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074738" y="3133725"/>
          <a:ext cx="22129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4" name="Equation" r:id="rId5" imgW="1193760" imgH="431640" progId="Equation.3">
                  <p:embed/>
                </p:oleObj>
              </mc:Choice>
              <mc:Fallback>
                <p:oleObj name="Equation" r:id="rId5" imgW="1193760" imgH="431640" progId="Equation.3">
                  <p:embed/>
                  <p:pic>
                    <p:nvPicPr>
                      <p:cNvPr id="901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3133725"/>
                        <a:ext cx="2212975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0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827213" y="4022725"/>
          <a:ext cx="126365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5" name="Equation" r:id="rId7" imgW="634680" imgH="431640" progId="Equation.3">
                  <p:embed/>
                </p:oleObj>
              </mc:Choice>
              <mc:Fallback>
                <p:oleObj name="Equation" r:id="rId7" imgW="634680" imgH="431640" progId="Equation.3">
                  <p:embed/>
                  <p:pic>
                    <p:nvPicPr>
                      <p:cNvPr id="901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4022725"/>
                        <a:ext cx="126365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2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827213" y="4987925"/>
          <a:ext cx="1509712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6" name="Equation" r:id="rId9" imgW="787320" imgH="431640" progId="Equation.3">
                  <p:embed/>
                </p:oleObj>
              </mc:Choice>
              <mc:Fallback>
                <p:oleObj name="Equation" r:id="rId9" imgW="787320" imgH="431640" progId="Equation.3">
                  <p:embed/>
                  <p:pic>
                    <p:nvPicPr>
                      <p:cNvPr id="901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4987925"/>
                        <a:ext cx="1509712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4" name="Object 12"/>
          <p:cNvGraphicFramePr>
            <a:graphicFrameLocks noChangeAspect="1"/>
          </p:cNvGraphicFramePr>
          <p:nvPr/>
        </p:nvGraphicFramePr>
        <p:xfrm>
          <a:off x="1827213" y="5927725"/>
          <a:ext cx="16335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7" name="Equation" r:id="rId11" imgW="698400" imgH="203040" progId="Equation.3">
                  <p:embed/>
                </p:oleObj>
              </mc:Choice>
              <mc:Fallback>
                <p:oleObj name="Equation" r:id="rId11" imgW="698400" imgH="203040" progId="Equation.3">
                  <p:embed/>
                  <p:pic>
                    <p:nvPicPr>
                      <p:cNvPr id="901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5927725"/>
                        <a:ext cx="163353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3736975" y="2524125"/>
            <a:ext cx="32976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Change variable: k =  j –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0"/>
              </a:rPr>
              <a:t>⇒</a:t>
            </a:r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3613150" y="5768975"/>
            <a:ext cx="5245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0"/>
              </a:rPr>
              <a:t>⇒ Expected running time of Quicksort using RANDOMIZED-PARTITION is 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charset="0"/>
              </a:rPr>
              <a:t>O(</a:t>
            </a:r>
            <a:r>
              <a:rPr lang="en-US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charset="0"/>
              </a:rPr>
              <a:t>nlgn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charset="0"/>
              </a:rPr>
              <a:t>)</a:t>
            </a:r>
          </a:p>
        </p:txBody>
      </p:sp>
      <p:graphicFrame>
        <p:nvGraphicFramePr>
          <p:cNvPr id="90127" name="Object 15"/>
          <p:cNvGraphicFramePr>
            <a:graphicFrameLocks noChangeAspect="1"/>
          </p:cNvGraphicFramePr>
          <p:nvPr/>
        </p:nvGraphicFramePr>
        <p:xfrm>
          <a:off x="1065213" y="1462088"/>
          <a:ext cx="4318000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8" name="Equation" r:id="rId13" imgW="2400120" imgH="444240" progId="Equation.3">
                  <p:embed/>
                </p:oleObj>
              </mc:Choice>
              <mc:Fallback>
                <p:oleObj name="Equation" r:id="rId13" imgW="2400120" imgH="444240" progId="Equation.3">
                  <p:embed/>
                  <p:pic>
                    <p:nvPicPr>
                      <p:cNvPr id="901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1462088"/>
                        <a:ext cx="4318000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28" name="Text Box 16"/>
          <p:cNvSpPr txBox="1">
            <a:spLocks noChangeArrowheads="1"/>
          </p:cNvSpPr>
          <p:nvPr/>
        </p:nvSpPr>
        <p:spPr bwMode="auto">
          <a:xfrm>
            <a:off x="452438" y="1174750"/>
            <a:ext cx="54713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Expected number of comparisons in PARTITION:</a:t>
            </a:r>
          </a:p>
        </p:txBody>
      </p:sp>
      <p:graphicFrame>
        <p:nvGraphicFramePr>
          <p:cNvPr id="90130" name="Object 18"/>
          <p:cNvGraphicFramePr>
            <a:graphicFrameLocks noChangeAspect="1"/>
          </p:cNvGraphicFramePr>
          <p:nvPr/>
        </p:nvGraphicFramePr>
        <p:xfrm>
          <a:off x="5365750" y="3152775"/>
          <a:ext cx="18954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9" name="Equation" r:id="rId15" imgW="952200" imgH="431640" progId="Equation.3">
                  <p:embed/>
                </p:oleObj>
              </mc:Choice>
              <mc:Fallback>
                <p:oleObj name="Equation" r:id="rId15" imgW="952200" imgH="431640" progId="Equation.3">
                  <p:embed/>
                  <p:pic>
                    <p:nvPicPr>
                      <p:cNvPr id="901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3152775"/>
                        <a:ext cx="189547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1" name="Text Box 19"/>
          <p:cNvSpPr txBox="1">
            <a:spLocks noChangeArrowheads="1"/>
          </p:cNvSpPr>
          <p:nvPr/>
        </p:nvSpPr>
        <p:spPr bwMode="auto">
          <a:xfrm>
            <a:off x="3727450" y="3387725"/>
            <a:ext cx="1781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We have that:</a:t>
            </a:r>
            <a:endParaRPr lang="en-US" dirty="0">
              <a:latin typeface="Century Gothic" charset="0"/>
              <a:ea typeface="Century Gothic" charset="0"/>
              <a:cs typeface="Century Gothic" charset="0"/>
              <a:sym typeface="Symbol" charset="0"/>
            </a:endParaRPr>
          </a:p>
        </p:txBody>
      </p:sp>
      <p:sp>
        <p:nvSpPr>
          <p:cNvPr id="90132" name="Text Box 20"/>
          <p:cNvSpPr txBox="1">
            <a:spLocks noChangeArrowheads="1"/>
          </p:cNvSpPr>
          <p:nvPr/>
        </p:nvSpPr>
        <p:spPr bwMode="auto">
          <a:xfrm>
            <a:off x="3727450" y="4249701"/>
            <a:ext cx="1781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We have that:</a:t>
            </a:r>
            <a:endParaRPr lang="en-US" dirty="0">
              <a:latin typeface="Century Gothic" charset="0"/>
              <a:ea typeface="Century Gothic" charset="0"/>
              <a:cs typeface="Century Gothic" charset="0"/>
              <a:sym typeface="Symbol" charset="0"/>
            </a:endParaRPr>
          </a:p>
        </p:txBody>
      </p:sp>
      <p:graphicFrame>
        <p:nvGraphicFramePr>
          <p:cNvPr id="90133" name="Object 21"/>
          <p:cNvGraphicFramePr>
            <a:graphicFrameLocks noChangeAspect="1"/>
          </p:cNvGraphicFramePr>
          <p:nvPr>
            <p:extLst/>
          </p:nvPr>
        </p:nvGraphicFramePr>
        <p:xfrm>
          <a:off x="5437188" y="4014751"/>
          <a:ext cx="1820862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00" name="Equation" r:id="rId17" imgW="914400" imgH="431640" progId="Equation.3">
                  <p:embed/>
                </p:oleObj>
              </mc:Choice>
              <mc:Fallback>
                <p:oleObj name="Equation" r:id="rId17" imgW="914400" imgH="431640" progId="Equation.3">
                  <p:embed/>
                  <p:pic>
                    <p:nvPicPr>
                      <p:cNvPr id="9013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4014751"/>
                        <a:ext cx="1820862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922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5" grpId="0"/>
      <p:bldP spid="90126" grpId="0"/>
      <p:bldP spid="90131" grpId="0"/>
      <p:bldP spid="901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11250"/>
            <a:ext cx="8443912" cy="49752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>
                <a:sym typeface="Symbol" pitchFamily="-107" charset="2"/>
              </a:rPr>
              <a:t>General Selection Problem: </a:t>
            </a:r>
          </a:p>
          <a:p>
            <a:pPr lvl="1">
              <a:lnSpc>
                <a:spcPct val="120000"/>
              </a:lnSpc>
            </a:pPr>
            <a:r>
              <a:rPr lang="en-US">
                <a:sym typeface="Symbol" pitchFamily="-107" charset="2"/>
              </a:rPr>
              <a:t>select the </a:t>
            </a:r>
            <a:r>
              <a:rPr lang="en-US">
                <a:latin typeface="Comic Sans MS" pitchFamily="-107" charset="0"/>
                <a:sym typeface="Symbol" pitchFamily="-107" charset="2"/>
              </a:rPr>
              <a:t>i-th</a:t>
            </a:r>
            <a:r>
              <a:rPr lang="en-US">
                <a:sym typeface="Symbol" pitchFamily="-107" charset="2"/>
              </a:rPr>
              <a:t> smallest element form a set of </a:t>
            </a:r>
            <a:r>
              <a:rPr lang="en-US">
                <a:latin typeface="Comic Sans MS" pitchFamily="-107" charset="0"/>
                <a:sym typeface="Symbol" pitchFamily="-107" charset="2"/>
              </a:rPr>
              <a:t>n</a:t>
            </a:r>
            <a:r>
              <a:rPr lang="en-US">
                <a:sym typeface="Symbol" pitchFamily="-107" charset="2"/>
              </a:rPr>
              <a:t> distinct numbers</a:t>
            </a:r>
          </a:p>
          <a:p>
            <a:pPr lvl="1">
              <a:lnSpc>
                <a:spcPct val="120000"/>
              </a:lnSpc>
            </a:pPr>
            <a:r>
              <a:rPr lang="en-US"/>
              <a:t>that element is larger than exactly </a:t>
            </a:r>
            <a:r>
              <a:rPr lang="en-US">
                <a:latin typeface="Comic Sans MS" pitchFamily="-107" charset="0"/>
              </a:rPr>
              <a:t>i - 1</a:t>
            </a:r>
            <a:r>
              <a:rPr lang="en-US"/>
              <a:t> other elements </a:t>
            </a:r>
          </a:p>
          <a:p>
            <a:pPr>
              <a:lnSpc>
                <a:spcPct val="120000"/>
              </a:lnSpc>
            </a:pPr>
            <a:r>
              <a:rPr lang="en-US"/>
              <a:t>The selection problem can be solved in </a:t>
            </a:r>
            <a:r>
              <a:rPr lang="en-US">
                <a:latin typeface="Comic Sans MS" pitchFamily="-107" charset="0"/>
              </a:rPr>
              <a:t>O(nlgn)</a:t>
            </a:r>
            <a:r>
              <a:rPr lang="en-US" i="1"/>
              <a:t> </a:t>
            </a:r>
            <a:r>
              <a:rPr lang="en-US"/>
              <a:t>time</a:t>
            </a:r>
          </a:p>
          <a:p>
            <a:pPr lvl="1">
              <a:lnSpc>
                <a:spcPct val="120000"/>
              </a:lnSpc>
            </a:pPr>
            <a:r>
              <a:rPr lang="en-US"/>
              <a:t>Sort the numbers using an </a:t>
            </a:r>
            <a:r>
              <a:rPr lang="en-US">
                <a:latin typeface="Comic Sans MS" pitchFamily="-107" charset="0"/>
              </a:rPr>
              <a:t>O(nlgn)</a:t>
            </a:r>
            <a:r>
              <a:rPr lang="en-US"/>
              <a:t>-time algorithm, such as merge sort</a:t>
            </a:r>
          </a:p>
          <a:p>
            <a:pPr lvl="1">
              <a:lnSpc>
                <a:spcPct val="120000"/>
              </a:lnSpc>
            </a:pPr>
            <a:r>
              <a:rPr lang="en-US"/>
              <a:t>Then return the </a:t>
            </a:r>
            <a:r>
              <a:rPr lang="en-US">
                <a:latin typeface="Comic Sans MS" pitchFamily="-107" charset="0"/>
              </a:rPr>
              <a:t>i-</a:t>
            </a:r>
            <a:r>
              <a:rPr lang="en-US"/>
              <a:t>th element in the sorted array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1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Medians and Order Statistics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88362" cy="5338762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Def.:</a:t>
            </a:r>
            <a:r>
              <a:rPr lang="en-US" dirty="0">
                <a:latin typeface="Monotype Corsiva" pitchFamily="-107" charset="0"/>
              </a:rPr>
              <a:t> The </a:t>
            </a:r>
            <a:r>
              <a:rPr lang="en-US" dirty="0" err="1">
                <a:latin typeface="Monotype Corsiva" pitchFamily="-107" charset="0"/>
              </a:rPr>
              <a:t>i-th</a:t>
            </a:r>
            <a:r>
              <a:rPr lang="en-US" dirty="0">
                <a:latin typeface="Monotype Corsiva" pitchFamily="-107" charset="0"/>
              </a:rPr>
              <a:t> </a:t>
            </a:r>
            <a:r>
              <a:rPr lang="en-US" b="1" dirty="0">
                <a:latin typeface="Monotype Corsiva" pitchFamily="-107" charset="0"/>
              </a:rPr>
              <a:t>order statistic</a:t>
            </a:r>
            <a:r>
              <a:rPr lang="en-US" dirty="0">
                <a:latin typeface="Monotype Corsiva" pitchFamily="-107" charset="0"/>
              </a:rPr>
              <a:t> of a set of n elements is the </a:t>
            </a:r>
            <a:r>
              <a:rPr lang="en-US" dirty="0" err="1">
                <a:latin typeface="Monotype Corsiva" pitchFamily="-107" charset="0"/>
              </a:rPr>
              <a:t>i-th</a:t>
            </a:r>
            <a:r>
              <a:rPr lang="en-US" dirty="0">
                <a:latin typeface="Monotype Corsiva" pitchFamily="-107" charset="0"/>
              </a:rPr>
              <a:t> smallest element.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1000" dirty="0"/>
              <a:t> 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The minimum of a set of elements: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The first order statistic </a:t>
            </a:r>
            <a:r>
              <a:rPr lang="en-US" sz="20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= 1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The maximum of a set of elements: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The n-</a:t>
            </a:r>
            <a:r>
              <a:rPr lang="en-US" sz="2000" dirty="0" err="1">
                <a:latin typeface="Century Gothic" charset="0"/>
                <a:ea typeface="Century Gothic" charset="0"/>
                <a:cs typeface="Century Gothic" charset="0"/>
              </a:rPr>
              <a:t>th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order statistic </a:t>
            </a:r>
            <a:r>
              <a:rPr lang="en-US" sz="20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= n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The median is the “halfway point” of the set</a:t>
            </a:r>
          </a:p>
          <a:p>
            <a:pPr lvl="1">
              <a:lnSpc>
                <a:spcPct val="120000"/>
              </a:lnSpc>
            </a:pPr>
            <a:r>
              <a:rPr lang="en-US" sz="20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= (n+1)/2, is unique when n is odd</a:t>
            </a:r>
          </a:p>
          <a:p>
            <a:pPr lvl="1">
              <a:lnSpc>
                <a:spcPct val="120000"/>
              </a:lnSpc>
            </a:pPr>
            <a:r>
              <a:rPr lang="en-US" sz="20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= 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⎣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(n+1)/2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⎦ = n/2 (lower median) and ⎡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(n+1)/2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⎤ = n/2+1 (upper median), when n is even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7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Minimum or Maximum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419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Alg.: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MINIMUM(A, 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	min ← A[1]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	for </a:t>
            </a:r>
            <a:r>
              <a:rPr lang="en-US" sz="24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 ← 2 to 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	      do if min &gt; A[</a:t>
            </a:r>
            <a:r>
              <a:rPr lang="en-US" sz="24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		        then min ← A[</a:t>
            </a:r>
            <a:r>
              <a:rPr lang="en-US" sz="2400" dirty="0" err="1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	return min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How many comparisons are needed?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n – 1: each element, except the minimum, must be compared to a smaller element at least once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The same number of comparisons are needed to find the maximum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The algorithm is </a:t>
            </a:r>
            <a:r>
              <a:rPr lang="en-US" sz="20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optimal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with respect to the number of comparisons performed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5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Simultaneous Min, Max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433239" cy="541496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Find min and max independently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Use n – 1 comparisons for each 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⇒ total of </a:t>
            </a:r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2n – 2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However, we can do better: at most </a:t>
            </a:r>
            <a:r>
              <a:rPr lang="en-US" sz="2400" b="1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3n/2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 comparisons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Process elements in pairs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Maintain the minimum and maximum of elements seen so far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Don’t compare each element to the minimum and maximum separately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Compare the elements of a pair to each other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Compare the larger element to the maximum so far, and compare the smaller element to the minimum so far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This leads to only 3 comparisons for every 2 elements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4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501130" cy="906462"/>
          </a:xfrm>
        </p:spPr>
        <p:txBody>
          <a:bodyPr/>
          <a:lstStyle/>
          <a:p>
            <a:r>
              <a:rPr lang="en-US"/>
              <a:t>Analysis of Simultaneous Min, Max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/>
              <a:t>Setting up initial values:</a:t>
            </a:r>
          </a:p>
          <a:p>
            <a:pPr lvl="1">
              <a:lnSpc>
                <a:spcPct val="150000"/>
              </a:lnSpc>
            </a:pPr>
            <a:r>
              <a:rPr lang="en-US" sz="2000">
                <a:latin typeface="Comic Sans MS" pitchFamily="-107" charset="0"/>
              </a:rPr>
              <a:t>n</a:t>
            </a:r>
            <a:r>
              <a:rPr lang="en-US" sz="2000"/>
              <a:t> is odd:</a:t>
            </a:r>
          </a:p>
          <a:p>
            <a:pPr lvl="1">
              <a:lnSpc>
                <a:spcPct val="150000"/>
              </a:lnSpc>
            </a:pPr>
            <a:r>
              <a:rPr lang="en-US" sz="2000">
                <a:latin typeface="Comic Sans MS" pitchFamily="-107" charset="0"/>
              </a:rPr>
              <a:t>n</a:t>
            </a:r>
            <a:r>
              <a:rPr lang="en-US" sz="2000"/>
              <a:t> is even:</a:t>
            </a:r>
          </a:p>
          <a:p>
            <a:pPr lvl="1">
              <a:lnSpc>
                <a:spcPct val="150000"/>
              </a:lnSpc>
            </a:pPr>
            <a:endParaRPr lang="en-US" sz="2000" b="1"/>
          </a:p>
          <a:p>
            <a:pPr>
              <a:lnSpc>
                <a:spcPct val="150000"/>
              </a:lnSpc>
            </a:pPr>
            <a:r>
              <a:rPr lang="en-US" sz="2400"/>
              <a:t>Total number of comparisons:</a:t>
            </a:r>
          </a:p>
          <a:p>
            <a:pPr lvl="1">
              <a:lnSpc>
                <a:spcPct val="150000"/>
              </a:lnSpc>
            </a:pPr>
            <a:r>
              <a:rPr lang="en-US" sz="2000">
                <a:latin typeface="Comic Sans MS" pitchFamily="-107" charset="0"/>
              </a:rPr>
              <a:t>n</a:t>
            </a:r>
            <a:r>
              <a:rPr lang="en-US" sz="2000"/>
              <a:t> is odd: we do </a:t>
            </a:r>
            <a:r>
              <a:rPr lang="en-US" sz="2000">
                <a:latin typeface="Comic Sans MS" pitchFamily="-107" charset="0"/>
              </a:rPr>
              <a:t>3(n-1)/2 </a:t>
            </a:r>
            <a:r>
              <a:rPr lang="en-US" sz="2000"/>
              <a:t>comparisons</a:t>
            </a:r>
          </a:p>
          <a:p>
            <a:pPr lvl="1">
              <a:lnSpc>
                <a:spcPct val="150000"/>
              </a:lnSpc>
            </a:pPr>
            <a:r>
              <a:rPr lang="en-US" sz="2000">
                <a:latin typeface="Comic Sans MS" pitchFamily="-107" charset="0"/>
              </a:rPr>
              <a:t>n</a:t>
            </a:r>
            <a:r>
              <a:rPr lang="en-US" sz="2000" i="1"/>
              <a:t> </a:t>
            </a:r>
            <a:r>
              <a:rPr lang="en-US" sz="2000"/>
              <a:t>is even: we do 1 initial comparison + </a:t>
            </a:r>
            <a:r>
              <a:rPr lang="en-US" sz="2000">
                <a:latin typeface="Comic Sans MS" pitchFamily="-107" charset="0"/>
              </a:rPr>
              <a:t>3(n-2)/2</a:t>
            </a:r>
            <a:r>
              <a:rPr lang="en-US" sz="2000"/>
              <a:t> more comparisons = </a:t>
            </a:r>
            <a:r>
              <a:rPr lang="en-US" sz="2000">
                <a:latin typeface="Comic Sans MS" pitchFamily="-107" charset="0"/>
              </a:rPr>
              <a:t>3n/2 - 2</a:t>
            </a:r>
            <a:r>
              <a:rPr lang="en-US" sz="2000"/>
              <a:t> comparisons</a:t>
            </a: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2292350" y="1827213"/>
            <a:ext cx="527900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set both </a:t>
            </a:r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min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and </a:t>
            </a:r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max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to the first element</a:t>
            </a:r>
          </a:p>
        </p:txBody>
      </p:sp>
      <p:sp>
        <p:nvSpPr>
          <p:cNvPr id="485381" name="Rectangle 5"/>
          <p:cNvSpPr>
            <a:spLocks noChangeArrowheads="1"/>
          </p:cNvSpPr>
          <p:nvPr/>
        </p:nvSpPr>
        <p:spPr bwMode="auto">
          <a:xfrm>
            <a:off x="2393950" y="2444750"/>
            <a:ext cx="6216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compare the first two elements, assign the smallest one to </a:t>
            </a:r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min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 and the largest one to </a:t>
            </a:r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max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0" grpId="0"/>
      <p:bldP spid="4853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2766-7373-4F45-9487-71F32D0D8A95}" type="slidenum">
              <a:rPr lang="en-US"/>
              <a:pPr/>
              <a:t>2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0013"/>
            <a:ext cx="9406647" cy="906462"/>
          </a:xfrm>
        </p:spPr>
        <p:txBody>
          <a:bodyPr/>
          <a:lstStyle/>
          <a:p>
            <a:r>
              <a:rPr lang="en-US"/>
              <a:t>Random Variables and Expectation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42325" cy="4916487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Def.:</a:t>
            </a:r>
            <a:r>
              <a:rPr lang="en-US">
                <a:latin typeface="Monotype Corsiva" pitchFamily="-107" charset="0"/>
              </a:rPr>
              <a:t> </a:t>
            </a:r>
            <a:r>
              <a:rPr lang="en-US" b="1">
                <a:latin typeface="Monotype Corsiva" pitchFamily="-107" charset="0"/>
              </a:rPr>
              <a:t>(Discrete) random variable X</a:t>
            </a:r>
            <a:r>
              <a:rPr lang="en-US">
                <a:latin typeface="Monotype Corsiva" pitchFamily="-107" charset="0"/>
              </a:rPr>
              <a:t>: a function from a sample space S to the real numbers.</a:t>
            </a:r>
          </a:p>
          <a:p>
            <a:pPr lvl="1">
              <a:lnSpc>
                <a:spcPct val="130000"/>
              </a:lnSpc>
            </a:pPr>
            <a:r>
              <a:rPr lang="en-US"/>
              <a:t>It associates a real number with each possible outcome of an experiment</a:t>
            </a:r>
          </a:p>
          <a:p>
            <a:pPr lvl="1">
              <a:lnSpc>
                <a:spcPct val="130000"/>
              </a:lnSpc>
            </a:pPr>
            <a:endParaRPr lang="en-US"/>
          </a:p>
          <a:p>
            <a:pPr>
              <a:lnSpc>
                <a:spcPct val="120000"/>
              </a:lnSpc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E.g.:</a:t>
            </a:r>
            <a:r>
              <a:rPr lang="en-US"/>
              <a:t> X = face of one fair dice</a:t>
            </a:r>
          </a:p>
          <a:p>
            <a:pPr lvl="1">
              <a:lnSpc>
                <a:spcPct val="120000"/>
              </a:lnSpc>
            </a:pPr>
            <a:r>
              <a:rPr lang="en-US"/>
              <a:t>Possible values:</a:t>
            </a:r>
          </a:p>
          <a:p>
            <a:pPr lvl="1">
              <a:lnSpc>
                <a:spcPct val="120000"/>
              </a:lnSpc>
            </a:pPr>
            <a:r>
              <a:rPr lang="en-US"/>
              <a:t>Probability to take any of the values:  </a:t>
            </a: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3477234" y="4595001"/>
            <a:ext cx="224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{1, 2, 3, 4, 5, 6}</a:t>
            </a:r>
          </a:p>
        </p:txBody>
      </p:sp>
      <p:sp>
        <p:nvSpPr>
          <p:cNvPr id="452613" name="Text Box 5"/>
          <p:cNvSpPr txBox="1">
            <a:spLocks noChangeArrowheads="1"/>
          </p:cNvSpPr>
          <p:nvPr/>
        </p:nvSpPr>
        <p:spPr bwMode="auto">
          <a:xfrm>
            <a:off x="6553200" y="5091113"/>
            <a:ext cx="659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302859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/>
      <p:bldP spid="4526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Simultaneous Min, Max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4584700"/>
          </a:xfrm>
        </p:spPr>
        <p:txBody>
          <a:bodyPr/>
          <a:lstStyle/>
          <a:p>
            <a:pPr marL="533400" indent="-533400">
              <a:lnSpc>
                <a:spcPct val="200000"/>
              </a:lnSpc>
            </a:pPr>
            <a:r>
              <a:rPr lang="en-US" sz="2400" dirty="0"/>
              <a:t>n = 5 (odd), array A = {2, 7, 1, 3, 4}</a:t>
            </a:r>
          </a:p>
          <a:p>
            <a:pPr marL="914400" lvl="1" indent="-457200">
              <a:lnSpc>
                <a:spcPct val="200000"/>
              </a:lnSpc>
              <a:buFontTx/>
              <a:buAutoNum type="arabicPeriod"/>
            </a:pPr>
            <a:r>
              <a:rPr lang="en-US" sz="2000" dirty="0"/>
              <a:t>Set </a:t>
            </a:r>
            <a:r>
              <a:rPr lang="en-US" sz="2000" b="1" dirty="0"/>
              <a:t>min</a:t>
            </a:r>
            <a:r>
              <a:rPr lang="en-US" sz="2000" dirty="0"/>
              <a:t> = </a:t>
            </a:r>
            <a:r>
              <a:rPr lang="en-US" sz="2000" b="1" dirty="0"/>
              <a:t>max</a:t>
            </a:r>
            <a:r>
              <a:rPr lang="en-US" sz="2000" dirty="0"/>
              <a:t> = 2 </a:t>
            </a:r>
          </a:p>
          <a:p>
            <a:pPr marL="914400" lvl="1" indent="-457200">
              <a:lnSpc>
                <a:spcPct val="200000"/>
              </a:lnSpc>
              <a:buFontTx/>
              <a:buAutoNum type="arabicPeriod"/>
            </a:pPr>
            <a:r>
              <a:rPr lang="en-US" sz="2000" dirty="0"/>
              <a:t>Compare elements in pairs:</a:t>
            </a:r>
          </a:p>
          <a:p>
            <a:pPr marL="1295400" lvl="2" indent="-381000">
              <a:lnSpc>
                <a:spcPct val="200000"/>
              </a:lnSpc>
              <a:buFontTx/>
              <a:buChar char="–"/>
            </a:pPr>
            <a:r>
              <a:rPr lang="en-US" sz="1800" dirty="0"/>
              <a:t>1 &lt; 7 </a:t>
            </a:r>
            <a:r>
              <a:rPr lang="en-US" sz="1800" dirty="0">
                <a:sym typeface="Symbol" pitchFamily="-107" charset="2"/>
              </a:rPr>
              <a:t>⇒ compare 1 with </a:t>
            </a:r>
            <a:r>
              <a:rPr lang="en-US" sz="1800" b="1" dirty="0">
                <a:sym typeface="Symbol" pitchFamily="-107" charset="2"/>
              </a:rPr>
              <a:t>min</a:t>
            </a:r>
            <a:r>
              <a:rPr lang="en-US" sz="1800" dirty="0">
                <a:sym typeface="Symbol" pitchFamily="-107" charset="2"/>
              </a:rPr>
              <a:t> and 7 with </a:t>
            </a:r>
            <a:r>
              <a:rPr lang="en-US" sz="1800" b="1" dirty="0">
                <a:sym typeface="Symbol" pitchFamily="-107" charset="2"/>
              </a:rPr>
              <a:t>max</a:t>
            </a:r>
            <a:r>
              <a:rPr lang="en-US" sz="1800" dirty="0">
                <a:sym typeface="Symbol" pitchFamily="-107" charset="2"/>
              </a:rPr>
              <a:t> 			 ⇒ </a:t>
            </a:r>
            <a:r>
              <a:rPr lang="en-US" sz="1800" b="1" dirty="0">
                <a:sym typeface="Symbol" pitchFamily="-107" charset="2"/>
              </a:rPr>
              <a:t>min</a:t>
            </a:r>
            <a:r>
              <a:rPr lang="en-US" sz="1800" dirty="0">
                <a:sym typeface="Symbol" pitchFamily="-107" charset="2"/>
              </a:rPr>
              <a:t> = 1, </a:t>
            </a:r>
            <a:r>
              <a:rPr lang="en-US" sz="1800" b="1" dirty="0">
                <a:sym typeface="Symbol" pitchFamily="-107" charset="2"/>
              </a:rPr>
              <a:t>max</a:t>
            </a:r>
            <a:r>
              <a:rPr lang="en-US" sz="1800" dirty="0">
                <a:sym typeface="Symbol" pitchFamily="-107" charset="2"/>
              </a:rPr>
              <a:t> = 7</a:t>
            </a:r>
          </a:p>
          <a:p>
            <a:pPr marL="1295400" lvl="2" indent="-381000">
              <a:lnSpc>
                <a:spcPct val="200000"/>
              </a:lnSpc>
              <a:buFontTx/>
              <a:buChar char="–"/>
            </a:pPr>
            <a:r>
              <a:rPr lang="en-US" sz="1800" dirty="0">
                <a:sym typeface="Symbol" pitchFamily="-107" charset="2"/>
              </a:rPr>
              <a:t>3 &lt; 4 ⇒ compare 3 with </a:t>
            </a:r>
            <a:r>
              <a:rPr lang="en-US" sz="1800" b="1" dirty="0">
                <a:sym typeface="Symbol" pitchFamily="-107" charset="2"/>
              </a:rPr>
              <a:t>min</a:t>
            </a:r>
            <a:r>
              <a:rPr lang="en-US" sz="1800" dirty="0">
                <a:sym typeface="Symbol" pitchFamily="-107" charset="2"/>
              </a:rPr>
              <a:t> and 4 with </a:t>
            </a:r>
            <a:r>
              <a:rPr lang="en-US" sz="1800" b="1" dirty="0">
                <a:sym typeface="Symbol" pitchFamily="-107" charset="2"/>
              </a:rPr>
              <a:t>max</a:t>
            </a:r>
            <a:r>
              <a:rPr lang="en-US" sz="1800" dirty="0">
                <a:sym typeface="Symbol" pitchFamily="-107" charset="2"/>
              </a:rPr>
              <a:t> 			 ⇒ </a:t>
            </a:r>
            <a:r>
              <a:rPr lang="en-US" sz="1800" b="1" dirty="0">
                <a:sym typeface="Symbol" pitchFamily="-107" charset="2"/>
              </a:rPr>
              <a:t>min</a:t>
            </a:r>
            <a:r>
              <a:rPr lang="en-US" sz="1800" dirty="0">
                <a:sym typeface="Symbol" pitchFamily="-107" charset="2"/>
              </a:rPr>
              <a:t> = 1, </a:t>
            </a:r>
            <a:r>
              <a:rPr lang="en-US" sz="1800" b="1" dirty="0">
                <a:sym typeface="Symbol" pitchFamily="-107" charset="2"/>
              </a:rPr>
              <a:t>max</a:t>
            </a:r>
            <a:r>
              <a:rPr lang="en-US" sz="1800" dirty="0">
                <a:sym typeface="Symbol" pitchFamily="-107" charset="2"/>
              </a:rPr>
              <a:t> = 7</a:t>
            </a:r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1450975" y="5899150"/>
            <a:ext cx="5273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We performed: 3(n-1)/2 = 6 comparisons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653723" y="3594100"/>
            <a:ext cx="2017713" cy="941388"/>
            <a:chOff x="4032" y="2264"/>
            <a:chExt cx="1271" cy="593"/>
          </a:xfrm>
        </p:grpSpPr>
        <p:sp>
          <p:nvSpPr>
            <p:cNvPr id="487430" name="AutoShape 6"/>
            <p:cNvSpPr>
              <a:spLocks/>
            </p:cNvSpPr>
            <p:nvPr/>
          </p:nvSpPr>
          <p:spPr bwMode="auto">
            <a:xfrm>
              <a:off x="4032" y="2264"/>
              <a:ext cx="79" cy="593"/>
            </a:xfrm>
            <a:prstGeom prst="rightBrace">
              <a:avLst>
                <a:gd name="adj1" fmla="val 6255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87431" name="Text Box 7"/>
            <p:cNvSpPr txBox="1">
              <a:spLocks noChangeArrowheads="1"/>
            </p:cNvSpPr>
            <p:nvPr/>
          </p:nvSpPr>
          <p:spPr bwMode="auto">
            <a:xfrm>
              <a:off x="4173" y="2406"/>
              <a:ext cx="113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 comparisons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680707" y="4791075"/>
            <a:ext cx="1990724" cy="941388"/>
            <a:chOff x="4049" y="3018"/>
            <a:chExt cx="1254" cy="593"/>
          </a:xfrm>
        </p:grpSpPr>
        <p:sp>
          <p:nvSpPr>
            <p:cNvPr id="487433" name="AutoShape 9"/>
            <p:cNvSpPr>
              <a:spLocks/>
            </p:cNvSpPr>
            <p:nvPr/>
          </p:nvSpPr>
          <p:spPr bwMode="auto">
            <a:xfrm>
              <a:off x="4049" y="3018"/>
              <a:ext cx="79" cy="593"/>
            </a:xfrm>
            <a:prstGeom prst="rightBrace">
              <a:avLst>
                <a:gd name="adj1" fmla="val 6255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87434" name="Text Box 10"/>
            <p:cNvSpPr txBox="1">
              <a:spLocks noChangeArrowheads="1"/>
            </p:cNvSpPr>
            <p:nvPr/>
          </p:nvSpPr>
          <p:spPr bwMode="auto">
            <a:xfrm>
              <a:off x="4173" y="3180"/>
              <a:ext cx="113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 comparisons</a:t>
              </a: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Simultaneous Min, Max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200000"/>
              </a:lnSpc>
            </a:pPr>
            <a:r>
              <a:rPr lang="en-US" sz="2000" dirty="0"/>
              <a:t>n = 6 (even), array A = {2, 5, 3, 7, 1, 4}</a:t>
            </a:r>
          </a:p>
          <a:p>
            <a:pPr marL="914400" lvl="1" indent="-457200">
              <a:lnSpc>
                <a:spcPct val="200000"/>
              </a:lnSpc>
              <a:buFontTx/>
              <a:buAutoNum type="arabicPeriod"/>
            </a:pPr>
            <a:r>
              <a:rPr lang="en-US" sz="1800" dirty="0"/>
              <a:t>Compare 2 with 5: 2 &lt; 5</a:t>
            </a:r>
          </a:p>
          <a:p>
            <a:pPr marL="914400" lvl="1" indent="-457200">
              <a:lnSpc>
                <a:spcPct val="200000"/>
              </a:lnSpc>
              <a:buFontTx/>
              <a:buAutoNum type="arabicPeriod"/>
            </a:pPr>
            <a:r>
              <a:rPr lang="en-US" sz="1800" dirty="0"/>
              <a:t>Set </a:t>
            </a:r>
            <a:r>
              <a:rPr lang="en-US" sz="1800" b="1" dirty="0"/>
              <a:t>min =</a:t>
            </a:r>
            <a:r>
              <a:rPr lang="en-US" sz="1800" dirty="0"/>
              <a:t> 2, </a:t>
            </a:r>
            <a:r>
              <a:rPr lang="en-US" sz="1800" b="1" dirty="0"/>
              <a:t>max</a:t>
            </a:r>
            <a:r>
              <a:rPr lang="en-US" sz="1800" dirty="0"/>
              <a:t> = 5 </a:t>
            </a:r>
          </a:p>
          <a:p>
            <a:pPr marL="914400" lvl="1" indent="-457200">
              <a:lnSpc>
                <a:spcPct val="200000"/>
              </a:lnSpc>
              <a:buFontTx/>
              <a:buAutoNum type="arabicPeriod"/>
            </a:pPr>
            <a:r>
              <a:rPr lang="en-US" sz="1800" dirty="0"/>
              <a:t>Compare elements in pairs:</a:t>
            </a:r>
          </a:p>
          <a:p>
            <a:pPr marL="1295400" lvl="2" indent="-381000">
              <a:lnSpc>
                <a:spcPct val="200000"/>
              </a:lnSpc>
              <a:buFontTx/>
              <a:buChar char="–"/>
            </a:pPr>
            <a:r>
              <a:rPr lang="en-US" sz="1600" dirty="0"/>
              <a:t>3 &lt; 7 </a:t>
            </a:r>
            <a:r>
              <a:rPr lang="en-US" sz="1600" dirty="0">
                <a:sym typeface="Symbol" pitchFamily="-107" charset="2"/>
              </a:rPr>
              <a:t>⇒ compare 3 with </a:t>
            </a:r>
            <a:r>
              <a:rPr lang="en-US" sz="1600" b="1" dirty="0">
                <a:sym typeface="Symbol" pitchFamily="-107" charset="2"/>
              </a:rPr>
              <a:t>min</a:t>
            </a:r>
            <a:r>
              <a:rPr lang="en-US" sz="1600" dirty="0">
                <a:sym typeface="Symbol" pitchFamily="-107" charset="2"/>
              </a:rPr>
              <a:t> and 7 with </a:t>
            </a:r>
            <a:r>
              <a:rPr lang="en-US" sz="1600" b="1" dirty="0">
                <a:sym typeface="Symbol" pitchFamily="-107" charset="2"/>
              </a:rPr>
              <a:t>max</a:t>
            </a:r>
            <a:r>
              <a:rPr lang="en-US" sz="1600" dirty="0">
                <a:sym typeface="Symbol" pitchFamily="-107" charset="2"/>
              </a:rPr>
              <a:t> 			                	⇒ </a:t>
            </a:r>
            <a:r>
              <a:rPr lang="en-US" sz="1600" b="1" dirty="0">
                <a:sym typeface="Symbol" pitchFamily="-107" charset="2"/>
              </a:rPr>
              <a:t>min</a:t>
            </a:r>
            <a:r>
              <a:rPr lang="en-US" sz="1600" dirty="0">
                <a:sym typeface="Symbol" pitchFamily="-107" charset="2"/>
              </a:rPr>
              <a:t> = 2, </a:t>
            </a:r>
            <a:r>
              <a:rPr lang="en-US" sz="1600" b="1" dirty="0">
                <a:sym typeface="Symbol" pitchFamily="-107" charset="2"/>
              </a:rPr>
              <a:t>max</a:t>
            </a:r>
            <a:r>
              <a:rPr lang="en-US" sz="1600" dirty="0">
                <a:sym typeface="Symbol" pitchFamily="-107" charset="2"/>
              </a:rPr>
              <a:t> = 7</a:t>
            </a:r>
          </a:p>
          <a:p>
            <a:pPr marL="1295400" lvl="2" indent="-381000">
              <a:lnSpc>
                <a:spcPct val="200000"/>
              </a:lnSpc>
              <a:buFontTx/>
              <a:buChar char="–"/>
            </a:pPr>
            <a:r>
              <a:rPr lang="en-US" sz="1600" dirty="0">
                <a:sym typeface="Symbol" pitchFamily="-107" charset="2"/>
              </a:rPr>
              <a:t>1 &lt; 4 ⇒ compare 1 with </a:t>
            </a:r>
            <a:r>
              <a:rPr lang="en-US" sz="1600" b="1" dirty="0">
                <a:sym typeface="Symbol" pitchFamily="-107" charset="2"/>
              </a:rPr>
              <a:t>min</a:t>
            </a:r>
            <a:r>
              <a:rPr lang="en-US" sz="1600" dirty="0">
                <a:sym typeface="Symbol" pitchFamily="-107" charset="2"/>
              </a:rPr>
              <a:t> and 4 with </a:t>
            </a:r>
            <a:r>
              <a:rPr lang="en-US" sz="1600" b="1" dirty="0">
                <a:sym typeface="Symbol" pitchFamily="-107" charset="2"/>
              </a:rPr>
              <a:t>max</a:t>
            </a:r>
            <a:r>
              <a:rPr lang="en-US" sz="1600" dirty="0">
                <a:sym typeface="Symbol" pitchFamily="-107" charset="2"/>
              </a:rPr>
              <a:t> 			 	⇒ </a:t>
            </a:r>
            <a:r>
              <a:rPr lang="en-US" sz="1600" b="1" dirty="0">
                <a:sym typeface="Symbol" pitchFamily="-107" charset="2"/>
              </a:rPr>
              <a:t>min</a:t>
            </a:r>
            <a:r>
              <a:rPr lang="en-US" sz="1600" dirty="0">
                <a:sym typeface="Symbol" pitchFamily="-107" charset="2"/>
              </a:rPr>
              <a:t> = 1, </a:t>
            </a:r>
            <a:r>
              <a:rPr lang="en-US" sz="1600" b="1" dirty="0">
                <a:sym typeface="Symbol" pitchFamily="-107" charset="2"/>
              </a:rPr>
              <a:t>max</a:t>
            </a:r>
            <a:r>
              <a:rPr lang="en-US" sz="1600" dirty="0">
                <a:sym typeface="Symbol" pitchFamily="-107" charset="2"/>
              </a:rPr>
              <a:t> = 7</a:t>
            </a:r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1450975" y="5899150"/>
            <a:ext cx="5273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We performed: 3n/2 - 2 = 7 comparisons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146665" y="3765550"/>
            <a:ext cx="2017713" cy="941388"/>
            <a:chOff x="3780" y="2372"/>
            <a:chExt cx="1271" cy="593"/>
          </a:xfrm>
        </p:grpSpPr>
        <p:sp>
          <p:nvSpPr>
            <p:cNvPr id="489478" name="AutoShape 6"/>
            <p:cNvSpPr>
              <a:spLocks/>
            </p:cNvSpPr>
            <p:nvPr/>
          </p:nvSpPr>
          <p:spPr bwMode="auto">
            <a:xfrm>
              <a:off x="3780" y="2372"/>
              <a:ext cx="79" cy="593"/>
            </a:xfrm>
            <a:prstGeom prst="rightBrace">
              <a:avLst>
                <a:gd name="adj1" fmla="val 6255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89479" name="Text Box 7"/>
            <p:cNvSpPr txBox="1">
              <a:spLocks noChangeArrowheads="1"/>
            </p:cNvSpPr>
            <p:nvPr/>
          </p:nvSpPr>
          <p:spPr bwMode="auto">
            <a:xfrm>
              <a:off x="3921" y="2514"/>
              <a:ext cx="113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 comparisons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173651" y="4962525"/>
            <a:ext cx="1990724" cy="941388"/>
            <a:chOff x="3797" y="3126"/>
            <a:chExt cx="1254" cy="593"/>
          </a:xfrm>
        </p:grpSpPr>
        <p:sp>
          <p:nvSpPr>
            <p:cNvPr id="489481" name="AutoShape 9"/>
            <p:cNvSpPr>
              <a:spLocks/>
            </p:cNvSpPr>
            <p:nvPr/>
          </p:nvSpPr>
          <p:spPr bwMode="auto">
            <a:xfrm>
              <a:off x="3797" y="3126"/>
              <a:ext cx="79" cy="593"/>
            </a:xfrm>
            <a:prstGeom prst="rightBrace">
              <a:avLst>
                <a:gd name="adj1" fmla="val 6255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89482" name="Text Box 10"/>
            <p:cNvSpPr txBox="1">
              <a:spLocks noChangeArrowheads="1"/>
            </p:cNvSpPr>
            <p:nvPr/>
          </p:nvSpPr>
          <p:spPr bwMode="auto">
            <a:xfrm>
              <a:off x="3921" y="3288"/>
              <a:ext cx="113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 comparisons</a:t>
              </a:r>
            </a:p>
          </p:txBody>
        </p:sp>
      </p:grpSp>
      <p:sp>
        <p:nvSpPr>
          <p:cNvPr id="489483" name="Text Box 11"/>
          <p:cNvSpPr txBox="1">
            <a:spLocks noChangeArrowheads="1"/>
          </p:cNvSpPr>
          <p:nvPr/>
        </p:nvSpPr>
        <p:spPr bwMode="auto">
          <a:xfrm>
            <a:off x="6347191" y="2133600"/>
            <a:ext cx="17043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 comparison</a:t>
            </a:r>
          </a:p>
        </p:txBody>
      </p:sp>
      <p:sp>
        <p:nvSpPr>
          <p:cNvPr id="489484" name="AutoShape 12"/>
          <p:cNvSpPr>
            <a:spLocks/>
          </p:cNvSpPr>
          <p:nvPr/>
        </p:nvSpPr>
        <p:spPr bwMode="auto">
          <a:xfrm>
            <a:off x="6042060" y="2124075"/>
            <a:ext cx="88900" cy="350838"/>
          </a:xfrm>
          <a:prstGeom prst="rightBrace">
            <a:avLst>
              <a:gd name="adj1" fmla="val 3288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6" grpId="0"/>
      <p:bldP spid="489483" grpId="0"/>
      <p:bldP spid="48948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Selection Problem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ym typeface="Symbol" pitchFamily="-107" charset="2"/>
              </a:rPr>
              <a:t>Select the </a:t>
            </a:r>
            <a:r>
              <a:rPr lang="en-US" sz="2400" dirty="0" err="1">
                <a:sym typeface="Symbol" pitchFamily="-107" charset="2"/>
              </a:rPr>
              <a:t>i-th</a:t>
            </a:r>
            <a:r>
              <a:rPr lang="en-US" sz="2400" dirty="0">
                <a:sym typeface="Symbol" pitchFamily="-107" charset="2"/>
              </a:rPr>
              <a:t> order statistic (</a:t>
            </a:r>
            <a:r>
              <a:rPr lang="en-US" sz="2400" dirty="0" err="1">
                <a:sym typeface="Symbol" pitchFamily="-107" charset="2"/>
              </a:rPr>
              <a:t>i-th</a:t>
            </a:r>
            <a:r>
              <a:rPr lang="en-US" sz="2400" dirty="0">
                <a:sym typeface="Symbol" pitchFamily="-107" charset="2"/>
              </a:rPr>
              <a:t> smallest element) form a set of n distinct numbers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000" dirty="0"/>
          </a:p>
          <a:p>
            <a:r>
              <a:rPr lang="en-US" sz="2400" dirty="0"/>
              <a:t>Idea:</a:t>
            </a:r>
          </a:p>
          <a:p>
            <a:pPr lvl="1"/>
            <a:r>
              <a:rPr lang="en-US" sz="2000" dirty="0"/>
              <a:t>Partition the input array similarly with the approach used for Quicksort (use RANDOMIZED-PARTITION)</a:t>
            </a:r>
          </a:p>
          <a:p>
            <a:pPr lvl="1"/>
            <a:r>
              <a:rPr lang="en-US" sz="2000" dirty="0" err="1"/>
              <a:t>Recurse</a:t>
            </a:r>
            <a:r>
              <a:rPr lang="en-US" sz="2000" dirty="0"/>
              <a:t> on one side of the partition to look for the </a:t>
            </a:r>
            <a:r>
              <a:rPr lang="en-US" sz="2000" dirty="0" err="1"/>
              <a:t>i-th</a:t>
            </a:r>
            <a:r>
              <a:rPr lang="en-US" sz="2000" dirty="0"/>
              <a:t> element depending on where </a:t>
            </a:r>
            <a:r>
              <a:rPr lang="en-US" sz="2000" dirty="0" err="1"/>
              <a:t>i</a:t>
            </a:r>
            <a:r>
              <a:rPr lang="en-US" sz="2000" dirty="0"/>
              <a:t> is with respect to the pivot</a:t>
            </a:r>
          </a:p>
          <a:p>
            <a:pPr lvl="1">
              <a:buFontTx/>
              <a:buNone/>
            </a:pPr>
            <a:endParaRPr lang="en-US" sz="2000" dirty="0"/>
          </a:p>
          <a:p>
            <a:r>
              <a:rPr lang="en-US" sz="2400" dirty="0"/>
              <a:t>We will show that selection of the </a:t>
            </a:r>
            <a:r>
              <a:rPr lang="en-US" sz="2400" dirty="0" err="1">
                <a:latin typeface="Comic Sans MS" pitchFamily="-107" charset="0"/>
              </a:rPr>
              <a:t>i-</a:t>
            </a:r>
            <a:r>
              <a:rPr lang="en-US" sz="2400" dirty="0" err="1"/>
              <a:t>th</a:t>
            </a:r>
            <a:r>
              <a:rPr lang="en-US" sz="2400" dirty="0"/>
              <a:t> smallest element of the array </a:t>
            </a:r>
            <a:r>
              <a:rPr lang="en-US" sz="2400" i="1" dirty="0"/>
              <a:t>A </a:t>
            </a:r>
            <a:r>
              <a:rPr lang="en-US" sz="2400" dirty="0"/>
              <a:t>can be done in </a:t>
            </a:r>
            <a:r>
              <a:rPr lang="en-US" sz="2400" i="1" dirty="0" err="1">
                <a:latin typeface="Palatino Linotype" charset="0"/>
                <a:ea typeface="Palatino Linotype" charset="0"/>
                <a:cs typeface="Palatino Linotype" charset="0"/>
                <a:sym typeface="Symbol" pitchFamily="-107" charset="2"/>
              </a:rPr>
              <a:t>Θ</a:t>
            </a:r>
            <a:r>
              <a:rPr lang="en-US" sz="2400" i="1" dirty="0">
                <a:latin typeface="Palatino Linotype" charset="0"/>
                <a:ea typeface="Palatino Linotype" charset="0"/>
                <a:cs typeface="Palatino Linotype" charset="0"/>
              </a:rPr>
              <a:t>(n)</a:t>
            </a:r>
            <a:r>
              <a:rPr lang="en-US" sz="2400" i="1" dirty="0">
                <a:latin typeface="Palatino" charset="0"/>
                <a:ea typeface="Palatino" charset="0"/>
                <a:cs typeface="Palatino" charset="0"/>
              </a:rPr>
              <a:t> </a:t>
            </a:r>
            <a:r>
              <a:rPr lang="en-US" sz="2400" dirty="0"/>
              <a:t>time</a:t>
            </a:r>
          </a:p>
        </p:txBody>
      </p:sp>
      <p:sp>
        <p:nvSpPr>
          <p:cNvPr id="311300" name="Rectangle 4"/>
          <p:cNvSpPr>
            <a:spLocks noChangeArrowheads="1"/>
          </p:cNvSpPr>
          <p:nvPr/>
        </p:nvSpPr>
        <p:spPr bwMode="auto">
          <a:xfrm>
            <a:off x="7380288" y="232568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6965950" y="2325688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1302" name="Rectangle 6"/>
          <p:cNvSpPr>
            <a:spLocks noChangeArrowheads="1"/>
          </p:cNvSpPr>
          <p:nvPr/>
        </p:nvSpPr>
        <p:spPr bwMode="auto">
          <a:xfrm>
            <a:off x="6553200" y="232568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1303" name="Rectangle 7"/>
          <p:cNvSpPr>
            <a:spLocks noChangeArrowheads="1"/>
          </p:cNvSpPr>
          <p:nvPr/>
        </p:nvSpPr>
        <p:spPr bwMode="auto">
          <a:xfrm>
            <a:off x="6140450" y="232568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1304" name="Rectangle 8"/>
          <p:cNvSpPr>
            <a:spLocks noChangeArrowheads="1"/>
          </p:cNvSpPr>
          <p:nvPr/>
        </p:nvSpPr>
        <p:spPr bwMode="auto">
          <a:xfrm>
            <a:off x="5726113" y="2325688"/>
            <a:ext cx="414337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1305" name="Rectangle 9"/>
          <p:cNvSpPr>
            <a:spLocks noChangeArrowheads="1"/>
          </p:cNvSpPr>
          <p:nvPr/>
        </p:nvSpPr>
        <p:spPr bwMode="auto">
          <a:xfrm>
            <a:off x="5313363" y="232568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1306" name="Rectangle 10"/>
          <p:cNvSpPr>
            <a:spLocks noChangeArrowheads="1"/>
          </p:cNvSpPr>
          <p:nvPr/>
        </p:nvSpPr>
        <p:spPr bwMode="auto">
          <a:xfrm>
            <a:off x="4899025" y="2325688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1307" name="Rectangle 11"/>
          <p:cNvSpPr>
            <a:spLocks noChangeArrowheads="1"/>
          </p:cNvSpPr>
          <p:nvPr/>
        </p:nvSpPr>
        <p:spPr bwMode="auto">
          <a:xfrm>
            <a:off x="4486275" y="232568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1308" name="Line 12"/>
          <p:cNvSpPr>
            <a:spLocks noChangeShapeType="1"/>
          </p:cNvSpPr>
          <p:nvPr/>
        </p:nvSpPr>
        <p:spPr bwMode="auto">
          <a:xfrm>
            <a:off x="6965950" y="2325688"/>
            <a:ext cx="0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309" name="Rectangle 13"/>
          <p:cNvSpPr>
            <a:spLocks noChangeArrowheads="1"/>
          </p:cNvSpPr>
          <p:nvPr/>
        </p:nvSpPr>
        <p:spPr bwMode="auto">
          <a:xfrm>
            <a:off x="7789863" y="232568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  <a:latin typeface="Comic Sans MS" pitchFamily="-107" charset="0"/>
            </a:endParaRPr>
          </a:p>
        </p:txBody>
      </p:sp>
      <p:sp>
        <p:nvSpPr>
          <p:cNvPr id="311310" name="Text Box 14"/>
          <p:cNvSpPr txBox="1">
            <a:spLocks noChangeArrowheads="1"/>
          </p:cNvSpPr>
          <p:nvPr/>
        </p:nvSpPr>
        <p:spPr bwMode="auto">
          <a:xfrm>
            <a:off x="6188075" y="19272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311311" name="Text Box 15"/>
          <p:cNvSpPr txBox="1">
            <a:spLocks noChangeArrowheads="1"/>
          </p:cNvSpPr>
          <p:nvPr/>
        </p:nvSpPr>
        <p:spPr bwMode="auto">
          <a:xfrm>
            <a:off x="4540250" y="19272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311312" name="Text Box 16"/>
          <p:cNvSpPr txBox="1">
            <a:spLocks noChangeArrowheads="1"/>
          </p:cNvSpPr>
          <p:nvPr/>
        </p:nvSpPr>
        <p:spPr bwMode="auto">
          <a:xfrm>
            <a:off x="7851775" y="1927225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511675" y="2860677"/>
            <a:ext cx="3852863" cy="673101"/>
            <a:chOff x="2842" y="1802"/>
            <a:chExt cx="2427" cy="424"/>
          </a:xfrm>
        </p:grpSpPr>
        <p:sp>
          <p:nvSpPr>
            <p:cNvPr id="311314" name="AutoShape 18"/>
            <p:cNvSpPr>
              <a:spLocks/>
            </p:cNvSpPr>
            <p:nvPr/>
          </p:nvSpPr>
          <p:spPr bwMode="auto">
            <a:xfrm rot="-5400000">
              <a:off x="3329" y="1315"/>
              <a:ext cx="51" cy="1026"/>
            </a:xfrm>
            <a:prstGeom prst="leftBrace">
              <a:avLst>
                <a:gd name="adj1" fmla="val 16764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11315" name="AutoShape 19"/>
            <p:cNvSpPr>
              <a:spLocks/>
            </p:cNvSpPr>
            <p:nvPr/>
          </p:nvSpPr>
          <p:spPr bwMode="auto">
            <a:xfrm rot="-5400000">
              <a:off x="4636" y="1315"/>
              <a:ext cx="51" cy="1026"/>
            </a:xfrm>
            <a:prstGeom prst="leftBrace">
              <a:avLst>
                <a:gd name="adj1" fmla="val 16764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11316" name="Text Box 20"/>
            <p:cNvSpPr txBox="1">
              <a:spLocks noChangeArrowheads="1"/>
            </p:cNvSpPr>
            <p:nvPr/>
          </p:nvSpPr>
          <p:spPr bwMode="auto">
            <a:xfrm>
              <a:off x="2860" y="1819"/>
              <a:ext cx="113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err="1">
                  <a:latin typeface="Century Gothic" charset="0"/>
                  <a:ea typeface="Century Gothic" charset="0"/>
                  <a:cs typeface="Century Gothic" charset="0"/>
                </a:rPr>
                <a:t>i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 &lt; k 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  <a:sym typeface="Symbol" pitchFamily="-107" charset="2"/>
                </a:rPr>
                <a:t>⇒ search </a:t>
              </a:r>
            </a:p>
            <a:p>
              <a:pPr algn="ctr"/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  <a:sym typeface="Symbol" pitchFamily="-107" charset="2"/>
                </a:rPr>
                <a:t>in this partition</a:t>
              </a:r>
            </a:p>
          </p:txBody>
        </p:sp>
        <p:sp>
          <p:nvSpPr>
            <p:cNvPr id="311317" name="Text Box 21"/>
            <p:cNvSpPr txBox="1">
              <a:spLocks noChangeArrowheads="1"/>
            </p:cNvSpPr>
            <p:nvPr/>
          </p:nvSpPr>
          <p:spPr bwMode="auto">
            <a:xfrm>
              <a:off x="4139" y="1819"/>
              <a:ext cx="113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err="1">
                  <a:latin typeface="Century Gothic" charset="0"/>
                  <a:ea typeface="Century Gothic" charset="0"/>
                  <a:cs typeface="Century Gothic" charset="0"/>
                </a:rPr>
                <a:t>i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 &gt; k 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  <a:sym typeface="Symbol" pitchFamily="-107" charset="2"/>
                </a:rPr>
                <a:t>⇒ search </a:t>
              </a:r>
            </a:p>
            <a:p>
              <a:pPr algn="ctr"/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  <a:sym typeface="Symbol" pitchFamily="-107" charset="2"/>
                </a:rPr>
                <a:t>in this partition</a:t>
              </a:r>
            </a:p>
          </p:txBody>
        </p:sp>
      </p:grpSp>
      <p:sp>
        <p:nvSpPr>
          <p:cNvPr id="311318" name="Text Box 22"/>
          <p:cNvSpPr txBox="1">
            <a:spLocks noChangeArrowheads="1"/>
          </p:cNvSpPr>
          <p:nvPr/>
        </p:nvSpPr>
        <p:spPr bwMode="auto">
          <a:xfrm>
            <a:off x="4062413" y="23749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11322" name="Text Box 26"/>
          <p:cNvSpPr txBox="1">
            <a:spLocks noChangeArrowheads="1"/>
          </p:cNvSpPr>
          <p:nvPr/>
        </p:nvSpPr>
        <p:spPr bwMode="auto">
          <a:xfrm>
            <a:off x="1709365" y="2381250"/>
            <a:ext cx="1521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k = q – p + 1</a:t>
            </a:r>
            <a:endParaRPr lang="en-US" dirty="0">
              <a:latin typeface="Century Gothic" charset="0"/>
              <a:ea typeface="Century Gothic" charset="0"/>
              <a:cs typeface="Century Gothic" charset="0"/>
              <a:sym typeface="Symbol" pitchFamily="-107" charset="2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7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10" grpId="0"/>
      <p:bldP spid="3113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Randomized Select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385888"/>
            <a:ext cx="8229600" cy="46275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000">
              <a:solidFill>
                <a:srgbClr val="DD0111"/>
              </a:solidFill>
              <a:latin typeface="Monotype Corsiva" pitchFamily="-107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sz="2000"/>
              <a:t> </a:t>
            </a:r>
            <a:r>
              <a:rPr lang="en-US" sz="2000">
                <a:solidFill>
                  <a:schemeClr val="tx1"/>
                </a:solidFill>
              </a:rPr>
              <a:t>RANDOMIZED-SELECT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(A, p, r, i 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	if 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p = r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	    then return 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A[p]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	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q</a:t>
            </a:r>
            <a:r>
              <a:rPr lang="en-US" sz="2000">
                <a:solidFill>
                  <a:schemeClr val="tx1"/>
                </a:solidFill>
              </a:rPr>
              <a:t> ←RANDOMIZED-PARTITION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(A, p, r)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	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k ← q - p + 1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	if 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i = k</a:t>
            </a:r>
            <a:r>
              <a:rPr lang="en-US" sz="2000">
                <a:solidFill>
                  <a:schemeClr val="tx1"/>
                </a:solidFill>
              </a:rPr>
              <a:t> 		 		pivot value is the answer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	   then return 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A[q]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	elseif 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i &lt; 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		   then return </a:t>
            </a:r>
            <a:r>
              <a:rPr lang="en-US" sz="2000">
                <a:solidFill>
                  <a:schemeClr val="tx1"/>
                </a:solidFill>
              </a:rPr>
              <a:t>RANDOMIZED-SELECT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(A, p, q-1, i 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000" b="1">
                <a:solidFill>
                  <a:schemeClr val="tx1"/>
                </a:solidFill>
              </a:rPr>
              <a:t>	else return </a:t>
            </a:r>
            <a:r>
              <a:rPr lang="en-US" sz="2000">
                <a:solidFill>
                  <a:schemeClr val="tx1"/>
                </a:solidFill>
              </a:rPr>
              <a:t>RANDOMIZED-SELECT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(A, q + 1, r, i-k)</a:t>
            </a:r>
          </a:p>
        </p:txBody>
      </p:sp>
      <p:sp>
        <p:nvSpPr>
          <p:cNvPr id="312324" name="AutoShape 4"/>
          <p:cNvSpPr>
            <a:spLocks noChangeArrowheads="1"/>
          </p:cNvSpPr>
          <p:nvPr/>
        </p:nvSpPr>
        <p:spPr bwMode="auto">
          <a:xfrm rot="-8014074">
            <a:off x="4760119" y="4055269"/>
            <a:ext cx="131763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8123238" y="16621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2326" name="Rectangle 6"/>
          <p:cNvSpPr>
            <a:spLocks noChangeArrowheads="1"/>
          </p:cNvSpPr>
          <p:nvPr/>
        </p:nvSpPr>
        <p:spPr bwMode="auto">
          <a:xfrm>
            <a:off x="7708900" y="16621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2327" name="Rectangle 7"/>
          <p:cNvSpPr>
            <a:spLocks noChangeArrowheads="1"/>
          </p:cNvSpPr>
          <p:nvPr/>
        </p:nvSpPr>
        <p:spPr bwMode="auto">
          <a:xfrm>
            <a:off x="7296150" y="16621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2328" name="Rectangle 8"/>
          <p:cNvSpPr>
            <a:spLocks noChangeArrowheads="1"/>
          </p:cNvSpPr>
          <p:nvPr/>
        </p:nvSpPr>
        <p:spPr bwMode="auto">
          <a:xfrm>
            <a:off x="6883400" y="1662113"/>
            <a:ext cx="412750" cy="423862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2329" name="Rectangle 9"/>
          <p:cNvSpPr>
            <a:spLocks noChangeArrowheads="1"/>
          </p:cNvSpPr>
          <p:nvPr/>
        </p:nvSpPr>
        <p:spPr bwMode="auto">
          <a:xfrm>
            <a:off x="6469063" y="1662113"/>
            <a:ext cx="414337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2330" name="Rectangle 10"/>
          <p:cNvSpPr>
            <a:spLocks noChangeArrowheads="1"/>
          </p:cNvSpPr>
          <p:nvPr/>
        </p:nvSpPr>
        <p:spPr bwMode="auto">
          <a:xfrm>
            <a:off x="6056313" y="16621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2331" name="Rectangle 11"/>
          <p:cNvSpPr>
            <a:spLocks noChangeArrowheads="1"/>
          </p:cNvSpPr>
          <p:nvPr/>
        </p:nvSpPr>
        <p:spPr bwMode="auto">
          <a:xfrm>
            <a:off x="5641975" y="16621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2332" name="Rectangle 12"/>
          <p:cNvSpPr>
            <a:spLocks noChangeArrowheads="1"/>
          </p:cNvSpPr>
          <p:nvPr/>
        </p:nvSpPr>
        <p:spPr bwMode="auto">
          <a:xfrm>
            <a:off x="5229225" y="16621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2333" name="Line 13"/>
          <p:cNvSpPr>
            <a:spLocks noChangeShapeType="1"/>
          </p:cNvSpPr>
          <p:nvPr/>
        </p:nvSpPr>
        <p:spPr bwMode="auto">
          <a:xfrm>
            <a:off x="7708900" y="1662113"/>
            <a:ext cx="0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34" name="Rectangle 14"/>
          <p:cNvSpPr>
            <a:spLocks noChangeArrowheads="1"/>
          </p:cNvSpPr>
          <p:nvPr/>
        </p:nvSpPr>
        <p:spPr bwMode="auto">
          <a:xfrm>
            <a:off x="8532813" y="16621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  <a:latin typeface="Comic Sans MS" pitchFamily="-107" charset="0"/>
            </a:endParaRPr>
          </a:p>
        </p:txBody>
      </p:sp>
      <p:sp>
        <p:nvSpPr>
          <p:cNvPr id="312335" name="Text Box 15"/>
          <p:cNvSpPr txBox="1">
            <a:spLocks noChangeArrowheads="1"/>
          </p:cNvSpPr>
          <p:nvPr/>
        </p:nvSpPr>
        <p:spPr bwMode="auto">
          <a:xfrm>
            <a:off x="6915539" y="1263650"/>
            <a:ext cx="3421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/>
                <a:cs typeface="Century Gothic"/>
              </a:rPr>
              <a:t>q</a:t>
            </a:r>
          </a:p>
        </p:txBody>
      </p:sp>
      <p:sp>
        <p:nvSpPr>
          <p:cNvPr id="312336" name="Text Box 16"/>
          <p:cNvSpPr txBox="1">
            <a:spLocks noChangeArrowheads="1"/>
          </p:cNvSpPr>
          <p:nvPr/>
        </p:nvSpPr>
        <p:spPr bwMode="auto">
          <a:xfrm>
            <a:off x="5267714" y="1263650"/>
            <a:ext cx="3421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/>
                <a:cs typeface="Century Gothic"/>
              </a:rPr>
              <a:t>p</a:t>
            </a:r>
          </a:p>
        </p:txBody>
      </p:sp>
      <p:sp>
        <p:nvSpPr>
          <p:cNvPr id="312337" name="Text Box 17"/>
          <p:cNvSpPr txBox="1">
            <a:spLocks noChangeArrowheads="1"/>
          </p:cNvSpPr>
          <p:nvPr/>
        </p:nvSpPr>
        <p:spPr bwMode="auto">
          <a:xfrm>
            <a:off x="8597852" y="1263650"/>
            <a:ext cx="254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/>
                <a:cs typeface="Century Gothic"/>
              </a:rPr>
              <a:t>r</a:t>
            </a:r>
          </a:p>
        </p:txBody>
      </p:sp>
      <p:sp>
        <p:nvSpPr>
          <p:cNvPr id="312338" name="AutoShape 18"/>
          <p:cNvSpPr>
            <a:spLocks/>
          </p:cNvSpPr>
          <p:nvPr/>
        </p:nvSpPr>
        <p:spPr bwMode="auto">
          <a:xfrm rot="-5400000">
            <a:off x="6028531" y="1423194"/>
            <a:ext cx="80963" cy="1628775"/>
          </a:xfrm>
          <a:prstGeom prst="leftBrace">
            <a:avLst>
              <a:gd name="adj1" fmla="val 1676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39" name="AutoShape 19"/>
          <p:cNvSpPr>
            <a:spLocks/>
          </p:cNvSpPr>
          <p:nvPr/>
        </p:nvSpPr>
        <p:spPr bwMode="auto">
          <a:xfrm rot="-5400000">
            <a:off x="8103394" y="1423194"/>
            <a:ext cx="80963" cy="1628775"/>
          </a:xfrm>
          <a:prstGeom prst="leftBrace">
            <a:avLst>
              <a:gd name="adj1" fmla="val 1676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40" name="Text Box 20"/>
          <p:cNvSpPr txBox="1">
            <a:spLocks noChangeArrowheads="1"/>
          </p:cNvSpPr>
          <p:nvPr/>
        </p:nvSpPr>
        <p:spPr bwMode="auto">
          <a:xfrm>
            <a:off x="5268158" y="2224088"/>
            <a:ext cx="18239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>
                <a:latin typeface="Century Gothic"/>
                <a:cs typeface="Century Gothic"/>
              </a:rPr>
              <a:t>i</a:t>
            </a:r>
            <a:r>
              <a:rPr lang="en-US" dirty="0">
                <a:latin typeface="Century Gothic"/>
                <a:cs typeface="Century Gothic"/>
              </a:rPr>
              <a:t> &lt; k </a:t>
            </a:r>
            <a:r>
              <a:rPr lang="en-US" dirty="0">
                <a:latin typeface="Century Gothic"/>
                <a:cs typeface="Century Gothic"/>
                <a:sym typeface="Symbol" pitchFamily="-107" charset="2"/>
              </a:rPr>
              <a:t>⇒ search </a:t>
            </a:r>
          </a:p>
          <a:p>
            <a:pPr algn="ctr"/>
            <a:r>
              <a:rPr lang="en-US" dirty="0">
                <a:latin typeface="Century Gothic"/>
                <a:cs typeface="Century Gothic"/>
                <a:sym typeface="Symbol" pitchFamily="-107" charset="2"/>
              </a:rPr>
              <a:t>in this partition</a:t>
            </a:r>
          </a:p>
        </p:txBody>
      </p:sp>
      <p:sp>
        <p:nvSpPr>
          <p:cNvPr id="312341" name="Text Box 21"/>
          <p:cNvSpPr txBox="1">
            <a:spLocks noChangeArrowheads="1"/>
          </p:cNvSpPr>
          <p:nvPr/>
        </p:nvSpPr>
        <p:spPr bwMode="auto">
          <a:xfrm>
            <a:off x="7263646" y="2224088"/>
            <a:ext cx="18239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>
                <a:latin typeface="Century Gothic"/>
                <a:cs typeface="Century Gothic"/>
              </a:rPr>
              <a:t>i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>
                <a:latin typeface="Century Gothic"/>
                <a:ea typeface="Arial" pitchFamily="-107" charset="0"/>
                <a:cs typeface="Century Gothic"/>
              </a:rPr>
              <a:t>&gt;</a:t>
            </a:r>
            <a:r>
              <a:rPr lang="en-US" dirty="0">
                <a:latin typeface="Century Gothic"/>
                <a:cs typeface="Century Gothic"/>
              </a:rPr>
              <a:t> k </a:t>
            </a:r>
            <a:r>
              <a:rPr lang="en-US" dirty="0">
                <a:latin typeface="Century Gothic"/>
                <a:cs typeface="Century Gothic"/>
                <a:sym typeface="Symbol" pitchFamily="-107" charset="2"/>
              </a:rPr>
              <a:t>⇒ search </a:t>
            </a:r>
          </a:p>
          <a:p>
            <a:pPr algn="ctr"/>
            <a:r>
              <a:rPr lang="en-US" dirty="0">
                <a:latin typeface="Century Gothic"/>
                <a:cs typeface="Century Gothic"/>
                <a:sym typeface="Symbol" pitchFamily="-107" charset="2"/>
              </a:rPr>
              <a:t>in this partition</a:t>
            </a:r>
          </a:p>
        </p:txBody>
      </p:sp>
      <p:sp>
        <p:nvSpPr>
          <p:cNvPr id="312342" name="Text Box 22"/>
          <p:cNvSpPr txBox="1">
            <a:spLocks noChangeArrowheads="1"/>
          </p:cNvSpPr>
          <p:nvPr/>
        </p:nvSpPr>
        <p:spPr bwMode="auto">
          <a:xfrm>
            <a:off x="6283325" y="1263650"/>
            <a:ext cx="796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/>
                <a:cs typeface="Century Gothic"/>
              </a:rPr>
              <a:t>q-1</a:t>
            </a:r>
          </a:p>
        </p:txBody>
      </p:sp>
      <p:sp>
        <p:nvSpPr>
          <p:cNvPr id="312343" name="Text Box 23"/>
          <p:cNvSpPr txBox="1">
            <a:spLocks noChangeArrowheads="1"/>
          </p:cNvSpPr>
          <p:nvPr/>
        </p:nvSpPr>
        <p:spPr bwMode="auto">
          <a:xfrm>
            <a:off x="7172325" y="1263650"/>
            <a:ext cx="796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/>
                <a:cs typeface="Century Gothic"/>
              </a:rPr>
              <a:t>q+1</a:t>
            </a:r>
          </a:p>
        </p:txBody>
      </p:sp>
      <p:sp>
        <p:nvSpPr>
          <p:cNvPr id="312344" name="Line 24"/>
          <p:cNvSpPr>
            <a:spLocks noChangeShapeType="1"/>
          </p:cNvSpPr>
          <p:nvPr/>
        </p:nvSpPr>
        <p:spPr bwMode="auto">
          <a:xfrm flipV="1">
            <a:off x="7137400" y="2200275"/>
            <a:ext cx="0" cy="55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45" name="Text Box 25"/>
          <p:cNvSpPr txBox="1">
            <a:spLocks noChangeArrowheads="1"/>
          </p:cNvSpPr>
          <p:nvPr/>
        </p:nvSpPr>
        <p:spPr bwMode="auto">
          <a:xfrm>
            <a:off x="6783577" y="2860675"/>
            <a:ext cx="748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/>
                <a:cs typeface="Century Gothic"/>
              </a:rPr>
              <a:t>pivot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9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Running Time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40762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Worst case</a:t>
            </a:r>
            <a:r>
              <a:rPr lang="en-US" dirty="0"/>
              <a:t> running time:</a:t>
            </a:r>
            <a:endParaRPr lang="en-US" dirty="0">
              <a:sym typeface="Symbol" pitchFamily="-107" charset="2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If we always partition around the largest/smallest remaining element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Partition takes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(n)</a:t>
            </a:r>
            <a:r>
              <a:rPr lang="en-US" dirty="0">
                <a:sym typeface="Symbol" pitchFamily="-107" charset="2"/>
              </a:rPr>
              <a:t> time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ym typeface="Symbol" pitchFamily="-107" charset="2"/>
              </a:rPr>
              <a:t>T(n) = </a:t>
            </a:r>
            <a:r>
              <a:rPr lang="en-US" dirty="0" err="1">
                <a:sym typeface="Symbol" pitchFamily="-107" charset="2"/>
              </a:rPr>
              <a:t>Θ</a:t>
            </a:r>
            <a:r>
              <a:rPr lang="en-US" dirty="0">
                <a:sym typeface="Symbol" pitchFamily="-107" charset="2"/>
              </a:rPr>
              <a:t>(1) (compute k) + </a:t>
            </a:r>
            <a:r>
              <a:rPr lang="en-US" dirty="0" err="1">
                <a:sym typeface="Symbol" pitchFamily="-107" charset="2"/>
              </a:rPr>
              <a:t>Θ</a:t>
            </a:r>
            <a:r>
              <a:rPr lang="en-US" dirty="0">
                <a:sym typeface="Symbol" pitchFamily="-107" charset="2"/>
              </a:rPr>
              <a:t>(n) (partition) + T(n-1)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dirty="0">
                <a:sym typeface="Symbol" pitchFamily="-107" charset="2"/>
              </a:rPr>
              <a:t>		      = 1 + n + T(n-1) = </a:t>
            </a:r>
            <a:r>
              <a:rPr lang="en-US" dirty="0" err="1">
                <a:sym typeface="Symbol" pitchFamily="-107" charset="2"/>
              </a:rPr>
              <a:t>Θ</a:t>
            </a:r>
            <a:r>
              <a:rPr lang="en-US" dirty="0">
                <a:sym typeface="Symbol" pitchFamily="-107" charset="2"/>
              </a:rPr>
              <a:t>(n</a:t>
            </a:r>
            <a:r>
              <a:rPr lang="en-US" baseline="30000" dirty="0">
                <a:sym typeface="Symbol" pitchFamily="-107" charset="2"/>
              </a:rPr>
              <a:t>2</a:t>
            </a:r>
            <a:r>
              <a:rPr lang="en-US" dirty="0">
                <a:sym typeface="Symbol" pitchFamily="-107" charset="2"/>
              </a:rPr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60600" y="4806950"/>
            <a:ext cx="3727450" cy="1574800"/>
            <a:chOff x="1424" y="3028"/>
            <a:chExt cx="2348" cy="992"/>
          </a:xfrm>
        </p:grpSpPr>
        <p:sp>
          <p:nvSpPr>
            <p:cNvPr id="313349" name="Rectangle 5"/>
            <p:cNvSpPr>
              <a:spLocks noChangeArrowheads="1"/>
            </p:cNvSpPr>
            <p:nvPr/>
          </p:nvSpPr>
          <p:spPr bwMode="auto">
            <a:xfrm>
              <a:off x="3247" y="3293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3350" name="Rectangle 6"/>
            <p:cNvSpPr>
              <a:spLocks noChangeArrowheads="1"/>
            </p:cNvSpPr>
            <p:nvPr/>
          </p:nvSpPr>
          <p:spPr bwMode="auto">
            <a:xfrm>
              <a:off x="2986" y="3293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3351" name="Rectangle 7"/>
            <p:cNvSpPr>
              <a:spLocks noChangeArrowheads="1"/>
            </p:cNvSpPr>
            <p:nvPr/>
          </p:nvSpPr>
          <p:spPr bwMode="auto">
            <a:xfrm>
              <a:off x="2726" y="3293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3352" name="Rectangle 8"/>
            <p:cNvSpPr>
              <a:spLocks noChangeArrowheads="1"/>
            </p:cNvSpPr>
            <p:nvPr/>
          </p:nvSpPr>
          <p:spPr bwMode="auto">
            <a:xfrm>
              <a:off x="2466" y="3293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3353" name="Rectangle 9"/>
            <p:cNvSpPr>
              <a:spLocks noChangeArrowheads="1"/>
            </p:cNvSpPr>
            <p:nvPr/>
          </p:nvSpPr>
          <p:spPr bwMode="auto">
            <a:xfrm>
              <a:off x="2205" y="3293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3354" name="Rectangle 10"/>
            <p:cNvSpPr>
              <a:spLocks noChangeArrowheads="1"/>
            </p:cNvSpPr>
            <p:nvPr/>
          </p:nvSpPr>
          <p:spPr bwMode="auto">
            <a:xfrm>
              <a:off x="1945" y="3293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3355" name="Rectangle 11"/>
            <p:cNvSpPr>
              <a:spLocks noChangeArrowheads="1"/>
            </p:cNvSpPr>
            <p:nvPr/>
          </p:nvSpPr>
          <p:spPr bwMode="auto">
            <a:xfrm>
              <a:off x="1684" y="3293"/>
              <a:ext cx="261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3356" name="Rectangle 12"/>
            <p:cNvSpPr>
              <a:spLocks noChangeArrowheads="1"/>
            </p:cNvSpPr>
            <p:nvPr/>
          </p:nvSpPr>
          <p:spPr bwMode="auto">
            <a:xfrm>
              <a:off x="1424" y="3293"/>
              <a:ext cx="260" cy="26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3357" name="Line 13"/>
            <p:cNvSpPr>
              <a:spLocks noChangeShapeType="1"/>
            </p:cNvSpPr>
            <p:nvPr/>
          </p:nvSpPr>
          <p:spPr bwMode="auto">
            <a:xfrm>
              <a:off x="2986" y="3293"/>
              <a:ext cx="0" cy="2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358" name="Rectangle 14"/>
            <p:cNvSpPr>
              <a:spLocks noChangeArrowheads="1"/>
            </p:cNvSpPr>
            <p:nvPr/>
          </p:nvSpPr>
          <p:spPr bwMode="auto">
            <a:xfrm>
              <a:off x="3505" y="3293"/>
              <a:ext cx="260" cy="2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  <a:latin typeface="Comic Sans MS" pitchFamily="-107" charset="0"/>
              </a:endParaRPr>
            </a:p>
          </p:txBody>
        </p:sp>
        <p:sp>
          <p:nvSpPr>
            <p:cNvPr id="313359" name="AutoShape 15"/>
            <p:cNvSpPr>
              <a:spLocks/>
            </p:cNvSpPr>
            <p:nvPr/>
          </p:nvSpPr>
          <p:spPr bwMode="auto">
            <a:xfrm rot="-5400000">
              <a:off x="2690" y="2576"/>
              <a:ext cx="64" cy="2101"/>
            </a:xfrm>
            <a:prstGeom prst="leftBrace">
              <a:avLst>
                <a:gd name="adj1" fmla="val 27356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360" name="Text Box 16"/>
            <p:cNvSpPr txBox="1">
              <a:spLocks noChangeArrowheads="1"/>
            </p:cNvSpPr>
            <p:nvPr/>
          </p:nvSpPr>
          <p:spPr bwMode="auto">
            <a:xfrm>
              <a:off x="1429" y="37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q</a:t>
              </a:r>
            </a:p>
          </p:txBody>
        </p:sp>
        <p:sp>
          <p:nvSpPr>
            <p:cNvPr id="313361" name="Line 17"/>
            <p:cNvSpPr>
              <a:spLocks noChangeShapeType="1"/>
            </p:cNvSpPr>
            <p:nvPr/>
          </p:nvSpPr>
          <p:spPr bwMode="auto">
            <a:xfrm flipV="1">
              <a:off x="1523" y="3615"/>
              <a:ext cx="0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362" name="Text Box 18"/>
            <p:cNvSpPr txBox="1">
              <a:spLocks noChangeArrowheads="1"/>
            </p:cNvSpPr>
            <p:nvPr/>
          </p:nvSpPr>
          <p:spPr bwMode="auto">
            <a:xfrm>
              <a:off x="1466" y="30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p</a:t>
              </a:r>
            </a:p>
          </p:txBody>
        </p:sp>
        <p:sp>
          <p:nvSpPr>
            <p:cNvPr id="313363" name="Text Box 19"/>
            <p:cNvSpPr txBox="1">
              <a:spLocks noChangeArrowheads="1"/>
            </p:cNvSpPr>
            <p:nvPr/>
          </p:nvSpPr>
          <p:spPr bwMode="auto">
            <a:xfrm>
              <a:off x="3552" y="3028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313364" name="Text Box 20"/>
            <p:cNvSpPr txBox="1">
              <a:spLocks noChangeArrowheads="1"/>
            </p:cNvSpPr>
            <p:nvPr/>
          </p:nvSpPr>
          <p:spPr bwMode="auto">
            <a:xfrm>
              <a:off x="2260" y="3718"/>
              <a:ext cx="9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n-1 elements</a:t>
              </a:r>
            </a:p>
          </p:txBody>
        </p:sp>
      </p:grpSp>
      <p:sp>
        <p:nvSpPr>
          <p:cNvPr id="313365" name="Rectangle 21"/>
          <p:cNvSpPr>
            <a:spLocks noChangeArrowheads="1"/>
          </p:cNvSpPr>
          <p:nvPr/>
        </p:nvSpPr>
        <p:spPr bwMode="auto">
          <a:xfrm>
            <a:off x="4965700" y="1374775"/>
            <a:ext cx="11079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solidFill>
                  <a:schemeClr val="accent2"/>
                </a:solidFill>
                <a:latin typeface="Century Gothic"/>
                <a:cs typeface="Century Gothic"/>
                <a:sym typeface="Symbol" pitchFamily="-107" charset="2"/>
              </a:rPr>
              <a:t>Θ</a:t>
            </a:r>
            <a:r>
              <a:rPr lang="en-US" sz="2800" b="1" dirty="0">
                <a:solidFill>
                  <a:schemeClr val="accent2"/>
                </a:solidFill>
                <a:latin typeface="Century Gothic"/>
                <a:cs typeface="Century Gothic"/>
                <a:sym typeface="Symbol" pitchFamily="-107" charset="2"/>
              </a:rPr>
              <a:t>(n</a:t>
            </a:r>
            <a:r>
              <a:rPr lang="en-US" sz="2800" b="1" baseline="30000" dirty="0">
                <a:solidFill>
                  <a:schemeClr val="accent2"/>
                </a:solidFill>
                <a:latin typeface="Century Gothic"/>
                <a:cs typeface="Century Gothic"/>
                <a:sym typeface="Symbol" pitchFamily="-107" charset="2"/>
              </a:rPr>
              <a:t>2</a:t>
            </a:r>
            <a:r>
              <a:rPr lang="en-US" sz="2800" b="1" dirty="0">
                <a:solidFill>
                  <a:schemeClr val="accent2"/>
                </a:solidFill>
                <a:latin typeface="Century Gothic"/>
                <a:cs typeface="Century Gothic"/>
                <a:sym typeface="Symbol" pitchFamily="-107" charset="2"/>
              </a:rPr>
              <a:t>)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6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6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Running Time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40762" cy="54483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>
                <a:sym typeface="Symbol" pitchFamily="-107" charset="2"/>
              </a:rPr>
              <a:t>Expected</a:t>
            </a:r>
            <a:r>
              <a:rPr lang="en-US" dirty="0">
                <a:sym typeface="Symbol" pitchFamily="-107" charset="2"/>
              </a:rPr>
              <a:t> running time (on </a:t>
            </a:r>
            <a:r>
              <a:rPr lang="en-US" b="1" dirty="0">
                <a:sym typeface="Symbol" pitchFamily="-107" charset="2"/>
              </a:rPr>
              <a:t>average</a:t>
            </a:r>
            <a:r>
              <a:rPr lang="en-US" dirty="0">
                <a:sym typeface="Symbol" pitchFamily="-107" charset="2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ym typeface="Symbol" pitchFamily="-107" charset="2"/>
              </a:rPr>
              <a:t>Let T(n) be a random variable denoting the running time of RANDOMIZED-SELECT</a:t>
            </a:r>
          </a:p>
          <a:p>
            <a:pPr lvl="1">
              <a:lnSpc>
                <a:spcPct val="120000"/>
              </a:lnSpc>
            </a:pPr>
            <a:endParaRPr lang="en-US" dirty="0">
              <a:sym typeface="Symbol" pitchFamily="-107" charset="2"/>
            </a:endParaRPr>
          </a:p>
          <a:p>
            <a:pPr lvl="1">
              <a:lnSpc>
                <a:spcPct val="120000"/>
              </a:lnSpc>
            </a:pPr>
            <a:endParaRPr lang="en-US" dirty="0">
              <a:sym typeface="Symbol" pitchFamily="-107" charset="2"/>
            </a:endParaRPr>
          </a:p>
          <a:p>
            <a:pPr lvl="1">
              <a:lnSpc>
                <a:spcPct val="120000"/>
              </a:lnSpc>
            </a:pPr>
            <a:endParaRPr lang="en-US" dirty="0">
              <a:sym typeface="Symbol" pitchFamily="-107" charset="2"/>
            </a:endParaRPr>
          </a:p>
          <a:p>
            <a:pPr lvl="1">
              <a:lnSpc>
                <a:spcPct val="120000"/>
              </a:lnSpc>
            </a:pPr>
            <a:r>
              <a:rPr lang="en-US" dirty="0">
                <a:sym typeface="Symbol" pitchFamily="-107" charset="2"/>
              </a:rPr>
              <a:t>RANDOMIZED-PARTITION is equally likely to return any element of </a:t>
            </a:r>
            <a:r>
              <a:rPr lang="en-US" i="1" dirty="0">
                <a:sym typeface="Symbol" pitchFamily="-107" charset="2"/>
              </a:rPr>
              <a:t>A </a:t>
            </a:r>
            <a:r>
              <a:rPr lang="en-US" dirty="0">
                <a:sym typeface="Symbol" pitchFamily="-107" charset="2"/>
              </a:rPr>
              <a:t>as the pivot ⇒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ym typeface="Symbol" pitchFamily="-107" charset="2"/>
              </a:rPr>
              <a:t>For each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k</a:t>
            </a:r>
            <a:r>
              <a:rPr lang="en-US" i="1" dirty="0">
                <a:sym typeface="Symbol" pitchFamily="-107" charset="2"/>
              </a:rPr>
              <a:t> </a:t>
            </a:r>
            <a:r>
              <a:rPr lang="en-US" dirty="0">
                <a:sym typeface="Symbol" pitchFamily="-107" charset="2"/>
              </a:rPr>
              <a:t>such that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1 ≤ k ≤ n</a:t>
            </a:r>
            <a:r>
              <a:rPr lang="en-US" dirty="0">
                <a:sym typeface="Symbol" pitchFamily="-107" charset="2"/>
              </a:rPr>
              <a:t>, the </a:t>
            </a:r>
            <a:r>
              <a:rPr lang="en-US" dirty="0" err="1">
                <a:sym typeface="Symbol" pitchFamily="-107" charset="2"/>
              </a:rPr>
              <a:t>subarray</a:t>
            </a:r>
            <a:r>
              <a:rPr lang="en-US" dirty="0">
                <a:sym typeface="Symbol" pitchFamily="-107" charset="2"/>
              </a:rPr>
              <a:t>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A[p . . q]</a:t>
            </a:r>
            <a:r>
              <a:rPr lang="en-US" dirty="0">
                <a:sym typeface="Symbol" pitchFamily="-107" charset="2"/>
              </a:rPr>
              <a:t> has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k</a:t>
            </a:r>
            <a:r>
              <a:rPr lang="en-US" i="1" dirty="0">
                <a:sym typeface="Symbol" pitchFamily="-107" charset="2"/>
              </a:rPr>
              <a:t> </a:t>
            </a:r>
            <a:r>
              <a:rPr lang="en-US" dirty="0">
                <a:sym typeface="Symbol" pitchFamily="-107" charset="2"/>
              </a:rPr>
              <a:t>elements (all ≤ pivot) with probability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1/n</a:t>
            </a:r>
          </a:p>
        </p:txBody>
      </p:sp>
      <p:sp>
        <p:nvSpPr>
          <p:cNvPr id="314372" name="Rectangle 4"/>
          <p:cNvSpPr>
            <a:spLocks noChangeArrowheads="1"/>
          </p:cNvSpPr>
          <p:nvPr/>
        </p:nvSpPr>
        <p:spPr bwMode="auto">
          <a:xfrm>
            <a:off x="5211763" y="324643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4373" name="Rectangle 5"/>
          <p:cNvSpPr>
            <a:spLocks noChangeArrowheads="1"/>
          </p:cNvSpPr>
          <p:nvPr/>
        </p:nvSpPr>
        <p:spPr bwMode="auto">
          <a:xfrm>
            <a:off x="4797425" y="3246438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4374" name="Rectangle 6"/>
          <p:cNvSpPr>
            <a:spLocks noChangeArrowheads="1"/>
          </p:cNvSpPr>
          <p:nvPr/>
        </p:nvSpPr>
        <p:spPr bwMode="auto">
          <a:xfrm>
            <a:off x="4384675" y="324643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3971925" y="3246438"/>
            <a:ext cx="412750" cy="423862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4376" name="Rectangle 8"/>
          <p:cNvSpPr>
            <a:spLocks noChangeArrowheads="1"/>
          </p:cNvSpPr>
          <p:nvPr/>
        </p:nvSpPr>
        <p:spPr bwMode="auto">
          <a:xfrm>
            <a:off x="3557588" y="3246438"/>
            <a:ext cx="414337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4377" name="Rectangle 9"/>
          <p:cNvSpPr>
            <a:spLocks noChangeArrowheads="1"/>
          </p:cNvSpPr>
          <p:nvPr/>
        </p:nvSpPr>
        <p:spPr bwMode="auto">
          <a:xfrm>
            <a:off x="3144838" y="324643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4378" name="Rectangle 10"/>
          <p:cNvSpPr>
            <a:spLocks noChangeArrowheads="1"/>
          </p:cNvSpPr>
          <p:nvPr/>
        </p:nvSpPr>
        <p:spPr bwMode="auto">
          <a:xfrm>
            <a:off x="2730500" y="3246438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4379" name="Rectangle 11"/>
          <p:cNvSpPr>
            <a:spLocks noChangeArrowheads="1"/>
          </p:cNvSpPr>
          <p:nvPr/>
        </p:nvSpPr>
        <p:spPr bwMode="auto">
          <a:xfrm>
            <a:off x="2317750" y="324643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14380" name="Line 12"/>
          <p:cNvSpPr>
            <a:spLocks noChangeShapeType="1"/>
          </p:cNvSpPr>
          <p:nvPr/>
        </p:nvSpPr>
        <p:spPr bwMode="auto">
          <a:xfrm>
            <a:off x="4797425" y="3246438"/>
            <a:ext cx="0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381" name="Rectangle 13"/>
          <p:cNvSpPr>
            <a:spLocks noChangeArrowheads="1"/>
          </p:cNvSpPr>
          <p:nvPr/>
        </p:nvSpPr>
        <p:spPr bwMode="auto">
          <a:xfrm>
            <a:off x="5621338" y="3246438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>
              <a:solidFill>
                <a:schemeClr val="accent2"/>
              </a:solidFill>
              <a:latin typeface="Comic Sans MS" pitchFamily="-107" charset="0"/>
            </a:endParaRPr>
          </a:p>
        </p:txBody>
      </p:sp>
      <p:sp>
        <p:nvSpPr>
          <p:cNvPr id="314382" name="Text Box 14"/>
          <p:cNvSpPr txBox="1">
            <a:spLocks noChangeArrowheads="1"/>
          </p:cNvSpPr>
          <p:nvPr/>
        </p:nvSpPr>
        <p:spPr bwMode="auto">
          <a:xfrm>
            <a:off x="4019550" y="2847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314383" name="Text Box 15"/>
          <p:cNvSpPr txBox="1">
            <a:spLocks noChangeArrowheads="1"/>
          </p:cNvSpPr>
          <p:nvPr/>
        </p:nvSpPr>
        <p:spPr bwMode="auto">
          <a:xfrm>
            <a:off x="2371725" y="2847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314384" name="Text Box 16"/>
          <p:cNvSpPr txBox="1">
            <a:spLocks noChangeArrowheads="1"/>
          </p:cNvSpPr>
          <p:nvPr/>
        </p:nvSpPr>
        <p:spPr bwMode="auto">
          <a:xfrm>
            <a:off x="5683250" y="2847975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314385" name="AutoShape 17"/>
          <p:cNvSpPr>
            <a:spLocks/>
          </p:cNvSpPr>
          <p:nvPr/>
        </p:nvSpPr>
        <p:spPr bwMode="auto">
          <a:xfrm rot="-5400000">
            <a:off x="3312319" y="2747169"/>
            <a:ext cx="80962" cy="2108200"/>
          </a:xfrm>
          <a:prstGeom prst="leftBrace">
            <a:avLst>
              <a:gd name="adj1" fmla="val 21699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386" name="Text Box 18"/>
          <p:cNvSpPr txBox="1">
            <a:spLocks noChangeArrowheads="1"/>
          </p:cNvSpPr>
          <p:nvPr/>
        </p:nvSpPr>
        <p:spPr bwMode="auto">
          <a:xfrm>
            <a:off x="2609850" y="3811588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k elements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0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Running Time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sz="2400">
                <a:sym typeface="Symbol" pitchFamily="-107" charset="2"/>
              </a:rPr>
              <a:t>When we call RANDOMIZED-SELECT we could have three situations:</a:t>
            </a:r>
          </a:p>
          <a:p>
            <a:pPr lvl="1">
              <a:lnSpc>
                <a:spcPct val="140000"/>
              </a:lnSpc>
            </a:pPr>
            <a:r>
              <a:rPr lang="en-US" sz="2000">
                <a:sym typeface="Symbol" pitchFamily="-107" charset="2"/>
              </a:rPr>
              <a:t>The algorithm terminates with the answer (</a:t>
            </a:r>
            <a:r>
              <a:rPr lang="en-US" sz="2000">
                <a:latin typeface="Comic Sans MS" pitchFamily="-107" charset="0"/>
                <a:sym typeface="Symbol" pitchFamily="-107" charset="2"/>
              </a:rPr>
              <a:t>i = k</a:t>
            </a:r>
            <a:r>
              <a:rPr lang="en-US" sz="2000">
                <a:sym typeface="Symbol" pitchFamily="-107" charset="2"/>
              </a:rPr>
              <a:t>), or</a:t>
            </a:r>
          </a:p>
          <a:p>
            <a:pPr lvl="1">
              <a:lnSpc>
                <a:spcPct val="140000"/>
              </a:lnSpc>
            </a:pPr>
            <a:r>
              <a:rPr lang="en-US" sz="2000">
                <a:sym typeface="Symbol" pitchFamily="-107" charset="2"/>
              </a:rPr>
              <a:t>The algorithm recurses on the subarray </a:t>
            </a:r>
            <a:r>
              <a:rPr lang="en-US" sz="2000">
                <a:latin typeface="Comic Sans MS" pitchFamily="-107" charset="0"/>
                <a:sym typeface="Symbol" pitchFamily="-107" charset="2"/>
              </a:rPr>
              <a:t>A[p..q-1],</a:t>
            </a:r>
            <a:r>
              <a:rPr lang="en-US" sz="2000">
                <a:sym typeface="Symbol" pitchFamily="-107" charset="2"/>
              </a:rPr>
              <a:t> or</a:t>
            </a:r>
          </a:p>
          <a:p>
            <a:pPr lvl="1">
              <a:lnSpc>
                <a:spcPct val="140000"/>
              </a:lnSpc>
            </a:pPr>
            <a:r>
              <a:rPr lang="en-US" sz="2000">
                <a:sym typeface="Symbol" pitchFamily="-107" charset="2"/>
              </a:rPr>
              <a:t>The algorithm recurses on the subarray </a:t>
            </a:r>
            <a:r>
              <a:rPr lang="en-US" sz="2000">
                <a:latin typeface="Comic Sans MS" pitchFamily="-107" charset="0"/>
                <a:sym typeface="Symbol" pitchFamily="-107" charset="2"/>
              </a:rPr>
              <a:t>A[q+1..r]</a:t>
            </a:r>
          </a:p>
          <a:p>
            <a:pPr>
              <a:lnSpc>
                <a:spcPct val="140000"/>
              </a:lnSpc>
            </a:pPr>
            <a:r>
              <a:rPr lang="en-US" sz="2400">
                <a:sym typeface="Symbol" pitchFamily="-107" charset="2"/>
              </a:rPr>
              <a:t>The decision depends on where the </a:t>
            </a:r>
            <a:r>
              <a:rPr lang="en-US" sz="2400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400">
                <a:sym typeface="Symbol" pitchFamily="-107" charset="2"/>
              </a:rPr>
              <a:t>-th smallest element falls relative to </a:t>
            </a:r>
            <a:r>
              <a:rPr lang="en-US" sz="2400">
                <a:latin typeface="Comic Sans MS" pitchFamily="-107" charset="0"/>
                <a:sym typeface="Symbol" pitchFamily="-107" charset="2"/>
              </a:rPr>
              <a:t>A[q]</a:t>
            </a:r>
          </a:p>
          <a:p>
            <a:pPr>
              <a:lnSpc>
                <a:spcPct val="140000"/>
              </a:lnSpc>
            </a:pPr>
            <a:r>
              <a:rPr lang="en-US" sz="2400">
                <a:sym typeface="Symbol" pitchFamily="-107" charset="2"/>
              </a:rPr>
              <a:t>To obtain an upper bound for the running time </a:t>
            </a:r>
            <a:r>
              <a:rPr lang="en-US" sz="2400">
                <a:latin typeface="Comic Sans MS" pitchFamily="-107" charset="0"/>
                <a:sym typeface="Symbol" pitchFamily="-107" charset="2"/>
              </a:rPr>
              <a:t>T(n):</a:t>
            </a:r>
            <a:r>
              <a:rPr lang="en-US" sz="2400">
                <a:sym typeface="Symbol" pitchFamily="-107" charset="2"/>
              </a:rPr>
              <a:t> </a:t>
            </a:r>
          </a:p>
          <a:p>
            <a:pPr lvl="1">
              <a:lnSpc>
                <a:spcPct val="140000"/>
              </a:lnSpc>
            </a:pPr>
            <a:r>
              <a:rPr lang="en-US" sz="2000">
                <a:sym typeface="Symbol" pitchFamily="-107" charset="2"/>
              </a:rPr>
              <a:t>assume the </a:t>
            </a:r>
            <a:r>
              <a:rPr lang="en-US" sz="2000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000">
                <a:sym typeface="Symbol" pitchFamily="-107" charset="2"/>
              </a:rPr>
              <a:t>-th smallest element is always in the larger subarray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8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Running Time (cont.)</a:t>
            </a:r>
          </a:p>
        </p:txBody>
      </p:sp>
      <p:sp>
        <p:nvSpPr>
          <p:cNvPr id="316419" name="Text Box 3"/>
          <p:cNvSpPr txBox="1">
            <a:spLocks noChangeArrowheads="1"/>
          </p:cNvSpPr>
          <p:nvPr/>
        </p:nvSpPr>
        <p:spPr bwMode="auto">
          <a:xfrm>
            <a:off x="2309812" y="1243013"/>
            <a:ext cx="213527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entury Gothic"/>
                <a:cs typeface="Century Gothic"/>
              </a:rPr>
              <a:t>Probability that T(n)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Century Gothic"/>
                <a:cs typeface="Century Gothic"/>
              </a:rPr>
              <a:t>takes a value</a:t>
            </a:r>
          </a:p>
        </p:txBody>
      </p:sp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4706937" y="1243013"/>
            <a:ext cx="2300355" cy="72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sz="1600" dirty="0">
                <a:latin typeface="Century Gothic"/>
                <a:cs typeface="Century Gothic"/>
              </a:rPr>
              <a:t>The value of the random variable T(n)</a:t>
            </a:r>
          </a:p>
        </p:txBody>
      </p:sp>
      <p:sp>
        <p:nvSpPr>
          <p:cNvPr id="316421" name="AutoShape 5"/>
          <p:cNvSpPr>
            <a:spLocks/>
          </p:cNvSpPr>
          <p:nvPr/>
        </p:nvSpPr>
        <p:spPr bwMode="auto">
          <a:xfrm rot="-5400000">
            <a:off x="4533900" y="-150812"/>
            <a:ext cx="84137" cy="4300538"/>
          </a:xfrm>
          <a:prstGeom prst="leftBrace">
            <a:avLst>
              <a:gd name="adj1" fmla="val 4259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22" name="Text Box 6"/>
          <p:cNvSpPr txBox="1">
            <a:spLocks noChangeArrowheads="1"/>
          </p:cNvSpPr>
          <p:nvPr/>
        </p:nvSpPr>
        <p:spPr bwMode="auto">
          <a:xfrm>
            <a:off x="2919413" y="2043113"/>
            <a:ext cx="3429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entury Gothic"/>
                <a:cs typeface="Century Gothic"/>
              </a:rPr>
              <a:t>Summed over all possible values</a:t>
            </a:r>
          </a:p>
        </p:txBody>
      </p:sp>
      <p:graphicFrame>
        <p:nvGraphicFramePr>
          <p:cNvPr id="316423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2398713"/>
          <a:ext cx="8534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49" name="Equation" r:id="rId4" imgW="4991040" imgH="393480" progId="Equation.3">
                  <p:embed/>
                </p:oleObj>
              </mc:Choice>
              <mc:Fallback>
                <p:oleObj name="Equation" r:id="rId4" imgW="4991040" imgH="393480" progId="Equation.3">
                  <p:embed/>
                  <p:pic>
                    <p:nvPicPr>
                      <p:cNvPr id="3164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398713"/>
                        <a:ext cx="8534400" cy="6731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24" name="Text Box 8"/>
          <p:cNvSpPr txBox="1">
            <a:spLocks noChangeArrowheads="1"/>
          </p:cNvSpPr>
          <p:nvPr/>
        </p:nvSpPr>
        <p:spPr bwMode="auto">
          <a:xfrm>
            <a:off x="7664450" y="3379788"/>
            <a:ext cx="140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PARTITION</a:t>
            </a:r>
          </a:p>
        </p:txBody>
      </p:sp>
      <p:sp>
        <p:nvSpPr>
          <p:cNvPr id="316425" name="Line 9"/>
          <p:cNvSpPr>
            <a:spLocks noChangeShapeType="1"/>
          </p:cNvSpPr>
          <p:nvPr/>
        </p:nvSpPr>
        <p:spPr bwMode="auto">
          <a:xfrm flipV="1">
            <a:off x="8534400" y="2921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26" name="Text Box 10"/>
          <p:cNvSpPr txBox="1">
            <a:spLocks noChangeArrowheads="1"/>
          </p:cNvSpPr>
          <p:nvPr/>
        </p:nvSpPr>
        <p:spPr bwMode="auto">
          <a:xfrm>
            <a:off x="1371600" y="3284538"/>
            <a:ext cx="29225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since select recurses only on the larger partition</a:t>
            </a:r>
          </a:p>
        </p:txBody>
      </p:sp>
      <p:sp>
        <p:nvSpPr>
          <p:cNvPr id="316427" name="Line 11"/>
          <p:cNvSpPr>
            <a:spLocks noChangeShapeType="1"/>
          </p:cNvSpPr>
          <p:nvPr/>
        </p:nvSpPr>
        <p:spPr bwMode="auto">
          <a:xfrm flipV="1">
            <a:off x="2241550" y="288925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16428" name="Object 12"/>
          <p:cNvGraphicFramePr>
            <a:graphicFrameLocks noChangeAspect="1"/>
          </p:cNvGraphicFramePr>
          <p:nvPr/>
        </p:nvGraphicFramePr>
        <p:xfrm>
          <a:off x="733425" y="1357313"/>
          <a:ext cx="146050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0" name="Equation" r:id="rId6" imgW="660240" imgH="203040" progId="Equation.3">
                  <p:embed/>
                </p:oleObj>
              </mc:Choice>
              <mc:Fallback>
                <p:oleObj name="Equation" r:id="rId6" imgW="660240" imgH="203040" progId="Equation.3">
                  <p:embed/>
                  <p:pic>
                    <p:nvPicPr>
                      <p:cNvPr id="3164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357313"/>
                        <a:ext cx="1460500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29" name="Text Box 13"/>
          <p:cNvSpPr txBox="1">
            <a:spLocks noChangeArrowheads="1"/>
          </p:cNvSpPr>
          <p:nvPr/>
        </p:nvSpPr>
        <p:spPr bwMode="auto">
          <a:xfrm>
            <a:off x="4306888" y="1422400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pitchFamily="-107" charset="2"/>
              </a:rPr>
              <a:t>×</a:t>
            </a:r>
          </a:p>
        </p:txBody>
      </p:sp>
      <p:graphicFrame>
        <p:nvGraphicFramePr>
          <p:cNvPr id="316430" name="Object 14"/>
          <p:cNvGraphicFramePr>
            <a:graphicFrameLocks noChangeAspect="1"/>
          </p:cNvGraphicFramePr>
          <p:nvPr/>
        </p:nvGraphicFramePr>
        <p:xfrm>
          <a:off x="812800" y="5205413"/>
          <a:ext cx="35210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1" name="Equation" r:id="rId8" imgW="1892160" imgH="457200" progId="Equation.3">
                  <p:embed/>
                </p:oleObj>
              </mc:Choice>
              <mc:Fallback>
                <p:oleObj name="Equation" r:id="rId8" imgW="1892160" imgH="457200" progId="Equation.3">
                  <p:embed/>
                  <p:pic>
                    <p:nvPicPr>
                      <p:cNvPr id="31643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5205413"/>
                        <a:ext cx="3521075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31" name="Rectangle 15"/>
          <p:cNvSpPr>
            <a:spLocks noChangeArrowheads="1"/>
          </p:cNvSpPr>
          <p:nvPr/>
        </p:nvSpPr>
        <p:spPr bwMode="auto">
          <a:xfrm>
            <a:off x="4500563" y="5288036"/>
            <a:ext cx="4370021" cy="52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000" b="1" dirty="0">
                <a:solidFill>
                  <a:schemeClr val="accent2"/>
                </a:solidFill>
                <a:latin typeface="Century Gothic"/>
                <a:cs typeface="Century Gothic"/>
                <a:sym typeface="Symbol" pitchFamily="-107" charset="2"/>
              </a:rPr>
              <a:t>T(n) = O(n) (prove by substitution)</a:t>
            </a:r>
          </a:p>
        </p:txBody>
      </p:sp>
      <p:graphicFrame>
        <p:nvGraphicFramePr>
          <p:cNvPr id="316432" name="Object 16"/>
          <p:cNvGraphicFramePr>
            <a:graphicFrameLocks noChangeAspect="1"/>
          </p:cNvGraphicFramePr>
          <p:nvPr/>
        </p:nvGraphicFramePr>
        <p:xfrm>
          <a:off x="795338" y="4308475"/>
          <a:ext cx="10207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2" name="Equation" r:id="rId10" imgW="622080" imgH="215640" progId="Equation.3">
                  <p:embed/>
                </p:oleObj>
              </mc:Choice>
              <mc:Fallback>
                <p:oleObj name="Equation" r:id="rId10" imgW="622080" imgH="215640" progId="Equation.3">
                  <p:embed/>
                  <p:pic>
                    <p:nvPicPr>
                      <p:cNvPr id="31643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4308475"/>
                        <a:ext cx="1020762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33" name="Object 17"/>
          <p:cNvGraphicFramePr>
            <a:graphicFrameLocks noChangeAspect="1"/>
          </p:cNvGraphicFramePr>
          <p:nvPr/>
        </p:nvGraphicFramePr>
        <p:xfrm>
          <a:off x="1812925" y="4308475"/>
          <a:ext cx="106362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3" name="Equation" r:id="rId12" imgW="647640" imgH="215640" progId="Equation.3">
                  <p:embed/>
                </p:oleObj>
              </mc:Choice>
              <mc:Fallback>
                <p:oleObj name="Equation" r:id="rId12" imgW="647640" imgH="215640" progId="Equation.3">
                  <p:embed/>
                  <p:pic>
                    <p:nvPicPr>
                      <p:cNvPr id="3164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4308475"/>
                        <a:ext cx="1063625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34" name="Object 18"/>
          <p:cNvGraphicFramePr>
            <a:graphicFrameLocks noChangeAspect="1"/>
          </p:cNvGraphicFramePr>
          <p:nvPr/>
        </p:nvGraphicFramePr>
        <p:xfrm>
          <a:off x="2871788" y="4308475"/>
          <a:ext cx="1041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4" name="Equation" r:id="rId14" imgW="634680" imgH="215640" progId="Equation.3">
                  <p:embed/>
                </p:oleObj>
              </mc:Choice>
              <mc:Fallback>
                <p:oleObj name="Equation" r:id="rId14" imgW="634680" imgH="215640" progId="Equation.3">
                  <p:embed/>
                  <p:pic>
                    <p:nvPicPr>
                      <p:cNvPr id="31643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788" y="4308475"/>
                        <a:ext cx="10414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35" name="Object 19"/>
          <p:cNvGraphicFramePr>
            <a:graphicFrameLocks noChangeAspect="1"/>
          </p:cNvGraphicFramePr>
          <p:nvPr/>
        </p:nvGraphicFramePr>
        <p:xfrm>
          <a:off x="3910013" y="4308475"/>
          <a:ext cx="11049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5" name="Equation" r:id="rId16" imgW="672840" imgH="215640" progId="Equation.3">
                  <p:embed/>
                </p:oleObj>
              </mc:Choice>
              <mc:Fallback>
                <p:oleObj name="Equation" r:id="rId16" imgW="672840" imgH="215640" progId="Equation.3">
                  <p:embed/>
                  <p:pic>
                    <p:nvPicPr>
                      <p:cNvPr id="31643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0013" y="4308475"/>
                        <a:ext cx="11049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36" name="Object 20"/>
          <p:cNvGraphicFramePr>
            <a:graphicFrameLocks noChangeAspect="1"/>
          </p:cNvGraphicFramePr>
          <p:nvPr/>
        </p:nvGraphicFramePr>
        <p:xfrm>
          <a:off x="193675" y="4119563"/>
          <a:ext cx="5175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6" name="Equation" r:id="rId18" imgW="279360" imgH="393480" progId="Equation.3">
                  <p:embed/>
                </p:oleObj>
              </mc:Choice>
              <mc:Fallback>
                <p:oleObj name="Equation" r:id="rId18" imgW="279360" imgH="393480" progId="Equation.3">
                  <p:embed/>
                  <p:pic>
                    <p:nvPicPr>
                      <p:cNvPr id="31643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4119563"/>
                        <a:ext cx="517525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37" name="AutoShape 21"/>
          <p:cNvSpPr>
            <a:spLocks/>
          </p:cNvSpPr>
          <p:nvPr/>
        </p:nvSpPr>
        <p:spPr bwMode="auto">
          <a:xfrm>
            <a:off x="708025" y="4152900"/>
            <a:ext cx="92075" cy="665163"/>
          </a:xfrm>
          <a:prstGeom prst="leftBracket">
            <a:avLst>
              <a:gd name="adj" fmla="val 602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38" name="AutoShape 22"/>
          <p:cNvSpPr>
            <a:spLocks/>
          </p:cNvSpPr>
          <p:nvPr/>
        </p:nvSpPr>
        <p:spPr bwMode="auto">
          <a:xfrm>
            <a:off x="8145463" y="4156075"/>
            <a:ext cx="88900" cy="657225"/>
          </a:xfrm>
          <a:prstGeom prst="rightBracket">
            <a:avLst>
              <a:gd name="adj" fmla="val 6160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16439" name="Object 23"/>
          <p:cNvGraphicFramePr>
            <a:graphicFrameLocks noChangeAspect="1"/>
          </p:cNvGraphicFramePr>
          <p:nvPr/>
        </p:nvGraphicFramePr>
        <p:xfrm>
          <a:off x="8229600" y="4316413"/>
          <a:ext cx="7588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7" name="Equation" r:id="rId20" imgW="457200" imgH="203040" progId="Equation.3">
                  <p:embed/>
                </p:oleObj>
              </mc:Choice>
              <mc:Fallback>
                <p:oleObj name="Equation" r:id="rId20" imgW="457200" imgH="203040" progId="Equation.3">
                  <p:embed/>
                  <p:pic>
                    <p:nvPicPr>
                      <p:cNvPr id="31643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4316413"/>
                        <a:ext cx="75882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40" name="Object 24"/>
          <p:cNvGraphicFramePr>
            <a:graphicFrameLocks noChangeAspect="1"/>
          </p:cNvGraphicFramePr>
          <p:nvPr/>
        </p:nvGraphicFramePr>
        <p:xfrm>
          <a:off x="7315200" y="4308475"/>
          <a:ext cx="83343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8" name="Equation" r:id="rId22" imgW="507960" imgH="215640" progId="Equation.3">
                  <p:embed/>
                </p:oleObj>
              </mc:Choice>
              <mc:Fallback>
                <p:oleObj name="Equation" r:id="rId22" imgW="507960" imgH="215640" progId="Equation.3">
                  <p:embed/>
                  <p:pic>
                    <p:nvPicPr>
                      <p:cNvPr id="31644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308475"/>
                        <a:ext cx="833438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41" name="Object 25"/>
          <p:cNvGraphicFramePr>
            <a:graphicFrameLocks noChangeAspect="1"/>
          </p:cNvGraphicFramePr>
          <p:nvPr/>
        </p:nvGraphicFramePr>
        <p:xfrm>
          <a:off x="5010150" y="4308475"/>
          <a:ext cx="12509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59" name="Equation" r:id="rId24" imgW="761760" imgH="215640" progId="Equation.3">
                  <p:embed/>
                </p:oleObj>
              </mc:Choice>
              <mc:Fallback>
                <p:oleObj name="Equation" r:id="rId24" imgW="761760" imgH="215640" progId="Equation.3">
                  <p:embed/>
                  <p:pic>
                    <p:nvPicPr>
                      <p:cNvPr id="31644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4308475"/>
                        <a:ext cx="125095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42" name="Object 26"/>
          <p:cNvGraphicFramePr>
            <a:graphicFrameLocks noChangeAspect="1"/>
          </p:cNvGraphicFramePr>
          <p:nvPr/>
        </p:nvGraphicFramePr>
        <p:xfrm>
          <a:off x="6257925" y="4308475"/>
          <a:ext cx="106203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60" name="Equation" r:id="rId26" imgW="647640" imgH="215640" progId="Equation.3">
                  <p:embed/>
                </p:oleObj>
              </mc:Choice>
              <mc:Fallback>
                <p:oleObj name="Equation" r:id="rId26" imgW="647640" imgH="215640" progId="Equation.3">
                  <p:embed/>
                  <p:pic>
                    <p:nvPicPr>
                      <p:cNvPr id="31644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4308475"/>
                        <a:ext cx="1062038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F22C-61EC-3A4B-8BFA-1CEBFB5B19B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5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/>
      <p:bldP spid="316420" grpId="0"/>
      <p:bldP spid="316421" grpId="0" animBg="1"/>
      <p:bldP spid="316422" grpId="0"/>
      <p:bldP spid="316424" grpId="0"/>
      <p:bldP spid="316425" grpId="0" animBg="1"/>
      <p:bldP spid="316426" grpId="0"/>
      <p:bldP spid="316427" grpId="0" animBg="1"/>
      <p:bldP spid="316429" grpId="0"/>
      <p:bldP spid="316431" grpId="0"/>
      <p:bldP spid="316437" grpId="0" animBg="1"/>
      <p:bldP spid="31643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Better Selection Algorithm</a:t>
            </a:r>
            <a:endParaRPr lang="en-US">
              <a:latin typeface="Comic Sans MS" pitchFamily="-107" charset="0"/>
            </a:endParaRP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57288"/>
            <a:ext cx="8229600" cy="5257800"/>
          </a:xfrm>
        </p:spPr>
        <p:txBody>
          <a:bodyPr/>
          <a:lstStyle/>
          <a:p>
            <a:pPr marL="533400" indent="-533400">
              <a:lnSpc>
                <a:spcPct val="150000"/>
              </a:lnSpc>
            </a:pPr>
            <a:r>
              <a:rPr lang="en-US" dirty="0"/>
              <a:t>Can perform Selection in </a:t>
            </a:r>
            <a:r>
              <a:rPr lang="en-US" dirty="0">
                <a:latin typeface="Comic Sans MS" pitchFamily="-107" charset="0"/>
              </a:rPr>
              <a:t>O(n)</a:t>
            </a:r>
            <a:r>
              <a:rPr lang="en-US" dirty="0"/>
              <a:t> Worst Case</a:t>
            </a:r>
          </a:p>
          <a:p>
            <a:pPr marL="533400" indent="-533400">
              <a:lnSpc>
                <a:spcPct val="150000"/>
              </a:lnSpc>
            </a:pPr>
            <a:r>
              <a:rPr lang="en-US" dirty="0">
                <a:solidFill>
                  <a:srgbClr val="DD0111"/>
                </a:solidFill>
              </a:rPr>
              <a:t>Idea: guarantee a good split on partitioning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/>
              <a:t>Running time is influenced by how “balanced” are the resulting partitions</a:t>
            </a:r>
          </a:p>
          <a:p>
            <a:pPr marL="533400" indent="-533400">
              <a:lnSpc>
                <a:spcPct val="150000"/>
              </a:lnSpc>
            </a:pPr>
            <a:r>
              <a:rPr lang="en-US" dirty="0"/>
              <a:t>Use a modified version of PARTITION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/>
              <a:t>Takes as input the element around which to partition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5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in </a:t>
            </a:r>
            <a:r>
              <a:rPr lang="en-US">
                <a:latin typeface="Comic Sans MS" pitchFamily="-107" charset="0"/>
              </a:rPr>
              <a:t>O(n)</a:t>
            </a:r>
            <a:r>
              <a:rPr lang="en-US"/>
              <a:t> Worst Case</a:t>
            </a:r>
            <a:endParaRPr lang="en-US">
              <a:latin typeface="Comic Sans MS" pitchFamily="-107" charset="0"/>
            </a:endParaRP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2657475"/>
            <a:ext cx="8558212" cy="3987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000" dirty="0"/>
              <a:t>Divide the </a:t>
            </a:r>
            <a:r>
              <a:rPr lang="en-US" sz="2000" dirty="0">
                <a:latin typeface="Comic Sans MS" pitchFamily="-107" charset="0"/>
              </a:rPr>
              <a:t>n</a:t>
            </a:r>
            <a:r>
              <a:rPr lang="en-US" sz="2000" i="1" dirty="0"/>
              <a:t> </a:t>
            </a:r>
            <a:r>
              <a:rPr lang="en-US" sz="2000" dirty="0"/>
              <a:t>elements into groups of 5 </a:t>
            </a:r>
            <a:r>
              <a:rPr lang="en-US" sz="2000" dirty="0">
                <a:sym typeface="Symbol" pitchFamily="-107" charset="2"/>
              </a:rPr>
              <a:t>⇒⎡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sym typeface="Symbol" pitchFamily="-107" charset="2"/>
              </a:rPr>
              <a:t>⎤ groups </a:t>
            </a:r>
          </a:p>
          <a:p>
            <a:pPr marL="533400" indent="-533400">
              <a:buFontTx/>
              <a:buAutoNum type="arabicPeriod"/>
            </a:pPr>
            <a:r>
              <a:rPr lang="en-US" sz="2000" dirty="0"/>
              <a:t>Find the median of each of the </a:t>
            </a:r>
            <a:r>
              <a:rPr lang="en-US" sz="2000" dirty="0">
                <a:sym typeface="Symbol" pitchFamily="-107" charset="2"/>
              </a:rPr>
              <a:t>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sym typeface="Symbol" pitchFamily="-107" charset="2"/>
              </a:rPr>
              <a:t>⎤ groups</a:t>
            </a:r>
          </a:p>
          <a:p>
            <a:pPr marL="914400" lvl="1" indent="-457200">
              <a:buFontTx/>
              <a:buChar char="•"/>
            </a:pPr>
            <a:r>
              <a:rPr lang="en-US" sz="1800" dirty="0">
                <a:sym typeface="Symbol" pitchFamily="-107" charset="2"/>
              </a:rPr>
              <a:t>Use insertion sort, then pick the median</a:t>
            </a:r>
          </a:p>
          <a:p>
            <a:pPr marL="533400" indent="-533400">
              <a:buFontTx/>
              <a:buAutoNum type="arabicPeriod"/>
            </a:pPr>
            <a:r>
              <a:rPr lang="en-US" sz="2000" dirty="0">
                <a:sym typeface="Symbol" pitchFamily="-107" charset="2"/>
              </a:rPr>
              <a:t>Use SELECT recursively to find the median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x</a:t>
            </a:r>
            <a:r>
              <a:rPr lang="en-US" sz="2000" dirty="0">
                <a:sym typeface="Symbol" pitchFamily="-107" charset="2"/>
              </a:rPr>
              <a:t> of the 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sym typeface="Symbol" pitchFamily="-107" charset="2"/>
              </a:rPr>
              <a:t>⎤ medians</a:t>
            </a:r>
          </a:p>
          <a:p>
            <a:pPr marL="533400" indent="-533400">
              <a:buFontTx/>
              <a:buAutoNum type="arabicPeriod"/>
            </a:pPr>
            <a:r>
              <a:rPr lang="en-US" sz="2000" dirty="0">
                <a:sym typeface="Symbol" pitchFamily="-107" charset="2"/>
              </a:rPr>
              <a:t>Partition the input array around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x</a:t>
            </a:r>
            <a:r>
              <a:rPr lang="en-US" sz="2000" dirty="0">
                <a:sym typeface="Symbol" pitchFamily="-107" charset="2"/>
              </a:rPr>
              <a:t>, using the modified version of PARTITION</a:t>
            </a:r>
          </a:p>
          <a:p>
            <a:pPr marL="914400" lvl="1" indent="-457200">
              <a:buFontTx/>
              <a:buChar char="•"/>
            </a:pPr>
            <a:r>
              <a:rPr lang="en-US" sz="1800" dirty="0">
                <a:sym typeface="Symbol" pitchFamily="-107" charset="2"/>
              </a:rPr>
              <a:t>There are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 k-1</a:t>
            </a:r>
            <a:r>
              <a:rPr lang="en-US" sz="1800" dirty="0">
                <a:sym typeface="Symbol" pitchFamily="-107" charset="2"/>
              </a:rPr>
              <a:t> elements on the low side of the partition and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n-k</a:t>
            </a:r>
            <a:r>
              <a:rPr lang="en-US" sz="1800" dirty="0">
                <a:sym typeface="Symbol" pitchFamily="-107" charset="2"/>
              </a:rPr>
              <a:t> on the high side</a:t>
            </a:r>
          </a:p>
          <a:p>
            <a:pPr marL="533400" indent="-533400">
              <a:buFontTx/>
              <a:buAutoNum type="arabicPeriod"/>
            </a:pPr>
            <a:r>
              <a:rPr lang="en-US" sz="2000" dirty="0">
                <a:sym typeface="Symbol" pitchFamily="-107" charset="2"/>
              </a:rPr>
              <a:t>If </a:t>
            </a:r>
            <a:r>
              <a:rPr lang="en-US" sz="20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 = k</a:t>
            </a:r>
            <a:r>
              <a:rPr lang="en-US" sz="2000" dirty="0">
                <a:sym typeface="Symbol" pitchFamily="-107" charset="2"/>
              </a:rPr>
              <a:t> then return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x</a:t>
            </a:r>
            <a:r>
              <a:rPr lang="en-US" sz="2000" dirty="0">
                <a:sym typeface="Symbol" pitchFamily="-107" charset="2"/>
              </a:rPr>
              <a:t>. Otherwise, use SELECT recursively:</a:t>
            </a:r>
          </a:p>
          <a:p>
            <a:pPr marL="914400" lvl="1" indent="-457200">
              <a:buFontTx/>
              <a:buChar char="•"/>
            </a:pPr>
            <a:r>
              <a:rPr lang="en-US" sz="1800" dirty="0">
                <a:sym typeface="Symbol" pitchFamily="-107" charset="2"/>
              </a:rPr>
              <a:t>Find the </a:t>
            </a:r>
            <a:r>
              <a:rPr lang="en-US" sz="18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1800" dirty="0" err="1">
                <a:sym typeface="Symbol" pitchFamily="-107" charset="2"/>
              </a:rPr>
              <a:t>-th</a:t>
            </a:r>
            <a:r>
              <a:rPr lang="en-US" sz="1800" dirty="0">
                <a:sym typeface="Symbol" pitchFamily="-107" charset="2"/>
              </a:rPr>
              <a:t> smallest element on the low side if </a:t>
            </a:r>
            <a:r>
              <a:rPr lang="en-US" sz="18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 &lt; k</a:t>
            </a:r>
          </a:p>
          <a:p>
            <a:pPr marL="914400" lvl="1" indent="-457200">
              <a:buFontTx/>
              <a:buChar char="•"/>
            </a:pPr>
            <a:r>
              <a:rPr lang="en-US" sz="1800" dirty="0">
                <a:sym typeface="Symbol" pitchFamily="-107" charset="2"/>
              </a:rPr>
              <a:t>Find the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(</a:t>
            </a:r>
            <a:r>
              <a:rPr lang="en-US" sz="18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-k)</a:t>
            </a:r>
            <a:r>
              <a:rPr lang="en-US" sz="1800" dirty="0">
                <a:sym typeface="Symbol" pitchFamily="-107" charset="2"/>
              </a:rPr>
              <a:t>-</a:t>
            </a:r>
            <a:r>
              <a:rPr lang="en-US" sz="1800" dirty="0" err="1">
                <a:sym typeface="Symbol" pitchFamily="-107" charset="2"/>
              </a:rPr>
              <a:t>th</a:t>
            </a:r>
            <a:r>
              <a:rPr lang="en-US" sz="1800" dirty="0">
                <a:sym typeface="Symbol" pitchFamily="-107" charset="2"/>
              </a:rPr>
              <a:t> smallest element on the high side if </a:t>
            </a:r>
            <a:r>
              <a:rPr lang="en-US" sz="18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 &gt; k</a:t>
            </a:r>
          </a:p>
        </p:txBody>
      </p:sp>
      <p:sp>
        <p:nvSpPr>
          <p:cNvPr id="465924" name="Rectangle 4"/>
          <p:cNvSpPr>
            <a:spLocks noChangeArrowheads="1"/>
          </p:cNvSpPr>
          <p:nvPr/>
        </p:nvSpPr>
        <p:spPr bwMode="auto">
          <a:xfrm>
            <a:off x="717550" y="1263650"/>
            <a:ext cx="7600950" cy="32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5925" name="Text Box 5"/>
          <p:cNvSpPr txBox="1">
            <a:spLocks noChangeArrowheads="1"/>
          </p:cNvSpPr>
          <p:nvPr/>
        </p:nvSpPr>
        <p:spPr bwMode="auto">
          <a:xfrm>
            <a:off x="200025" y="124618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A:</a:t>
            </a:r>
          </a:p>
        </p:txBody>
      </p:sp>
      <p:grpSp>
        <p:nvGrpSpPr>
          <p:cNvPr id="465926" name="Group 6"/>
          <p:cNvGrpSpPr>
            <a:grpSpLocks/>
          </p:cNvGrpSpPr>
          <p:nvPr/>
        </p:nvGrpSpPr>
        <p:grpSpPr bwMode="auto">
          <a:xfrm>
            <a:off x="965200" y="1181100"/>
            <a:ext cx="7116763" cy="490538"/>
            <a:chOff x="608" y="744"/>
            <a:chExt cx="4483" cy="309"/>
          </a:xfrm>
        </p:grpSpPr>
        <p:sp>
          <p:nvSpPr>
            <p:cNvPr id="465927" name="Line 7"/>
            <p:cNvSpPr>
              <a:spLocks noChangeShapeType="1"/>
            </p:cNvSpPr>
            <p:nvPr/>
          </p:nvSpPr>
          <p:spPr bwMode="auto">
            <a:xfrm>
              <a:off x="1229" y="747"/>
              <a:ext cx="0" cy="3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28" name="Line 8"/>
            <p:cNvSpPr>
              <a:spLocks noChangeShapeType="1"/>
            </p:cNvSpPr>
            <p:nvPr/>
          </p:nvSpPr>
          <p:spPr bwMode="auto">
            <a:xfrm>
              <a:off x="2040" y="752"/>
              <a:ext cx="0" cy="3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29" name="Line 9"/>
            <p:cNvSpPr>
              <a:spLocks noChangeShapeType="1"/>
            </p:cNvSpPr>
            <p:nvPr/>
          </p:nvSpPr>
          <p:spPr bwMode="auto">
            <a:xfrm>
              <a:off x="2852" y="744"/>
              <a:ext cx="0" cy="3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0" name="Line 10"/>
            <p:cNvSpPr>
              <a:spLocks noChangeShapeType="1"/>
            </p:cNvSpPr>
            <p:nvPr/>
          </p:nvSpPr>
          <p:spPr bwMode="auto">
            <a:xfrm>
              <a:off x="3267" y="891"/>
              <a:ext cx="2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1" name="Line 11"/>
            <p:cNvSpPr>
              <a:spLocks noChangeShapeType="1"/>
            </p:cNvSpPr>
            <p:nvPr/>
          </p:nvSpPr>
          <p:spPr bwMode="auto">
            <a:xfrm>
              <a:off x="4450" y="750"/>
              <a:ext cx="0" cy="3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2" name="Line 12"/>
            <p:cNvSpPr>
              <a:spLocks noChangeShapeType="1"/>
            </p:cNvSpPr>
            <p:nvPr/>
          </p:nvSpPr>
          <p:spPr bwMode="auto">
            <a:xfrm>
              <a:off x="608" y="796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3" name="Line 13"/>
            <p:cNvSpPr>
              <a:spLocks noChangeShapeType="1"/>
            </p:cNvSpPr>
            <p:nvPr/>
          </p:nvSpPr>
          <p:spPr bwMode="auto">
            <a:xfrm>
              <a:off x="761" y="796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4" name="Line 14"/>
            <p:cNvSpPr>
              <a:spLocks noChangeShapeType="1"/>
            </p:cNvSpPr>
            <p:nvPr/>
          </p:nvSpPr>
          <p:spPr bwMode="auto">
            <a:xfrm>
              <a:off x="914" y="796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5" name="Line 15"/>
            <p:cNvSpPr>
              <a:spLocks noChangeShapeType="1"/>
            </p:cNvSpPr>
            <p:nvPr/>
          </p:nvSpPr>
          <p:spPr bwMode="auto">
            <a:xfrm>
              <a:off x="1068" y="796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6" name="Line 16"/>
            <p:cNvSpPr>
              <a:spLocks noChangeShapeType="1"/>
            </p:cNvSpPr>
            <p:nvPr/>
          </p:nvSpPr>
          <p:spPr bwMode="auto">
            <a:xfrm>
              <a:off x="1411" y="79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7" name="Line 17"/>
            <p:cNvSpPr>
              <a:spLocks noChangeShapeType="1"/>
            </p:cNvSpPr>
            <p:nvPr/>
          </p:nvSpPr>
          <p:spPr bwMode="auto">
            <a:xfrm>
              <a:off x="1564" y="79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8" name="Line 18"/>
            <p:cNvSpPr>
              <a:spLocks noChangeShapeType="1"/>
            </p:cNvSpPr>
            <p:nvPr/>
          </p:nvSpPr>
          <p:spPr bwMode="auto">
            <a:xfrm>
              <a:off x="1717" y="79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9" name="Line 19"/>
            <p:cNvSpPr>
              <a:spLocks noChangeShapeType="1"/>
            </p:cNvSpPr>
            <p:nvPr/>
          </p:nvSpPr>
          <p:spPr bwMode="auto">
            <a:xfrm>
              <a:off x="1871" y="79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0" name="Line 20"/>
            <p:cNvSpPr>
              <a:spLocks noChangeShapeType="1"/>
            </p:cNvSpPr>
            <p:nvPr/>
          </p:nvSpPr>
          <p:spPr bwMode="auto">
            <a:xfrm>
              <a:off x="2222" y="799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1" name="Line 21"/>
            <p:cNvSpPr>
              <a:spLocks noChangeShapeType="1"/>
            </p:cNvSpPr>
            <p:nvPr/>
          </p:nvSpPr>
          <p:spPr bwMode="auto">
            <a:xfrm>
              <a:off x="2375" y="799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2" name="Line 22"/>
            <p:cNvSpPr>
              <a:spLocks noChangeShapeType="1"/>
            </p:cNvSpPr>
            <p:nvPr/>
          </p:nvSpPr>
          <p:spPr bwMode="auto">
            <a:xfrm>
              <a:off x="2528" y="799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3" name="Line 23"/>
            <p:cNvSpPr>
              <a:spLocks noChangeShapeType="1"/>
            </p:cNvSpPr>
            <p:nvPr/>
          </p:nvSpPr>
          <p:spPr bwMode="auto">
            <a:xfrm>
              <a:off x="2682" y="799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4" name="Line 24"/>
            <p:cNvSpPr>
              <a:spLocks noChangeShapeType="1"/>
            </p:cNvSpPr>
            <p:nvPr/>
          </p:nvSpPr>
          <p:spPr bwMode="auto">
            <a:xfrm>
              <a:off x="4631" y="801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5" name="Line 25"/>
            <p:cNvSpPr>
              <a:spLocks noChangeShapeType="1"/>
            </p:cNvSpPr>
            <p:nvPr/>
          </p:nvSpPr>
          <p:spPr bwMode="auto">
            <a:xfrm>
              <a:off x="4784" y="801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6" name="Line 26"/>
            <p:cNvSpPr>
              <a:spLocks noChangeShapeType="1"/>
            </p:cNvSpPr>
            <p:nvPr/>
          </p:nvSpPr>
          <p:spPr bwMode="auto">
            <a:xfrm>
              <a:off x="4937" y="801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47" name="Line 27"/>
            <p:cNvSpPr>
              <a:spLocks noChangeShapeType="1"/>
            </p:cNvSpPr>
            <p:nvPr/>
          </p:nvSpPr>
          <p:spPr bwMode="auto">
            <a:xfrm>
              <a:off x="5091" y="801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5948" name="Group 28"/>
          <p:cNvGrpSpPr>
            <a:grpSpLocks/>
          </p:cNvGrpSpPr>
          <p:nvPr/>
        </p:nvGrpSpPr>
        <p:grpSpPr bwMode="auto">
          <a:xfrm>
            <a:off x="1171575" y="1239838"/>
            <a:ext cx="6902450" cy="347662"/>
            <a:chOff x="738" y="781"/>
            <a:chExt cx="4348" cy="219"/>
          </a:xfrm>
        </p:grpSpPr>
        <p:sp>
          <p:nvSpPr>
            <p:cNvPr id="465949" name="Text Box 29"/>
            <p:cNvSpPr txBox="1">
              <a:spLocks noChangeArrowheads="1"/>
            </p:cNvSpPr>
            <p:nvPr/>
          </p:nvSpPr>
          <p:spPr bwMode="auto">
            <a:xfrm>
              <a:off x="738" y="781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x</a:t>
              </a:r>
              <a:r>
                <a:rPr lang="en-US" sz="1600" baseline="-25000"/>
                <a:t>1</a:t>
              </a:r>
              <a:endParaRPr lang="en-US" sz="1600"/>
            </a:p>
          </p:txBody>
        </p:sp>
        <p:sp>
          <p:nvSpPr>
            <p:cNvPr id="465950" name="Text Box 30"/>
            <p:cNvSpPr txBox="1">
              <a:spLocks noChangeArrowheads="1"/>
            </p:cNvSpPr>
            <p:nvPr/>
          </p:nvSpPr>
          <p:spPr bwMode="auto">
            <a:xfrm>
              <a:off x="1543" y="787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x</a:t>
              </a:r>
              <a:r>
                <a:rPr lang="en-US" sz="1600" baseline="-25000"/>
                <a:t>2</a:t>
              </a:r>
              <a:endParaRPr lang="en-US" sz="1600"/>
            </a:p>
          </p:txBody>
        </p:sp>
        <p:sp>
          <p:nvSpPr>
            <p:cNvPr id="465951" name="Text Box 31"/>
            <p:cNvSpPr txBox="1">
              <a:spLocks noChangeArrowheads="1"/>
            </p:cNvSpPr>
            <p:nvPr/>
          </p:nvSpPr>
          <p:spPr bwMode="auto">
            <a:xfrm>
              <a:off x="2343" y="786"/>
              <a:ext cx="2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x</a:t>
              </a:r>
              <a:r>
                <a:rPr lang="en-US" sz="1600" baseline="-25000"/>
                <a:t>3</a:t>
              </a:r>
              <a:endParaRPr lang="en-US" sz="1600"/>
            </a:p>
          </p:txBody>
        </p:sp>
        <p:sp>
          <p:nvSpPr>
            <p:cNvPr id="465952" name="Text Box 32"/>
            <p:cNvSpPr txBox="1">
              <a:spLocks noChangeArrowheads="1"/>
            </p:cNvSpPr>
            <p:nvPr/>
          </p:nvSpPr>
          <p:spPr bwMode="auto">
            <a:xfrm>
              <a:off x="4707" y="788"/>
              <a:ext cx="379" cy="212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/>
                <a:t>x</a:t>
              </a:r>
              <a:r>
                <a:rPr lang="en-US" sz="1600" baseline="-25000">
                  <a:sym typeface="Symbol" pitchFamily="-107" charset="2"/>
                </a:rPr>
                <a:t>n/5</a:t>
              </a:r>
              <a:endParaRPr lang="en-US" sz="1600">
                <a:sym typeface="Symbol" pitchFamily="-107" charset="2"/>
              </a:endParaRPr>
            </a:p>
          </p:txBody>
        </p:sp>
      </p:grpSp>
      <p:grpSp>
        <p:nvGrpSpPr>
          <p:cNvPr id="465953" name="Group 33"/>
          <p:cNvGrpSpPr>
            <a:grpSpLocks/>
          </p:cNvGrpSpPr>
          <p:nvPr/>
        </p:nvGrpSpPr>
        <p:grpSpPr bwMode="auto">
          <a:xfrm>
            <a:off x="4602163" y="1665288"/>
            <a:ext cx="369887" cy="569912"/>
            <a:chOff x="2899" y="1049"/>
            <a:chExt cx="233" cy="359"/>
          </a:xfrm>
        </p:grpSpPr>
        <p:sp>
          <p:nvSpPr>
            <p:cNvPr id="465954" name="Text Box 34"/>
            <p:cNvSpPr txBox="1">
              <a:spLocks noChangeArrowheads="1"/>
            </p:cNvSpPr>
            <p:nvPr/>
          </p:nvSpPr>
          <p:spPr bwMode="auto">
            <a:xfrm>
              <a:off x="2899" y="1177"/>
              <a:ext cx="2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x</a:t>
              </a:r>
            </a:p>
          </p:txBody>
        </p:sp>
        <p:sp>
          <p:nvSpPr>
            <p:cNvPr id="465955" name="AutoShape 35"/>
            <p:cNvSpPr>
              <a:spLocks noChangeArrowheads="1"/>
            </p:cNvSpPr>
            <p:nvPr/>
          </p:nvSpPr>
          <p:spPr bwMode="auto">
            <a:xfrm>
              <a:off x="2970" y="1049"/>
              <a:ext cx="90" cy="153"/>
            </a:xfrm>
            <a:prstGeom prst="downArrow">
              <a:avLst>
                <a:gd name="adj1" fmla="val 50000"/>
                <a:gd name="adj2" fmla="val 4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5956" name="Group 36"/>
          <p:cNvGrpSpPr>
            <a:grpSpLocks/>
          </p:cNvGrpSpPr>
          <p:nvPr/>
        </p:nvGrpSpPr>
        <p:grpSpPr bwMode="auto">
          <a:xfrm>
            <a:off x="717550" y="2085975"/>
            <a:ext cx="7600950" cy="496888"/>
            <a:chOff x="452" y="1314"/>
            <a:chExt cx="4788" cy="313"/>
          </a:xfrm>
        </p:grpSpPr>
        <p:sp>
          <p:nvSpPr>
            <p:cNvPr id="465957" name="Rectangle 37"/>
            <p:cNvSpPr>
              <a:spLocks noChangeArrowheads="1"/>
            </p:cNvSpPr>
            <p:nvPr/>
          </p:nvSpPr>
          <p:spPr bwMode="auto">
            <a:xfrm>
              <a:off x="452" y="1369"/>
              <a:ext cx="4788" cy="20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58" name="Line 38"/>
            <p:cNvSpPr>
              <a:spLocks noChangeShapeType="1"/>
            </p:cNvSpPr>
            <p:nvPr/>
          </p:nvSpPr>
          <p:spPr bwMode="auto">
            <a:xfrm>
              <a:off x="2615" y="1314"/>
              <a:ext cx="0" cy="3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59" name="Line 39"/>
            <p:cNvSpPr>
              <a:spLocks noChangeShapeType="1"/>
            </p:cNvSpPr>
            <p:nvPr/>
          </p:nvSpPr>
          <p:spPr bwMode="auto">
            <a:xfrm>
              <a:off x="2855" y="1316"/>
              <a:ext cx="0" cy="3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60" name="Text Box 40"/>
            <p:cNvSpPr txBox="1">
              <a:spLocks noChangeArrowheads="1"/>
            </p:cNvSpPr>
            <p:nvPr/>
          </p:nvSpPr>
          <p:spPr bwMode="auto">
            <a:xfrm>
              <a:off x="2636" y="1364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x</a:t>
              </a:r>
            </a:p>
          </p:txBody>
        </p:sp>
        <p:sp>
          <p:nvSpPr>
            <p:cNvPr id="465961" name="Text Box 41"/>
            <p:cNvSpPr txBox="1">
              <a:spLocks noChangeArrowheads="1"/>
            </p:cNvSpPr>
            <p:nvPr/>
          </p:nvSpPr>
          <p:spPr bwMode="auto">
            <a:xfrm>
              <a:off x="870" y="1358"/>
              <a:ext cx="10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k – 1</a:t>
              </a:r>
              <a:r>
                <a:rPr lang="en-US"/>
                <a:t> elements</a:t>
              </a:r>
            </a:p>
          </p:txBody>
        </p:sp>
        <p:sp>
          <p:nvSpPr>
            <p:cNvPr id="465962" name="Text Box 42"/>
            <p:cNvSpPr txBox="1">
              <a:spLocks noChangeArrowheads="1"/>
            </p:cNvSpPr>
            <p:nvPr/>
          </p:nvSpPr>
          <p:spPr bwMode="auto">
            <a:xfrm>
              <a:off x="3493" y="1351"/>
              <a:ext cx="10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n - k</a:t>
              </a:r>
              <a:r>
                <a:rPr lang="en-US"/>
                <a:t> elements</a:t>
              </a:r>
            </a:p>
          </p:txBody>
        </p:sp>
      </p:grp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</p:spTree>
    <p:extLst>
      <p:ext uri="{BB962C8B-B14F-4D97-AF65-F5344CB8AC3E}">
        <p14:creationId xmlns:p14="http://schemas.microsoft.com/office/powerpoint/2010/main" val="351873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00443-9D96-E443-A86D-CF913AF3B559}" type="slidenum">
              <a:rPr lang="en-US"/>
              <a:pPr/>
              <a:t>3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0013"/>
            <a:ext cx="9241277" cy="906462"/>
          </a:xfrm>
        </p:spPr>
        <p:txBody>
          <a:bodyPr/>
          <a:lstStyle/>
          <a:p>
            <a:r>
              <a:rPr lang="en-US"/>
              <a:t>Random Variables and Expectation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42325" cy="5303837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/>
              <a:t>Expected value (expectation, mean) of a discrete random variable X is: 	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/>
              <a:t>			</a:t>
            </a:r>
            <a:r>
              <a:rPr lang="en-US" dirty="0">
                <a:latin typeface="Comic Sans MS" pitchFamily="-107" charset="0"/>
              </a:rPr>
              <a:t>E[X] = </a:t>
            </a:r>
            <a:r>
              <a:rPr lang="el-GR" dirty="0">
                <a:latin typeface="Comic Sans MS" pitchFamily="-107" charset="0"/>
              </a:rPr>
              <a:t>Σ</a:t>
            </a:r>
            <a:r>
              <a:rPr lang="en-US" baseline="-25000" dirty="0">
                <a:latin typeface="Comic Sans MS" pitchFamily="-107" charset="0"/>
              </a:rPr>
              <a:t>x</a:t>
            </a:r>
            <a:r>
              <a:rPr lang="en-US" dirty="0">
                <a:latin typeface="Comic Sans MS" pitchFamily="-107" charset="0"/>
              </a:rPr>
              <a:t> x </a:t>
            </a:r>
            <a:r>
              <a:rPr lang="en-US" dirty="0" err="1">
                <a:latin typeface="Comic Sans MS" pitchFamily="-107" charset="0"/>
              </a:rPr>
              <a:t>Pr</a:t>
            </a:r>
            <a:r>
              <a:rPr lang="en-US" dirty="0">
                <a:latin typeface="Comic Sans MS" pitchFamily="-107" charset="0"/>
              </a:rPr>
              <a:t>{X = x}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“Average” over all possible values of random variable X</a:t>
            </a:r>
          </a:p>
          <a:p>
            <a:pPr lvl="1">
              <a:lnSpc>
                <a:spcPct val="130000"/>
              </a:lnSpc>
            </a:pPr>
            <a:endParaRPr lang="en-US" dirty="0"/>
          </a:p>
          <a:p>
            <a:pPr>
              <a:lnSpc>
                <a:spcPct val="120000"/>
              </a:lnSpc>
              <a:buFontTx/>
              <a:buNone/>
            </a:pPr>
            <a:r>
              <a:rPr lang="en-US" sz="3200" dirty="0">
                <a:solidFill>
                  <a:srgbClr val="DD0111"/>
                </a:solidFill>
                <a:latin typeface="Monotype Corsiva" pitchFamily="-107" charset="0"/>
              </a:rPr>
              <a:t>E.g.:</a:t>
            </a:r>
            <a:r>
              <a:rPr lang="en-US" sz="3200" dirty="0"/>
              <a:t> X = face of one fair dice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800" dirty="0"/>
              <a:t>E[X] = 1×</a:t>
            </a:r>
            <a:r>
              <a:rPr lang="en-US" sz="2800" dirty="0">
                <a:sym typeface="Symbol" pitchFamily="-107" charset="2"/>
              </a:rPr>
              <a:t>1/6 + 2×1/6 + 3×1/6 + 4×1/6 + 5×1/6 + 6×1/6 = 3.5</a:t>
            </a:r>
          </a:p>
          <a:p>
            <a:pPr>
              <a:lnSpc>
                <a:spcPct val="13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4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sz="2400"/>
              <a:t>Find the 11th smallest element in the array:</a:t>
            </a:r>
          </a:p>
          <a:p>
            <a:pPr marL="533400" indent="-533400">
              <a:buFontTx/>
              <a:buNone/>
            </a:pPr>
            <a:r>
              <a:rPr lang="en-US" sz="2400"/>
              <a:t>	A = {12, 34, 0, 3, 22, 4, 17, 32, 3, 28, 43, 82, 25, 27, 34, 	 2 ,19 ,12 ,5 ,18 ,20 ,33, 16, 33, 21, 30, 3, 47} </a:t>
            </a:r>
          </a:p>
          <a:p>
            <a:pPr marL="533400" indent="-533400">
              <a:buFontTx/>
              <a:buNone/>
            </a:pPr>
            <a:endParaRPr lang="en-US" sz="2400"/>
          </a:p>
          <a:p>
            <a:pPr marL="533400" indent="-533400">
              <a:buFontTx/>
              <a:buAutoNum type="arabicPeriod"/>
            </a:pPr>
            <a:r>
              <a:rPr lang="en-US" sz="2400"/>
              <a:t>Divide the array into groups of 5 elements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09725" y="3686175"/>
            <a:ext cx="6156325" cy="2239963"/>
            <a:chOff x="1014" y="2322"/>
            <a:chExt cx="3878" cy="1411"/>
          </a:xfrm>
        </p:grpSpPr>
        <p:sp>
          <p:nvSpPr>
            <p:cNvPr id="319493" name="Rectangle 5"/>
            <p:cNvSpPr>
              <a:spLocks noChangeArrowheads="1"/>
            </p:cNvSpPr>
            <p:nvPr/>
          </p:nvSpPr>
          <p:spPr bwMode="auto">
            <a:xfrm>
              <a:off x="1686" y="2322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2800"/>
                <a:t>4</a:t>
              </a:r>
            </a:p>
            <a:p>
              <a:pPr algn="r" eaLnBrk="0" hangingPunct="0"/>
              <a:r>
                <a:rPr lang="en-US" sz="2800"/>
                <a:t>17</a:t>
              </a:r>
            </a:p>
            <a:p>
              <a:pPr algn="r" eaLnBrk="0" hangingPunct="0"/>
              <a:r>
                <a:rPr lang="en-US" sz="2800"/>
                <a:t>32</a:t>
              </a:r>
            </a:p>
            <a:p>
              <a:pPr algn="r" eaLnBrk="0" hangingPunct="0"/>
              <a:r>
                <a:rPr lang="en-US" sz="2800"/>
                <a:t>3</a:t>
              </a:r>
            </a:p>
            <a:p>
              <a:pPr algn="r" eaLnBrk="0" hangingPunct="0"/>
              <a:r>
                <a:rPr lang="en-US" sz="2800"/>
                <a:t>28</a:t>
              </a:r>
            </a:p>
          </p:txBody>
        </p:sp>
        <p:sp>
          <p:nvSpPr>
            <p:cNvPr id="319494" name="Rectangle 6"/>
            <p:cNvSpPr>
              <a:spLocks noChangeArrowheads="1"/>
            </p:cNvSpPr>
            <p:nvPr/>
          </p:nvSpPr>
          <p:spPr bwMode="auto">
            <a:xfrm>
              <a:off x="1014" y="2322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2800"/>
                <a:t>12</a:t>
              </a:r>
            </a:p>
            <a:p>
              <a:pPr algn="r" eaLnBrk="0" hangingPunct="0"/>
              <a:r>
                <a:rPr lang="en-US" sz="2800"/>
                <a:t>34</a:t>
              </a:r>
            </a:p>
            <a:p>
              <a:pPr algn="r" eaLnBrk="0" hangingPunct="0"/>
              <a:r>
                <a:rPr lang="en-US" sz="2800"/>
                <a:t>0</a:t>
              </a:r>
            </a:p>
            <a:p>
              <a:pPr algn="r" eaLnBrk="0" hangingPunct="0"/>
              <a:r>
                <a:rPr lang="en-US" sz="2800"/>
                <a:t>3</a:t>
              </a:r>
            </a:p>
            <a:p>
              <a:pPr algn="r" eaLnBrk="0" hangingPunct="0"/>
              <a:r>
                <a:rPr lang="en-US" sz="2800"/>
                <a:t>22</a:t>
              </a:r>
            </a:p>
          </p:txBody>
        </p:sp>
        <p:sp>
          <p:nvSpPr>
            <p:cNvPr id="319495" name="Rectangle 7"/>
            <p:cNvSpPr>
              <a:spLocks noChangeArrowheads="1"/>
            </p:cNvSpPr>
            <p:nvPr/>
          </p:nvSpPr>
          <p:spPr bwMode="auto">
            <a:xfrm>
              <a:off x="2358" y="2322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800"/>
                <a:t>43</a:t>
              </a:r>
            </a:p>
            <a:p>
              <a:pPr eaLnBrk="0" hangingPunct="0"/>
              <a:r>
                <a:rPr lang="en-US" sz="2800"/>
                <a:t>82</a:t>
              </a:r>
            </a:p>
            <a:p>
              <a:pPr eaLnBrk="0" hangingPunct="0"/>
              <a:r>
                <a:rPr lang="en-US" sz="2800"/>
                <a:t>25</a:t>
              </a:r>
            </a:p>
            <a:p>
              <a:pPr eaLnBrk="0" hangingPunct="0"/>
              <a:r>
                <a:rPr lang="en-US" sz="2800"/>
                <a:t>27</a:t>
              </a:r>
            </a:p>
            <a:p>
              <a:pPr eaLnBrk="0" hangingPunct="0"/>
              <a:r>
                <a:rPr lang="en-US" sz="2800"/>
                <a:t>34</a:t>
              </a:r>
            </a:p>
          </p:txBody>
        </p:sp>
        <p:sp>
          <p:nvSpPr>
            <p:cNvPr id="319496" name="Rectangle 8"/>
            <p:cNvSpPr>
              <a:spLocks noChangeArrowheads="1"/>
            </p:cNvSpPr>
            <p:nvPr/>
          </p:nvSpPr>
          <p:spPr bwMode="auto">
            <a:xfrm>
              <a:off x="3088" y="2322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2800"/>
                <a:t>2</a:t>
              </a:r>
            </a:p>
            <a:p>
              <a:pPr algn="r" eaLnBrk="0" hangingPunct="0"/>
              <a:r>
                <a:rPr lang="en-US" sz="2800"/>
                <a:t>19</a:t>
              </a:r>
            </a:p>
            <a:p>
              <a:pPr algn="r" eaLnBrk="0" hangingPunct="0"/>
              <a:r>
                <a:rPr lang="en-US" sz="2800"/>
                <a:t>12</a:t>
              </a:r>
            </a:p>
            <a:p>
              <a:pPr algn="r" eaLnBrk="0" hangingPunct="0"/>
              <a:r>
                <a:rPr lang="en-US" sz="2800"/>
                <a:t>5</a:t>
              </a:r>
            </a:p>
            <a:p>
              <a:pPr algn="r" eaLnBrk="0" hangingPunct="0"/>
              <a:r>
                <a:rPr lang="en-US" sz="2800"/>
                <a:t>18</a:t>
              </a:r>
            </a:p>
          </p:txBody>
        </p:sp>
        <p:sp>
          <p:nvSpPr>
            <p:cNvPr id="319497" name="Rectangle 9"/>
            <p:cNvSpPr>
              <a:spLocks noChangeArrowheads="1"/>
            </p:cNvSpPr>
            <p:nvPr/>
          </p:nvSpPr>
          <p:spPr bwMode="auto">
            <a:xfrm>
              <a:off x="3798" y="2322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800"/>
                <a:t>20</a:t>
              </a:r>
            </a:p>
            <a:p>
              <a:pPr eaLnBrk="0" hangingPunct="0"/>
              <a:r>
                <a:rPr lang="en-US" sz="2800"/>
                <a:t>33</a:t>
              </a:r>
            </a:p>
            <a:p>
              <a:pPr eaLnBrk="0" hangingPunct="0"/>
              <a:r>
                <a:rPr lang="en-US" sz="2800"/>
                <a:t>16</a:t>
              </a:r>
            </a:p>
            <a:p>
              <a:pPr eaLnBrk="0" hangingPunct="0"/>
              <a:r>
                <a:rPr lang="en-US" sz="2800"/>
                <a:t>33</a:t>
              </a:r>
            </a:p>
            <a:p>
              <a:pPr eaLnBrk="0" hangingPunct="0"/>
              <a:r>
                <a:rPr lang="en-US" sz="2800"/>
                <a:t>21</a:t>
              </a:r>
            </a:p>
          </p:txBody>
        </p:sp>
        <p:sp>
          <p:nvSpPr>
            <p:cNvPr id="319498" name="Rectangle 10"/>
            <p:cNvSpPr>
              <a:spLocks noChangeArrowheads="1"/>
            </p:cNvSpPr>
            <p:nvPr/>
          </p:nvSpPr>
          <p:spPr bwMode="auto">
            <a:xfrm>
              <a:off x="4518" y="2322"/>
              <a:ext cx="374" cy="87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2800"/>
                <a:t>30</a:t>
              </a:r>
            </a:p>
            <a:p>
              <a:pPr algn="r" eaLnBrk="0" hangingPunct="0"/>
              <a:r>
                <a:rPr lang="en-US" sz="2800"/>
                <a:t>3</a:t>
              </a:r>
            </a:p>
            <a:p>
              <a:pPr algn="r" eaLnBrk="0" hangingPunct="0"/>
              <a:r>
                <a:rPr lang="en-US" sz="2800"/>
                <a:t>47</a:t>
              </a: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6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(cont.)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 startAt="2"/>
            </a:pPr>
            <a:r>
              <a:rPr lang="en-US" sz="2400"/>
              <a:t>Sort the groups and find their medians</a:t>
            </a:r>
          </a:p>
          <a:p>
            <a:pPr marL="533400" indent="-533400"/>
            <a:endParaRPr lang="en-US" sz="2400"/>
          </a:p>
          <a:p>
            <a:pPr marL="533400" indent="-533400"/>
            <a:endParaRPr lang="en-US" sz="2400"/>
          </a:p>
          <a:p>
            <a:pPr marL="533400" indent="-533400"/>
            <a:endParaRPr lang="en-US" sz="2400"/>
          </a:p>
          <a:p>
            <a:pPr marL="533400" indent="-533400"/>
            <a:endParaRPr lang="en-US" sz="2400"/>
          </a:p>
          <a:p>
            <a:pPr marL="533400" indent="-533400"/>
            <a:endParaRPr lang="en-US" sz="2400"/>
          </a:p>
          <a:p>
            <a:pPr marL="533400" indent="-533400"/>
            <a:endParaRPr lang="en-US" sz="2400"/>
          </a:p>
          <a:p>
            <a:pPr marL="533400" indent="-533400"/>
            <a:endParaRPr lang="en-US" sz="2400"/>
          </a:p>
          <a:p>
            <a:pPr marL="533400" indent="-533400">
              <a:buFontTx/>
              <a:buAutoNum type="arabicPeriod" startAt="3"/>
            </a:pPr>
            <a:r>
              <a:rPr lang="en-US" sz="2400"/>
              <a:t>Find the median of the medians</a:t>
            </a:r>
          </a:p>
          <a:p>
            <a:pPr marL="533400" indent="-533400">
              <a:buFontTx/>
              <a:buNone/>
            </a:pPr>
            <a:endParaRPr lang="en-US" sz="2400"/>
          </a:p>
          <a:p>
            <a:pPr marL="533400" indent="-533400">
              <a:buFontTx/>
              <a:buNone/>
            </a:pPr>
            <a:r>
              <a:rPr lang="en-US" sz="2400"/>
              <a:t>				</a:t>
            </a:r>
            <a:r>
              <a:rPr lang="en-US"/>
              <a:t>12, 12, </a:t>
            </a:r>
            <a:r>
              <a:rPr lang="en-US">
                <a:solidFill>
                  <a:srgbClr val="DD0111"/>
                </a:solidFill>
              </a:rPr>
              <a:t>17</a:t>
            </a:r>
            <a:r>
              <a:rPr lang="en-US"/>
              <a:t>, 21, 34, 30</a:t>
            </a:r>
            <a:endParaRPr lang="en-US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85875" y="1990725"/>
            <a:ext cx="6156325" cy="2239963"/>
            <a:chOff x="810" y="1254"/>
            <a:chExt cx="3878" cy="1411"/>
          </a:xfrm>
        </p:grpSpPr>
        <p:sp>
          <p:nvSpPr>
            <p:cNvPr id="320517" name="Rectangle 5"/>
            <p:cNvSpPr>
              <a:spLocks noChangeArrowheads="1"/>
            </p:cNvSpPr>
            <p:nvPr/>
          </p:nvSpPr>
          <p:spPr bwMode="auto">
            <a:xfrm>
              <a:off x="1482" y="1254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2800"/>
                <a:t>4</a:t>
              </a:r>
            </a:p>
            <a:p>
              <a:pPr algn="r" eaLnBrk="0" hangingPunct="0"/>
              <a:r>
                <a:rPr lang="en-US" sz="2800"/>
                <a:t>3</a:t>
              </a:r>
            </a:p>
            <a:p>
              <a:pPr algn="r" eaLnBrk="0" hangingPunct="0"/>
              <a:r>
                <a:rPr lang="en-US" sz="2800">
                  <a:solidFill>
                    <a:srgbClr val="DD0111"/>
                  </a:solidFill>
                </a:rPr>
                <a:t>17</a:t>
              </a:r>
            </a:p>
            <a:p>
              <a:pPr algn="r" eaLnBrk="0" hangingPunct="0"/>
              <a:r>
                <a:rPr lang="en-US" sz="2800"/>
                <a:t>32</a:t>
              </a:r>
            </a:p>
            <a:p>
              <a:pPr algn="r" eaLnBrk="0" hangingPunct="0"/>
              <a:r>
                <a:rPr lang="en-US" sz="2800"/>
                <a:t>28</a:t>
              </a:r>
            </a:p>
          </p:txBody>
        </p:sp>
        <p:sp>
          <p:nvSpPr>
            <p:cNvPr id="320518" name="Rectangle 6"/>
            <p:cNvSpPr>
              <a:spLocks noChangeArrowheads="1"/>
            </p:cNvSpPr>
            <p:nvPr/>
          </p:nvSpPr>
          <p:spPr bwMode="auto">
            <a:xfrm>
              <a:off x="810" y="1254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2800"/>
                <a:t>0</a:t>
              </a:r>
            </a:p>
            <a:p>
              <a:pPr algn="r" eaLnBrk="0" hangingPunct="0"/>
              <a:r>
                <a:rPr lang="en-US" sz="2800"/>
                <a:t>3</a:t>
              </a:r>
            </a:p>
            <a:p>
              <a:pPr algn="r" eaLnBrk="0" hangingPunct="0"/>
              <a:r>
                <a:rPr lang="en-US" sz="2800">
                  <a:solidFill>
                    <a:srgbClr val="DD0111"/>
                  </a:solidFill>
                </a:rPr>
                <a:t>12</a:t>
              </a:r>
            </a:p>
            <a:p>
              <a:pPr algn="r" eaLnBrk="0" hangingPunct="0"/>
              <a:r>
                <a:rPr lang="en-US" sz="2800"/>
                <a:t>34</a:t>
              </a:r>
            </a:p>
            <a:p>
              <a:pPr algn="r" eaLnBrk="0" hangingPunct="0"/>
              <a:r>
                <a:rPr lang="en-US" sz="2800"/>
                <a:t>22</a:t>
              </a:r>
            </a:p>
          </p:txBody>
        </p:sp>
        <p:sp>
          <p:nvSpPr>
            <p:cNvPr id="320519" name="Rectangle 7"/>
            <p:cNvSpPr>
              <a:spLocks noChangeArrowheads="1"/>
            </p:cNvSpPr>
            <p:nvPr/>
          </p:nvSpPr>
          <p:spPr bwMode="auto">
            <a:xfrm>
              <a:off x="2154" y="1254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800"/>
                <a:t>25</a:t>
              </a:r>
            </a:p>
            <a:p>
              <a:pPr eaLnBrk="0" hangingPunct="0"/>
              <a:r>
                <a:rPr lang="en-US" sz="2800"/>
                <a:t>27</a:t>
              </a:r>
            </a:p>
            <a:p>
              <a:pPr eaLnBrk="0" hangingPunct="0"/>
              <a:r>
                <a:rPr lang="en-US" sz="2800">
                  <a:solidFill>
                    <a:srgbClr val="DD0111"/>
                  </a:solidFill>
                </a:rPr>
                <a:t>34</a:t>
              </a:r>
            </a:p>
            <a:p>
              <a:pPr eaLnBrk="0" hangingPunct="0"/>
              <a:r>
                <a:rPr lang="en-US" sz="2800"/>
                <a:t>43</a:t>
              </a:r>
            </a:p>
            <a:p>
              <a:pPr eaLnBrk="0" hangingPunct="0"/>
              <a:r>
                <a:rPr lang="en-US" sz="2800"/>
                <a:t>82</a:t>
              </a:r>
            </a:p>
          </p:txBody>
        </p:sp>
        <p:sp>
          <p:nvSpPr>
            <p:cNvPr id="320520" name="Rectangle 8"/>
            <p:cNvSpPr>
              <a:spLocks noChangeArrowheads="1"/>
            </p:cNvSpPr>
            <p:nvPr/>
          </p:nvSpPr>
          <p:spPr bwMode="auto">
            <a:xfrm>
              <a:off x="2884" y="1254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2800"/>
                <a:t>2</a:t>
              </a:r>
            </a:p>
            <a:p>
              <a:pPr algn="r" eaLnBrk="0" hangingPunct="0"/>
              <a:r>
                <a:rPr lang="en-US" sz="2800"/>
                <a:t>5</a:t>
              </a:r>
            </a:p>
            <a:p>
              <a:pPr algn="r" eaLnBrk="0" hangingPunct="0"/>
              <a:r>
                <a:rPr lang="en-US" sz="2800">
                  <a:solidFill>
                    <a:srgbClr val="DD0111"/>
                  </a:solidFill>
                </a:rPr>
                <a:t>12</a:t>
              </a:r>
            </a:p>
            <a:p>
              <a:pPr algn="r" eaLnBrk="0" hangingPunct="0"/>
              <a:r>
                <a:rPr lang="en-US" sz="2800"/>
                <a:t>19</a:t>
              </a:r>
            </a:p>
            <a:p>
              <a:pPr algn="r" eaLnBrk="0" hangingPunct="0"/>
              <a:r>
                <a:rPr lang="en-US" sz="2800"/>
                <a:t>18</a:t>
              </a:r>
            </a:p>
          </p:txBody>
        </p:sp>
        <p:sp>
          <p:nvSpPr>
            <p:cNvPr id="320521" name="Rectangle 9"/>
            <p:cNvSpPr>
              <a:spLocks noChangeArrowheads="1"/>
            </p:cNvSpPr>
            <p:nvPr/>
          </p:nvSpPr>
          <p:spPr bwMode="auto">
            <a:xfrm>
              <a:off x="3594" y="1254"/>
              <a:ext cx="374" cy="14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800"/>
                <a:t>20</a:t>
              </a:r>
            </a:p>
            <a:p>
              <a:pPr eaLnBrk="0" hangingPunct="0"/>
              <a:r>
                <a:rPr lang="en-US" sz="2800"/>
                <a:t>16</a:t>
              </a:r>
            </a:p>
            <a:p>
              <a:pPr eaLnBrk="0" hangingPunct="0"/>
              <a:r>
                <a:rPr lang="en-US" sz="2800">
                  <a:solidFill>
                    <a:srgbClr val="DD0111"/>
                  </a:solidFill>
                </a:rPr>
                <a:t>21</a:t>
              </a:r>
            </a:p>
            <a:p>
              <a:pPr eaLnBrk="0" hangingPunct="0"/>
              <a:r>
                <a:rPr lang="en-US" sz="2800"/>
                <a:t>33</a:t>
              </a:r>
            </a:p>
            <a:p>
              <a:pPr eaLnBrk="0" hangingPunct="0"/>
              <a:r>
                <a:rPr lang="en-US" sz="2800"/>
                <a:t>33</a:t>
              </a:r>
            </a:p>
          </p:txBody>
        </p:sp>
        <p:sp>
          <p:nvSpPr>
            <p:cNvPr id="320522" name="Rectangle 10"/>
            <p:cNvSpPr>
              <a:spLocks noChangeArrowheads="1"/>
            </p:cNvSpPr>
            <p:nvPr/>
          </p:nvSpPr>
          <p:spPr bwMode="auto">
            <a:xfrm>
              <a:off x="4314" y="1254"/>
              <a:ext cx="374" cy="87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2800"/>
                <a:t>3</a:t>
              </a:r>
            </a:p>
            <a:p>
              <a:pPr algn="r" eaLnBrk="0" hangingPunct="0"/>
              <a:r>
                <a:rPr lang="en-US" sz="2800">
                  <a:solidFill>
                    <a:srgbClr val="DD0111"/>
                  </a:solidFill>
                </a:rPr>
                <a:t>30</a:t>
              </a:r>
            </a:p>
            <a:p>
              <a:pPr algn="r" eaLnBrk="0" hangingPunct="0"/>
              <a:r>
                <a:rPr lang="en-US" sz="2800"/>
                <a:t>47</a:t>
              </a: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6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(cont.)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354745" cy="5462587"/>
          </a:xfrm>
        </p:spPr>
        <p:txBody>
          <a:bodyPr/>
          <a:lstStyle/>
          <a:p>
            <a:pPr marL="533400" indent="-533400">
              <a:spcBef>
                <a:spcPts val="200"/>
              </a:spcBef>
              <a:buFontTx/>
              <a:buAutoNum type="arabicPeriod" startAt="4"/>
            </a:pPr>
            <a:r>
              <a:rPr lang="en-US" sz="2400" dirty="0"/>
              <a:t>Partition the array around the median of medians (17)</a:t>
            </a:r>
          </a:p>
          <a:p>
            <a:pPr marL="533400" indent="-533400">
              <a:spcBef>
                <a:spcPts val="200"/>
              </a:spcBef>
              <a:buFontTx/>
              <a:buNone/>
            </a:pPr>
            <a:endParaRPr lang="en-US" sz="1000" dirty="0"/>
          </a:p>
          <a:p>
            <a:pPr marL="533400" indent="-533400">
              <a:spcBef>
                <a:spcPts val="200"/>
              </a:spcBef>
              <a:buFontTx/>
              <a:buNone/>
            </a:pPr>
            <a:r>
              <a:rPr lang="en-US" sz="2400" dirty="0"/>
              <a:t>	First partition:</a:t>
            </a:r>
          </a:p>
          <a:p>
            <a:pPr marL="533400" indent="-533400">
              <a:spcBef>
                <a:spcPts val="200"/>
              </a:spcBef>
              <a:buFontTx/>
              <a:buNone/>
            </a:pPr>
            <a:r>
              <a:rPr lang="en-US" dirty="0"/>
              <a:t>		{12, 0, 3, 4, 3, 2, 12, 5, 16, 3}</a:t>
            </a:r>
          </a:p>
          <a:p>
            <a:pPr marL="533400" indent="-533400">
              <a:spcBef>
                <a:spcPts val="200"/>
              </a:spcBef>
              <a:buFontTx/>
              <a:buNone/>
            </a:pPr>
            <a:endParaRPr lang="en-US" sz="1000" dirty="0"/>
          </a:p>
          <a:p>
            <a:pPr marL="533400" indent="-533400">
              <a:spcBef>
                <a:spcPts val="200"/>
              </a:spcBef>
              <a:buFontTx/>
              <a:buNone/>
            </a:pPr>
            <a:r>
              <a:rPr lang="en-US" sz="2400" dirty="0"/>
              <a:t>	Pivot:</a:t>
            </a:r>
          </a:p>
          <a:p>
            <a:pPr marL="533400" indent="-533400">
              <a:spcBef>
                <a:spcPts val="200"/>
              </a:spcBef>
              <a:buFontTx/>
              <a:buNone/>
            </a:pPr>
            <a:r>
              <a:rPr lang="en-US" dirty="0"/>
              <a:t>		17 </a:t>
            </a:r>
            <a:r>
              <a:rPr lang="en-US" sz="2400" dirty="0"/>
              <a:t>(position of the pivot is q = 11)</a:t>
            </a:r>
          </a:p>
          <a:p>
            <a:pPr marL="533400" indent="-533400">
              <a:spcBef>
                <a:spcPts val="200"/>
              </a:spcBef>
              <a:buFontTx/>
              <a:buNone/>
            </a:pPr>
            <a:endParaRPr lang="en-US" sz="1000" dirty="0"/>
          </a:p>
          <a:p>
            <a:pPr marL="533400" indent="-533400">
              <a:spcBef>
                <a:spcPts val="200"/>
              </a:spcBef>
              <a:buFontTx/>
              <a:buNone/>
            </a:pPr>
            <a:r>
              <a:rPr lang="en-US" sz="2400" dirty="0"/>
              <a:t>	Second partition:</a:t>
            </a:r>
          </a:p>
          <a:p>
            <a:pPr marL="533400" indent="-533400">
              <a:spcBef>
                <a:spcPts val="200"/>
              </a:spcBef>
              <a:buFontTx/>
              <a:buNone/>
            </a:pPr>
            <a:r>
              <a:rPr lang="en-US" dirty="0"/>
              <a:t>		{34, 22, 32, 28, 43, 82, 25, 27, 34, 19, 18, 	 20, 33, 33, 21, 30, 47}</a:t>
            </a:r>
          </a:p>
          <a:p>
            <a:pPr marL="533400" indent="-533400">
              <a:spcBef>
                <a:spcPts val="200"/>
              </a:spcBef>
              <a:buFontTx/>
              <a:buNone/>
            </a:pPr>
            <a:endParaRPr lang="en-US" sz="1000" dirty="0"/>
          </a:p>
          <a:p>
            <a:pPr marL="533400" indent="-533400">
              <a:spcBef>
                <a:spcPts val="200"/>
              </a:spcBef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pitchFamily="-105" charset="2"/>
              </a:rPr>
              <a:t>To find the 6-th smallest element we would have to </a:t>
            </a:r>
            <a:r>
              <a:rPr lang="en-US" sz="2400" dirty="0" err="1">
                <a:solidFill>
                  <a:schemeClr val="tx1"/>
                </a:solidFill>
                <a:sym typeface="Symbol" pitchFamily="-105" charset="2"/>
              </a:rPr>
              <a:t>recurse</a:t>
            </a:r>
            <a:r>
              <a:rPr lang="en-US" sz="2400" dirty="0">
                <a:solidFill>
                  <a:schemeClr val="tx1"/>
                </a:solidFill>
                <a:sym typeface="Symbol" pitchFamily="-105" charset="2"/>
              </a:rPr>
              <a:t> our search in the first partition.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7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Running Time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81088"/>
            <a:ext cx="8229600" cy="554831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/>
              <a:t>Step 1: making groups of 5 elements takes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Step 2: sorting </a:t>
            </a:r>
            <a:r>
              <a:rPr lang="en-US" sz="2400" dirty="0">
                <a:latin typeface="Comic Sans MS" pitchFamily="-107" charset="0"/>
              </a:rPr>
              <a:t>n/5</a:t>
            </a:r>
            <a:r>
              <a:rPr lang="en-US" sz="2400" dirty="0"/>
              <a:t> groups in </a:t>
            </a:r>
            <a:r>
              <a:rPr lang="en-US" sz="2400" dirty="0">
                <a:latin typeface="Comic Sans MS" pitchFamily="-107" charset="0"/>
              </a:rPr>
              <a:t>O(1)</a:t>
            </a:r>
            <a:r>
              <a:rPr lang="en-US" sz="2400" dirty="0"/>
              <a:t> time each takes 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Step 3: calling SELECT on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400" dirty="0">
                <a:latin typeface="Comic Sans MS" pitchFamily="-107" charset="0"/>
              </a:rPr>
              <a:t>n/5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⎤ </a:t>
            </a:r>
            <a:r>
              <a:rPr lang="en-US" sz="2400" dirty="0"/>
              <a:t>medians takes time 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Step 4: partitioning the n-element array around </a:t>
            </a:r>
            <a:r>
              <a:rPr lang="en-US" sz="2400" dirty="0">
                <a:latin typeface="Comic Sans MS" pitchFamily="-107" charset="0"/>
              </a:rPr>
              <a:t>x</a:t>
            </a:r>
            <a:r>
              <a:rPr lang="en-US" sz="2400" dirty="0"/>
              <a:t> takes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Step 5: recursion on one partition takes</a:t>
            </a:r>
          </a:p>
        </p:txBody>
      </p:sp>
      <p:sp>
        <p:nvSpPr>
          <p:cNvPr id="467972" name="Rectangle 4"/>
          <p:cNvSpPr>
            <a:spLocks noChangeArrowheads="1"/>
          </p:cNvSpPr>
          <p:nvPr/>
        </p:nvSpPr>
        <p:spPr bwMode="auto">
          <a:xfrm>
            <a:off x="7084398" y="1425575"/>
            <a:ext cx="708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O(n)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67973" name="Rectangle 5"/>
          <p:cNvSpPr>
            <a:spLocks noChangeArrowheads="1"/>
          </p:cNvSpPr>
          <p:nvPr/>
        </p:nvSpPr>
        <p:spPr bwMode="auto">
          <a:xfrm>
            <a:off x="7989492" y="1977952"/>
            <a:ext cx="708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O(n)</a:t>
            </a:r>
          </a:p>
        </p:txBody>
      </p:sp>
      <p:sp>
        <p:nvSpPr>
          <p:cNvPr id="467974" name="Rectangle 6"/>
          <p:cNvSpPr>
            <a:spLocks noChangeArrowheads="1"/>
          </p:cNvSpPr>
          <p:nvPr/>
        </p:nvSpPr>
        <p:spPr bwMode="auto">
          <a:xfrm>
            <a:off x="8049294" y="2789238"/>
            <a:ext cx="1157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T(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n/5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⎤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)</a:t>
            </a:r>
          </a:p>
        </p:txBody>
      </p:sp>
      <p:sp>
        <p:nvSpPr>
          <p:cNvPr id="467975" name="Rectangle 7"/>
          <p:cNvSpPr>
            <a:spLocks noChangeArrowheads="1"/>
          </p:cNvSpPr>
          <p:nvPr/>
        </p:nvSpPr>
        <p:spPr bwMode="auto">
          <a:xfrm>
            <a:off x="8192980" y="4348956"/>
            <a:ext cx="708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-107" charset="0"/>
              </a:rPr>
              <a:t>O(n)</a:t>
            </a:r>
            <a:endParaRPr lang="en-US" sz="2000">
              <a:solidFill>
                <a:schemeClr val="accent2"/>
              </a:solidFill>
            </a:endParaRPr>
          </a:p>
        </p:txBody>
      </p:sp>
      <p:sp>
        <p:nvSpPr>
          <p:cNvPr id="467976" name="Rectangle 8"/>
          <p:cNvSpPr>
            <a:spLocks noChangeArrowheads="1"/>
          </p:cNvSpPr>
          <p:nvPr/>
        </p:nvSpPr>
        <p:spPr bwMode="auto">
          <a:xfrm>
            <a:off x="3593679" y="5754023"/>
            <a:ext cx="47252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DD0111"/>
                </a:solidFill>
                <a:latin typeface="Century Gothic"/>
                <a:cs typeface="Century Gothic"/>
              </a:rPr>
              <a:t>depends on the size of the partition!!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5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2" grpId="0"/>
      <p:bldP spid="467973" grpId="0"/>
      <p:bldP spid="467974" grpId="0"/>
      <p:bldP spid="467975" grpId="0"/>
      <p:bldP spid="46797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Running Time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60463"/>
            <a:ext cx="5740400" cy="52943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First determine an upper bound for the sizes of the partitions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See how bad the split can be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Consider the following representation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Each column represents one group of 5 (elements in columns are sorted)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Columns are sorted by their medians</a:t>
            </a:r>
          </a:p>
        </p:txBody>
      </p:sp>
      <p:graphicFrame>
        <p:nvGraphicFramePr>
          <p:cNvPr id="47002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881688" y="2297113"/>
          <a:ext cx="3068637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86" name="Paint Shop Pro Image" r:id="rId4" imgW="6312195" imgH="5063415" progId="">
                  <p:embed/>
                </p:oleObj>
              </mc:Choice>
              <mc:Fallback>
                <p:oleObj name="Paint Shop Pro Image" r:id="rId4" imgW="6312195" imgH="5063415" progId="">
                  <p:embed/>
                  <p:pic>
                    <p:nvPicPr>
                      <p:cNvPr id="4700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688" y="2297113"/>
                        <a:ext cx="3068637" cy="246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6950-B5BC-4046-A49E-2D335087A40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5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Running Time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3454" y="1500215"/>
            <a:ext cx="5440362" cy="2289175"/>
          </a:xfrm>
        </p:spPr>
        <p:txBody>
          <a:bodyPr/>
          <a:lstStyle/>
          <a:p>
            <a:pPr>
              <a:lnSpc>
                <a:spcPct val="170000"/>
              </a:lnSpc>
            </a:pPr>
            <a:r>
              <a:rPr lang="en-US" sz="2000" dirty="0"/>
              <a:t>At least half of the medians found in step 2 are ≥ </a:t>
            </a:r>
            <a:r>
              <a:rPr lang="en-US" sz="2000" dirty="0">
                <a:latin typeface="Comic Sans MS" pitchFamily="-107" charset="0"/>
              </a:rPr>
              <a:t>x:</a:t>
            </a:r>
          </a:p>
          <a:p>
            <a:pPr>
              <a:lnSpc>
                <a:spcPct val="170000"/>
              </a:lnSpc>
            </a:pPr>
            <a:r>
              <a:rPr lang="en-US" sz="2000" dirty="0"/>
              <a:t>All but two of these groups contribute 3 elements &gt; </a:t>
            </a:r>
            <a:r>
              <a:rPr lang="en-US" sz="2000" dirty="0">
                <a:latin typeface="Comic Sans MS" pitchFamily="-107" charset="0"/>
              </a:rPr>
              <a:t>x</a:t>
            </a:r>
            <a:endParaRPr lang="en-US" sz="2000" dirty="0"/>
          </a:p>
          <a:p>
            <a:pPr>
              <a:lnSpc>
                <a:spcPct val="170000"/>
              </a:lnSpc>
              <a:buFontTx/>
              <a:buNone/>
            </a:pPr>
            <a:r>
              <a:rPr lang="en-US" sz="2000" dirty="0"/>
              <a:t>		       groups with 3 elements &gt; </a:t>
            </a:r>
            <a:r>
              <a:rPr lang="en-US" sz="2000" dirty="0">
                <a:latin typeface="Comic Sans MS" pitchFamily="-107" charset="0"/>
              </a:rPr>
              <a:t>x</a:t>
            </a:r>
          </a:p>
        </p:txBody>
      </p:sp>
      <p:graphicFrame>
        <p:nvGraphicFramePr>
          <p:cNvPr id="47206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846763" y="1760538"/>
          <a:ext cx="3068637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4" name="Paint Shop Pro Image" r:id="rId4" imgW="6312195" imgH="5063415" progId="">
                  <p:embed/>
                </p:oleObj>
              </mc:Choice>
              <mc:Fallback>
                <p:oleObj name="Paint Shop Pro Image" r:id="rId4" imgW="6312195" imgH="5063415" progId="">
                  <p:embed/>
                  <p:pic>
                    <p:nvPicPr>
                      <p:cNvPr id="4720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1760538"/>
                        <a:ext cx="3068637" cy="246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9" name="Object 5"/>
          <p:cNvGraphicFramePr>
            <a:graphicFrameLocks noGrp="1" noChangeAspect="1"/>
          </p:cNvGraphicFramePr>
          <p:nvPr>
            <p:ph sz="quarter" idx="3"/>
            <p:extLst/>
          </p:nvPr>
        </p:nvGraphicFramePr>
        <p:xfrm>
          <a:off x="631971" y="3771118"/>
          <a:ext cx="11430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5" name="Equation" r:id="rId6" imgW="749160" imgH="457200" progId="Equation.3">
                  <p:embed/>
                </p:oleObj>
              </mc:Choice>
              <mc:Fallback>
                <p:oleObj name="Equation" r:id="rId6" imgW="749160" imgH="457200" progId="Equation.3">
                  <p:embed/>
                  <p:pic>
                    <p:nvPicPr>
                      <p:cNvPr id="4720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971" y="3771118"/>
                        <a:ext cx="1143000" cy="6969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70" name="Object 6"/>
          <p:cNvGraphicFramePr>
            <a:graphicFrameLocks noChangeAspect="1"/>
          </p:cNvGraphicFramePr>
          <p:nvPr>
            <p:extLst/>
          </p:nvPr>
        </p:nvGraphicFramePr>
        <p:xfrm>
          <a:off x="1873104" y="4613119"/>
          <a:ext cx="228600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6" name="Equation" r:id="rId8" imgW="1498320" imgH="482400" progId="Equation.3">
                  <p:embed/>
                </p:oleObj>
              </mc:Choice>
              <mc:Fallback>
                <p:oleObj name="Equation" r:id="rId8" imgW="1498320" imgH="482400" progId="Equation.3">
                  <p:embed/>
                  <p:pic>
                    <p:nvPicPr>
                      <p:cNvPr id="4720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104" y="4613119"/>
                        <a:ext cx="2286000" cy="735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2071" name="Rectangle 7"/>
          <p:cNvSpPr>
            <a:spLocks noChangeArrowheads="1"/>
          </p:cNvSpPr>
          <p:nvPr/>
        </p:nvSpPr>
        <p:spPr bwMode="auto">
          <a:xfrm>
            <a:off x="380374" y="4765519"/>
            <a:ext cx="8229600" cy="1451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At least			  elements greater than x</a:t>
            </a:r>
          </a:p>
          <a:p>
            <a:pPr marL="342900" indent="-342900">
              <a:spcBef>
                <a:spcPct val="20000"/>
              </a:spcBef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/>
              <a:cs typeface="Century Gothic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SELECT is called on at most 	  	       elements</a:t>
            </a:r>
          </a:p>
        </p:txBody>
      </p:sp>
      <p:graphicFrame>
        <p:nvGraphicFramePr>
          <p:cNvPr id="472072" name="Object 8"/>
          <p:cNvGraphicFramePr>
            <a:graphicFrameLocks noChangeAspect="1"/>
          </p:cNvGraphicFramePr>
          <p:nvPr>
            <p:extLst/>
          </p:nvPr>
        </p:nvGraphicFramePr>
        <p:xfrm>
          <a:off x="4269529" y="5378920"/>
          <a:ext cx="2052637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7" name="Equation" r:id="rId10" imgW="1346040" imgH="431640" progId="Equation.3">
                  <p:embed/>
                </p:oleObj>
              </mc:Choice>
              <mc:Fallback>
                <p:oleObj name="Equation" r:id="rId10" imgW="1346040" imgH="431640" progId="Equation.3">
                  <p:embed/>
                  <p:pic>
                    <p:nvPicPr>
                      <p:cNvPr id="4720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9529" y="5378920"/>
                        <a:ext cx="2052637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73" name="Object 9"/>
          <p:cNvGraphicFramePr>
            <a:graphicFrameLocks noChangeAspect="1"/>
          </p:cNvGraphicFramePr>
          <p:nvPr>
            <p:extLst/>
          </p:nvPr>
        </p:nvGraphicFramePr>
        <p:xfrm>
          <a:off x="2596650" y="1968500"/>
          <a:ext cx="814388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8" name="Equation" r:id="rId12" imgW="533160" imgH="457200" progId="Equation.3">
                  <p:embed/>
                </p:oleObj>
              </mc:Choice>
              <mc:Fallback>
                <p:oleObj name="Equation" r:id="rId12" imgW="533160" imgH="457200" progId="Equation.3">
                  <p:embed/>
                  <p:pic>
                    <p:nvPicPr>
                      <p:cNvPr id="4720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6650" y="1968500"/>
                        <a:ext cx="814388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6950-B5BC-4046-A49E-2D335087A40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1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Recurrence for the Running Time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81088"/>
            <a:ext cx="8229600" cy="554831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/>
              <a:t>Step 1: making groups of 5 elements takes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Step 2: sorting 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/>
              <a:t> groups in </a:t>
            </a:r>
            <a:r>
              <a:rPr lang="en-US" sz="2000" dirty="0">
                <a:latin typeface="Comic Sans MS" pitchFamily="-107" charset="0"/>
              </a:rPr>
              <a:t>O(1)</a:t>
            </a:r>
            <a:r>
              <a:rPr lang="en-US" sz="2000" dirty="0"/>
              <a:t> time each takes 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Step 3: calling SELECT on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⎤ </a:t>
            </a:r>
            <a:r>
              <a:rPr lang="en-US" sz="2000" dirty="0"/>
              <a:t>medians takes time 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Step 4: partitioning the n-element array around </a:t>
            </a:r>
            <a:r>
              <a:rPr lang="en-US" sz="2000" dirty="0">
                <a:latin typeface="Comic Sans MS" pitchFamily="-107" charset="0"/>
              </a:rPr>
              <a:t>x</a:t>
            </a:r>
            <a:r>
              <a:rPr lang="en-US" sz="2000" dirty="0"/>
              <a:t> takes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Step 5: recursion on one partition takes</a:t>
            </a:r>
          </a:p>
          <a:p>
            <a:pPr>
              <a:lnSpc>
                <a:spcPct val="200000"/>
              </a:lnSpc>
            </a:pPr>
            <a:r>
              <a:rPr lang="en-US" sz="2000" dirty="0">
                <a:latin typeface="Comic Sans MS" pitchFamily="-107" charset="0"/>
              </a:rPr>
              <a:t>T(n) = T(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000" dirty="0">
                <a:latin typeface="Comic Sans MS" pitchFamily="-107" charset="0"/>
              </a:rPr>
              <a:t>n/5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⎤</a:t>
            </a:r>
            <a:r>
              <a:rPr lang="en-US" sz="2000" dirty="0">
                <a:latin typeface="Comic Sans MS" pitchFamily="-107" charset="0"/>
              </a:rPr>
              <a:t>) + T(7n/10 + 6) + O(n)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We will show that </a:t>
            </a:r>
            <a:r>
              <a:rPr lang="en-US" sz="2000" dirty="0">
                <a:latin typeface="Comic Sans MS" pitchFamily="-107" charset="0"/>
              </a:rPr>
              <a:t>T(n) = O(n)</a:t>
            </a:r>
          </a:p>
        </p:txBody>
      </p:sp>
      <p:sp>
        <p:nvSpPr>
          <p:cNvPr id="474116" name="Rectangle 4"/>
          <p:cNvSpPr>
            <a:spLocks noChangeArrowheads="1"/>
          </p:cNvSpPr>
          <p:nvPr/>
        </p:nvSpPr>
        <p:spPr bwMode="auto">
          <a:xfrm>
            <a:off x="6235347" y="1346200"/>
            <a:ext cx="708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-107" charset="0"/>
              </a:rPr>
              <a:t>O(n)</a:t>
            </a:r>
            <a:endParaRPr lang="en-US" sz="2000">
              <a:solidFill>
                <a:schemeClr val="accent2"/>
              </a:solidFill>
            </a:endParaRPr>
          </a:p>
        </p:txBody>
      </p:sp>
      <p:sp>
        <p:nvSpPr>
          <p:cNvPr id="474117" name="Rectangle 5"/>
          <p:cNvSpPr>
            <a:spLocks noChangeArrowheads="1"/>
          </p:cNvSpPr>
          <p:nvPr/>
        </p:nvSpPr>
        <p:spPr bwMode="auto">
          <a:xfrm>
            <a:off x="7183085" y="1706563"/>
            <a:ext cx="708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Comic Sans MS" pitchFamily="-107" charset="0"/>
              </a:rPr>
              <a:t>O(n)</a:t>
            </a:r>
          </a:p>
        </p:txBody>
      </p:sp>
      <p:sp>
        <p:nvSpPr>
          <p:cNvPr id="474118" name="Rectangle 6"/>
          <p:cNvSpPr>
            <a:spLocks noChangeArrowheads="1"/>
          </p:cNvSpPr>
          <p:nvPr/>
        </p:nvSpPr>
        <p:spPr bwMode="auto">
          <a:xfrm>
            <a:off x="7270397" y="2430463"/>
            <a:ext cx="1157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T(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⎡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n/5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⎤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</a:rPr>
              <a:t>)</a:t>
            </a:r>
          </a:p>
        </p:txBody>
      </p:sp>
      <p:sp>
        <p:nvSpPr>
          <p:cNvPr id="474119" name="Rectangle 7"/>
          <p:cNvSpPr>
            <a:spLocks noChangeArrowheads="1"/>
          </p:cNvSpPr>
          <p:nvPr/>
        </p:nvSpPr>
        <p:spPr bwMode="auto">
          <a:xfrm>
            <a:off x="7516460" y="3330575"/>
            <a:ext cx="708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-107" charset="0"/>
              </a:rPr>
              <a:t>O(n)</a:t>
            </a:r>
            <a:endParaRPr lang="en-US" sz="2000">
              <a:solidFill>
                <a:schemeClr val="accent2"/>
              </a:solidFill>
            </a:endParaRPr>
          </a:p>
        </p:txBody>
      </p:sp>
      <p:sp>
        <p:nvSpPr>
          <p:cNvPr id="474120" name="Rectangle 8"/>
          <p:cNvSpPr>
            <a:spLocks noChangeArrowheads="1"/>
          </p:cNvSpPr>
          <p:nvPr/>
        </p:nvSpPr>
        <p:spPr bwMode="auto">
          <a:xfrm>
            <a:off x="5573873" y="4015340"/>
            <a:ext cx="25022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262626"/>
                </a:solidFill>
                <a:latin typeface="Century Gothic"/>
                <a:cs typeface="Century Gothic"/>
              </a:rPr>
              <a:t>time ≤ </a:t>
            </a:r>
            <a:r>
              <a:rPr lang="en-US" sz="2000" dirty="0">
                <a:solidFill>
                  <a:srgbClr val="DD0111"/>
                </a:solidFill>
                <a:latin typeface="Comic Sans MS" pitchFamily="-107" charset="0"/>
              </a:rPr>
              <a:t>T(7n/10 + 6)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7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 6, 7, 8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5E9B-ED67-B143-9B18-7DB247392E2F}" type="slidenum">
              <a:rPr lang="en-US"/>
              <a:pPr/>
              <a:t>4</a:t>
            </a:fld>
            <a:endParaRPr lang="en-US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Indicator Random Variables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62422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Given a sample space S and an event </a:t>
            </a:r>
            <a:r>
              <a:rPr lang="en-US" sz="2400" i="1" dirty="0"/>
              <a:t>A</a:t>
            </a:r>
            <a:r>
              <a:rPr lang="en-US" sz="2400" dirty="0"/>
              <a:t>, we define the </a:t>
            </a:r>
            <a:r>
              <a:rPr lang="en-US" sz="2400" b="1" i="1" dirty="0"/>
              <a:t>indicator random variable</a:t>
            </a:r>
            <a:r>
              <a:rPr lang="en-US" sz="2400" dirty="0"/>
              <a:t> I{A} associated with A: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I{A} = 	1 	if A occurs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/>
              <a:t>			0 	if A does not occur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The expected value of an indicator random variable 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X</a:t>
            </a:r>
            <a:r>
              <a:rPr lang="en-US" sz="2400" baseline="-25000" dirty="0">
                <a:latin typeface="Century Gothic" charset="0"/>
                <a:ea typeface="Century Gothic" charset="0"/>
                <a:cs typeface="Century Gothic" charset="0"/>
              </a:rPr>
              <a:t>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is:     </a:t>
            </a:r>
            <a:r>
              <a:rPr lang="en-US" sz="2400" b="1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E[X</a:t>
            </a:r>
            <a:r>
              <a:rPr lang="en-US" sz="2400" b="1" baseline="-250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A</a:t>
            </a:r>
            <a:r>
              <a:rPr lang="en-US" sz="2400" b="1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] = </a:t>
            </a:r>
            <a:r>
              <a:rPr lang="en-US" sz="2400" b="1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Pr</a:t>
            </a:r>
            <a:r>
              <a:rPr lang="en-US" sz="2400" b="1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{A}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Proof:    E[X</a:t>
            </a:r>
            <a:r>
              <a:rPr lang="en-US" sz="2400" baseline="-25000" dirty="0"/>
              <a:t>A</a:t>
            </a:r>
            <a:r>
              <a:rPr lang="en-US" sz="2400" dirty="0"/>
              <a:t>] = E[I{A}] =</a:t>
            </a:r>
          </a:p>
        </p:txBody>
      </p:sp>
      <p:sp>
        <p:nvSpPr>
          <p:cNvPr id="460804" name="AutoShape 4"/>
          <p:cNvSpPr>
            <a:spLocks/>
          </p:cNvSpPr>
          <p:nvPr/>
        </p:nvSpPr>
        <p:spPr bwMode="auto">
          <a:xfrm>
            <a:off x="2117725" y="2493963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05" name="Rectangle 5"/>
          <p:cNvSpPr>
            <a:spLocks noChangeArrowheads="1"/>
          </p:cNvSpPr>
          <p:nvPr/>
        </p:nvSpPr>
        <p:spPr bwMode="auto">
          <a:xfrm>
            <a:off x="4224338" y="5204368"/>
            <a:ext cx="3028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1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×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Pr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{A} + 0 ×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Pr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{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Ā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}</a:t>
            </a:r>
          </a:p>
        </p:txBody>
      </p:sp>
      <p:sp>
        <p:nvSpPr>
          <p:cNvPr id="460806" name="Rectangle 6"/>
          <p:cNvSpPr>
            <a:spLocks noChangeArrowheads="1"/>
          </p:cNvSpPr>
          <p:nvPr/>
        </p:nvSpPr>
        <p:spPr bwMode="auto">
          <a:xfrm>
            <a:off x="7140575" y="5204368"/>
            <a:ext cx="11737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=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Pr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7" charset="2"/>
              </a:rPr>
              <a:t>{A}</a:t>
            </a:r>
          </a:p>
        </p:txBody>
      </p:sp>
    </p:spTree>
    <p:extLst>
      <p:ext uri="{BB962C8B-B14F-4D97-AF65-F5344CB8AC3E}">
        <p14:creationId xmlns:p14="http://schemas.microsoft.com/office/powerpoint/2010/main" val="244760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5" grpId="0"/>
      <p:bldP spid="4608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9</a:t>
            </a:r>
            <a:endParaRPr lang="en-US"/>
          </a:p>
        </p:txBody>
      </p:sp>
      <p:sp>
        <p:nvSpPr>
          <p:cNvPr id="448514" name="AutoShape 2"/>
          <p:cNvSpPr>
            <a:spLocks noChangeArrowheads="1"/>
          </p:cNvSpPr>
          <p:nvPr/>
        </p:nvSpPr>
        <p:spPr bwMode="auto">
          <a:xfrm>
            <a:off x="1073150" y="2921000"/>
            <a:ext cx="7580313" cy="596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559800" cy="906462"/>
          </a:xfrm>
        </p:spPr>
        <p:txBody>
          <a:bodyPr/>
          <a:lstStyle/>
          <a:p>
            <a:r>
              <a:rPr lang="en-US"/>
              <a:t>Analysis of Randomized Quicksort</a:t>
            </a:r>
          </a:p>
        </p:txBody>
      </p:sp>
      <p:sp>
        <p:nvSpPr>
          <p:cNvPr id="4485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5900" y="1306513"/>
            <a:ext cx="8564563" cy="4916487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Alg. :</a:t>
            </a:r>
            <a:r>
              <a:rPr lang="en-US" dirty="0"/>
              <a:t> RANDOMIZED-QUICKSORT</a:t>
            </a:r>
            <a:r>
              <a:rPr lang="en-US" dirty="0">
                <a:latin typeface="Comic Sans MS" pitchFamily="-107" charset="0"/>
              </a:rPr>
              <a:t>(A, p, r)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b="1" dirty="0"/>
              <a:t>		if </a:t>
            </a:r>
            <a:r>
              <a:rPr lang="en-US" dirty="0">
                <a:latin typeface="Comic Sans MS" pitchFamily="-107" charset="0"/>
              </a:rPr>
              <a:t>p &lt; r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b="1" dirty="0"/>
              <a:t>		then </a:t>
            </a:r>
            <a:r>
              <a:rPr lang="en-US" dirty="0">
                <a:latin typeface="Comic Sans MS" pitchFamily="-107" charset="0"/>
              </a:rPr>
              <a:t>q ←</a:t>
            </a:r>
            <a:r>
              <a:rPr lang="en-US" dirty="0"/>
              <a:t> RANDOMIZED-PARTITION</a:t>
            </a:r>
            <a:r>
              <a:rPr lang="en-US" dirty="0">
                <a:latin typeface="Comic Sans MS" pitchFamily="-107" charset="0"/>
              </a:rPr>
              <a:t>(A, p, r)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/>
              <a:t>			RANDOMIZED-QUICKSORT</a:t>
            </a:r>
            <a:r>
              <a:rPr lang="en-US" dirty="0">
                <a:latin typeface="Comic Sans MS" pitchFamily="-107" charset="0"/>
              </a:rPr>
              <a:t>(A, p, q - 1)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/>
              <a:t>			RANDOMIZED-QUICKSORT</a:t>
            </a:r>
            <a:r>
              <a:rPr lang="en-US" dirty="0">
                <a:latin typeface="Comic Sans MS" pitchFamily="-107" charset="0"/>
              </a:rPr>
              <a:t>(A, q + 1, r)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3881438" y="1919288"/>
            <a:ext cx="5019675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The running time of Quicksort is dominated by PARTITION !!</a:t>
            </a:r>
          </a:p>
        </p:txBody>
      </p:sp>
      <p:sp>
        <p:nvSpPr>
          <p:cNvPr id="448518" name="Rectangle 6"/>
          <p:cNvSpPr>
            <a:spLocks noChangeArrowheads="1"/>
          </p:cNvSpPr>
          <p:nvPr/>
        </p:nvSpPr>
        <p:spPr bwMode="auto">
          <a:xfrm>
            <a:off x="466725" y="4946650"/>
            <a:ext cx="40179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PARTITION is called at most n times</a:t>
            </a:r>
          </a:p>
        </p:txBody>
      </p:sp>
      <p:sp>
        <p:nvSpPr>
          <p:cNvPr id="448519" name="Freeform 7"/>
          <p:cNvSpPr>
            <a:spLocks/>
          </p:cNvSpPr>
          <p:nvPr/>
        </p:nvSpPr>
        <p:spPr bwMode="auto">
          <a:xfrm>
            <a:off x="685800" y="3597275"/>
            <a:ext cx="463550" cy="1300163"/>
          </a:xfrm>
          <a:custGeom>
            <a:avLst/>
            <a:gdLst/>
            <a:ahLst/>
            <a:cxnLst>
              <a:cxn ang="0">
                <a:pos x="111" y="819"/>
              </a:cxn>
              <a:cxn ang="0">
                <a:pos x="30" y="419"/>
              </a:cxn>
              <a:cxn ang="0">
                <a:pos x="292" y="0"/>
              </a:cxn>
            </a:cxnLst>
            <a:rect l="0" t="0" r="r" b="b"/>
            <a:pathLst>
              <a:path w="292" h="819">
                <a:moveTo>
                  <a:pt x="111" y="819"/>
                </a:moveTo>
                <a:cubicBezTo>
                  <a:pt x="55" y="687"/>
                  <a:pt x="0" y="555"/>
                  <a:pt x="30" y="419"/>
                </a:cubicBezTo>
                <a:cubicBezTo>
                  <a:pt x="60" y="283"/>
                  <a:pt x="176" y="141"/>
                  <a:pt x="292" y="0"/>
                </a:cubicBezTo>
              </a:path>
            </a:pathLst>
          </a:custGeom>
          <a:noFill/>
          <a:ln w="38100">
            <a:solidFill>
              <a:srgbClr val="DD011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8520" name="Text Box 8"/>
          <p:cNvSpPr txBox="1">
            <a:spLocks noChangeArrowheads="1"/>
          </p:cNvSpPr>
          <p:nvPr/>
        </p:nvSpPr>
        <p:spPr bwMode="auto">
          <a:xfrm>
            <a:off x="536575" y="5838825"/>
            <a:ext cx="4979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(at each call a pivot is selected and never again included in future calls)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4" grpId="0" animBg="1"/>
      <p:bldP spid="448517" grpId="0"/>
      <p:bldP spid="448518" grpId="0"/>
      <p:bldP spid="4485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79513"/>
            <a:ext cx="5711825" cy="404812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Alg.: PARTITION</a:t>
            </a:r>
            <a:r>
              <a:rPr lang="en-US" sz="2400" i="1" dirty="0"/>
              <a:t>(A, p, r)</a:t>
            </a:r>
          </a:p>
          <a:p>
            <a:pPr lvl="1">
              <a:buFontTx/>
              <a:buNone/>
            </a:pPr>
            <a:r>
              <a:rPr lang="en-US" dirty="0">
                <a:latin typeface="Comic Sans MS" pitchFamily="-107" charset="0"/>
              </a:rPr>
              <a:t>x ← A[r]</a:t>
            </a:r>
          </a:p>
          <a:p>
            <a:pPr lvl="1">
              <a:buFontTx/>
              <a:buNone/>
            </a:pP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← p - 1</a:t>
            </a:r>
          </a:p>
          <a:p>
            <a:pPr lvl="1">
              <a:buFontTx/>
              <a:buNone/>
            </a:pPr>
            <a:r>
              <a:rPr lang="en-US" b="1" dirty="0"/>
              <a:t>for </a:t>
            </a:r>
            <a:r>
              <a:rPr lang="en-US" dirty="0">
                <a:latin typeface="Comic Sans MS" pitchFamily="-107" charset="0"/>
              </a:rPr>
              <a:t>j ← p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7" charset="0"/>
              </a:rPr>
              <a:t>r - 1</a:t>
            </a:r>
          </a:p>
          <a:p>
            <a:pPr lvl="1">
              <a:buFontTx/>
              <a:buNone/>
            </a:pPr>
            <a:r>
              <a:rPr lang="en-US" b="1" dirty="0"/>
              <a:t>	  do if </a:t>
            </a:r>
            <a:r>
              <a:rPr lang="en-US" dirty="0">
                <a:latin typeface="Comic Sans MS" pitchFamily="-107" charset="0"/>
              </a:rPr>
              <a:t>A[ j ] ≤ x</a:t>
            </a:r>
          </a:p>
          <a:p>
            <a:pPr lvl="1">
              <a:buFontTx/>
              <a:buNone/>
            </a:pPr>
            <a:r>
              <a:rPr lang="en-US" b="1" dirty="0"/>
              <a:t>		        then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←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+ 1</a:t>
            </a:r>
          </a:p>
          <a:p>
            <a:pPr lvl="1">
              <a:buFontTx/>
              <a:buNone/>
            </a:pPr>
            <a:r>
              <a:rPr lang="en-US" dirty="0"/>
              <a:t>			     exchange </a:t>
            </a:r>
            <a:r>
              <a:rPr lang="en-US" dirty="0">
                <a:latin typeface="Comic Sans MS" pitchFamily="-107" charset="0"/>
              </a:rPr>
              <a:t>A[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</a:t>
            </a:r>
            <a:r>
              <a:rPr lang="en-US" dirty="0"/>
              <a:t> ↔ </a:t>
            </a:r>
            <a:r>
              <a:rPr lang="en-US" dirty="0">
                <a:latin typeface="Comic Sans MS" pitchFamily="-107" charset="0"/>
              </a:rPr>
              <a:t>A[j]</a:t>
            </a:r>
          </a:p>
          <a:p>
            <a:pPr lvl="1">
              <a:buFontTx/>
              <a:buNone/>
            </a:pPr>
            <a:r>
              <a:rPr lang="en-US" dirty="0"/>
              <a:t>exchange </a:t>
            </a:r>
            <a:r>
              <a:rPr lang="en-US" dirty="0">
                <a:latin typeface="Comic Sans MS" pitchFamily="-107" charset="0"/>
              </a:rPr>
              <a:t>A[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+ 1]</a:t>
            </a:r>
            <a:r>
              <a:rPr lang="en-US" dirty="0"/>
              <a:t> ↔ </a:t>
            </a:r>
            <a:r>
              <a:rPr lang="en-US" dirty="0">
                <a:latin typeface="Comic Sans MS" pitchFamily="-107" charset="0"/>
              </a:rPr>
              <a:t>A[r]</a:t>
            </a:r>
          </a:p>
          <a:p>
            <a:pPr lvl="1">
              <a:buFontTx/>
              <a:buNone/>
            </a:pPr>
            <a:r>
              <a:rPr lang="en-US" b="1" dirty="0"/>
              <a:t>return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 + 1</a:t>
            </a:r>
            <a:endParaRPr lang="en-US" dirty="0"/>
          </a:p>
        </p:txBody>
      </p:sp>
      <p:sp>
        <p:nvSpPr>
          <p:cNvPr id="450564" name="AutoShape 4"/>
          <p:cNvSpPr>
            <a:spLocks/>
          </p:cNvSpPr>
          <p:nvPr/>
        </p:nvSpPr>
        <p:spPr bwMode="auto">
          <a:xfrm>
            <a:off x="4806950" y="1708150"/>
            <a:ext cx="88900" cy="733425"/>
          </a:xfrm>
          <a:prstGeom prst="rightBrace">
            <a:avLst>
              <a:gd name="adj1" fmla="val 68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5114925" y="1870075"/>
            <a:ext cx="1874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O(1) - constant</a:t>
            </a:r>
          </a:p>
        </p:txBody>
      </p:sp>
      <p:sp>
        <p:nvSpPr>
          <p:cNvPr id="450566" name="AutoShape 6"/>
          <p:cNvSpPr>
            <a:spLocks/>
          </p:cNvSpPr>
          <p:nvPr/>
        </p:nvSpPr>
        <p:spPr bwMode="auto">
          <a:xfrm>
            <a:off x="5934075" y="2593975"/>
            <a:ext cx="96838" cy="1738313"/>
          </a:xfrm>
          <a:prstGeom prst="rightBrace">
            <a:avLst>
              <a:gd name="adj1" fmla="val 1495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67" name="AutoShape 7"/>
          <p:cNvSpPr>
            <a:spLocks/>
          </p:cNvSpPr>
          <p:nvPr/>
        </p:nvSpPr>
        <p:spPr bwMode="auto">
          <a:xfrm>
            <a:off x="4852988" y="4414838"/>
            <a:ext cx="88900" cy="733425"/>
          </a:xfrm>
          <a:prstGeom prst="rightBrace">
            <a:avLst>
              <a:gd name="adj1" fmla="val 687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5160963" y="4576763"/>
            <a:ext cx="1874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O(1) - constant</a:t>
            </a:r>
          </a:p>
        </p:txBody>
      </p:sp>
      <p:sp>
        <p:nvSpPr>
          <p:cNvPr id="450569" name="Line 9"/>
          <p:cNvSpPr>
            <a:spLocks noChangeShapeType="1"/>
          </p:cNvSpPr>
          <p:nvPr/>
        </p:nvSpPr>
        <p:spPr bwMode="auto">
          <a:xfrm>
            <a:off x="4043363" y="3167063"/>
            <a:ext cx="2220912" cy="0"/>
          </a:xfrm>
          <a:prstGeom prst="line">
            <a:avLst/>
          </a:prstGeom>
          <a:noFill/>
          <a:ln w="25400">
            <a:solidFill>
              <a:srgbClr val="DD0111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70" name="Text Box 10"/>
          <p:cNvSpPr txBox="1">
            <a:spLocks noChangeArrowheads="1"/>
          </p:cNvSpPr>
          <p:nvPr/>
        </p:nvSpPr>
        <p:spPr bwMode="auto">
          <a:xfrm>
            <a:off x="6354763" y="2951163"/>
            <a:ext cx="28584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Number of comparisons</a:t>
            </a:r>
          </a:p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between the pivot and </a:t>
            </a:r>
          </a:p>
          <a:p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the other elements</a:t>
            </a:r>
          </a:p>
        </p:txBody>
      </p:sp>
      <p:sp>
        <p:nvSpPr>
          <p:cNvPr id="450571" name="Rectangle 11"/>
          <p:cNvSpPr>
            <a:spLocks noChangeArrowheads="1"/>
          </p:cNvSpPr>
          <p:nvPr/>
        </p:nvSpPr>
        <p:spPr bwMode="auto">
          <a:xfrm>
            <a:off x="582613" y="5257800"/>
            <a:ext cx="7789862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Need to compute the </a:t>
            </a:r>
            <a:r>
              <a:rPr lang="en-US" sz="24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total number of comparisons</a:t>
            </a:r>
            <a:r>
              <a:rPr lang="en-US" sz="2400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performed</a:t>
            </a:r>
            <a:r>
              <a:rPr lang="en-US" sz="2400" dirty="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in all calls to PARTITION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8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4" grpId="0" animBg="1"/>
      <p:bldP spid="450565" grpId="0"/>
      <p:bldP spid="450566" grpId="0" animBg="1"/>
      <p:bldP spid="450567" grpId="0" animBg="1"/>
      <p:bldP spid="450568" grpId="0"/>
      <p:bldP spid="450569" grpId="0" animBg="1"/>
      <p:bldP spid="450570" grpId="0"/>
      <p:bldP spid="4505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540C-2F0C-9F4F-8BB4-8776C5C3EB4F}" type="slidenum">
              <a:rPr lang="en-US"/>
              <a:pPr/>
              <a:t>7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Number of Comparisons in PARTITION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24192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/>
              <a:t>Need to compute the </a:t>
            </a:r>
            <a:r>
              <a:rPr lang="en-US" b="1">
                <a:solidFill>
                  <a:srgbClr val="CC0000"/>
                </a:solidFill>
              </a:rPr>
              <a:t>total number of comparisons</a:t>
            </a:r>
            <a:r>
              <a:rPr lang="en-US"/>
              <a:t> performed </a:t>
            </a:r>
            <a:r>
              <a:rPr lang="en-US" b="1">
                <a:solidFill>
                  <a:srgbClr val="CC0000"/>
                </a:solidFill>
              </a:rPr>
              <a:t>in all calls to PARTITION</a:t>
            </a:r>
          </a:p>
          <a:p>
            <a:pPr>
              <a:lnSpc>
                <a:spcPct val="140000"/>
              </a:lnSpc>
            </a:pPr>
            <a:r>
              <a:rPr lang="en-US"/>
              <a:t>X</a:t>
            </a:r>
            <a:r>
              <a:rPr lang="en-US" baseline="-25000"/>
              <a:t>ij</a:t>
            </a:r>
            <a:r>
              <a:rPr lang="en-US"/>
              <a:t> = I {z</a:t>
            </a:r>
            <a:r>
              <a:rPr lang="en-US" baseline="-25000"/>
              <a:t>i</a:t>
            </a:r>
            <a:r>
              <a:rPr lang="en-US"/>
              <a:t> is compared to z</a:t>
            </a:r>
            <a:r>
              <a:rPr lang="en-US" baseline="-25000"/>
              <a:t>j</a:t>
            </a:r>
            <a:r>
              <a:rPr lang="en-US"/>
              <a:t> }</a:t>
            </a:r>
          </a:p>
          <a:p>
            <a:pPr lvl="1">
              <a:lnSpc>
                <a:spcPct val="140000"/>
              </a:lnSpc>
            </a:pPr>
            <a:r>
              <a:rPr lang="en-US"/>
              <a:t>For any comparison during the entire execution of the algorithm, not just during one call to PARTITION</a:t>
            </a:r>
          </a:p>
        </p:txBody>
      </p:sp>
    </p:spTree>
    <p:extLst>
      <p:ext uri="{BB962C8B-B14F-4D97-AF65-F5344CB8AC3E}">
        <p14:creationId xmlns:p14="http://schemas.microsoft.com/office/powerpoint/2010/main" val="307692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50BBB-D78C-3740-8005-36462CF47E2F}" type="slidenum">
              <a:rPr lang="en-US"/>
              <a:pPr/>
              <a:t>8</a:t>
            </a:fld>
            <a:endParaRPr lang="en-US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When Do We Compare Two Elements?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2708275"/>
            <a:ext cx="8229600" cy="36607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/>
              <a:t>Rename the elements of A as z</a:t>
            </a:r>
            <a:r>
              <a:rPr lang="en-US" baseline="-25000"/>
              <a:t>1</a:t>
            </a:r>
            <a:r>
              <a:rPr lang="en-US"/>
              <a:t>, z</a:t>
            </a:r>
            <a:r>
              <a:rPr lang="en-US" baseline="-25000"/>
              <a:t>2</a:t>
            </a:r>
            <a:r>
              <a:rPr lang="en-US"/>
              <a:t>, . . . , z</a:t>
            </a:r>
            <a:r>
              <a:rPr lang="en-US" baseline="-25000"/>
              <a:t>n</a:t>
            </a:r>
            <a:r>
              <a:rPr lang="en-US"/>
              <a:t>, with z</a:t>
            </a:r>
            <a:r>
              <a:rPr lang="en-US" baseline="-25000"/>
              <a:t>i</a:t>
            </a:r>
            <a:r>
              <a:rPr lang="en-US"/>
              <a:t> being the i-th smallest element</a:t>
            </a:r>
          </a:p>
          <a:p>
            <a:pPr>
              <a:lnSpc>
                <a:spcPct val="150000"/>
              </a:lnSpc>
            </a:pPr>
            <a:r>
              <a:rPr lang="en-US"/>
              <a:t>Define the set Z</a:t>
            </a:r>
            <a:r>
              <a:rPr lang="en-US" baseline="-25000"/>
              <a:t>ij</a:t>
            </a:r>
            <a:r>
              <a:rPr lang="en-US"/>
              <a:t> = {z</a:t>
            </a:r>
            <a:r>
              <a:rPr lang="en-US" baseline="-25000"/>
              <a:t>i</a:t>
            </a:r>
            <a:r>
              <a:rPr lang="en-US"/>
              <a:t> , z</a:t>
            </a:r>
            <a:r>
              <a:rPr lang="en-US" baseline="-25000"/>
              <a:t>i+1</a:t>
            </a:r>
            <a:r>
              <a:rPr lang="en-US"/>
              <a:t>, . . . , z</a:t>
            </a:r>
            <a:r>
              <a:rPr lang="en-US" baseline="-25000"/>
              <a:t>j</a:t>
            </a:r>
            <a:r>
              <a:rPr lang="en-US"/>
              <a:t> } the set of elements between z</a:t>
            </a:r>
            <a:r>
              <a:rPr lang="en-US" baseline="-25000"/>
              <a:t>i</a:t>
            </a:r>
            <a:r>
              <a:rPr lang="en-US"/>
              <a:t> and z</a:t>
            </a:r>
            <a:r>
              <a:rPr lang="en-US" baseline="-25000"/>
              <a:t>j</a:t>
            </a:r>
            <a:r>
              <a:rPr lang="en-US"/>
              <a:t>, inclusive</a:t>
            </a:r>
          </a:p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5888038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66949" name="Rectangle 5"/>
          <p:cNvSpPr>
            <a:spLocks noChangeArrowheads="1"/>
          </p:cNvSpPr>
          <p:nvPr/>
        </p:nvSpPr>
        <p:spPr bwMode="auto">
          <a:xfrm>
            <a:off x="5473700" y="15986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66950" name="Rectangle 6"/>
          <p:cNvSpPr>
            <a:spLocks noChangeArrowheads="1"/>
          </p:cNvSpPr>
          <p:nvPr/>
        </p:nvSpPr>
        <p:spPr bwMode="auto">
          <a:xfrm>
            <a:off x="5060950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66951" name="Rectangle 7"/>
          <p:cNvSpPr>
            <a:spLocks noChangeArrowheads="1"/>
          </p:cNvSpPr>
          <p:nvPr/>
        </p:nvSpPr>
        <p:spPr bwMode="auto">
          <a:xfrm>
            <a:off x="4648200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66952" name="Rectangle 8"/>
          <p:cNvSpPr>
            <a:spLocks noChangeArrowheads="1"/>
          </p:cNvSpPr>
          <p:nvPr/>
        </p:nvSpPr>
        <p:spPr bwMode="auto">
          <a:xfrm>
            <a:off x="4233863" y="1598613"/>
            <a:ext cx="414337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66953" name="Rectangle 9"/>
          <p:cNvSpPr>
            <a:spLocks noChangeArrowheads="1"/>
          </p:cNvSpPr>
          <p:nvPr/>
        </p:nvSpPr>
        <p:spPr bwMode="auto">
          <a:xfrm>
            <a:off x="3821113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66954" name="Rectangle 10"/>
          <p:cNvSpPr>
            <a:spLocks noChangeArrowheads="1"/>
          </p:cNvSpPr>
          <p:nvPr/>
        </p:nvSpPr>
        <p:spPr bwMode="auto">
          <a:xfrm>
            <a:off x="3406775" y="15986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66955" name="Rectangle 11"/>
          <p:cNvSpPr>
            <a:spLocks noChangeArrowheads="1"/>
          </p:cNvSpPr>
          <p:nvPr/>
        </p:nvSpPr>
        <p:spPr bwMode="auto">
          <a:xfrm>
            <a:off x="2994025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466956" name="Line 12"/>
          <p:cNvSpPr>
            <a:spLocks noChangeShapeType="1"/>
          </p:cNvSpPr>
          <p:nvPr/>
        </p:nvSpPr>
        <p:spPr bwMode="auto">
          <a:xfrm>
            <a:off x="5473700" y="1598613"/>
            <a:ext cx="1588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6957" name="Rectangle 13"/>
          <p:cNvSpPr>
            <a:spLocks noChangeArrowheads="1"/>
          </p:cNvSpPr>
          <p:nvPr/>
        </p:nvSpPr>
        <p:spPr bwMode="auto">
          <a:xfrm>
            <a:off x="6297613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Comic Sans MS" pitchFamily="-107" charset="0"/>
              </a:rPr>
              <a:t>7</a:t>
            </a:r>
          </a:p>
        </p:txBody>
      </p:sp>
      <p:sp>
        <p:nvSpPr>
          <p:cNvPr id="466958" name="Line 14"/>
          <p:cNvSpPr>
            <a:spLocks noChangeShapeType="1"/>
          </p:cNvSpPr>
          <p:nvPr/>
        </p:nvSpPr>
        <p:spPr bwMode="auto">
          <a:xfrm>
            <a:off x="6300788" y="1492250"/>
            <a:ext cx="1587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6959" name="Rectangle 15"/>
          <p:cNvSpPr>
            <a:spLocks noChangeArrowheads="1"/>
          </p:cNvSpPr>
          <p:nvPr/>
        </p:nvSpPr>
        <p:spPr bwMode="auto">
          <a:xfrm>
            <a:off x="2579688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grpSp>
        <p:nvGrpSpPr>
          <p:cNvPr id="466960" name="Group 16"/>
          <p:cNvGrpSpPr>
            <a:grpSpLocks/>
          </p:cNvGrpSpPr>
          <p:nvPr/>
        </p:nvGrpSpPr>
        <p:grpSpPr bwMode="auto">
          <a:xfrm>
            <a:off x="2589213" y="1220788"/>
            <a:ext cx="4143375" cy="368300"/>
            <a:chOff x="1631" y="769"/>
            <a:chExt cx="2610" cy="232"/>
          </a:xfrm>
        </p:grpSpPr>
        <p:sp>
          <p:nvSpPr>
            <p:cNvPr id="466961" name="Text Box 17"/>
            <p:cNvSpPr txBox="1">
              <a:spLocks noChangeArrowheads="1"/>
            </p:cNvSpPr>
            <p:nvPr/>
          </p:nvSpPr>
          <p:spPr bwMode="auto">
            <a:xfrm>
              <a:off x="3210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466962" name="Text Box 18"/>
            <p:cNvSpPr txBox="1">
              <a:spLocks noChangeArrowheads="1"/>
            </p:cNvSpPr>
            <p:nvPr/>
          </p:nvSpPr>
          <p:spPr bwMode="auto">
            <a:xfrm>
              <a:off x="1631" y="769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466963" name="Text Box 19"/>
            <p:cNvSpPr txBox="1">
              <a:spLocks noChangeArrowheads="1"/>
            </p:cNvSpPr>
            <p:nvPr/>
          </p:nvSpPr>
          <p:spPr bwMode="auto">
            <a:xfrm>
              <a:off x="1894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9</a:t>
              </a:r>
              <a:endParaRPr lang="en-US"/>
            </a:p>
          </p:txBody>
        </p:sp>
        <p:sp>
          <p:nvSpPr>
            <p:cNvPr id="466964" name="Text Box 20"/>
            <p:cNvSpPr txBox="1">
              <a:spLocks noChangeArrowheads="1"/>
            </p:cNvSpPr>
            <p:nvPr/>
          </p:nvSpPr>
          <p:spPr bwMode="auto">
            <a:xfrm>
              <a:off x="2157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8</a:t>
              </a:r>
              <a:endParaRPr lang="en-US"/>
            </a:p>
          </p:txBody>
        </p:sp>
        <p:sp>
          <p:nvSpPr>
            <p:cNvPr id="466965" name="Text Box 21"/>
            <p:cNvSpPr txBox="1">
              <a:spLocks noChangeArrowheads="1"/>
            </p:cNvSpPr>
            <p:nvPr/>
          </p:nvSpPr>
          <p:spPr bwMode="auto">
            <a:xfrm>
              <a:off x="2683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5</a:t>
              </a:r>
              <a:endParaRPr lang="en-US"/>
            </a:p>
          </p:txBody>
        </p:sp>
        <p:sp>
          <p:nvSpPr>
            <p:cNvPr id="466966" name="Text Box 22"/>
            <p:cNvSpPr txBox="1">
              <a:spLocks noChangeArrowheads="1"/>
            </p:cNvSpPr>
            <p:nvPr/>
          </p:nvSpPr>
          <p:spPr bwMode="auto">
            <a:xfrm>
              <a:off x="2420" y="769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466967" name="Text Box 23"/>
            <p:cNvSpPr txBox="1">
              <a:spLocks noChangeArrowheads="1"/>
            </p:cNvSpPr>
            <p:nvPr/>
          </p:nvSpPr>
          <p:spPr bwMode="auto">
            <a:xfrm>
              <a:off x="2947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4</a:t>
              </a:r>
              <a:endParaRPr lang="en-US"/>
            </a:p>
          </p:txBody>
        </p:sp>
        <p:sp>
          <p:nvSpPr>
            <p:cNvPr id="466968" name="Text Box 24"/>
            <p:cNvSpPr txBox="1">
              <a:spLocks noChangeArrowheads="1"/>
            </p:cNvSpPr>
            <p:nvPr/>
          </p:nvSpPr>
          <p:spPr bwMode="auto">
            <a:xfrm>
              <a:off x="3473" y="770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6</a:t>
              </a:r>
              <a:endParaRPr lang="en-US"/>
            </a:p>
          </p:txBody>
        </p:sp>
        <p:sp>
          <p:nvSpPr>
            <p:cNvPr id="466969" name="Text Box 25"/>
            <p:cNvSpPr txBox="1">
              <a:spLocks noChangeArrowheads="1"/>
            </p:cNvSpPr>
            <p:nvPr/>
          </p:nvSpPr>
          <p:spPr bwMode="auto">
            <a:xfrm>
              <a:off x="3680" y="770"/>
              <a:ext cx="2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10</a:t>
              </a:r>
              <a:endParaRPr lang="en-US"/>
            </a:p>
          </p:txBody>
        </p:sp>
        <p:sp>
          <p:nvSpPr>
            <p:cNvPr id="466970" name="Text Box 26"/>
            <p:cNvSpPr txBox="1">
              <a:spLocks noChangeArrowheads="1"/>
            </p:cNvSpPr>
            <p:nvPr/>
          </p:nvSpPr>
          <p:spPr bwMode="auto">
            <a:xfrm>
              <a:off x="4000" y="769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  <a:r>
                <a:rPr lang="en-US" baseline="-25000"/>
                <a:t>7</a:t>
              </a:r>
              <a:endParaRPr lang="en-US"/>
            </a:p>
          </p:txBody>
        </p:sp>
      </p:grpSp>
      <p:grpSp>
        <p:nvGrpSpPr>
          <p:cNvPr id="466971" name="Group 27"/>
          <p:cNvGrpSpPr>
            <a:grpSpLocks/>
          </p:cNvGrpSpPr>
          <p:nvPr/>
        </p:nvGrpSpPr>
        <p:grpSpPr bwMode="auto">
          <a:xfrm>
            <a:off x="1243013" y="2105027"/>
            <a:ext cx="7531100" cy="523876"/>
            <a:chOff x="783" y="1326"/>
            <a:chExt cx="4744" cy="330"/>
          </a:xfrm>
        </p:grpSpPr>
        <p:sp>
          <p:nvSpPr>
            <p:cNvPr id="466972" name="Text Box 28"/>
            <p:cNvSpPr txBox="1">
              <a:spLocks noChangeArrowheads="1"/>
            </p:cNvSpPr>
            <p:nvPr/>
          </p:nvSpPr>
          <p:spPr bwMode="auto">
            <a:xfrm>
              <a:off x="783" y="1326"/>
              <a:ext cx="2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latin typeface="Century Gothic" charset="0"/>
                  <a:ea typeface="Century Gothic" charset="0"/>
                  <a:cs typeface="Century Gothic" charset="0"/>
                </a:rPr>
                <a:t>Z</a:t>
              </a:r>
              <a:r>
                <a:rPr lang="en-US" sz="2800" baseline="-25000" dirty="0">
                  <a:latin typeface="Century Gothic" charset="0"/>
                  <a:ea typeface="Century Gothic" charset="0"/>
                  <a:cs typeface="Century Gothic" charset="0"/>
                </a:rPr>
                <a:t>1,6</a:t>
              </a:r>
              <a:r>
                <a:rPr lang="en-US" sz="2800" dirty="0">
                  <a:latin typeface="Century Gothic" charset="0"/>
                  <a:ea typeface="Century Gothic" charset="0"/>
                  <a:cs typeface="Century Gothic" charset="0"/>
                </a:rPr>
                <a:t>= {1, 2, 3, 4, 5, 6}</a:t>
              </a:r>
            </a:p>
          </p:txBody>
        </p:sp>
        <p:sp>
          <p:nvSpPr>
            <p:cNvPr id="466973" name="Text Box 29"/>
            <p:cNvSpPr txBox="1">
              <a:spLocks noChangeArrowheads="1"/>
            </p:cNvSpPr>
            <p:nvPr/>
          </p:nvSpPr>
          <p:spPr bwMode="auto">
            <a:xfrm>
              <a:off x="3824" y="1326"/>
              <a:ext cx="170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entury Gothic" charset="0"/>
                  <a:ea typeface="Century Gothic" charset="0"/>
                  <a:cs typeface="Century Gothic" charset="0"/>
                </a:rPr>
                <a:t>Z</a:t>
              </a:r>
              <a:r>
                <a:rPr lang="en-US" sz="2800" baseline="-25000">
                  <a:latin typeface="Century Gothic" charset="0"/>
                  <a:ea typeface="Century Gothic" charset="0"/>
                  <a:cs typeface="Century Gothic" charset="0"/>
                </a:rPr>
                <a:t>8,10</a:t>
              </a:r>
              <a:r>
                <a:rPr lang="en-US" sz="2800">
                  <a:latin typeface="Century Gothic" charset="0"/>
                  <a:ea typeface="Century Gothic" charset="0"/>
                  <a:cs typeface="Century Gothic" charset="0"/>
                </a:rPr>
                <a:t> = {8, 9, 10}</a:t>
              </a:r>
            </a:p>
          </p:txBody>
        </p:sp>
        <p:sp>
          <p:nvSpPr>
            <p:cNvPr id="466974" name="Text Box 30"/>
            <p:cNvSpPr txBox="1">
              <a:spLocks noChangeArrowheads="1"/>
            </p:cNvSpPr>
            <p:nvPr/>
          </p:nvSpPr>
          <p:spPr bwMode="auto">
            <a:xfrm>
              <a:off x="3064" y="1326"/>
              <a:ext cx="40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entury Gothic" charset="0"/>
                  <a:ea typeface="Century Gothic" charset="0"/>
                  <a:cs typeface="Century Gothic" charset="0"/>
                </a:rPr>
                <a:t>{7}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216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9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93A3-671F-FF4D-87EF-12E57A4D5667}" type="slidenum">
              <a:rPr lang="en-US"/>
              <a:pPr/>
              <a:t>9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802687" cy="906462"/>
          </a:xfrm>
        </p:spPr>
        <p:txBody>
          <a:bodyPr/>
          <a:lstStyle/>
          <a:p>
            <a:r>
              <a:rPr lang="en-US" sz="3600"/>
              <a:t>When Do We Compare Elements </a:t>
            </a:r>
            <a:r>
              <a:rPr lang="en-US" sz="3600" dirty="0" err="1"/>
              <a:t>z</a:t>
            </a:r>
            <a:r>
              <a:rPr lang="en-US" sz="3600" baseline="-25000" dirty="0" err="1"/>
              <a:t>i</a:t>
            </a:r>
            <a:r>
              <a:rPr lang="en-US" sz="3600" dirty="0"/>
              <a:t>, </a:t>
            </a:r>
            <a:r>
              <a:rPr lang="en-US" sz="3600" dirty="0" err="1"/>
              <a:t>z</a:t>
            </a:r>
            <a:r>
              <a:rPr lang="en-US" sz="3600" baseline="-25000" dirty="0" err="1"/>
              <a:t>j</a:t>
            </a:r>
            <a:r>
              <a:rPr lang="en-US" sz="3600" dirty="0"/>
              <a:t>?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2708275"/>
            <a:ext cx="8229600" cy="3660775"/>
          </a:xfrm>
        </p:spPr>
        <p:txBody>
          <a:bodyPr/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If pivot x chosen such as: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baseline="-250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&lt; x &lt;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  <a:p>
            <a:pPr lvl="1"/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and </a:t>
            </a:r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will never be compared</a:t>
            </a:r>
          </a:p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If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baseline="-250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or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is the pivot</a:t>
            </a:r>
          </a:p>
          <a:p>
            <a:pPr lvl="1"/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baseline="-250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and </a:t>
            </a:r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will be compared </a:t>
            </a:r>
          </a:p>
          <a:p>
            <a:pPr lvl="1"/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only if one of them is chosen as pivot before any other element in range </a:t>
            </a:r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to </a:t>
            </a:r>
            <a:r>
              <a:rPr lang="en-US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baseline="-25000" dirty="0" err="1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Only the pivot is compared with elements in both sets</a:t>
            </a:r>
          </a:p>
        </p:txBody>
      </p:sp>
      <p:sp>
        <p:nvSpPr>
          <p:cNvPr id="468996" name="Rectangle 4"/>
          <p:cNvSpPr>
            <a:spLocks noChangeArrowheads="1"/>
          </p:cNvSpPr>
          <p:nvPr/>
        </p:nvSpPr>
        <p:spPr bwMode="auto">
          <a:xfrm>
            <a:off x="5888038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1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68997" name="Rectangle 5"/>
          <p:cNvSpPr>
            <a:spLocks noChangeArrowheads="1"/>
          </p:cNvSpPr>
          <p:nvPr/>
        </p:nvSpPr>
        <p:spPr bwMode="auto">
          <a:xfrm>
            <a:off x="5473700" y="15986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68998" name="Rectangle 6"/>
          <p:cNvSpPr>
            <a:spLocks noChangeArrowheads="1"/>
          </p:cNvSpPr>
          <p:nvPr/>
        </p:nvSpPr>
        <p:spPr bwMode="auto">
          <a:xfrm>
            <a:off x="5060950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68999" name="Rectangle 7"/>
          <p:cNvSpPr>
            <a:spLocks noChangeArrowheads="1"/>
          </p:cNvSpPr>
          <p:nvPr/>
        </p:nvSpPr>
        <p:spPr bwMode="auto">
          <a:xfrm>
            <a:off x="4648200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69000" name="Rectangle 8"/>
          <p:cNvSpPr>
            <a:spLocks noChangeArrowheads="1"/>
          </p:cNvSpPr>
          <p:nvPr/>
        </p:nvSpPr>
        <p:spPr bwMode="auto">
          <a:xfrm>
            <a:off x="4233863" y="1598613"/>
            <a:ext cx="414337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69001" name="Rectangle 9"/>
          <p:cNvSpPr>
            <a:spLocks noChangeArrowheads="1"/>
          </p:cNvSpPr>
          <p:nvPr/>
        </p:nvSpPr>
        <p:spPr bwMode="auto">
          <a:xfrm>
            <a:off x="3821113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69002" name="Rectangle 10"/>
          <p:cNvSpPr>
            <a:spLocks noChangeArrowheads="1"/>
          </p:cNvSpPr>
          <p:nvPr/>
        </p:nvSpPr>
        <p:spPr bwMode="auto">
          <a:xfrm>
            <a:off x="3406775" y="1598613"/>
            <a:ext cx="414338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69003" name="Rectangle 11"/>
          <p:cNvSpPr>
            <a:spLocks noChangeArrowheads="1"/>
          </p:cNvSpPr>
          <p:nvPr/>
        </p:nvSpPr>
        <p:spPr bwMode="auto">
          <a:xfrm>
            <a:off x="2994025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469004" name="Line 12"/>
          <p:cNvSpPr>
            <a:spLocks noChangeShapeType="1"/>
          </p:cNvSpPr>
          <p:nvPr/>
        </p:nvSpPr>
        <p:spPr bwMode="auto">
          <a:xfrm>
            <a:off x="5473700" y="1598613"/>
            <a:ext cx="1588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9005" name="Rectangle 13"/>
          <p:cNvSpPr>
            <a:spLocks noChangeArrowheads="1"/>
          </p:cNvSpPr>
          <p:nvPr/>
        </p:nvSpPr>
        <p:spPr bwMode="auto">
          <a:xfrm>
            <a:off x="6297613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Comic Sans MS" pitchFamily="-107" charset="0"/>
              </a:rPr>
              <a:t>7</a:t>
            </a:r>
          </a:p>
        </p:txBody>
      </p:sp>
      <p:sp>
        <p:nvSpPr>
          <p:cNvPr id="469006" name="Line 14"/>
          <p:cNvSpPr>
            <a:spLocks noChangeShapeType="1"/>
          </p:cNvSpPr>
          <p:nvPr/>
        </p:nvSpPr>
        <p:spPr bwMode="auto">
          <a:xfrm>
            <a:off x="6300788" y="1492250"/>
            <a:ext cx="1587" cy="619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9007" name="Rectangle 15"/>
          <p:cNvSpPr>
            <a:spLocks noChangeArrowheads="1"/>
          </p:cNvSpPr>
          <p:nvPr/>
        </p:nvSpPr>
        <p:spPr bwMode="auto">
          <a:xfrm>
            <a:off x="2579688" y="1598613"/>
            <a:ext cx="412750" cy="42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69008" name="Text Box 16"/>
          <p:cNvSpPr txBox="1">
            <a:spLocks noChangeArrowheads="1"/>
          </p:cNvSpPr>
          <p:nvPr/>
        </p:nvSpPr>
        <p:spPr bwMode="auto">
          <a:xfrm>
            <a:off x="5095875" y="1222375"/>
            <a:ext cx="382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69009" name="Text Box 17"/>
          <p:cNvSpPr txBox="1">
            <a:spLocks noChangeArrowheads="1"/>
          </p:cNvSpPr>
          <p:nvPr/>
        </p:nvSpPr>
        <p:spPr bwMode="auto">
          <a:xfrm>
            <a:off x="2589213" y="1220788"/>
            <a:ext cx="382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69010" name="Text Box 18"/>
          <p:cNvSpPr txBox="1">
            <a:spLocks noChangeArrowheads="1"/>
          </p:cNvSpPr>
          <p:nvPr/>
        </p:nvSpPr>
        <p:spPr bwMode="auto">
          <a:xfrm>
            <a:off x="3006725" y="1222375"/>
            <a:ext cx="382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9</a:t>
            </a:r>
            <a:endParaRPr lang="en-US"/>
          </a:p>
        </p:txBody>
      </p:sp>
      <p:sp>
        <p:nvSpPr>
          <p:cNvPr id="469011" name="Text Box 19"/>
          <p:cNvSpPr txBox="1">
            <a:spLocks noChangeArrowheads="1"/>
          </p:cNvSpPr>
          <p:nvPr/>
        </p:nvSpPr>
        <p:spPr bwMode="auto">
          <a:xfrm>
            <a:off x="3424238" y="1222375"/>
            <a:ext cx="38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8</a:t>
            </a:r>
            <a:endParaRPr lang="en-US"/>
          </a:p>
        </p:txBody>
      </p:sp>
      <p:sp>
        <p:nvSpPr>
          <p:cNvPr id="469012" name="Text Box 20"/>
          <p:cNvSpPr txBox="1">
            <a:spLocks noChangeArrowheads="1"/>
          </p:cNvSpPr>
          <p:nvPr/>
        </p:nvSpPr>
        <p:spPr bwMode="auto">
          <a:xfrm>
            <a:off x="4259263" y="1222375"/>
            <a:ext cx="38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469013" name="Text Box 21"/>
          <p:cNvSpPr txBox="1">
            <a:spLocks noChangeArrowheads="1"/>
          </p:cNvSpPr>
          <p:nvPr/>
        </p:nvSpPr>
        <p:spPr bwMode="auto">
          <a:xfrm>
            <a:off x="3841750" y="1220788"/>
            <a:ext cx="382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469014" name="Text Box 22"/>
          <p:cNvSpPr txBox="1">
            <a:spLocks noChangeArrowheads="1"/>
          </p:cNvSpPr>
          <p:nvPr/>
        </p:nvSpPr>
        <p:spPr bwMode="auto">
          <a:xfrm>
            <a:off x="4678363" y="1222375"/>
            <a:ext cx="38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469015" name="Text Box 23"/>
          <p:cNvSpPr txBox="1">
            <a:spLocks noChangeArrowheads="1"/>
          </p:cNvSpPr>
          <p:nvPr/>
        </p:nvSpPr>
        <p:spPr bwMode="auto">
          <a:xfrm>
            <a:off x="5513388" y="1222375"/>
            <a:ext cx="38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469016" name="Text Box 24"/>
          <p:cNvSpPr txBox="1">
            <a:spLocks noChangeArrowheads="1"/>
          </p:cNvSpPr>
          <p:nvPr/>
        </p:nvSpPr>
        <p:spPr bwMode="auto">
          <a:xfrm>
            <a:off x="5842000" y="1222375"/>
            <a:ext cx="466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10</a:t>
            </a:r>
            <a:endParaRPr lang="en-US"/>
          </a:p>
        </p:txBody>
      </p:sp>
      <p:sp>
        <p:nvSpPr>
          <p:cNvPr id="469017" name="Text Box 25"/>
          <p:cNvSpPr txBox="1">
            <a:spLocks noChangeArrowheads="1"/>
          </p:cNvSpPr>
          <p:nvPr/>
        </p:nvSpPr>
        <p:spPr bwMode="auto">
          <a:xfrm>
            <a:off x="6350000" y="1220788"/>
            <a:ext cx="382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  <a:r>
              <a:rPr lang="en-US" baseline="-25000"/>
              <a:t>7</a:t>
            </a:r>
            <a:endParaRPr lang="en-US"/>
          </a:p>
        </p:txBody>
      </p:sp>
      <p:sp>
        <p:nvSpPr>
          <p:cNvPr id="469018" name="Text Box 26"/>
          <p:cNvSpPr txBox="1">
            <a:spLocks noChangeArrowheads="1"/>
          </p:cNvSpPr>
          <p:nvPr/>
        </p:nvSpPr>
        <p:spPr bwMode="auto">
          <a:xfrm>
            <a:off x="1243013" y="2105025"/>
            <a:ext cx="389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2800" baseline="-25000" dirty="0">
                <a:latin typeface="Century Gothic" charset="0"/>
                <a:ea typeface="Century Gothic" charset="0"/>
                <a:cs typeface="Century Gothic" charset="0"/>
              </a:rPr>
              <a:t>1,6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= {1, 2, 3, 4, 5, 6}</a:t>
            </a:r>
          </a:p>
        </p:txBody>
      </p:sp>
      <p:sp>
        <p:nvSpPr>
          <p:cNvPr id="469019" name="Text Box 27"/>
          <p:cNvSpPr txBox="1">
            <a:spLocks noChangeArrowheads="1"/>
          </p:cNvSpPr>
          <p:nvPr/>
        </p:nvSpPr>
        <p:spPr bwMode="auto">
          <a:xfrm>
            <a:off x="6070600" y="2105025"/>
            <a:ext cx="270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entury Gothic" charset="0"/>
                <a:ea typeface="Century Gothic" charset="0"/>
                <a:cs typeface="Century Gothic" charset="0"/>
              </a:rPr>
              <a:t>Z</a:t>
            </a:r>
            <a:r>
              <a:rPr lang="en-US" sz="2800" baseline="-25000">
                <a:latin typeface="Century Gothic" charset="0"/>
                <a:ea typeface="Century Gothic" charset="0"/>
                <a:cs typeface="Century Gothic" charset="0"/>
              </a:rPr>
              <a:t>8,10</a:t>
            </a:r>
            <a:r>
              <a:rPr lang="en-US" sz="2800">
                <a:latin typeface="Century Gothic" charset="0"/>
                <a:ea typeface="Century Gothic" charset="0"/>
                <a:cs typeface="Century Gothic" charset="0"/>
              </a:rPr>
              <a:t> = {8, 9, 10}</a:t>
            </a:r>
          </a:p>
        </p:txBody>
      </p:sp>
      <p:sp>
        <p:nvSpPr>
          <p:cNvPr id="469020" name="Text Box 28"/>
          <p:cNvSpPr txBox="1">
            <a:spLocks noChangeArrowheads="1"/>
          </p:cNvSpPr>
          <p:nvPr/>
        </p:nvSpPr>
        <p:spPr bwMode="auto">
          <a:xfrm>
            <a:off x="4864100" y="2105025"/>
            <a:ext cx="6367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entury Gothic" charset="0"/>
                <a:ea typeface="Century Gothic" charset="0"/>
                <a:cs typeface="Century Gothic" charset="0"/>
              </a:rPr>
              <a:t>{7}</a:t>
            </a:r>
          </a:p>
        </p:txBody>
      </p:sp>
    </p:spTree>
    <p:extLst>
      <p:ext uri="{BB962C8B-B14F-4D97-AF65-F5344CB8AC3E}">
        <p14:creationId xmlns:p14="http://schemas.microsoft.com/office/powerpoint/2010/main" val="33351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3800</TotalTime>
  <Words>2599</Words>
  <Application>Microsoft Macintosh PowerPoint</Application>
  <PresentationFormat>On-screen Show (4:3)</PresentationFormat>
  <Paragraphs>561</Paragraphs>
  <Slides>37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ＭＳ Ｐゴシック</vt:lpstr>
      <vt:lpstr>Arial</vt:lpstr>
      <vt:lpstr>Century Gothic</vt:lpstr>
      <vt:lpstr>Comic Sans MS</vt:lpstr>
      <vt:lpstr>Monotype Corsiva</vt:lpstr>
      <vt:lpstr>Palatino</vt:lpstr>
      <vt:lpstr>Palatino Linotype</vt:lpstr>
      <vt:lpstr>Symbol</vt:lpstr>
      <vt:lpstr>Default Design</vt:lpstr>
      <vt:lpstr>Equation</vt:lpstr>
      <vt:lpstr>Paint Shop Pro Image</vt:lpstr>
      <vt:lpstr>Analysis of Algorithms CS 477/677</vt:lpstr>
      <vt:lpstr>Random Variables and Expectation</vt:lpstr>
      <vt:lpstr>Random Variables and Expectation</vt:lpstr>
      <vt:lpstr>Indicator Random Variables</vt:lpstr>
      <vt:lpstr>Analysis of Randomized Quicksort</vt:lpstr>
      <vt:lpstr>PARTITION</vt:lpstr>
      <vt:lpstr>Number of Comparisons in PARTITION</vt:lpstr>
      <vt:lpstr>When Do We Compare Two Elements?</vt:lpstr>
      <vt:lpstr>When Do We Compare Elements zi, zj?</vt:lpstr>
      <vt:lpstr>Number of Comparisons in PARTITION</vt:lpstr>
      <vt:lpstr>Number of Comparisons in PARTITION</vt:lpstr>
      <vt:lpstr>Number of Comparisons in PARTITION</vt:lpstr>
      <vt:lpstr>Number of Comparisons in PARTITION</vt:lpstr>
      <vt:lpstr>Number of Comparisons in PARTITION</vt:lpstr>
      <vt:lpstr>Selection</vt:lpstr>
      <vt:lpstr>Medians and Order Statistics</vt:lpstr>
      <vt:lpstr>Finding Minimum or Maximum</vt:lpstr>
      <vt:lpstr>Simultaneous Min, Max</vt:lpstr>
      <vt:lpstr>Analysis of Simultaneous Min, Max</vt:lpstr>
      <vt:lpstr>Example: Simultaneous Min, Max</vt:lpstr>
      <vt:lpstr>Example: Simultaneous Min, Max</vt:lpstr>
      <vt:lpstr>General Selection Problem</vt:lpstr>
      <vt:lpstr>Randomized Select</vt:lpstr>
      <vt:lpstr>Analysis of Running Time</vt:lpstr>
      <vt:lpstr>Analysis of Running Time</vt:lpstr>
      <vt:lpstr>Analysis of Running Time</vt:lpstr>
      <vt:lpstr>Analysis of Running Time (cont.)</vt:lpstr>
      <vt:lpstr>A Better Selection Algorithm</vt:lpstr>
      <vt:lpstr>Selection in O(n) Worst Case</vt:lpstr>
      <vt:lpstr>Example</vt:lpstr>
      <vt:lpstr>Example (cont.)</vt:lpstr>
      <vt:lpstr>Example (cont.)</vt:lpstr>
      <vt:lpstr>Analysis of Running Time</vt:lpstr>
      <vt:lpstr>Analysis of Running Time</vt:lpstr>
      <vt:lpstr>Analysis of Running Time</vt:lpstr>
      <vt:lpstr>Recurrence for the Running Time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684</cp:revision>
  <cp:lastPrinted>2018-09-25T16:55:41Z</cp:lastPrinted>
  <dcterms:created xsi:type="dcterms:W3CDTF">2011-01-18T17:28:39Z</dcterms:created>
  <dcterms:modified xsi:type="dcterms:W3CDTF">2020-02-19T01:41:54Z</dcterms:modified>
</cp:coreProperties>
</file>