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handoutMasterIdLst>
    <p:handoutMasterId r:id="rId21"/>
  </p:handoutMasterIdLst>
  <p:sldIdLst>
    <p:sldId id="256" r:id="rId2"/>
    <p:sldId id="257" r:id="rId3"/>
    <p:sldId id="282" r:id="rId4"/>
    <p:sldId id="260" r:id="rId5"/>
    <p:sldId id="292" r:id="rId6"/>
    <p:sldId id="261" r:id="rId7"/>
    <p:sldId id="297" r:id="rId8"/>
    <p:sldId id="293" r:id="rId9"/>
    <p:sldId id="287" r:id="rId10"/>
    <p:sldId id="285" r:id="rId11"/>
    <p:sldId id="286" r:id="rId12"/>
    <p:sldId id="263" r:id="rId13"/>
    <p:sldId id="295" r:id="rId14"/>
    <p:sldId id="296" r:id="rId15"/>
    <p:sldId id="289" r:id="rId16"/>
    <p:sldId id="298" r:id="rId17"/>
    <p:sldId id="280"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79883" autoAdjust="0"/>
  </p:normalViewPr>
  <p:slideViewPr>
    <p:cSldViewPr>
      <p:cViewPr>
        <p:scale>
          <a:sx n="100" d="100"/>
          <a:sy n="100" d="100"/>
        </p:scale>
        <p:origin x="-1944" y="-222"/>
      </p:cViewPr>
      <p:guideLst>
        <p:guide orient="horz" pos="2160"/>
        <p:guide pos="2880"/>
      </p:guideLst>
    </p:cSldViewPr>
  </p:slideViewPr>
  <p:outlineViewPr>
    <p:cViewPr>
      <p:scale>
        <a:sx n="33" d="100"/>
        <a:sy n="33" d="100"/>
      </p:scale>
      <p:origin x="0" y="177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15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cat>
            <c:strRef>
              <c:f>Sheet1!$A$2:$A$4</c:f>
              <c:strCache>
                <c:ptCount val="3"/>
                <c:pt idx="0">
                  <c:v>Exhaustive</c:v>
                </c:pt>
                <c:pt idx="1">
                  <c:v>Hillclimber</c:v>
                </c:pt>
                <c:pt idx="2">
                  <c:v>Genetic Algorithm</c:v>
                </c:pt>
              </c:strCache>
            </c:strRef>
          </c:cat>
          <c:val>
            <c:numRef>
              <c:f>Sheet1!$B$2:$B$4</c:f>
              <c:numCache>
                <c:formatCode>General</c:formatCode>
                <c:ptCount val="3"/>
                <c:pt idx="0">
                  <c:v>-1700</c:v>
                </c:pt>
                <c:pt idx="1">
                  <c:v>-1100</c:v>
                </c:pt>
                <c:pt idx="2">
                  <c:v>0</c:v>
                </c:pt>
              </c:numCache>
            </c:numRef>
          </c:val>
        </c:ser>
        <c:dLbls>
          <c:showLegendKey val="0"/>
          <c:showVal val="0"/>
          <c:showCatName val="0"/>
          <c:showSerName val="0"/>
          <c:showPercent val="0"/>
          <c:showBubbleSize val="0"/>
        </c:dLbls>
        <c:gapWidth val="150"/>
        <c:axId val="88682880"/>
        <c:axId val="88684416"/>
      </c:barChart>
      <c:catAx>
        <c:axId val="88682880"/>
        <c:scaling>
          <c:orientation val="minMax"/>
        </c:scaling>
        <c:delete val="0"/>
        <c:axPos val="t"/>
        <c:majorTickMark val="out"/>
        <c:minorTickMark val="none"/>
        <c:tickLblPos val="high"/>
        <c:crossAx val="88684416"/>
        <c:crosses val="autoZero"/>
        <c:auto val="1"/>
        <c:lblAlgn val="ctr"/>
        <c:lblOffset val="100"/>
        <c:noMultiLvlLbl val="0"/>
      </c:catAx>
      <c:valAx>
        <c:axId val="88684416"/>
        <c:scaling>
          <c:orientation val="maxMin"/>
        </c:scaling>
        <c:delete val="0"/>
        <c:axPos val="l"/>
        <c:majorGridlines/>
        <c:title>
          <c:tx>
            <c:rich>
              <a:bodyPr rot="0" vert="wordArtVert"/>
              <a:lstStyle/>
              <a:p>
                <a:pPr>
                  <a:defRPr/>
                </a:pPr>
                <a:r>
                  <a:rPr lang="en-US" sz="1200" baseline="0" dirty="0" smtClean="0"/>
                  <a:t>Avg. Score Difference</a:t>
                </a:r>
                <a:endParaRPr lang="en-US" sz="1200" baseline="0" dirty="0"/>
              </a:p>
            </c:rich>
          </c:tx>
          <c:layout/>
          <c:overlay val="0"/>
        </c:title>
        <c:numFmt formatCode="General" sourceLinked="1"/>
        <c:majorTickMark val="out"/>
        <c:minorTickMark val="none"/>
        <c:tickLblPos val="nextTo"/>
        <c:crossAx val="88682880"/>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cat>
            <c:strRef>
              <c:f>Sheet1!$A$2:$A$4</c:f>
              <c:strCache>
                <c:ptCount val="3"/>
                <c:pt idx="0">
                  <c:v>Exhaustive</c:v>
                </c:pt>
                <c:pt idx="1">
                  <c:v>Hillclimber</c:v>
                </c:pt>
                <c:pt idx="2">
                  <c:v>Genetic Algorithm</c:v>
                </c:pt>
              </c:strCache>
            </c:strRef>
          </c:cat>
          <c:val>
            <c:numRef>
              <c:f>Sheet1!$B$2:$B$4</c:f>
              <c:numCache>
                <c:formatCode>General</c:formatCode>
                <c:ptCount val="3"/>
                <c:pt idx="0">
                  <c:v>-1700</c:v>
                </c:pt>
                <c:pt idx="1">
                  <c:v>-1100</c:v>
                </c:pt>
                <c:pt idx="2">
                  <c:v>0</c:v>
                </c:pt>
              </c:numCache>
            </c:numRef>
          </c:val>
        </c:ser>
        <c:dLbls>
          <c:showLegendKey val="0"/>
          <c:showVal val="0"/>
          <c:showCatName val="0"/>
          <c:showSerName val="0"/>
          <c:showPercent val="0"/>
          <c:showBubbleSize val="0"/>
        </c:dLbls>
        <c:gapWidth val="150"/>
        <c:axId val="33675520"/>
        <c:axId val="33751040"/>
      </c:barChart>
      <c:catAx>
        <c:axId val="33675520"/>
        <c:scaling>
          <c:orientation val="minMax"/>
        </c:scaling>
        <c:delete val="0"/>
        <c:axPos val="t"/>
        <c:majorTickMark val="out"/>
        <c:minorTickMark val="none"/>
        <c:tickLblPos val="high"/>
        <c:crossAx val="33751040"/>
        <c:crosses val="autoZero"/>
        <c:auto val="1"/>
        <c:lblAlgn val="ctr"/>
        <c:lblOffset val="100"/>
        <c:noMultiLvlLbl val="0"/>
      </c:catAx>
      <c:valAx>
        <c:axId val="33751040"/>
        <c:scaling>
          <c:orientation val="maxMin"/>
        </c:scaling>
        <c:delete val="0"/>
        <c:axPos val="l"/>
        <c:majorGridlines/>
        <c:title>
          <c:tx>
            <c:rich>
              <a:bodyPr rot="0" vert="wordArtVert"/>
              <a:lstStyle/>
              <a:p>
                <a:pPr>
                  <a:defRPr/>
                </a:pPr>
                <a:r>
                  <a:rPr lang="en-US" sz="1200" baseline="0" dirty="0" smtClean="0"/>
                  <a:t>Avg. Score Difference</a:t>
                </a:r>
                <a:endParaRPr lang="en-US" sz="1200" baseline="0" dirty="0"/>
              </a:p>
            </c:rich>
          </c:tx>
          <c:layout/>
          <c:overlay val="0"/>
        </c:title>
        <c:numFmt formatCode="General" sourceLinked="1"/>
        <c:majorTickMark val="out"/>
        <c:minorTickMark val="none"/>
        <c:tickLblPos val="nextTo"/>
        <c:crossAx val="33675520"/>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Lbls>
            <c:showLegendKey val="0"/>
            <c:showVal val="1"/>
            <c:showCatName val="0"/>
            <c:showSerName val="0"/>
            <c:showPercent val="0"/>
            <c:showBubbleSize val="0"/>
            <c:showLeaderLines val="0"/>
          </c:dLbls>
          <c:cat>
            <c:strRef>
              <c:f>Sheet1!$A$2:$A$4</c:f>
              <c:strCache>
                <c:ptCount val="3"/>
                <c:pt idx="0">
                  <c:v>Intermediate</c:v>
                </c:pt>
                <c:pt idx="1">
                  <c:v>Dispersed</c:v>
                </c:pt>
                <c:pt idx="2">
                  <c:v>Concentrated</c:v>
                </c:pt>
              </c:strCache>
            </c:strRef>
          </c:cat>
          <c:val>
            <c:numRef>
              <c:f>Sheet1!$B$2:$B$4</c:f>
              <c:numCache>
                <c:formatCode>General</c:formatCode>
                <c:ptCount val="3"/>
                <c:pt idx="0">
                  <c:v>1380</c:v>
                </c:pt>
                <c:pt idx="1">
                  <c:v>1423</c:v>
                </c:pt>
                <c:pt idx="2">
                  <c:v>182</c:v>
                </c:pt>
              </c:numCache>
            </c:numRef>
          </c:val>
        </c:ser>
        <c:dLbls>
          <c:showLegendKey val="0"/>
          <c:showVal val="0"/>
          <c:showCatName val="0"/>
          <c:showSerName val="0"/>
          <c:showPercent val="0"/>
          <c:showBubbleSize val="0"/>
        </c:dLbls>
        <c:gapWidth val="150"/>
        <c:axId val="33792768"/>
        <c:axId val="52343168"/>
      </c:barChart>
      <c:catAx>
        <c:axId val="33792768"/>
        <c:scaling>
          <c:orientation val="minMax"/>
        </c:scaling>
        <c:delete val="0"/>
        <c:axPos val="b"/>
        <c:majorTickMark val="out"/>
        <c:minorTickMark val="none"/>
        <c:tickLblPos val="nextTo"/>
        <c:crossAx val="52343168"/>
        <c:crosses val="autoZero"/>
        <c:auto val="1"/>
        <c:lblAlgn val="ctr"/>
        <c:lblOffset val="100"/>
        <c:noMultiLvlLbl val="0"/>
      </c:catAx>
      <c:valAx>
        <c:axId val="52343168"/>
        <c:scaling>
          <c:orientation val="minMax"/>
        </c:scaling>
        <c:delete val="0"/>
        <c:axPos val="l"/>
        <c:majorGridlines/>
        <c:numFmt formatCode="General" sourceLinked="1"/>
        <c:majorTickMark val="out"/>
        <c:minorTickMark val="none"/>
        <c:tickLblPos val="nextTo"/>
        <c:crossAx val="337927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14.png"/></Relationships>
</file>

<file path=ppt/drawings/_rels/drawing2.xml.rels><?xml version="1.0" encoding="UTF-8" standalone="yes"?>
<Relationships xmlns="http://schemas.openxmlformats.org/package/2006/relationships"><Relationship Id="rId1" Type="http://schemas.openxmlformats.org/officeDocument/2006/relationships/image" Target="../media/image15.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514600" y="-3352800"/>
          <a:ext cx="4724400" cy="3073400"/>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1</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9371429" cy="5961905"/>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933953-1C87-46C1-AC7A-3EF6DB062F3F}" type="datetimeFigureOut">
              <a:rPr lang="en-US" smtClean="0"/>
              <a:pPr/>
              <a:t>6/21/2013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6D0800-B61E-445A-9FC4-D870CD01AC29}" type="slidenum">
              <a:rPr lang="en-US" smtClean="0"/>
              <a:pPr/>
              <a:t>‹#›</a:t>
            </a:fld>
            <a:endParaRPr lang="en-US"/>
          </a:p>
        </p:txBody>
      </p:sp>
    </p:spTree>
    <p:extLst>
      <p:ext uri="{BB962C8B-B14F-4D97-AF65-F5344CB8AC3E}">
        <p14:creationId xmlns:p14="http://schemas.microsoft.com/office/powerpoint/2010/main" val="3527741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D46645-0472-496D-AC14-9D006E3B371A}" type="datetimeFigureOut">
              <a:rPr lang="en-US" smtClean="0"/>
              <a:pPr/>
              <a:t>6/21/2013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2EBDE5-8D8C-4015-94D3-20876F5F1434}" type="slidenum">
              <a:rPr lang="en-US" smtClean="0"/>
              <a:pPr/>
              <a:t>‹#›</a:t>
            </a:fld>
            <a:endParaRPr lang="en-US"/>
          </a:p>
        </p:txBody>
      </p:sp>
    </p:spTree>
    <p:extLst>
      <p:ext uri="{BB962C8B-B14F-4D97-AF65-F5344CB8AC3E}">
        <p14:creationId xmlns:p14="http://schemas.microsoft.com/office/powerpoint/2010/main" val="2976057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Thank you all for</a:t>
            </a:r>
            <a:r>
              <a:rPr lang="en-US" baseline="0" dirty="0" smtClean="0"/>
              <a:t> being here</a:t>
            </a:r>
          </a:p>
          <a:p>
            <a:pPr>
              <a:buFont typeface="Arial" pitchFamily="34" charset="0"/>
              <a:buChar char="•"/>
            </a:pPr>
            <a:r>
              <a:rPr lang="en-US" baseline="0" dirty="0" smtClean="0"/>
              <a:t>My name is </a:t>
            </a:r>
            <a:r>
              <a:rPr lang="en-US" baseline="0" dirty="0" err="1" smtClean="0"/>
              <a:t>Siming</a:t>
            </a:r>
            <a:r>
              <a:rPr lang="en-US" baseline="0" dirty="0" smtClean="0"/>
              <a:t> Liu, I am from the Evolutionary Computing Systems Lab at University of Nevada, Reno.</a:t>
            </a:r>
          </a:p>
          <a:p>
            <a:pPr>
              <a:buFont typeface="Arial" pitchFamily="34" charset="0"/>
              <a:buChar char="•"/>
            </a:pPr>
            <a:r>
              <a:rPr lang="en-US" baseline="0" dirty="0" smtClean="0"/>
              <a:t>Today, I’m going to present part of my ongoing research – Comparing Heuristic Search Methods for Finding Effective Group Behaviors in RTS Game.</a:t>
            </a:r>
            <a:endParaRPr lang="en-US" dirty="0"/>
          </a:p>
        </p:txBody>
      </p:sp>
      <p:sp>
        <p:nvSpPr>
          <p:cNvPr id="4" name="Slide Number Placeholder 3"/>
          <p:cNvSpPr>
            <a:spLocks noGrp="1"/>
          </p:cNvSpPr>
          <p:nvPr>
            <p:ph type="sldNum" sz="quarter" idx="10"/>
          </p:nvPr>
        </p:nvSpPr>
        <p:spPr/>
        <p:txBody>
          <a:bodyPr/>
          <a:lstStyle/>
          <a:p>
            <a:fld id="{392EBDE5-8D8C-4015-94D3-20876F5F143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a:buChar char="•"/>
            </a:pPr>
            <a:r>
              <a:rPr lang="en-US" baseline="0" dirty="0" smtClean="0"/>
              <a:t>We used two types of HCs in our experiments. BSO and RFO. </a:t>
            </a:r>
          </a:p>
          <a:p>
            <a:pPr marL="171450" indent="-171450">
              <a:buFont typeface="Arial"/>
              <a:buChar char="•"/>
            </a:pPr>
            <a:r>
              <a:rPr lang="en-US" i="0" baseline="0" dirty="0" smtClean="0"/>
              <a:t>The BSO sequentially flips a bit in the 48 bit string, evaluates the fitness, and accept the better solution. Repeat this until the end of the bit string, and start over from the beginning. It runs 4000 evaluations and then terminate.</a:t>
            </a:r>
          </a:p>
          <a:p>
            <a:pPr marL="171450" indent="-171450">
              <a:buFont typeface="Arial"/>
              <a:buChar char="•"/>
            </a:pPr>
            <a:r>
              <a:rPr lang="en-US" i="0" baseline="0" dirty="0" smtClean="0"/>
              <a:t>The RFO randomly selects a position and flip the bit, evaluates the fitness, and accept the better solution. Also run </a:t>
            </a:r>
            <a:r>
              <a:rPr lang="en-US" i="0" baseline="0" smtClean="0"/>
              <a:t>4000 evaluations.</a:t>
            </a:r>
            <a:endParaRPr lang="en-US" baseline="0" dirty="0" smtClean="0"/>
          </a:p>
          <a:p>
            <a:pPr marL="171450" indent="-171450">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392EBDE5-8D8C-4015-94D3-20876F5F143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We then</a:t>
            </a:r>
            <a:r>
              <a:rPr lang="en-US" baseline="0" dirty="0" smtClean="0"/>
              <a:t> apply a GA to find effective group behaviors.</a:t>
            </a:r>
          </a:p>
          <a:p>
            <a:pPr>
              <a:buFont typeface="Arial" pitchFamily="34" charset="0"/>
              <a:buChar char="•"/>
            </a:pPr>
            <a:r>
              <a:rPr lang="en-US" baseline="0" dirty="0" smtClean="0"/>
              <a:t>Our GA used population size 80 and ran for 60 generations.</a:t>
            </a:r>
          </a:p>
          <a:p>
            <a:pPr>
              <a:buFont typeface="Arial" pitchFamily="34" charset="0"/>
              <a:buChar char="•"/>
            </a:pPr>
            <a:endParaRPr lang="en-US" dirty="0" smtClean="0"/>
          </a:p>
          <a:p>
            <a:pPr>
              <a:buFont typeface="Arial" pitchFamily="34" charset="0"/>
              <a:buChar char="•"/>
            </a:pPr>
            <a:r>
              <a:rPr lang="en-US" dirty="0" smtClean="0"/>
              <a:t>We used CHC selection which is a cross generation elitist selection. </a:t>
            </a:r>
          </a:p>
          <a:p>
            <a:pPr>
              <a:buFont typeface="Arial" pitchFamily="34" charset="0"/>
              <a:buChar char="•"/>
            </a:pPr>
            <a:endParaRPr lang="en-US" dirty="0" smtClean="0"/>
          </a:p>
          <a:p>
            <a:pPr>
              <a:buFont typeface="Arial" pitchFamily="34" charset="0"/>
              <a:buChar char="•"/>
            </a:pPr>
            <a:r>
              <a:rPr lang="en-US" dirty="0" smtClean="0"/>
              <a:t>The</a:t>
            </a:r>
            <a:r>
              <a:rPr lang="en-US" baseline="0" dirty="0" smtClean="0"/>
              <a:t> probability of crossover is 0.88 (point eight eight), and the probability of mutation is 0.01(point zero one).</a:t>
            </a:r>
            <a:endParaRPr lang="en-US" dirty="0"/>
          </a:p>
        </p:txBody>
      </p:sp>
      <p:sp>
        <p:nvSpPr>
          <p:cNvPr id="4" name="Slide Number Placeholder 3"/>
          <p:cNvSpPr>
            <a:spLocks noGrp="1"/>
          </p:cNvSpPr>
          <p:nvPr>
            <p:ph type="sldNum" sz="quarter" idx="10"/>
          </p:nvPr>
        </p:nvSpPr>
        <p:spPr/>
        <p:txBody>
          <a:bodyPr/>
          <a:lstStyle/>
          <a:p>
            <a:fld id="{392EBDE5-8D8C-4015-94D3-20876F5F143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All our results are the average of 10 runs with different random seeds.</a:t>
            </a:r>
          </a:p>
          <a:p>
            <a:pPr>
              <a:buFont typeface="Arial" pitchFamily="34" charset="0"/>
              <a:buChar char="•"/>
            </a:pPr>
            <a:r>
              <a:rPr lang="en-US" i="0" baseline="0" dirty="0" smtClean="0"/>
              <a:t>From the quality point of view, the GA found the highest average fitness of 1566 in all 3 techniques, the BSO had the lowest average fitness of 887.</a:t>
            </a:r>
          </a:p>
        </p:txBody>
      </p:sp>
      <p:sp>
        <p:nvSpPr>
          <p:cNvPr id="4" name="Slide Number Placeholder 3"/>
          <p:cNvSpPr>
            <a:spLocks noGrp="1"/>
          </p:cNvSpPr>
          <p:nvPr>
            <p:ph type="sldNum" sz="quarter" idx="10"/>
          </p:nvPr>
        </p:nvSpPr>
        <p:spPr/>
        <p:txBody>
          <a:bodyPr/>
          <a:lstStyle/>
          <a:p>
            <a:fld id="{392EBDE5-8D8C-4015-94D3-20876F5F143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i="0" baseline="0" dirty="0" smtClean="0"/>
              <a:t>For </a:t>
            </a:r>
            <a:r>
              <a:rPr lang="en-US" i="0" baseline="0" dirty="0" err="1" smtClean="0"/>
              <a:t>reliablity</a:t>
            </a:r>
            <a:r>
              <a:rPr lang="en-US" i="0" baseline="0" dirty="0" smtClean="0"/>
              <a:t>, we can see the figure, this is the all ten runs of 2 HCs and the GA. The Green is GA, the red is RFO, and the blue is BSO.</a:t>
            </a:r>
          </a:p>
          <a:p>
            <a:pPr>
              <a:buFont typeface="Arial" pitchFamily="34" charset="0"/>
              <a:buChar char="•"/>
            </a:pPr>
            <a:endParaRPr lang="en-US" i="1" baseline="0" dirty="0" smtClean="0"/>
          </a:p>
          <a:p>
            <a:pPr>
              <a:buFont typeface="Arial" pitchFamily="34" charset="0"/>
              <a:buChar char="•"/>
            </a:pPr>
            <a:r>
              <a:rPr lang="en-US" i="0" baseline="0" dirty="0" smtClean="0"/>
              <a:t>Our GA found high quality solutions 100% of the time. Our RFO found high quality solutions 70% percent of the time. While our BSO found high quality solutions half of the time.</a:t>
            </a:r>
          </a:p>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392EBDE5-8D8C-4015-94D3-20876F5F143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i="1" baseline="0" dirty="0" smtClean="0"/>
              <a:t>From the speed point of view, our GA used around 1000 evaluations to find high quality solutions, which needs approximately 3 hours in our simulation environment. The RFO needs approximately 1 hours, and the BSO needs only 35 minutes to converge.</a:t>
            </a:r>
          </a:p>
          <a:p>
            <a:pPr>
              <a:buFont typeface="Arial" pitchFamily="34" charset="0"/>
              <a:buNone/>
            </a:pPr>
            <a:endParaRPr lang="en-US" baseline="0" dirty="0" smtClean="0"/>
          </a:p>
          <a:p>
            <a:pPr>
              <a:buFont typeface="Arial" pitchFamily="34" charset="0"/>
              <a:buChar char="•"/>
            </a:pPr>
            <a:r>
              <a:rPr lang="en-US" baseline="0" dirty="0" smtClean="0"/>
              <a:t>Therefore, Our HCs could find quick solutions but not reliably. Our GA reliably found high quality solutions, but it takes much longer than HCs.</a:t>
            </a:r>
          </a:p>
          <a:p>
            <a:pPr>
              <a:buFont typeface="Arial" pitchFamily="34" charset="0"/>
              <a:buChar char="•"/>
            </a:pPr>
            <a:endParaRPr lang="en-US" baseline="0" dirty="0" smtClean="0"/>
          </a:p>
          <a:p>
            <a:pPr>
              <a:buFont typeface="Arial" pitchFamily="34" charset="0"/>
              <a:buChar char="•"/>
            </a:pPr>
            <a:r>
              <a:rPr lang="en-US" baseline="0" dirty="0" smtClean="0"/>
              <a:t>We also interested in the robustness of our AI players. If we found high quality solutions in one scenario, how do they perform in other scenarios.</a:t>
            </a:r>
          </a:p>
          <a:p>
            <a:pPr>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392EBDE5-8D8C-4015-94D3-20876F5F143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We designed 2 more scenarios.</a:t>
            </a:r>
            <a:r>
              <a:rPr lang="en-US" baseline="0" dirty="0" smtClean="0"/>
              <a:t> By including the previous scenario, we have 3 scenarios in total. We call these scenarios Intermediate, Dispersed and Concentrated.</a:t>
            </a:r>
          </a:p>
          <a:p>
            <a:pPr>
              <a:buFont typeface="Arial" pitchFamily="34" charset="0"/>
              <a:buChar char="•"/>
            </a:pPr>
            <a:endParaRPr lang="en-US" dirty="0" smtClean="0"/>
          </a:p>
          <a:p>
            <a:pPr>
              <a:buFont typeface="Arial" pitchFamily="34" charset="0"/>
              <a:buChar char="•"/>
            </a:pPr>
            <a:r>
              <a:rPr lang="en-US" dirty="0" smtClean="0"/>
              <a:t>We trained all our players</a:t>
            </a:r>
            <a:r>
              <a:rPr lang="en-US" baseline="0" dirty="0" smtClean="0"/>
              <a:t> in the Intermediate scenario, and applied the best solution to all three scenarios. We run the solution 500 times on each scenario and take the average. </a:t>
            </a:r>
          </a:p>
          <a:p>
            <a:pPr>
              <a:buFont typeface="Arial" pitchFamily="34" charset="0"/>
              <a:buChar char="•"/>
            </a:pPr>
            <a:endParaRPr lang="en-US" baseline="0" dirty="0" smtClean="0"/>
          </a:p>
          <a:p>
            <a:pPr>
              <a:buFont typeface="Arial" pitchFamily="34" charset="0"/>
              <a:buChar char="•"/>
            </a:pPr>
            <a:r>
              <a:rPr lang="en-US" baseline="0" dirty="0" smtClean="0"/>
              <a:t>Our solution performed well in the Intermediate scenario because we trained on this scenario, and the average fitness is 1380. </a:t>
            </a:r>
          </a:p>
          <a:p>
            <a:pPr>
              <a:buFont typeface="Arial" pitchFamily="34" charset="0"/>
              <a:buChar char="•"/>
            </a:pPr>
            <a:r>
              <a:rPr lang="en-US" baseline="0" dirty="0" smtClean="0"/>
              <a:t>It surprisingly works better in the Dispersed scenario. However, it works poorly in the Concentrated scenario.</a:t>
            </a:r>
          </a:p>
          <a:p>
            <a:pPr>
              <a:buFont typeface="Arial" pitchFamily="34" charset="0"/>
              <a:buChar char="•"/>
            </a:pPr>
            <a:endParaRPr lang="en-US" baseline="0" dirty="0" smtClean="0"/>
          </a:p>
          <a:p>
            <a:pPr>
              <a:buFont typeface="Arial" pitchFamily="34" charset="0"/>
              <a:buChar char="•"/>
            </a:pPr>
            <a:r>
              <a:rPr lang="en-US" baseline="0" dirty="0" smtClean="0"/>
              <a:t>The reason behind this is because the concentrated enemy units have more concentrated fire power, and they do more damage compare to the dispersed units.</a:t>
            </a:r>
          </a:p>
          <a:p>
            <a:pPr>
              <a:buFont typeface="Arial" pitchFamily="34" charset="0"/>
              <a:buChar char="•"/>
            </a:pPr>
            <a:r>
              <a:rPr lang="en-US" baseline="0" dirty="0" smtClean="0"/>
              <a:t>Dispersed enemy units have weaker fire power, but it has more map control, and more spatial information. However, our setting does not contain fog of war, map control and spatial information is useless in this scenario. Then the units were eliminated one by one sequentially without doing much damage.</a:t>
            </a:r>
          </a:p>
        </p:txBody>
      </p:sp>
      <p:sp>
        <p:nvSpPr>
          <p:cNvPr id="4" name="Slide Number Placeholder 3"/>
          <p:cNvSpPr>
            <a:spLocks noGrp="1"/>
          </p:cNvSpPr>
          <p:nvPr>
            <p:ph type="sldNum" sz="quarter" idx="10"/>
          </p:nvPr>
        </p:nvSpPr>
        <p:spPr/>
        <p:txBody>
          <a:bodyPr/>
          <a:lstStyle/>
          <a:p>
            <a:fld id="{392EBDE5-8D8C-4015-94D3-20876F5F143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have a movie to show the best solution trained on intermediate scenario.</a:t>
            </a:r>
          </a:p>
          <a:p>
            <a:endParaRPr lang="en-US" baseline="0" dirty="0" smtClean="0"/>
          </a:p>
          <a:p>
            <a:r>
              <a:rPr lang="en-US" baseline="0" dirty="0" smtClean="0"/>
              <a:t>The IMs tell our units where to move. </a:t>
            </a:r>
          </a:p>
          <a:p>
            <a:endParaRPr lang="en-US" baseline="0" dirty="0" smtClean="0"/>
          </a:p>
          <a:p>
            <a:r>
              <a:rPr lang="en-US" baseline="0" dirty="0" smtClean="0"/>
              <a:t>Start to attack after the units are in the correct position, and evaluate the fitness at the end of the game. We can see we don’t lose a single unit in this fight.</a:t>
            </a:r>
          </a:p>
          <a:p>
            <a:endParaRPr lang="en-US" baseline="0" dirty="0" smtClean="0"/>
          </a:p>
          <a:p>
            <a:r>
              <a:rPr lang="en-US" i="0" baseline="0" dirty="0" smtClean="0"/>
              <a:t>You can watch movies of the other scenarios on my website.</a:t>
            </a:r>
          </a:p>
        </p:txBody>
      </p:sp>
      <p:sp>
        <p:nvSpPr>
          <p:cNvPr id="4" name="Slide Number Placeholder 3"/>
          <p:cNvSpPr>
            <a:spLocks noGrp="1"/>
          </p:cNvSpPr>
          <p:nvPr>
            <p:ph type="sldNum" sz="quarter" idx="10"/>
          </p:nvPr>
        </p:nvSpPr>
        <p:spPr/>
        <p:txBody>
          <a:bodyPr/>
          <a:lstStyle/>
          <a:p>
            <a:fld id="{392EBDE5-8D8C-4015-94D3-20876F5F1434}" type="slidenum">
              <a:rPr lang="en-US" smtClean="0"/>
              <a:pPr/>
              <a:t>16</a:t>
            </a:fld>
            <a:endParaRPr lang="en-US"/>
          </a:p>
        </p:txBody>
      </p:sp>
    </p:spTree>
    <p:extLst>
      <p:ext uri="{BB962C8B-B14F-4D97-AF65-F5344CB8AC3E}">
        <p14:creationId xmlns:p14="http://schemas.microsoft.com/office/powerpoint/2010/main" val="887179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Our conclusions in this research is: </a:t>
            </a:r>
          </a:p>
          <a:p>
            <a:pPr lvl="1">
              <a:buFont typeface="Arial" pitchFamily="34" charset="0"/>
              <a:buChar char="•"/>
            </a:pPr>
            <a:r>
              <a:rPr lang="en-US" baseline="0" dirty="0" smtClean="0"/>
              <a:t>HCs can produce quality solutions quickly, but not reliably.</a:t>
            </a:r>
          </a:p>
          <a:p>
            <a:pPr lvl="1">
              <a:buFont typeface="Arial" pitchFamily="34" charset="0"/>
              <a:buChar char="•"/>
            </a:pPr>
            <a:r>
              <a:rPr lang="en-US" baseline="0" dirty="0" smtClean="0"/>
              <a:t>GA can reliably produce high-quality solutions, but much slower than HCs.</a:t>
            </a:r>
          </a:p>
          <a:p>
            <a:pPr lvl="0">
              <a:buFont typeface="Arial" pitchFamily="34" charset="0"/>
              <a:buChar char="•"/>
            </a:pPr>
            <a:r>
              <a:rPr lang="en-US" baseline="0" dirty="0" smtClean="0"/>
              <a:t>In the future, we will investigate Case-Injection GA to speed up our GA, and we will also investigate scenarios where we consider complicated terrain, </a:t>
            </a:r>
            <a:r>
              <a:rPr lang="en-US" baseline="0" dirty="0" err="1" smtClean="0"/>
              <a:t>hitpoints</a:t>
            </a:r>
            <a:r>
              <a:rPr lang="en-US" baseline="0" dirty="0" smtClean="0"/>
              <a:t>, fire range, and </a:t>
            </a:r>
            <a:r>
              <a:rPr lang="en-US" baseline="0" smtClean="0"/>
              <a:t>other elements.</a:t>
            </a:r>
            <a:endParaRPr lang="en-US" baseline="0" dirty="0" smtClean="0"/>
          </a:p>
          <a:p>
            <a:pPr lvl="0">
              <a:buFont typeface="Arial" pitchFamily="34" charset="0"/>
              <a:buChar char="•"/>
            </a:pPr>
            <a:endParaRPr lang="en-US" baseline="0" dirty="0" smtClean="0"/>
          </a:p>
          <a:p>
            <a:pPr lvl="0">
              <a:buFont typeface="Arial" pitchFamily="34" charset="0"/>
              <a:buChar char="•"/>
            </a:pPr>
            <a:r>
              <a:rPr lang="en-US" baseline="0" dirty="0" smtClean="0"/>
              <a:t>Thank you.</a:t>
            </a:r>
          </a:p>
        </p:txBody>
      </p:sp>
      <p:sp>
        <p:nvSpPr>
          <p:cNvPr id="4" name="Slide Number Placeholder 3"/>
          <p:cNvSpPr>
            <a:spLocks noGrp="1"/>
          </p:cNvSpPr>
          <p:nvPr>
            <p:ph type="sldNum" sz="quarter" idx="10"/>
          </p:nvPr>
        </p:nvSpPr>
        <p:spPr/>
        <p:txBody>
          <a:bodyPr/>
          <a:lstStyle/>
          <a:p>
            <a:fld id="{392EBDE5-8D8C-4015-94D3-20876F5F143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2EBDE5-8D8C-4015-94D3-20876F5F1434}"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itchFamily="34" charset="0"/>
              <a:buChar char="•"/>
            </a:pPr>
            <a:r>
              <a:rPr lang="en-US" baseline="0" dirty="0" smtClean="0"/>
              <a:t>Here is the outline of today’s presentation.</a:t>
            </a:r>
          </a:p>
          <a:p>
            <a:pPr marL="171450" lvl="0" indent="-171450">
              <a:buFont typeface="Arial" pitchFamily="34" charset="0"/>
              <a:buChar char="•"/>
            </a:pPr>
            <a:endParaRPr lang="en-US" baseline="0" dirty="0" smtClean="0"/>
          </a:p>
          <a:p>
            <a:pPr marL="171450" lvl="0" indent="-171450">
              <a:buFont typeface="Arial" pitchFamily="34" charset="0"/>
              <a:buChar char="•"/>
            </a:pPr>
            <a:r>
              <a:rPr lang="en-US" baseline="0" dirty="0" smtClean="0"/>
              <a:t>Our overall goal is to create an AI player that finds good group behaviors to win a skirmish in a RTS game.</a:t>
            </a:r>
          </a:p>
          <a:p>
            <a:pPr marL="171450" lvl="0" indent="-171450">
              <a:buFont typeface="Arial" pitchFamily="34" charset="0"/>
              <a:buChar char="•"/>
            </a:pPr>
            <a:endParaRPr lang="en-US" baseline="0" dirty="0" smtClean="0"/>
          </a:p>
          <a:p>
            <a:pPr marL="171450" lvl="0" indent="-171450">
              <a:buFont typeface="Arial" pitchFamily="34" charset="0"/>
              <a:buChar char="•"/>
            </a:pPr>
            <a:r>
              <a:rPr lang="en-US" baseline="0" dirty="0" smtClean="0"/>
              <a:t>The first step is selecting a method that can find effective group behaviors. </a:t>
            </a:r>
            <a:r>
              <a:rPr lang="en-US" dirty="0" smtClean="0"/>
              <a:t>In our </a:t>
            </a:r>
            <a:r>
              <a:rPr lang="en-US" baseline="0" dirty="0" smtClean="0"/>
              <a:t>research, we compare GA to HCs for finding effective group behaviors in a predefined skirmish scenario.</a:t>
            </a:r>
          </a:p>
          <a:p>
            <a:pPr lvl="0">
              <a:buFont typeface="Arial" pitchFamily="34" charset="0"/>
              <a:buNone/>
            </a:pPr>
            <a:endParaRPr lang="en-US" baseline="0" dirty="0" smtClean="0"/>
          </a:p>
          <a:p>
            <a:pPr marL="171450" lvl="0" indent="-171450">
              <a:buFont typeface="Arial" pitchFamily="34" charset="0"/>
              <a:buChar char="•"/>
            </a:pPr>
            <a:r>
              <a:rPr lang="en-US" baseline="0" dirty="0" smtClean="0"/>
              <a:t>Before I explain our research in detail, let’s talk about what is RTS game, and why we are interested in RTS AI research.</a:t>
            </a:r>
          </a:p>
          <a:p>
            <a:pPr marL="171450" lvl="0" indent="-171450">
              <a:buFont typeface="Arial" pitchFamily="34" charset="0"/>
              <a:buChar char="•"/>
            </a:pPr>
            <a:endParaRPr lang="en-US" baseline="0" dirty="0" smtClean="0"/>
          </a:p>
          <a:p>
            <a:pPr marL="171450" lvl="0" indent="-171450">
              <a:buFont typeface="Arial" pitchFamily="34" charset="0"/>
              <a:buChar char="•"/>
            </a:pPr>
            <a:endParaRPr lang="en-US" baseline="0" dirty="0" smtClean="0"/>
          </a:p>
          <a:p>
            <a:pPr marL="171450" lvl="0" indent="-171450">
              <a:buFont typeface="Arial" pitchFamily="34" charset="0"/>
              <a:buChar char="•"/>
            </a:pPr>
            <a:r>
              <a:rPr lang="en-US" baseline="0" dirty="0" smtClean="0"/>
              <a:t>1.5 minutes</a:t>
            </a:r>
          </a:p>
        </p:txBody>
      </p:sp>
      <p:sp>
        <p:nvSpPr>
          <p:cNvPr id="4" name="Slide Number Placeholder 3"/>
          <p:cNvSpPr>
            <a:spLocks noGrp="1"/>
          </p:cNvSpPr>
          <p:nvPr>
            <p:ph type="sldNum" sz="quarter" idx="10"/>
          </p:nvPr>
        </p:nvSpPr>
        <p:spPr/>
        <p:txBody>
          <a:bodyPr/>
          <a:lstStyle/>
          <a:p>
            <a:fld id="{392EBDE5-8D8C-4015-94D3-20876F5F143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dirty="0" smtClean="0"/>
              <a:t>RTS game stands</a:t>
            </a:r>
            <a:r>
              <a:rPr lang="en-US" baseline="0" dirty="0" smtClean="0"/>
              <a:t> for Real-Time Strategy game. It composed of two parts: Real Time, and Strategy.</a:t>
            </a:r>
          </a:p>
          <a:p>
            <a:pPr marL="171450" indent="-171450">
              <a:buFont typeface="Arial" pitchFamily="34" charset="0"/>
              <a:buChar char="•"/>
            </a:pPr>
            <a:r>
              <a:rPr lang="en-US" baseline="0" dirty="0" smtClean="0"/>
              <a:t>Unlike Chess and Poker, in RTS games, players simultaneously take actions. </a:t>
            </a:r>
          </a:p>
          <a:p>
            <a:pPr marL="171450" indent="-171450">
              <a:buFont typeface="Arial" pitchFamily="34" charset="0"/>
              <a:buChar char="•"/>
            </a:pPr>
            <a:r>
              <a:rPr lang="en-US" baseline="0" dirty="0" smtClean="0"/>
              <a:t>It’s also a strategy game. Players need to build up their economy to get the technology and the army in order to defeat their opponent.</a:t>
            </a:r>
          </a:p>
          <a:p>
            <a:pPr marL="171450" indent="-171450">
              <a:buFont typeface="Arial"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When a player is playing a RTS game, there are several levels of tasks. We usually call it Macro and Micro.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Macro is long term planning, and Micro focuses on short term operations.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i="0" baseline="0" dirty="0" smtClean="0"/>
              <a:t>This paper covers only the Micro part.</a:t>
            </a:r>
          </a:p>
          <a:p>
            <a:pPr marL="0" indent="0">
              <a:buFont typeface="Arial" pitchFamily="34" charset="0"/>
              <a:buNone/>
            </a:pPr>
            <a:endParaRPr lang="en-US" baseline="0" dirty="0" smtClean="0"/>
          </a:p>
          <a:p>
            <a:pPr marL="171450" indent="-171450">
              <a:buFont typeface="Arial" pitchFamily="34" charset="0"/>
              <a:buChar char="•"/>
            </a:pPr>
            <a:r>
              <a:rPr lang="en-US" baseline="0" dirty="0" err="1" smtClean="0"/>
              <a:t>Starcraft</a:t>
            </a:r>
            <a:r>
              <a:rPr lang="en-US" baseline="0" dirty="0" smtClean="0"/>
              <a:t> is a popular RTS game, which was released in 1998, and sold over 11 million copies. We used </a:t>
            </a:r>
            <a:r>
              <a:rPr lang="en-US" baseline="0" dirty="0" err="1" smtClean="0"/>
              <a:t>Starcraft</a:t>
            </a:r>
            <a:r>
              <a:rPr lang="en-US" baseline="0" dirty="0" smtClean="0"/>
              <a:t> as our </a:t>
            </a:r>
            <a:r>
              <a:rPr lang="en-US" baseline="0" dirty="0" err="1" smtClean="0"/>
              <a:t>testbed</a:t>
            </a:r>
            <a:r>
              <a:rPr lang="en-US" baseline="0" dirty="0" smtClean="0"/>
              <a:t>. This is a snapshot of </a:t>
            </a:r>
            <a:r>
              <a:rPr lang="en-US" baseline="0" dirty="0" err="1" smtClean="0"/>
              <a:t>Starcraft’s</a:t>
            </a:r>
            <a:r>
              <a:rPr lang="en-US" baseline="0" dirty="0" smtClean="0"/>
              <a:t> game play.</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AI research in RTS game is different with classic board games, like Chess. </a:t>
            </a:r>
          </a:p>
          <a:p>
            <a:pPr marL="171450" indent="-171450">
              <a:buFont typeface="Arial" pitchFamily="34" charset="0"/>
              <a:buChar char="•"/>
            </a:pPr>
            <a:r>
              <a:rPr lang="en-US" baseline="0" dirty="0" smtClean="0"/>
              <a:t>The challenges in RTS AI research includes “decision making under uncertainty”, “opponent modeling”, “spatial and temporal reasoning”, etc. </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A large number of works have been done in this domain.</a:t>
            </a:r>
          </a:p>
          <a:p>
            <a:pPr marL="171450" indent="-171450">
              <a:buFont typeface="Arial" pitchFamily="34" charset="0"/>
              <a:buChar char="•"/>
            </a:pPr>
            <a:endParaRPr lang="en-US" baseline="0" dirty="0" smtClean="0"/>
          </a:p>
          <a:p>
            <a:pPr marL="171450" indent="-171450">
              <a:buFont typeface="Arial" pitchFamily="34" charset="0"/>
              <a:buChar char="•"/>
            </a:pPr>
            <a:endParaRPr lang="en-US" baseline="0" dirty="0" smtClean="0"/>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392EBDE5-8D8C-4015-94D3-20876F5F143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dirty="0" err="1" smtClean="0"/>
              <a:t>Phillipa</a:t>
            </a:r>
            <a:r>
              <a:rPr lang="en-US" dirty="0" smtClean="0"/>
              <a:t> Avery worked on co-evolving team tactics using a combination of influence maps, guiding a group of units to move and attack based on opponent’s position.</a:t>
            </a:r>
          </a:p>
          <a:p>
            <a:pPr marL="171450" indent="-171450">
              <a:buFont typeface="Arial" pitchFamily="34" charset="0"/>
              <a:buChar char="•"/>
            </a:pPr>
            <a:r>
              <a:rPr lang="en-US" dirty="0" smtClean="0"/>
              <a:t>Mike </a:t>
            </a:r>
            <a:r>
              <a:rPr lang="en-US" dirty="0" err="1" smtClean="0"/>
              <a:t>Preuss</a:t>
            </a:r>
            <a:r>
              <a:rPr lang="en-US" dirty="0" smtClean="0"/>
              <a:t> used a flocking based and influence map based path finding algorithm to enhance team movement.</a:t>
            </a:r>
          </a:p>
          <a:p>
            <a:pPr marL="171450" indent="-171450">
              <a:buFont typeface="Arial" pitchFamily="34" charset="0"/>
              <a:buChar char="•"/>
            </a:pPr>
            <a:r>
              <a:rPr lang="en-US" dirty="0" smtClean="0"/>
              <a:t>Johan </a:t>
            </a:r>
            <a:r>
              <a:rPr lang="en-US" dirty="0" err="1" smtClean="0"/>
              <a:t>Hagelbäck</a:t>
            </a:r>
            <a:r>
              <a:rPr lang="en-US" dirty="0" smtClean="0"/>
              <a:t> presented a Multi-Agent Potential Field based bot architecture in ORTS . It applied potential field at the tactical and unit operation level of the player.</a:t>
            </a:r>
          </a:p>
          <a:p>
            <a:pPr marL="171450" indent="-171450">
              <a:buFont typeface="Arial" pitchFamily="34" charset="0"/>
              <a:buChar char="•"/>
            </a:pPr>
            <a:endParaRPr lang="en-US" dirty="0" smtClean="0"/>
          </a:p>
          <a:p>
            <a:pPr marL="171450" indent="-171450">
              <a:buFont typeface="Arial" pitchFamily="34" charset="0"/>
              <a:buChar char="•"/>
            </a:pPr>
            <a:r>
              <a:rPr lang="en-US" dirty="0" smtClean="0"/>
              <a:t>Researchers also work</a:t>
            </a:r>
            <a:r>
              <a:rPr lang="en-US" baseline="0" dirty="0" smtClean="0"/>
              <a:t> on other techniques like case based planning, case injected GA, etc.</a:t>
            </a:r>
          </a:p>
          <a:p>
            <a:pPr marL="171450" indent="-171450">
              <a:buFont typeface="Arial" pitchFamily="34" charset="0"/>
              <a:buChar char="•"/>
            </a:pPr>
            <a:endParaRPr lang="en-US" dirty="0" smtClean="0"/>
          </a:p>
          <a:p>
            <a:pPr marL="171450" indent="-171450">
              <a:buFont typeface="Arial" pitchFamily="34" charset="0"/>
              <a:buChar char="•"/>
            </a:pPr>
            <a:r>
              <a:rPr lang="en-US" dirty="0" smtClean="0"/>
              <a:t>Our research</a:t>
            </a:r>
            <a:r>
              <a:rPr lang="en-US" baseline="0" dirty="0" smtClean="0"/>
              <a:t> focuses on comparing heuristic search algorithms on a micromanagement problem. Specifically, we compare a GA to two types of HCs to find effective group behaviors for winning a skirmish scenario. </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Let me describe our scenario in detail.</a:t>
            </a:r>
          </a:p>
        </p:txBody>
      </p:sp>
      <p:sp>
        <p:nvSpPr>
          <p:cNvPr id="4" name="Slide Number Placeholder 3"/>
          <p:cNvSpPr>
            <a:spLocks noGrp="1"/>
          </p:cNvSpPr>
          <p:nvPr>
            <p:ph type="sldNum" sz="quarter" idx="10"/>
          </p:nvPr>
        </p:nvSpPr>
        <p:spPr/>
        <p:txBody>
          <a:bodyPr/>
          <a:lstStyle/>
          <a:p>
            <a:fld id="{392EBDE5-8D8C-4015-94D3-20876F5F143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Our scenario is a customized </a:t>
            </a:r>
            <a:r>
              <a:rPr lang="en-US" dirty="0" err="1" smtClean="0"/>
              <a:t>Starcraft</a:t>
            </a:r>
            <a:r>
              <a:rPr lang="en-US" dirty="0" smtClean="0"/>
              <a:t> map with size of 64*64 unit grid,</a:t>
            </a:r>
            <a:r>
              <a:rPr lang="en-US" baseline="0" dirty="0" smtClean="0"/>
              <a:t> with the same number and types of units on each side.</a:t>
            </a:r>
          </a:p>
          <a:p>
            <a:pPr>
              <a:buFont typeface="Arial" pitchFamily="34" charset="0"/>
              <a:buNone/>
            </a:pPr>
            <a:r>
              <a:rPr lang="en-US" baseline="0" dirty="0" smtClean="0"/>
              <a:t>The enemy units are located in the middle of the map, and controlled by the default </a:t>
            </a:r>
            <a:r>
              <a:rPr lang="en-US" baseline="0" dirty="0" err="1" smtClean="0"/>
              <a:t>Starcraft</a:t>
            </a:r>
            <a:r>
              <a:rPr lang="en-US" baseline="0" dirty="0" smtClean="0"/>
              <a:t> AI.</a:t>
            </a:r>
          </a:p>
          <a:p>
            <a:pPr>
              <a:buFont typeface="Arial" pitchFamily="34" charset="0"/>
              <a:buNone/>
            </a:pPr>
            <a:r>
              <a:rPr lang="en-US" baseline="0" dirty="0" smtClean="0"/>
              <a:t>Our units are located on the left side of the map, and controlled by our AI player.</a:t>
            </a:r>
          </a:p>
          <a:p>
            <a:pPr>
              <a:buFont typeface="Arial" pitchFamily="34" charset="0"/>
              <a:buNone/>
            </a:pPr>
            <a:endParaRPr lang="en-US" dirty="0" smtClean="0"/>
          </a:p>
          <a:p>
            <a:pPr>
              <a:buFont typeface="Arial" pitchFamily="34" charset="0"/>
              <a:buNone/>
            </a:pPr>
            <a:r>
              <a:rPr lang="en-US" dirty="0" smtClean="0"/>
              <a:t>To simplify the problem in this preliminary</a:t>
            </a:r>
            <a:r>
              <a:rPr lang="en-US" baseline="0" dirty="0" smtClean="0"/>
              <a:t> work, this map does not contain any obstacles, no high land, and without any choke points.</a:t>
            </a:r>
          </a:p>
          <a:p>
            <a:pPr>
              <a:buFont typeface="Arial" pitchFamily="34" charset="0"/>
              <a:buNone/>
            </a:pPr>
            <a:endParaRPr lang="en-US" baseline="0" dirty="0" smtClean="0"/>
          </a:p>
          <a:p>
            <a:pPr>
              <a:buFont typeface="Arial" pitchFamily="34" charset="0"/>
              <a:buNone/>
            </a:pPr>
            <a:r>
              <a:rPr lang="en-US" i="0" baseline="0" dirty="0" smtClean="0"/>
              <a:t>We used some of the default </a:t>
            </a:r>
            <a:r>
              <a:rPr lang="en-US" i="0" baseline="0" dirty="0" err="1" smtClean="0"/>
              <a:t>Starcraft</a:t>
            </a:r>
            <a:r>
              <a:rPr lang="en-US" i="0" baseline="0" dirty="0" smtClean="0"/>
              <a:t> units without changing their properties, because they are well balanced.</a:t>
            </a:r>
          </a:p>
          <a:p>
            <a:pPr>
              <a:buFont typeface="Arial" pitchFamily="34" charset="0"/>
              <a:buNone/>
            </a:pPr>
            <a:r>
              <a:rPr lang="en-US" baseline="0" dirty="0" smtClean="0"/>
              <a:t>And there is no fog of war. Because we are assuming the enemy position information is already known before the skirmish.</a:t>
            </a:r>
          </a:p>
          <a:p>
            <a:pPr>
              <a:buFont typeface="Arial" pitchFamily="34" charset="0"/>
              <a:buNone/>
            </a:pPr>
            <a:endParaRPr lang="en-US" baseline="0" dirty="0" smtClean="0"/>
          </a:p>
          <a:p>
            <a:pPr>
              <a:buFont typeface="Arial" pitchFamily="34" charset="0"/>
              <a:buNone/>
            </a:pPr>
            <a:r>
              <a:rPr lang="en-US" baseline="0" dirty="0" smtClean="0"/>
              <a:t>As many other researchers have done, we represent our AI player with two commonly used methods: influence map and potential field. </a:t>
            </a:r>
          </a:p>
        </p:txBody>
      </p:sp>
      <p:sp>
        <p:nvSpPr>
          <p:cNvPr id="4" name="Slide Number Placeholder 3"/>
          <p:cNvSpPr>
            <a:spLocks noGrp="1"/>
          </p:cNvSpPr>
          <p:nvPr>
            <p:ph type="sldNum" sz="quarter" idx="10"/>
          </p:nvPr>
        </p:nvSpPr>
        <p:spPr/>
        <p:txBody>
          <a:bodyPr/>
          <a:lstStyle/>
          <a:p>
            <a:fld id="{392EBDE5-8D8C-4015-94D3-20876F5F143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smtClean="0"/>
              <a:t>An influence map is a grid placed over the game world, with values assigned to each square by an </a:t>
            </a:r>
            <a:r>
              <a:rPr lang="en-US" baseline="0" dirty="0" err="1" smtClean="0"/>
              <a:t>IMFunction</a:t>
            </a:r>
            <a:r>
              <a:rPr lang="en-US" baseline="0" dirty="0" smtClean="0"/>
              <a:t>. The </a:t>
            </a:r>
            <a:r>
              <a:rPr lang="en-US" baseline="0" dirty="0" err="1" smtClean="0"/>
              <a:t>IMFunction</a:t>
            </a:r>
            <a:r>
              <a:rPr lang="en-US" baseline="0" dirty="0" smtClean="0"/>
              <a:t> could be linear or non-linear. </a:t>
            </a:r>
          </a:p>
          <a:p>
            <a:pPr>
              <a:buFont typeface="Arial" pitchFamily="34" charset="0"/>
              <a:buNone/>
            </a:pPr>
            <a:r>
              <a:rPr lang="en-US" baseline="0" dirty="0" smtClean="0"/>
              <a:t>Each influence map is specified by two parameters, the weight, and the range. </a:t>
            </a:r>
          </a:p>
          <a:p>
            <a:pPr>
              <a:buFont typeface="Arial" pitchFamily="34" charset="0"/>
              <a:buNone/>
            </a:pPr>
            <a:endParaRPr lang="en-US" baseline="0" dirty="0" smtClean="0"/>
          </a:p>
          <a:p>
            <a:pPr>
              <a:buFont typeface="Arial" pitchFamily="34" charset="0"/>
              <a:buNone/>
            </a:pPr>
            <a:r>
              <a:rPr lang="en-US" baseline="0" dirty="0" smtClean="0"/>
              <a:t>Here is an example of an IM. The triangles represent units in the game. This is the “range”. The “weight” determines the cell value inside the range. If </a:t>
            </a:r>
            <a:r>
              <a:rPr lang="en-US" i="0" baseline="0" dirty="0" smtClean="0"/>
              <a:t>two influence range overlap, we sum them up, we can see the cell values in the overlapped part are 2.</a:t>
            </a:r>
          </a:p>
          <a:p>
            <a:pPr marL="0" indent="0">
              <a:buFontTx/>
              <a:buNone/>
            </a:pPr>
            <a:endParaRPr lang="en-US" baseline="0" dirty="0" smtClean="0"/>
          </a:p>
          <a:p>
            <a:pPr marL="0" indent="0">
              <a:buFontTx/>
              <a:buNone/>
            </a:pPr>
            <a:r>
              <a:rPr lang="en-US" i="0" baseline="0" dirty="0" smtClean="0">
                <a:solidFill>
                  <a:srgbClr val="FF0000"/>
                </a:solidFill>
              </a:rPr>
              <a:t>IMs could also be combined together. We have Marine IM, Tank IM, and the sum IM of the two. The sum IM is derived from the previous two. </a:t>
            </a:r>
          </a:p>
          <a:p>
            <a:pPr marL="171450" indent="-171450">
              <a:buFontTx/>
              <a:buChar char="-"/>
            </a:pPr>
            <a:endParaRPr lang="en-US" baseline="0" dirty="0" smtClean="0">
              <a:solidFill>
                <a:srgbClr val="FF0000"/>
              </a:solidFill>
            </a:endParaRPr>
          </a:p>
          <a:p>
            <a:pPr>
              <a:buFont typeface="Arial" pitchFamily="34" charset="0"/>
              <a:buNone/>
            </a:pPr>
            <a:r>
              <a:rPr lang="en-US" baseline="0" dirty="0" smtClean="0"/>
              <a:t>In our representation, influence maps tell our units where to move. All our units will move to the cell with the highest value on the map until each unit occupies one cell.</a:t>
            </a:r>
          </a:p>
        </p:txBody>
      </p:sp>
      <p:sp>
        <p:nvSpPr>
          <p:cNvPr id="4" name="Slide Number Placeholder 3"/>
          <p:cNvSpPr>
            <a:spLocks noGrp="1"/>
          </p:cNvSpPr>
          <p:nvPr>
            <p:ph type="sldNum" sz="quarter" idx="10"/>
          </p:nvPr>
        </p:nvSpPr>
        <p:spPr/>
        <p:txBody>
          <a:bodyPr/>
          <a:lstStyle/>
          <a:p>
            <a:fld id="{392EBDE5-8D8C-4015-94D3-20876F5F143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itchFamily="34" charset="0"/>
              <a:buNone/>
            </a:pPr>
            <a:r>
              <a:rPr lang="en-US" baseline="0" dirty="0" smtClean="0"/>
              <a:t>We use potential fields to produce good group movement, avoiding collision, and remaining outside the enemy’s weapon range.</a:t>
            </a:r>
          </a:p>
          <a:p>
            <a:pPr marL="0" indent="0">
              <a:buFont typeface="Arial" pitchFamily="34" charset="0"/>
              <a:buNone/>
            </a:pPr>
            <a:endParaRPr lang="en-US" baseline="0" dirty="0" smtClean="0"/>
          </a:p>
          <a:p>
            <a:pPr marL="0" indent="0">
              <a:buFont typeface="Arial" pitchFamily="34" charset="0"/>
              <a:buNone/>
            </a:pPr>
            <a:r>
              <a:rPr lang="en-US" baseline="0" dirty="0" smtClean="0"/>
              <a:t>A PF is a vector force calculated by a potential function. Each potential field is specified by two parameters. “coefficient” and “exponent”.</a:t>
            </a:r>
          </a:p>
          <a:p>
            <a:pPr marL="0" indent="0">
              <a:buFont typeface="Arial" pitchFamily="34" charset="0"/>
              <a:buNone/>
            </a:pPr>
            <a:endParaRPr lang="en-US" baseline="0" dirty="0" smtClean="0"/>
          </a:p>
          <a:p>
            <a:pPr marL="0" indent="0">
              <a:buFont typeface="Arial" pitchFamily="34" charset="0"/>
              <a:buNone/>
            </a:pPr>
            <a:r>
              <a:rPr lang="en-US" i="0" baseline="0" dirty="0" smtClean="0"/>
              <a:t>Equation 1 is an example of PF. This equation contains 2 PFs, the parameters of the first part are “c=2000 and e = -2” . The parameters of the second PF are “c=-10000 and e=-3”.</a:t>
            </a:r>
          </a:p>
          <a:p>
            <a:pPr marL="0" indent="0">
              <a:buFont typeface="Arial" pitchFamily="34" charset="0"/>
              <a:buNone/>
            </a:pPr>
            <a:endParaRPr lang="en-US" i="1" baseline="0" dirty="0" smtClean="0"/>
          </a:p>
          <a:p>
            <a:pPr marL="0" indent="0">
              <a:buFont typeface="Arial" pitchFamily="34" charset="0"/>
              <a:buNone/>
            </a:pPr>
            <a:r>
              <a:rPr lang="en-US" baseline="0" dirty="0" smtClean="0"/>
              <a:t>The X axis is the distance.  The Y axis is the potential force. </a:t>
            </a:r>
          </a:p>
          <a:p>
            <a:pPr marL="0" indent="0">
              <a:buFont typeface="Arial" pitchFamily="34" charset="0"/>
              <a:buNone/>
            </a:pPr>
            <a:r>
              <a:rPr lang="en-US" baseline="0" dirty="0" smtClean="0"/>
              <a:t>We can see the force is repulsive at a small distance. The force is attractive and strong at a medium distance, and the force is attractive and weak at a large distance.</a:t>
            </a:r>
          </a:p>
          <a:p>
            <a:pPr marL="0" indent="0">
              <a:buFont typeface="Arial" pitchFamily="34" charset="0"/>
              <a:buNone/>
            </a:pPr>
            <a:endParaRPr lang="en-US" baseline="0" dirty="0" smtClean="0"/>
          </a:p>
          <a:p>
            <a:pPr marL="0" indent="0">
              <a:buFont typeface="Arial" pitchFamily="34" charset="0"/>
              <a:buNone/>
            </a:pPr>
            <a:r>
              <a:rPr lang="en-US" baseline="0" dirty="0" smtClean="0"/>
              <a:t>We use 3 PFs representing Attractor, Friend </a:t>
            </a:r>
            <a:r>
              <a:rPr lang="en-US" baseline="0" dirty="0" err="1" smtClean="0"/>
              <a:t>Repulsor</a:t>
            </a:r>
            <a:r>
              <a:rPr lang="en-US" baseline="0" dirty="0" smtClean="0"/>
              <a:t>, and Enemy </a:t>
            </a:r>
            <a:r>
              <a:rPr lang="en-US" baseline="0" dirty="0" err="1" smtClean="0"/>
              <a:t>Repulsor</a:t>
            </a:r>
            <a:r>
              <a:rPr lang="en-US" baseline="0" dirty="0" smtClean="0"/>
              <a:t>. </a:t>
            </a:r>
          </a:p>
        </p:txBody>
      </p:sp>
      <p:sp>
        <p:nvSpPr>
          <p:cNvPr id="4" name="Slide Number Placeholder 3"/>
          <p:cNvSpPr>
            <a:spLocks noGrp="1"/>
          </p:cNvSpPr>
          <p:nvPr>
            <p:ph type="sldNum" sz="quarter" idx="10"/>
          </p:nvPr>
        </p:nvSpPr>
        <p:spPr/>
        <p:txBody>
          <a:bodyPr/>
          <a:lstStyle/>
          <a:p>
            <a:fld id="{392EBDE5-8D8C-4015-94D3-20876F5F143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smtClean="0"/>
              <a:t>We compactly represent our group behaviors as a combination of two IMs and three PFs, by encoding them into a 48 bit string, since GA and HCs work well with binary encodings. </a:t>
            </a:r>
          </a:p>
          <a:p>
            <a:pPr>
              <a:buFont typeface="Arial" pitchFamily="34" charset="0"/>
              <a:buNone/>
            </a:pPr>
            <a:r>
              <a:rPr lang="en-US" baseline="0" dirty="0" smtClean="0"/>
              <a:t>Each </a:t>
            </a:r>
            <a:r>
              <a:rPr lang="en-US" baseline="0" dirty="0" err="1" smtClean="0"/>
              <a:t>bitstring</a:t>
            </a:r>
            <a:r>
              <a:rPr lang="en-US" baseline="0" dirty="0" smtClean="0"/>
              <a:t> represents a specific group behavior. </a:t>
            </a:r>
          </a:p>
          <a:p>
            <a:pPr>
              <a:buFont typeface="Arial" pitchFamily="34" charset="0"/>
              <a:buNone/>
            </a:pPr>
            <a:endParaRPr lang="en-US" baseline="0" dirty="0" smtClean="0"/>
          </a:p>
          <a:p>
            <a:pPr>
              <a:buFont typeface="Arial" pitchFamily="34" charset="0"/>
              <a:buNone/>
            </a:pPr>
            <a:r>
              <a:rPr lang="en-US" i="0" baseline="0" dirty="0" smtClean="0"/>
              <a:t>The table lists all our parameters, W represents weight, R represents range, M represents Marine, T represents Tank, c represents coefficient, e represents exponent, A is the attraction, FR represents friend repulsion, ER represents enemy repulsion.</a:t>
            </a:r>
          </a:p>
          <a:p>
            <a:pPr marL="0" indent="0">
              <a:buFontTx/>
              <a:buNone/>
            </a:pPr>
            <a:endParaRPr lang="en-US" baseline="0" dirty="0" smtClean="0"/>
          </a:p>
          <a:p>
            <a:pPr>
              <a:buFont typeface="Arial" pitchFamily="34" charset="0"/>
              <a:buNone/>
            </a:pPr>
            <a:r>
              <a:rPr lang="en-US" baseline="0" dirty="0" smtClean="0"/>
              <a:t>Once we have decoded our </a:t>
            </a:r>
            <a:r>
              <a:rPr lang="en-US" baseline="0" dirty="0" err="1" smtClean="0"/>
              <a:t>bitstring</a:t>
            </a:r>
            <a:r>
              <a:rPr lang="en-US" baseline="0" dirty="0" smtClean="0"/>
              <a:t>, it tells our units where to move by the decoded IMs, and controls our group to move by the decoded PFs. After positioning, our units will attack the enemy units and evaluate the fitness of this AI player at the end of the game.</a:t>
            </a:r>
          </a:p>
        </p:txBody>
      </p:sp>
      <p:sp>
        <p:nvSpPr>
          <p:cNvPr id="4" name="Slide Number Placeholder 3"/>
          <p:cNvSpPr>
            <a:spLocks noGrp="1"/>
          </p:cNvSpPr>
          <p:nvPr>
            <p:ph type="sldNum" sz="quarter" idx="10"/>
          </p:nvPr>
        </p:nvSpPr>
        <p:spPr/>
        <p:txBody>
          <a:bodyPr/>
          <a:lstStyle/>
          <a:p>
            <a:fld id="{392EBDE5-8D8C-4015-94D3-20876F5F143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When our units engage the enemy units, our fitness function rewards 3 aspects. </a:t>
            </a:r>
          </a:p>
          <a:p>
            <a:pPr>
              <a:buFont typeface="Arial" pitchFamily="34" charset="0"/>
              <a:buChar char="•"/>
            </a:pPr>
            <a:r>
              <a:rPr lang="en-US" i="0" baseline="0" dirty="0" smtClean="0"/>
              <a:t>The more units remaining alive, (N</a:t>
            </a:r>
            <a:r>
              <a:rPr lang="en-US" i="0" baseline="-25000" dirty="0" smtClean="0"/>
              <a:t>FM</a:t>
            </a:r>
            <a:r>
              <a:rPr lang="en-US" i="0" baseline="0" dirty="0" smtClean="0"/>
              <a:t>, N</a:t>
            </a:r>
            <a:r>
              <a:rPr lang="en-US" i="0" baseline="-25000" dirty="0" smtClean="0"/>
              <a:t>EM</a:t>
            </a:r>
            <a:r>
              <a:rPr lang="en-US" i="0" baseline="0" dirty="0" smtClean="0"/>
              <a:t>, N</a:t>
            </a:r>
            <a:r>
              <a:rPr lang="en-US" i="0" baseline="-25000" dirty="0" smtClean="0"/>
              <a:t>FT</a:t>
            </a:r>
            <a:r>
              <a:rPr lang="en-US" i="0" baseline="0" dirty="0" smtClean="0"/>
              <a:t>, N</a:t>
            </a:r>
            <a:r>
              <a:rPr lang="en-US" i="0" baseline="-25000" dirty="0" smtClean="0"/>
              <a:t>ET </a:t>
            </a:r>
            <a:r>
              <a:rPr lang="en-US" i="0" baseline="0" dirty="0" smtClean="0"/>
              <a:t>are the number of units remaining alive at the end of the game.)</a:t>
            </a:r>
          </a:p>
          <a:p>
            <a:pPr>
              <a:buFont typeface="Arial" pitchFamily="34" charset="0"/>
              <a:buChar char="•"/>
            </a:pPr>
            <a:r>
              <a:rPr lang="en-US" i="0" baseline="0" dirty="0" smtClean="0"/>
              <a:t>the higher the cost of the remaining units, (S</a:t>
            </a:r>
            <a:r>
              <a:rPr lang="en-US" i="0" baseline="-25000" dirty="0" smtClean="0"/>
              <a:t>M</a:t>
            </a:r>
            <a:r>
              <a:rPr lang="en-US" i="0" baseline="0" dirty="0" smtClean="0"/>
              <a:t>, S</a:t>
            </a:r>
            <a:r>
              <a:rPr lang="en-US" i="0" baseline="-25000" dirty="0" smtClean="0"/>
              <a:t>T</a:t>
            </a:r>
            <a:r>
              <a:rPr lang="en-US" i="0" baseline="0" dirty="0" smtClean="0"/>
              <a:t>, </a:t>
            </a:r>
            <a:r>
              <a:rPr lang="en-US" i="0" baseline="0" dirty="0" err="1" smtClean="0"/>
              <a:t>S</a:t>
            </a:r>
            <a:r>
              <a:rPr lang="en-US" i="0" baseline="-25000" dirty="0" err="1" smtClean="0"/>
              <a:t>time</a:t>
            </a:r>
            <a:r>
              <a:rPr lang="en-US" i="0" baseline="0" dirty="0" smtClean="0"/>
              <a:t> are scores listed in the table.)</a:t>
            </a:r>
          </a:p>
          <a:p>
            <a:pPr>
              <a:buFont typeface="Arial" pitchFamily="34" charset="0"/>
              <a:buChar char="•"/>
            </a:pPr>
            <a:r>
              <a:rPr lang="en-US" i="0" baseline="0" dirty="0" smtClean="0"/>
              <a:t>and the shorter the game lasts will increase fitness. </a:t>
            </a:r>
          </a:p>
          <a:p>
            <a:pPr>
              <a:buFont typeface="Arial" pitchFamily="34" charset="0"/>
              <a:buChar char="•"/>
            </a:pPr>
            <a:endParaRPr lang="en-US" baseline="0" dirty="0" smtClean="0"/>
          </a:p>
          <a:p>
            <a:pPr>
              <a:buFont typeface="Arial" pitchFamily="34" charset="0"/>
              <a:buChar char="•"/>
            </a:pPr>
            <a:r>
              <a:rPr lang="en-US" baseline="0" dirty="0" smtClean="0"/>
              <a:t>But if there is no engagement at all until the end of the game, the previous fitness function will always be 0. Then we came up with the second fitness function </a:t>
            </a:r>
            <a:r>
              <a:rPr lang="en-US" baseline="0" smtClean="0"/>
              <a:t>which evaluates </a:t>
            </a:r>
            <a:r>
              <a:rPr lang="en-US" baseline="0" dirty="0" smtClean="0"/>
              <a:t>the average distance between our units with enemy units. Small average distance means our units move toward right direction, and it will get higher fitness.</a:t>
            </a:r>
          </a:p>
          <a:p>
            <a:pPr>
              <a:buFont typeface="Arial" pitchFamily="34" charset="0"/>
              <a:buChar char="•"/>
            </a:pPr>
            <a:endParaRPr lang="en-US" baseline="0" dirty="0" smtClean="0"/>
          </a:p>
          <a:p>
            <a:pPr>
              <a:buFont typeface="Arial" pitchFamily="34" charset="0"/>
              <a:buChar char="•"/>
            </a:pPr>
            <a:r>
              <a:rPr lang="en-US" baseline="0" dirty="0" smtClean="0"/>
              <a:t>With the representation of our group behaviors and the evaluation with fitness functions, we use a GA and HCs to search the effective group behaviors and compare their performance.</a:t>
            </a:r>
          </a:p>
        </p:txBody>
      </p:sp>
      <p:sp>
        <p:nvSpPr>
          <p:cNvPr id="4" name="Slide Number Placeholder 3"/>
          <p:cNvSpPr>
            <a:spLocks noGrp="1"/>
          </p:cNvSpPr>
          <p:nvPr>
            <p:ph type="sldNum" sz="quarter" idx="10"/>
          </p:nvPr>
        </p:nvSpPr>
        <p:spPr/>
        <p:txBody>
          <a:bodyPr/>
          <a:lstStyle/>
          <a:p>
            <a:fld id="{392EBDE5-8D8C-4015-94D3-20876F5F143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BFCDF0B7-513F-4EDF-9C32-6D6CC640229D}" type="datetime1">
              <a:rPr lang="en-US" smtClean="0"/>
              <a:pPr/>
              <a:t>6/21/2013</a:t>
            </a:fld>
            <a:endParaRPr lang="en-US"/>
          </a:p>
        </p:txBody>
      </p:sp>
      <p:sp>
        <p:nvSpPr>
          <p:cNvPr id="17" name="Footer Placeholder 16"/>
          <p:cNvSpPr>
            <a:spLocks noGrp="1"/>
          </p:cNvSpPr>
          <p:nvPr>
            <p:ph type="ftr" sz="quarter" idx="11"/>
          </p:nvPr>
        </p:nvSpPr>
        <p:spPr/>
        <p:txBody>
          <a:bodyPr/>
          <a:lstStyle>
            <a:extLst/>
          </a:lstStyle>
          <a:p>
            <a:r>
              <a:rPr lang="en-US" smtClean="0"/>
              <a:t>Evolutionary Computing Systems Lab (ECSL), University of Nevada, Reno</a:t>
            </a:r>
            <a:endParaRPr lang="en-US"/>
          </a:p>
        </p:txBody>
      </p:sp>
      <p:sp>
        <p:nvSpPr>
          <p:cNvPr id="29" name="Slide Number Placeholder 28"/>
          <p:cNvSpPr>
            <a:spLocks noGrp="1"/>
          </p:cNvSpPr>
          <p:nvPr>
            <p:ph type="sldNum" sz="quarter" idx="12"/>
          </p:nvPr>
        </p:nvSpPr>
        <p:spPr/>
        <p:txBody>
          <a:bodyPr/>
          <a:lstStyle>
            <a:extLst/>
          </a:lstStyle>
          <a:p>
            <a:fld id="{5C42578D-7C0D-4A6B-B9A6-FD2D3715BE21}"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pic>
        <p:nvPicPr>
          <p:cNvPr id="16" name="Picture 15"/>
          <p:cNvPicPr>
            <a:picLocks noChangeAspect="1" noChangeArrowheads="1"/>
          </p:cNvPicPr>
          <p:nvPr userDrawn="1"/>
        </p:nvPicPr>
        <p:blipFill>
          <a:blip r:embed="rId2" cstate="print"/>
          <a:srcRect/>
          <a:stretch>
            <a:fillRect/>
          </a:stretch>
        </p:blipFill>
        <p:spPr bwMode="auto">
          <a:xfrm>
            <a:off x="8229600" y="0"/>
            <a:ext cx="914400" cy="838200"/>
          </a:xfrm>
          <a:prstGeom prst="rect">
            <a:avLst/>
          </a:prstGeom>
          <a:noFill/>
          <a:ln w="9525">
            <a:noFill/>
            <a:round/>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9C1DDB0-009B-457B-AFD7-0D86F9710A1E}" type="datetime1">
              <a:rPr lang="en-US" smtClean="0"/>
              <a:pPr/>
              <a:t>6/21/2013</a:t>
            </a:fld>
            <a:endParaRPr lang="en-US"/>
          </a:p>
        </p:txBody>
      </p:sp>
      <p:sp>
        <p:nvSpPr>
          <p:cNvPr id="5" name="Footer Placeholder 4"/>
          <p:cNvSpPr>
            <a:spLocks noGrp="1"/>
          </p:cNvSpPr>
          <p:nvPr>
            <p:ph type="ftr" sz="quarter" idx="11"/>
          </p:nvPr>
        </p:nvSpPr>
        <p:spPr/>
        <p:txBody>
          <a:bodyPr/>
          <a:lstStyle>
            <a:extLst/>
          </a:lstStyle>
          <a:p>
            <a:r>
              <a:rPr lang="en-US" smtClean="0"/>
              <a:t>Evolutionary Computing Systems Lab (ECSL), University of Nevada, Reno</a:t>
            </a:r>
            <a:endParaRPr lang="en-US"/>
          </a:p>
        </p:txBody>
      </p:sp>
      <p:sp>
        <p:nvSpPr>
          <p:cNvPr id="6" name="Slide Number Placeholder 5"/>
          <p:cNvSpPr>
            <a:spLocks noGrp="1"/>
          </p:cNvSpPr>
          <p:nvPr>
            <p:ph type="sldNum" sz="quarter" idx="12"/>
          </p:nvPr>
        </p:nvSpPr>
        <p:spPr/>
        <p:txBody>
          <a:bodyPr/>
          <a:lstStyle>
            <a:extLst/>
          </a:lstStyle>
          <a:p>
            <a:fld id="{5C42578D-7C0D-4A6B-B9A6-FD2D3715BE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4D548E0-8B8C-429D-ACFF-0BA4551EA638}" type="datetime1">
              <a:rPr lang="en-US" smtClean="0"/>
              <a:pPr/>
              <a:t>6/21/2013</a:t>
            </a:fld>
            <a:endParaRPr lang="en-US"/>
          </a:p>
        </p:txBody>
      </p:sp>
      <p:sp>
        <p:nvSpPr>
          <p:cNvPr id="5" name="Footer Placeholder 4"/>
          <p:cNvSpPr>
            <a:spLocks noGrp="1"/>
          </p:cNvSpPr>
          <p:nvPr>
            <p:ph type="ftr" sz="quarter" idx="11"/>
          </p:nvPr>
        </p:nvSpPr>
        <p:spPr/>
        <p:txBody>
          <a:bodyPr/>
          <a:lstStyle>
            <a:extLst/>
          </a:lstStyle>
          <a:p>
            <a:r>
              <a:rPr lang="en-US" smtClean="0"/>
              <a:t>Evolutionary Computing Systems Lab (ECSL), University of Nevada, Reno</a:t>
            </a:r>
            <a:endParaRPr lang="en-US"/>
          </a:p>
        </p:txBody>
      </p:sp>
      <p:sp>
        <p:nvSpPr>
          <p:cNvPr id="6" name="Slide Number Placeholder 5"/>
          <p:cNvSpPr>
            <a:spLocks noGrp="1"/>
          </p:cNvSpPr>
          <p:nvPr>
            <p:ph type="sldNum" sz="quarter" idx="12"/>
          </p:nvPr>
        </p:nvSpPr>
        <p:spPr/>
        <p:txBody>
          <a:bodyPr/>
          <a:lstStyle>
            <a:extLst/>
          </a:lstStyle>
          <a:p>
            <a:fld id="{5C42578D-7C0D-4A6B-B9A6-FD2D3715BE2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45F2103-0B4E-4DB1-9CF6-9A8258C34559}" type="datetime1">
              <a:rPr lang="en-US" smtClean="0"/>
              <a:pPr/>
              <a:t>6/21/2013</a:t>
            </a:fld>
            <a:endParaRPr lang="en-US"/>
          </a:p>
        </p:txBody>
      </p:sp>
      <p:sp>
        <p:nvSpPr>
          <p:cNvPr id="5" name="Footer Placeholder 4"/>
          <p:cNvSpPr>
            <a:spLocks noGrp="1"/>
          </p:cNvSpPr>
          <p:nvPr>
            <p:ph type="ftr" sz="quarter" idx="11"/>
          </p:nvPr>
        </p:nvSpPr>
        <p:spPr/>
        <p:txBody>
          <a:bodyPr/>
          <a:lstStyle>
            <a:extLst/>
          </a:lstStyle>
          <a:p>
            <a:r>
              <a:rPr lang="en-US" dirty="0" smtClean="0"/>
              <a:t>Evolutionary Computing Systems Lab (ECSL), University of Nevada, Reno</a:t>
            </a:r>
            <a:endParaRPr lang="en-US" dirty="0"/>
          </a:p>
        </p:txBody>
      </p:sp>
      <p:sp>
        <p:nvSpPr>
          <p:cNvPr id="6" name="Slide Number Placeholder 5"/>
          <p:cNvSpPr>
            <a:spLocks noGrp="1"/>
          </p:cNvSpPr>
          <p:nvPr>
            <p:ph type="sldNum" sz="quarter" idx="12"/>
          </p:nvPr>
        </p:nvSpPr>
        <p:spPr/>
        <p:txBody>
          <a:bodyPr/>
          <a:lstStyle>
            <a:extLst/>
          </a:lstStyle>
          <a:p>
            <a:fld id="{5C42578D-7C0D-4A6B-B9A6-FD2D3715BE21}" type="slidenum">
              <a:rPr lang="en-US" smtClean="0"/>
              <a:pPr/>
              <a:t>‹#›</a:t>
            </a:fld>
            <a:endParaRPr lang="en-US"/>
          </a:p>
        </p:txBody>
      </p:sp>
      <p:pic>
        <p:nvPicPr>
          <p:cNvPr id="7" name="Picture 6"/>
          <p:cNvPicPr>
            <a:picLocks noChangeAspect="1" noChangeArrowheads="1"/>
          </p:cNvPicPr>
          <p:nvPr userDrawn="1"/>
        </p:nvPicPr>
        <p:blipFill>
          <a:blip r:embed="rId2" cstate="print"/>
          <a:srcRect/>
          <a:stretch>
            <a:fillRect/>
          </a:stretch>
        </p:blipFill>
        <p:spPr bwMode="auto">
          <a:xfrm>
            <a:off x="8229600" y="0"/>
            <a:ext cx="914400" cy="838200"/>
          </a:xfrm>
          <a:prstGeom prst="rect">
            <a:avLst/>
          </a:prstGeom>
          <a:noFill/>
          <a:ln w="9525">
            <a:noFill/>
            <a:round/>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8509F03-A19B-440D-A959-80B94130F765}" type="datetime1">
              <a:rPr lang="en-US" smtClean="0"/>
              <a:pPr/>
              <a:t>6/21/2013</a:t>
            </a:fld>
            <a:endParaRPr lang="en-US"/>
          </a:p>
        </p:txBody>
      </p:sp>
      <p:sp>
        <p:nvSpPr>
          <p:cNvPr id="5" name="Footer Placeholder 4"/>
          <p:cNvSpPr>
            <a:spLocks noGrp="1"/>
          </p:cNvSpPr>
          <p:nvPr>
            <p:ph type="ftr" sz="quarter" idx="11"/>
          </p:nvPr>
        </p:nvSpPr>
        <p:spPr/>
        <p:txBody>
          <a:bodyPr/>
          <a:lstStyle>
            <a:extLst/>
          </a:lstStyle>
          <a:p>
            <a:r>
              <a:rPr lang="en-US" smtClean="0"/>
              <a:t>Evolutionary Computing Systems Lab (ECSL), University of Nevada, Reno</a:t>
            </a:r>
            <a:endParaRPr lang="en-US"/>
          </a:p>
        </p:txBody>
      </p:sp>
      <p:sp>
        <p:nvSpPr>
          <p:cNvPr id="6" name="Slide Number Placeholder 5"/>
          <p:cNvSpPr>
            <a:spLocks noGrp="1"/>
          </p:cNvSpPr>
          <p:nvPr>
            <p:ph type="sldNum" sz="quarter" idx="12"/>
          </p:nvPr>
        </p:nvSpPr>
        <p:spPr/>
        <p:txBody>
          <a:bodyPr/>
          <a:lstStyle>
            <a:extLst/>
          </a:lstStyle>
          <a:p>
            <a:fld id="{5C42578D-7C0D-4A6B-B9A6-FD2D3715BE21}"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BC6C2E8-1F22-4572-832B-0D4F8ABDE6C1}" type="datetime1">
              <a:rPr lang="en-US" smtClean="0"/>
              <a:pPr/>
              <a:t>6/21/2013</a:t>
            </a:fld>
            <a:endParaRPr lang="en-US"/>
          </a:p>
        </p:txBody>
      </p:sp>
      <p:sp>
        <p:nvSpPr>
          <p:cNvPr id="6" name="Footer Placeholder 5"/>
          <p:cNvSpPr>
            <a:spLocks noGrp="1"/>
          </p:cNvSpPr>
          <p:nvPr>
            <p:ph type="ftr" sz="quarter" idx="11"/>
          </p:nvPr>
        </p:nvSpPr>
        <p:spPr/>
        <p:txBody>
          <a:bodyPr/>
          <a:lstStyle>
            <a:extLst/>
          </a:lstStyle>
          <a:p>
            <a:r>
              <a:rPr lang="en-US" smtClean="0"/>
              <a:t>Evolutionary Computing Systems Lab (ECSL), University of Nevada, Reno</a:t>
            </a:r>
            <a:endParaRPr lang="en-US"/>
          </a:p>
        </p:txBody>
      </p:sp>
      <p:sp>
        <p:nvSpPr>
          <p:cNvPr id="7" name="Slide Number Placeholder 6"/>
          <p:cNvSpPr>
            <a:spLocks noGrp="1"/>
          </p:cNvSpPr>
          <p:nvPr>
            <p:ph type="sldNum" sz="quarter" idx="12"/>
          </p:nvPr>
        </p:nvSpPr>
        <p:spPr/>
        <p:txBody>
          <a:bodyPr/>
          <a:lstStyle>
            <a:extLst/>
          </a:lstStyle>
          <a:p>
            <a:fld id="{5C42578D-7C0D-4A6B-B9A6-FD2D3715BE2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E40D7AA-3E04-4E7C-ADC9-010ADCB489D0}" type="datetime1">
              <a:rPr lang="en-US" smtClean="0"/>
              <a:pPr/>
              <a:t>6/21/2013</a:t>
            </a:fld>
            <a:endParaRPr lang="en-US"/>
          </a:p>
        </p:txBody>
      </p:sp>
      <p:sp>
        <p:nvSpPr>
          <p:cNvPr id="8" name="Footer Placeholder 7"/>
          <p:cNvSpPr>
            <a:spLocks noGrp="1"/>
          </p:cNvSpPr>
          <p:nvPr>
            <p:ph type="ftr" sz="quarter" idx="11"/>
          </p:nvPr>
        </p:nvSpPr>
        <p:spPr/>
        <p:txBody>
          <a:bodyPr/>
          <a:lstStyle>
            <a:extLst/>
          </a:lstStyle>
          <a:p>
            <a:r>
              <a:rPr lang="en-US" smtClean="0"/>
              <a:t>Evolutionary Computing Systems Lab (ECSL), University of Nevada, Reno</a:t>
            </a:r>
            <a:endParaRPr lang="en-US"/>
          </a:p>
        </p:txBody>
      </p:sp>
      <p:sp>
        <p:nvSpPr>
          <p:cNvPr id="9" name="Slide Number Placeholder 8"/>
          <p:cNvSpPr>
            <a:spLocks noGrp="1"/>
          </p:cNvSpPr>
          <p:nvPr>
            <p:ph type="sldNum" sz="quarter" idx="12"/>
          </p:nvPr>
        </p:nvSpPr>
        <p:spPr/>
        <p:txBody>
          <a:bodyPr/>
          <a:lstStyle>
            <a:extLst/>
          </a:lstStyle>
          <a:p>
            <a:fld id="{5C42578D-7C0D-4A6B-B9A6-FD2D3715BE21}"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2119F80-6C66-4B94-B936-828CACF79BB3}" type="datetime1">
              <a:rPr lang="en-US" smtClean="0"/>
              <a:pPr/>
              <a:t>6/21/2013</a:t>
            </a:fld>
            <a:endParaRPr lang="en-US"/>
          </a:p>
        </p:txBody>
      </p:sp>
      <p:sp>
        <p:nvSpPr>
          <p:cNvPr id="4" name="Footer Placeholder 3"/>
          <p:cNvSpPr>
            <a:spLocks noGrp="1"/>
          </p:cNvSpPr>
          <p:nvPr>
            <p:ph type="ftr" sz="quarter" idx="11"/>
          </p:nvPr>
        </p:nvSpPr>
        <p:spPr/>
        <p:txBody>
          <a:bodyPr/>
          <a:lstStyle>
            <a:extLst/>
          </a:lstStyle>
          <a:p>
            <a:r>
              <a:rPr lang="en-US" smtClean="0"/>
              <a:t>Evolutionary Computing Systems Lab (ECSL), University of Nevada, Reno</a:t>
            </a:r>
            <a:endParaRPr lang="en-US"/>
          </a:p>
        </p:txBody>
      </p:sp>
      <p:sp>
        <p:nvSpPr>
          <p:cNvPr id="5" name="Slide Number Placeholder 4"/>
          <p:cNvSpPr>
            <a:spLocks noGrp="1"/>
          </p:cNvSpPr>
          <p:nvPr>
            <p:ph type="sldNum" sz="quarter" idx="12"/>
          </p:nvPr>
        </p:nvSpPr>
        <p:spPr/>
        <p:txBody>
          <a:bodyPr/>
          <a:lstStyle>
            <a:extLst/>
          </a:lstStyle>
          <a:p>
            <a:fld id="{5C42578D-7C0D-4A6B-B9A6-FD2D3715BE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81D1CE9-2D5F-4532-ACA4-759E861A9CEF}" type="datetime1">
              <a:rPr lang="en-US" smtClean="0"/>
              <a:pPr/>
              <a:t>6/21/2013</a:t>
            </a:fld>
            <a:endParaRPr lang="en-US"/>
          </a:p>
        </p:txBody>
      </p:sp>
      <p:sp>
        <p:nvSpPr>
          <p:cNvPr id="3" name="Footer Placeholder 2"/>
          <p:cNvSpPr>
            <a:spLocks noGrp="1"/>
          </p:cNvSpPr>
          <p:nvPr>
            <p:ph type="ftr" sz="quarter" idx="11"/>
          </p:nvPr>
        </p:nvSpPr>
        <p:spPr/>
        <p:txBody>
          <a:bodyPr/>
          <a:lstStyle>
            <a:extLst/>
          </a:lstStyle>
          <a:p>
            <a:r>
              <a:rPr lang="en-US" smtClean="0"/>
              <a:t>Evolutionary Computing Systems Lab (ECSL), University of Nevada, Reno</a:t>
            </a:r>
            <a:endParaRPr lang="en-US"/>
          </a:p>
        </p:txBody>
      </p:sp>
      <p:sp>
        <p:nvSpPr>
          <p:cNvPr id="4" name="Slide Number Placeholder 3"/>
          <p:cNvSpPr>
            <a:spLocks noGrp="1"/>
          </p:cNvSpPr>
          <p:nvPr>
            <p:ph type="sldNum" sz="quarter" idx="12"/>
          </p:nvPr>
        </p:nvSpPr>
        <p:spPr/>
        <p:txBody>
          <a:bodyPr/>
          <a:lstStyle>
            <a:extLst/>
          </a:lstStyle>
          <a:p>
            <a:fld id="{5C42578D-7C0D-4A6B-B9A6-FD2D3715BE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523BF00-43DD-4CCE-B6A6-EA6F8EF95781}" type="datetime1">
              <a:rPr lang="en-US" smtClean="0"/>
              <a:pPr/>
              <a:t>6/21/2013</a:t>
            </a:fld>
            <a:endParaRPr lang="en-US"/>
          </a:p>
        </p:txBody>
      </p:sp>
      <p:sp>
        <p:nvSpPr>
          <p:cNvPr id="6" name="Footer Placeholder 5"/>
          <p:cNvSpPr>
            <a:spLocks noGrp="1"/>
          </p:cNvSpPr>
          <p:nvPr>
            <p:ph type="ftr" sz="quarter" idx="11"/>
          </p:nvPr>
        </p:nvSpPr>
        <p:spPr/>
        <p:txBody>
          <a:bodyPr/>
          <a:lstStyle>
            <a:extLst/>
          </a:lstStyle>
          <a:p>
            <a:r>
              <a:rPr lang="en-US" smtClean="0"/>
              <a:t>Evolutionary Computing Systems Lab (ECSL), University of Nevada, Reno</a:t>
            </a:r>
            <a:endParaRPr lang="en-US"/>
          </a:p>
        </p:txBody>
      </p:sp>
      <p:sp>
        <p:nvSpPr>
          <p:cNvPr id="7" name="Slide Number Placeholder 6"/>
          <p:cNvSpPr>
            <a:spLocks noGrp="1"/>
          </p:cNvSpPr>
          <p:nvPr>
            <p:ph type="sldNum" sz="quarter" idx="12"/>
          </p:nvPr>
        </p:nvSpPr>
        <p:spPr/>
        <p:txBody>
          <a:bodyPr/>
          <a:lstStyle>
            <a:extLst/>
          </a:lstStyle>
          <a:p>
            <a:fld id="{5C42578D-7C0D-4A6B-B9A6-FD2D3715BE2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D01F1B05-A766-4066-AA00-96D766FF30B5}" type="datetime1">
              <a:rPr lang="en-US" smtClean="0"/>
              <a:pPr/>
              <a:t>6/21/2013</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r>
              <a:rPr lang="en-US" smtClean="0"/>
              <a:t>Evolutionary Computing Systems Lab (ECSL), University of Nevada, Reno</a:t>
            </a:r>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5C42578D-7C0D-4A6B-B9A6-FD2D3715BE2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EF8679EB-C4A6-4BE8-BCDD-732878859546}" type="datetime1">
              <a:rPr lang="en-US" smtClean="0"/>
              <a:pPr/>
              <a:t>6/21/2013</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r>
              <a:rPr lang="en-US" smtClean="0"/>
              <a:t>Evolutionary Computing Systems Lab (ECSL), University of Nevada, Reno</a:t>
            </a: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5C42578D-7C0D-4A6B-B9A6-FD2D3715BE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imingl@cse.unr.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cse.unr.edu/~simingl" TargetMode="External"/><Relationship Id="rId4" Type="http://schemas.openxmlformats.org/officeDocument/2006/relationships/hyperlink" Target="mailto:sushil@cse.unr.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8.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mailto:simingl@cse.unr.edu" TargetMode="External"/><Relationship Id="rId7" Type="http://schemas.openxmlformats.org/officeDocument/2006/relationships/hyperlink" Target="http://www.cse.unr.edu/~monica"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cse.unr.edu/~sushil" TargetMode="External"/><Relationship Id="rId5" Type="http://schemas.openxmlformats.org/officeDocument/2006/relationships/hyperlink" Target="mailto:sushil@cse.unr.edu" TargetMode="External"/><Relationship Id="rId4" Type="http://schemas.openxmlformats.org/officeDocument/2006/relationships/hyperlink" Target="http://www.cse.unr.edu/~siming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971800" y="6172200"/>
            <a:ext cx="3657600" cy="365125"/>
          </a:xfrm>
        </p:spPr>
        <p:txBody>
          <a:bodyPr/>
          <a:lstStyle/>
          <a:p>
            <a:pPr algn="ctr"/>
            <a:r>
              <a:rPr lang="en-US" dirty="0" smtClean="0"/>
              <a:t>Evolutionary Computing Systems Lab (ECSL), </a:t>
            </a:r>
          </a:p>
          <a:p>
            <a:pPr algn="ctr"/>
            <a:r>
              <a:rPr lang="en-US" dirty="0" smtClean="0"/>
              <a:t>University of Nevada, Reno</a:t>
            </a:r>
            <a:endParaRPr lang="en-US" dirty="0"/>
          </a:p>
        </p:txBody>
      </p:sp>
      <p:sp>
        <p:nvSpPr>
          <p:cNvPr id="7" name="Slide Number Placeholder 6"/>
          <p:cNvSpPr>
            <a:spLocks noGrp="1"/>
          </p:cNvSpPr>
          <p:nvPr>
            <p:ph type="sldNum" sz="quarter" idx="12"/>
          </p:nvPr>
        </p:nvSpPr>
        <p:spPr/>
        <p:txBody>
          <a:bodyPr/>
          <a:lstStyle/>
          <a:p>
            <a:fld id="{5C42578D-7C0D-4A6B-B9A6-FD2D3715BE21}" type="slidenum">
              <a:rPr lang="en-US" smtClean="0"/>
              <a:pPr/>
              <a:t>1</a:t>
            </a:fld>
            <a:endParaRPr lang="en-US" dirty="0"/>
          </a:p>
        </p:txBody>
      </p:sp>
      <p:sp>
        <p:nvSpPr>
          <p:cNvPr id="2" name="Title 1"/>
          <p:cNvSpPr>
            <a:spLocks noGrp="1"/>
          </p:cNvSpPr>
          <p:nvPr>
            <p:ph type="ctrTitle"/>
          </p:nvPr>
        </p:nvSpPr>
        <p:spPr>
          <a:xfrm>
            <a:off x="533400" y="762000"/>
            <a:ext cx="7851648" cy="2362200"/>
          </a:xfrm>
        </p:spPr>
        <p:txBody>
          <a:bodyPr>
            <a:normAutofit/>
          </a:bodyPr>
          <a:lstStyle/>
          <a:p>
            <a:r>
              <a:rPr lang="en-US" sz="3700" dirty="0"/>
              <a:t>Comparing Heuristic Search Methods for </a:t>
            </a:r>
            <a:r>
              <a:rPr lang="en-US" sz="3700" dirty="0" smtClean="0"/>
              <a:t>Finding Effective </a:t>
            </a:r>
            <a:r>
              <a:rPr lang="en-US" sz="3700" dirty="0"/>
              <a:t>Group Behaviors in RTS Game</a:t>
            </a:r>
          </a:p>
        </p:txBody>
      </p:sp>
      <p:sp>
        <p:nvSpPr>
          <p:cNvPr id="3" name="Subtitle 2"/>
          <p:cNvSpPr>
            <a:spLocks noGrp="1"/>
          </p:cNvSpPr>
          <p:nvPr>
            <p:ph type="subTitle" idx="1"/>
          </p:nvPr>
        </p:nvSpPr>
        <p:spPr>
          <a:xfrm>
            <a:off x="533400" y="2834640"/>
            <a:ext cx="8534400" cy="1508760"/>
          </a:xfrm>
        </p:spPr>
        <p:txBody>
          <a:bodyPr>
            <a:normAutofit/>
          </a:bodyPr>
          <a:lstStyle/>
          <a:p>
            <a:pPr algn="l"/>
            <a:r>
              <a:rPr lang="en-US" dirty="0" smtClean="0"/>
              <a:t>Authors</a:t>
            </a:r>
            <a:r>
              <a:rPr lang="en-US" sz="3200" dirty="0" smtClean="0"/>
              <a:t>: </a:t>
            </a:r>
            <a:r>
              <a:rPr lang="en-US" sz="2500" dirty="0" err="1" smtClean="0"/>
              <a:t>Siming</a:t>
            </a:r>
            <a:r>
              <a:rPr lang="en-US" sz="2500" dirty="0" smtClean="0"/>
              <a:t> Liu, </a:t>
            </a:r>
            <a:r>
              <a:rPr lang="en-US" sz="2500" dirty="0" err="1" smtClean="0"/>
              <a:t>Sushil</a:t>
            </a:r>
            <a:r>
              <a:rPr lang="en-US" sz="2500" dirty="0" smtClean="0"/>
              <a:t> Louis and Monica </a:t>
            </a:r>
            <a:r>
              <a:rPr lang="en-US" sz="2500" dirty="0" err="1" smtClean="0"/>
              <a:t>Nicolascu</a:t>
            </a:r>
            <a:endParaRPr lang="en-US" sz="2500" dirty="0" smtClean="0"/>
          </a:p>
          <a:p>
            <a:r>
              <a:rPr lang="en-US" i="1" dirty="0" smtClean="0">
                <a:hlinkClick r:id="rId3"/>
              </a:rPr>
              <a:t>simingl@cse.unr.edu</a:t>
            </a:r>
            <a:r>
              <a:rPr lang="en-US" i="1" dirty="0" smtClean="0"/>
              <a:t>, </a:t>
            </a:r>
            <a:r>
              <a:rPr lang="en-US" i="1" dirty="0" smtClean="0">
                <a:hlinkClick r:id="rId4"/>
              </a:rPr>
              <a:t>sushil@cse.unr.edu</a:t>
            </a:r>
            <a:r>
              <a:rPr lang="en-US" i="1" dirty="0" smtClean="0"/>
              <a:t>, </a:t>
            </a:r>
            <a:r>
              <a:rPr lang="en-US" i="1" dirty="0" smtClean="0">
                <a:hlinkClick r:id="rId4"/>
              </a:rPr>
              <a:t>monica@cse.unr.edu </a:t>
            </a:r>
            <a:r>
              <a:rPr lang="en-US" i="1" dirty="0" smtClean="0">
                <a:hlinkClick r:id="rId5"/>
              </a:rPr>
              <a:t>http://www.cse.unr.edu/~simingl</a:t>
            </a:r>
            <a:endParaRPr lang="en-US"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dirty="0" smtClean="0"/>
              <a:t>Methodology – </a:t>
            </a:r>
            <a:r>
              <a:rPr lang="en-US" dirty="0" err="1" smtClean="0"/>
              <a:t>Hillclimbers</a:t>
            </a:r>
            <a:endParaRPr lang="en-US" dirty="0"/>
          </a:p>
        </p:txBody>
      </p:sp>
      <p:sp>
        <p:nvSpPr>
          <p:cNvPr id="3" name="Content Placeholder 2"/>
          <p:cNvSpPr>
            <a:spLocks noGrp="1"/>
          </p:cNvSpPr>
          <p:nvPr>
            <p:ph idx="1"/>
          </p:nvPr>
        </p:nvSpPr>
        <p:spPr>
          <a:xfrm>
            <a:off x="381000" y="1219200"/>
            <a:ext cx="4800600" cy="4191000"/>
          </a:xfrm>
        </p:spPr>
        <p:txBody>
          <a:bodyPr>
            <a:normAutofit/>
          </a:bodyPr>
          <a:lstStyle/>
          <a:p>
            <a:pPr marL="582930" indent="-514350">
              <a:buFont typeface="Wingdings" pitchFamily="2" charset="2"/>
              <a:buChar char="§"/>
            </a:pPr>
            <a:r>
              <a:rPr lang="en-US" dirty="0" smtClean="0"/>
              <a:t>Bit-Setting Optimization (BSO)</a:t>
            </a:r>
          </a:p>
          <a:p>
            <a:pPr marL="912114" lvl="1" indent="-514350">
              <a:buFont typeface="Wingdings" pitchFamily="2" charset="2"/>
              <a:buChar char="§"/>
            </a:pPr>
            <a:r>
              <a:rPr lang="en-US" dirty="0" smtClean="0"/>
              <a:t>Sequentially flip</a:t>
            </a:r>
          </a:p>
          <a:p>
            <a:pPr marL="912114" lvl="1" indent="-514350">
              <a:buFont typeface="Wingdings" pitchFamily="2" charset="2"/>
              <a:buChar char="§"/>
            </a:pPr>
            <a:r>
              <a:rPr lang="en-US" dirty="0" smtClean="0"/>
              <a:t>4000 evaluations</a:t>
            </a:r>
          </a:p>
          <a:p>
            <a:pPr marL="582930" indent="-514350">
              <a:buFont typeface="Wingdings" pitchFamily="2" charset="2"/>
              <a:buChar char="§"/>
            </a:pPr>
            <a:r>
              <a:rPr lang="en-US" dirty="0" smtClean="0"/>
              <a:t>Random Flip Optimization (RFO)</a:t>
            </a:r>
          </a:p>
          <a:p>
            <a:pPr marL="912114" lvl="1" indent="-514350">
              <a:buFont typeface="Wingdings" pitchFamily="2" charset="2"/>
              <a:buChar char="§"/>
            </a:pPr>
            <a:r>
              <a:rPr lang="en-US" dirty="0" smtClean="0"/>
              <a:t>Random flip</a:t>
            </a:r>
          </a:p>
          <a:p>
            <a:pPr marL="912114" lvl="1" indent="-514350">
              <a:buFont typeface="Wingdings" pitchFamily="2" charset="2"/>
              <a:buChar char="§"/>
            </a:pPr>
            <a:r>
              <a:rPr lang="en-US" dirty="0"/>
              <a:t>4000 </a:t>
            </a:r>
            <a:r>
              <a:rPr lang="en-US" dirty="0" smtClean="0"/>
              <a:t>evaluations</a:t>
            </a:r>
            <a:endParaRPr lang="en-US" dirty="0"/>
          </a:p>
        </p:txBody>
      </p:sp>
      <p:sp>
        <p:nvSpPr>
          <p:cNvPr id="16" name="Footer Placeholder 3"/>
          <p:cNvSpPr>
            <a:spLocks noGrp="1"/>
          </p:cNvSpPr>
          <p:nvPr>
            <p:ph type="ftr" sz="quarter" idx="11"/>
          </p:nvPr>
        </p:nvSpPr>
        <p:spPr>
          <a:xfrm>
            <a:off x="914400" y="6416675"/>
            <a:ext cx="5562600" cy="365125"/>
          </a:xfrm>
        </p:spPr>
        <p:txBody>
          <a:bodyPr/>
          <a:lstStyle/>
          <a:p>
            <a:r>
              <a:rPr lang="en-US" dirty="0" smtClean="0"/>
              <a:t>Evolutionary Computing Systems Lab (ECSL), University of Nevada, Reno</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6951" y="1295400"/>
            <a:ext cx="3438525" cy="2170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6951" y="3886200"/>
            <a:ext cx="3438525" cy="1908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4"/>
          <p:cNvSpPr>
            <a:spLocks noGrp="1"/>
          </p:cNvSpPr>
          <p:nvPr>
            <p:ph type="sldNum" sz="quarter" idx="12"/>
          </p:nvPr>
        </p:nvSpPr>
        <p:spPr>
          <a:xfrm>
            <a:off x="8610600" y="6416675"/>
            <a:ext cx="457200" cy="365125"/>
          </a:xfrm>
        </p:spPr>
        <p:txBody>
          <a:bodyPr/>
          <a:lstStyle/>
          <a:p>
            <a:fld id="{5C42578D-7C0D-4A6B-B9A6-FD2D3715BE21}"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dirty="0" smtClean="0"/>
              <a:t>Methodology - GA</a:t>
            </a:r>
            <a:endParaRPr lang="en-US" dirty="0"/>
          </a:p>
        </p:txBody>
      </p:sp>
      <p:sp>
        <p:nvSpPr>
          <p:cNvPr id="3" name="Content Placeholder 2"/>
          <p:cNvSpPr>
            <a:spLocks noGrp="1"/>
          </p:cNvSpPr>
          <p:nvPr>
            <p:ph idx="1"/>
          </p:nvPr>
        </p:nvSpPr>
        <p:spPr>
          <a:xfrm>
            <a:off x="381000" y="1219200"/>
            <a:ext cx="8382000" cy="2209800"/>
          </a:xfrm>
        </p:spPr>
        <p:txBody>
          <a:bodyPr>
            <a:normAutofit/>
          </a:bodyPr>
          <a:lstStyle/>
          <a:p>
            <a:pPr marL="582930" indent="-514350">
              <a:buFont typeface="Wingdings" pitchFamily="2" charset="2"/>
              <a:buChar char="§"/>
            </a:pPr>
            <a:r>
              <a:rPr lang="en-US" dirty="0" smtClean="0"/>
              <a:t>Pop. Size 80, 60 generations</a:t>
            </a:r>
          </a:p>
          <a:p>
            <a:pPr marL="582930" indent="-514350">
              <a:buFont typeface="Wingdings" pitchFamily="2" charset="2"/>
              <a:buChar char="§"/>
            </a:pPr>
            <a:r>
              <a:rPr lang="en-US" dirty="0" smtClean="0"/>
              <a:t>CHC selection </a:t>
            </a:r>
            <a:r>
              <a:rPr lang="en-US" sz="2400" dirty="0" smtClean="0"/>
              <a:t>(</a:t>
            </a:r>
            <a:r>
              <a:rPr lang="en-US" sz="2400" dirty="0" err="1" smtClean="0"/>
              <a:t>Eshelman</a:t>
            </a:r>
            <a:r>
              <a:rPr lang="en-US" sz="2400" dirty="0" smtClean="0"/>
              <a:t>)</a:t>
            </a:r>
            <a:endParaRPr lang="en-US" dirty="0" smtClean="0"/>
          </a:p>
          <a:p>
            <a:pPr marL="582930" indent="-514350">
              <a:buFont typeface="Wingdings" pitchFamily="2" charset="2"/>
              <a:buChar char="§"/>
            </a:pPr>
            <a:r>
              <a:rPr lang="en-US" dirty="0" smtClean="0"/>
              <a:t>0.88 probability of crossover</a:t>
            </a:r>
          </a:p>
          <a:p>
            <a:pPr marL="582930" indent="-514350">
              <a:buFont typeface="Wingdings" pitchFamily="2" charset="2"/>
              <a:buChar char="§"/>
            </a:pPr>
            <a:r>
              <a:rPr lang="en-US" dirty="0" smtClean="0"/>
              <a:t>0.01 probability of mutation</a:t>
            </a:r>
          </a:p>
        </p:txBody>
      </p:sp>
      <p:sp>
        <p:nvSpPr>
          <p:cNvPr id="5" name="Slide Number Placeholder 4"/>
          <p:cNvSpPr>
            <a:spLocks noGrp="1"/>
          </p:cNvSpPr>
          <p:nvPr>
            <p:ph type="sldNum" sz="quarter" idx="12"/>
          </p:nvPr>
        </p:nvSpPr>
        <p:spPr/>
        <p:txBody>
          <a:bodyPr/>
          <a:lstStyle/>
          <a:p>
            <a:fld id="{5C42578D-7C0D-4A6B-B9A6-FD2D3715BE21}" type="slidenum">
              <a:rPr lang="en-US" smtClean="0"/>
              <a:pPr/>
              <a:t>11</a:t>
            </a:fld>
            <a:endParaRPr lang="en-US"/>
          </a:p>
        </p:txBody>
      </p:sp>
      <p:sp>
        <p:nvSpPr>
          <p:cNvPr id="33" name="Footer Placeholder 3"/>
          <p:cNvSpPr>
            <a:spLocks noGrp="1"/>
          </p:cNvSpPr>
          <p:nvPr>
            <p:ph type="ftr" sz="quarter" idx="11"/>
          </p:nvPr>
        </p:nvSpPr>
        <p:spPr>
          <a:xfrm>
            <a:off x="914400" y="6416675"/>
            <a:ext cx="5562600" cy="365125"/>
          </a:xfrm>
        </p:spPr>
        <p:txBody>
          <a:bodyPr/>
          <a:lstStyle/>
          <a:p>
            <a:r>
              <a:rPr lang="en-US" dirty="0" smtClean="0"/>
              <a:t>Evolutionary Computing Systems Lab (ECSL), University of Nevada, Reno</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914400"/>
          </a:xfrm>
        </p:spPr>
        <p:txBody>
          <a:bodyPr/>
          <a:lstStyle/>
          <a:p>
            <a:r>
              <a:rPr lang="en-US" dirty="0" smtClean="0"/>
              <a:t>Results - Quality</a:t>
            </a:r>
            <a:endParaRPr lang="en-US" dirty="0"/>
          </a:p>
        </p:txBody>
      </p:sp>
      <p:sp>
        <p:nvSpPr>
          <p:cNvPr id="3" name="Content Placeholder 2"/>
          <p:cNvSpPr>
            <a:spLocks noGrp="1"/>
          </p:cNvSpPr>
          <p:nvPr>
            <p:ph idx="1"/>
          </p:nvPr>
        </p:nvSpPr>
        <p:spPr>
          <a:xfrm>
            <a:off x="609600" y="1219200"/>
            <a:ext cx="7162800" cy="1828800"/>
          </a:xfrm>
        </p:spPr>
        <p:txBody>
          <a:bodyPr>
            <a:normAutofit fontScale="85000" lnSpcReduction="20000"/>
          </a:bodyPr>
          <a:lstStyle/>
          <a:p>
            <a:pPr>
              <a:defRPr/>
            </a:pPr>
            <a:r>
              <a:rPr lang="en-US" dirty="0" smtClean="0"/>
              <a:t>10 runs with different random seeds</a:t>
            </a:r>
          </a:p>
          <a:p>
            <a:pPr>
              <a:defRPr/>
            </a:pPr>
            <a:r>
              <a:rPr lang="en-US" dirty="0" smtClean="0"/>
              <a:t>Highest average fitness of GA, RFO, and BSO</a:t>
            </a:r>
          </a:p>
          <a:p>
            <a:pPr lvl="1">
              <a:defRPr/>
            </a:pPr>
            <a:r>
              <a:rPr lang="en-US" dirty="0" smtClean="0"/>
              <a:t>GA – 1566</a:t>
            </a:r>
          </a:p>
          <a:p>
            <a:pPr lvl="1">
              <a:defRPr/>
            </a:pPr>
            <a:r>
              <a:rPr lang="en-US" dirty="0" smtClean="0"/>
              <a:t>RFO – 1106</a:t>
            </a:r>
          </a:p>
          <a:p>
            <a:pPr lvl="1">
              <a:defRPr/>
            </a:pPr>
            <a:r>
              <a:rPr lang="en-US" dirty="0" smtClean="0"/>
              <a:t>BSO – 887</a:t>
            </a:r>
          </a:p>
        </p:txBody>
      </p:sp>
      <p:sp>
        <p:nvSpPr>
          <p:cNvPr id="5" name="Slide Number Placeholder 4"/>
          <p:cNvSpPr>
            <a:spLocks noGrp="1"/>
          </p:cNvSpPr>
          <p:nvPr>
            <p:ph type="sldNum" sz="quarter" idx="12"/>
          </p:nvPr>
        </p:nvSpPr>
        <p:spPr/>
        <p:txBody>
          <a:bodyPr/>
          <a:lstStyle/>
          <a:p>
            <a:fld id="{5C42578D-7C0D-4A6B-B9A6-FD2D3715BE21}" type="slidenum">
              <a:rPr lang="en-US" smtClean="0"/>
              <a:pPr/>
              <a:t>12</a:t>
            </a:fld>
            <a:endParaRPr lang="en-US"/>
          </a:p>
        </p:txBody>
      </p:sp>
      <p:sp>
        <p:nvSpPr>
          <p:cNvPr id="7" name="Footer Placeholder 3"/>
          <p:cNvSpPr>
            <a:spLocks noGrp="1"/>
          </p:cNvSpPr>
          <p:nvPr>
            <p:ph type="ftr" sz="quarter" idx="11"/>
          </p:nvPr>
        </p:nvSpPr>
        <p:spPr>
          <a:xfrm>
            <a:off x="914400" y="6416675"/>
            <a:ext cx="5562600" cy="365125"/>
          </a:xfrm>
        </p:spPr>
        <p:txBody>
          <a:bodyPr/>
          <a:lstStyle/>
          <a:p>
            <a:r>
              <a:rPr lang="en-US" dirty="0" smtClean="0"/>
              <a:t>Evolutionary Computing Systems Lab (ECSL), University of Nevada, Reno</a:t>
            </a:r>
            <a:endParaRPr lang="en-US" dirty="0"/>
          </a:p>
        </p:txBody>
      </p:sp>
      <p:graphicFrame>
        <p:nvGraphicFramePr>
          <p:cNvPr id="8" name="Chart 7"/>
          <p:cNvGraphicFramePr/>
          <p:nvPr>
            <p:extLst>
              <p:ext uri="{D42A27DB-BD31-4B8C-83A1-F6EECF244321}">
                <p14:modId xmlns:p14="http://schemas.microsoft.com/office/powerpoint/2010/main" val="3413542924"/>
              </p:ext>
            </p:extLst>
          </p:nvPr>
        </p:nvGraphicFramePr>
        <p:xfrm>
          <a:off x="1981200" y="3048000"/>
          <a:ext cx="5181600" cy="3378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914400"/>
          </a:xfrm>
        </p:spPr>
        <p:txBody>
          <a:bodyPr/>
          <a:lstStyle/>
          <a:p>
            <a:r>
              <a:rPr lang="en-US" dirty="0" smtClean="0"/>
              <a:t>Results - Reliability</a:t>
            </a:r>
            <a:endParaRPr lang="en-US" dirty="0"/>
          </a:p>
        </p:txBody>
      </p:sp>
      <p:sp>
        <p:nvSpPr>
          <p:cNvPr id="3" name="Content Placeholder 2"/>
          <p:cNvSpPr>
            <a:spLocks noGrp="1"/>
          </p:cNvSpPr>
          <p:nvPr>
            <p:ph idx="1"/>
          </p:nvPr>
        </p:nvSpPr>
        <p:spPr>
          <a:xfrm>
            <a:off x="609600" y="1219200"/>
            <a:ext cx="7162800" cy="2286000"/>
          </a:xfrm>
        </p:spPr>
        <p:txBody>
          <a:bodyPr>
            <a:normAutofit/>
          </a:bodyPr>
          <a:lstStyle/>
          <a:p>
            <a:pPr lvl="1">
              <a:defRPr/>
            </a:pPr>
            <a:r>
              <a:rPr lang="en-US" dirty="0" smtClean="0"/>
              <a:t>GA – 100%       RFO – 70%       BSO – 50%</a:t>
            </a:r>
          </a:p>
        </p:txBody>
      </p:sp>
      <p:sp>
        <p:nvSpPr>
          <p:cNvPr id="5" name="Slide Number Placeholder 4"/>
          <p:cNvSpPr>
            <a:spLocks noGrp="1"/>
          </p:cNvSpPr>
          <p:nvPr>
            <p:ph type="sldNum" sz="quarter" idx="12"/>
          </p:nvPr>
        </p:nvSpPr>
        <p:spPr/>
        <p:txBody>
          <a:bodyPr/>
          <a:lstStyle/>
          <a:p>
            <a:fld id="{5C42578D-7C0D-4A6B-B9A6-FD2D3715BE21}" type="slidenum">
              <a:rPr lang="en-US" smtClean="0"/>
              <a:pPr/>
              <a:t>13</a:t>
            </a:fld>
            <a:endParaRPr lang="en-US"/>
          </a:p>
        </p:txBody>
      </p:sp>
      <p:sp>
        <p:nvSpPr>
          <p:cNvPr id="7" name="Footer Placeholder 3"/>
          <p:cNvSpPr>
            <a:spLocks noGrp="1"/>
          </p:cNvSpPr>
          <p:nvPr>
            <p:ph type="ftr" sz="quarter" idx="11"/>
          </p:nvPr>
        </p:nvSpPr>
        <p:spPr>
          <a:xfrm>
            <a:off x="914400" y="6416675"/>
            <a:ext cx="5562600" cy="365125"/>
          </a:xfrm>
        </p:spPr>
        <p:txBody>
          <a:bodyPr/>
          <a:lstStyle/>
          <a:p>
            <a:r>
              <a:rPr lang="en-US" dirty="0" smtClean="0"/>
              <a:t>Evolutionary Computing Systems Lab (ECSL), University of Nevada, Reno</a:t>
            </a:r>
            <a:endParaRPr lang="en-US" dirty="0"/>
          </a:p>
        </p:txBody>
      </p:sp>
      <p:graphicFrame>
        <p:nvGraphicFramePr>
          <p:cNvPr id="8" name="Chart 7"/>
          <p:cNvGraphicFramePr/>
          <p:nvPr>
            <p:extLst>
              <p:ext uri="{D42A27DB-BD31-4B8C-83A1-F6EECF244321}">
                <p14:modId xmlns:p14="http://schemas.microsoft.com/office/powerpoint/2010/main" val="1802557780"/>
              </p:ext>
            </p:extLst>
          </p:nvPr>
        </p:nvGraphicFramePr>
        <p:xfrm>
          <a:off x="1828800" y="1981200"/>
          <a:ext cx="5943600" cy="436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4825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914400"/>
          </a:xfrm>
        </p:spPr>
        <p:txBody>
          <a:bodyPr/>
          <a:lstStyle/>
          <a:p>
            <a:r>
              <a:rPr lang="en-US" dirty="0" smtClean="0"/>
              <a:t>Results - Speed</a:t>
            </a:r>
            <a:endParaRPr lang="en-US" dirty="0"/>
          </a:p>
        </p:txBody>
      </p:sp>
      <p:sp>
        <p:nvSpPr>
          <p:cNvPr id="3" name="Content Placeholder 2"/>
          <p:cNvSpPr>
            <a:spLocks noGrp="1"/>
          </p:cNvSpPr>
          <p:nvPr>
            <p:ph idx="1"/>
          </p:nvPr>
        </p:nvSpPr>
        <p:spPr>
          <a:xfrm>
            <a:off x="609600" y="1219200"/>
            <a:ext cx="7162800" cy="2286000"/>
          </a:xfrm>
        </p:spPr>
        <p:txBody>
          <a:bodyPr>
            <a:normAutofit/>
          </a:bodyPr>
          <a:lstStyle/>
          <a:p>
            <a:pPr lvl="1">
              <a:defRPr/>
            </a:pPr>
            <a:r>
              <a:rPr lang="en-US" dirty="0" smtClean="0"/>
              <a:t>GA – 1000 evaluations (3 hours)</a:t>
            </a:r>
          </a:p>
          <a:p>
            <a:pPr lvl="1">
              <a:defRPr/>
            </a:pPr>
            <a:r>
              <a:rPr lang="en-US" dirty="0" smtClean="0"/>
              <a:t>RFO – 400 evaluations (1 hour)</a:t>
            </a:r>
          </a:p>
          <a:p>
            <a:pPr lvl="1">
              <a:defRPr/>
            </a:pPr>
            <a:r>
              <a:rPr lang="en-US" dirty="0" smtClean="0"/>
              <a:t>BSO – 200 evaluations (35 min) </a:t>
            </a:r>
          </a:p>
        </p:txBody>
      </p:sp>
      <p:sp>
        <p:nvSpPr>
          <p:cNvPr id="5" name="Slide Number Placeholder 4"/>
          <p:cNvSpPr>
            <a:spLocks noGrp="1"/>
          </p:cNvSpPr>
          <p:nvPr>
            <p:ph type="sldNum" sz="quarter" idx="12"/>
          </p:nvPr>
        </p:nvSpPr>
        <p:spPr/>
        <p:txBody>
          <a:bodyPr/>
          <a:lstStyle/>
          <a:p>
            <a:fld id="{5C42578D-7C0D-4A6B-B9A6-FD2D3715BE21}" type="slidenum">
              <a:rPr lang="en-US" smtClean="0"/>
              <a:pPr/>
              <a:t>14</a:t>
            </a:fld>
            <a:endParaRPr lang="en-US"/>
          </a:p>
        </p:txBody>
      </p:sp>
      <p:sp>
        <p:nvSpPr>
          <p:cNvPr id="7" name="Footer Placeholder 3"/>
          <p:cNvSpPr>
            <a:spLocks noGrp="1"/>
          </p:cNvSpPr>
          <p:nvPr>
            <p:ph type="ftr" sz="quarter" idx="11"/>
          </p:nvPr>
        </p:nvSpPr>
        <p:spPr>
          <a:xfrm>
            <a:off x="914400" y="6416675"/>
            <a:ext cx="5562600" cy="365125"/>
          </a:xfrm>
        </p:spPr>
        <p:txBody>
          <a:bodyPr/>
          <a:lstStyle/>
          <a:p>
            <a:r>
              <a:rPr lang="en-US" dirty="0" smtClean="0"/>
              <a:t>Evolutionary Computing Systems Lab (ECSL), University of Nevada, Reno</a:t>
            </a:r>
            <a:endParaRPr lang="en-US" dirty="0"/>
          </a:p>
        </p:txBody>
      </p:sp>
    </p:spTree>
    <p:extLst>
      <p:ext uri="{BB962C8B-B14F-4D97-AF65-F5344CB8AC3E}">
        <p14:creationId xmlns:p14="http://schemas.microsoft.com/office/powerpoint/2010/main" val="4277368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914400"/>
          </a:xfrm>
        </p:spPr>
        <p:txBody>
          <a:bodyPr/>
          <a:lstStyle/>
          <a:p>
            <a:r>
              <a:rPr lang="en-US" dirty="0" smtClean="0"/>
              <a:t>Results - Robustness</a:t>
            </a:r>
            <a:endParaRPr lang="en-US" dirty="0"/>
          </a:p>
        </p:txBody>
      </p:sp>
      <p:sp>
        <p:nvSpPr>
          <p:cNvPr id="5" name="Slide Number Placeholder 4"/>
          <p:cNvSpPr>
            <a:spLocks noGrp="1"/>
          </p:cNvSpPr>
          <p:nvPr>
            <p:ph type="sldNum" sz="quarter" idx="12"/>
          </p:nvPr>
        </p:nvSpPr>
        <p:spPr/>
        <p:txBody>
          <a:bodyPr/>
          <a:lstStyle/>
          <a:p>
            <a:fld id="{5C42578D-7C0D-4A6B-B9A6-FD2D3715BE21}" type="slidenum">
              <a:rPr lang="en-US" smtClean="0"/>
              <a:pPr/>
              <a:t>15</a:t>
            </a:fld>
            <a:endParaRPr lang="en-US"/>
          </a:p>
        </p:txBody>
      </p:sp>
      <p:sp>
        <p:nvSpPr>
          <p:cNvPr id="6" name="Content Placeholder 2"/>
          <p:cNvSpPr txBox="1">
            <a:spLocks/>
          </p:cNvSpPr>
          <p:nvPr/>
        </p:nvSpPr>
        <p:spPr>
          <a:xfrm>
            <a:off x="609600" y="1219200"/>
            <a:ext cx="6858000" cy="3352800"/>
          </a:xfrm>
          <a:prstGeom prst="rect">
            <a:avLst/>
          </a:prstGeom>
        </p:spPr>
        <p:txBody>
          <a:bodyPr vert="horz">
            <a:norm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defRPr/>
            </a:pPr>
            <a:r>
              <a:rPr lang="en-US" dirty="0" smtClean="0"/>
              <a:t>2 more scenarios</a:t>
            </a:r>
          </a:p>
          <a:p>
            <a:pPr>
              <a:defRPr/>
            </a:pPr>
            <a:r>
              <a:rPr lang="en-US" dirty="0" smtClean="0"/>
              <a:t>Intermediate</a:t>
            </a:r>
          </a:p>
          <a:p>
            <a:pPr>
              <a:defRPr/>
            </a:pPr>
            <a:r>
              <a:rPr lang="en-US" dirty="0" smtClean="0"/>
              <a:t>Dispersed</a:t>
            </a:r>
          </a:p>
          <a:p>
            <a:pPr>
              <a:defRPr/>
            </a:pPr>
            <a:r>
              <a:rPr lang="en-US" dirty="0" smtClean="0"/>
              <a:t>Concentrated</a:t>
            </a:r>
          </a:p>
        </p:txBody>
      </p:sp>
      <p:sp>
        <p:nvSpPr>
          <p:cNvPr id="7" name="Footer Placeholder 3"/>
          <p:cNvSpPr>
            <a:spLocks noGrp="1"/>
          </p:cNvSpPr>
          <p:nvPr>
            <p:ph type="ftr" sz="quarter" idx="11"/>
          </p:nvPr>
        </p:nvSpPr>
        <p:spPr>
          <a:xfrm>
            <a:off x="914400" y="6416675"/>
            <a:ext cx="5562600" cy="365125"/>
          </a:xfrm>
        </p:spPr>
        <p:txBody>
          <a:bodyPr/>
          <a:lstStyle/>
          <a:p>
            <a:r>
              <a:rPr lang="en-US" dirty="0" smtClean="0"/>
              <a:t>Evolutionary Computing Systems Lab (ECSL), University of Nevada, Reno</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 y="4729811"/>
            <a:ext cx="2391688"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7093" y="4724400"/>
            <a:ext cx="2374107" cy="1824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4724399"/>
            <a:ext cx="2362200" cy="1824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Chart 2"/>
          <p:cNvGraphicFramePr/>
          <p:nvPr>
            <p:extLst>
              <p:ext uri="{D42A27DB-BD31-4B8C-83A1-F6EECF244321}">
                <p14:modId xmlns:p14="http://schemas.microsoft.com/office/powerpoint/2010/main" val="3374789750"/>
              </p:ext>
            </p:extLst>
          </p:nvPr>
        </p:nvGraphicFramePr>
        <p:xfrm>
          <a:off x="4724400" y="1066800"/>
          <a:ext cx="4343400" cy="3505200"/>
        </p:xfrm>
        <a:graphic>
          <a:graphicData uri="http://schemas.openxmlformats.org/drawingml/2006/chart">
            <c:chart xmlns:c="http://schemas.openxmlformats.org/drawingml/2006/chart" xmlns:r="http://schemas.openxmlformats.org/officeDocument/2006/relationships" r:id="rId6"/>
          </a:graphicData>
        </a:graphic>
      </p:graphicFrame>
      <p:sp>
        <p:nvSpPr>
          <p:cNvPr id="4" name="Rectangle 3"/>
          <p:cNvSpPr/>
          <p:nvPr/>
        </p:nvSpPr>
        <p:spPr>
          <a:xfrm>
            <a:off x="1175437" y="3766810"/>
            <a:ext cx="1583863" cy="523220"/>
          </a:xfrm>
          <a:prstGeom prst="rect">
            <a:avLst/>
          </a:prstGeom>
          <a:noFill/>
        </p:spPr>
        <p:txBody>
          <a:bodyPr wrap="square" lIns="91440" tIns="45720" rIns="91440" bIns="45720">
            <a:spAutoFit/>
          </a:bodyPr>
          <a:lstStyle/>
          <a:p>
            <a:pPr algn="ctr"/>
            <a:r>
              <a:rPr lang="en-U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Train</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Down Arrow 7"/>
          <p:cNvSpPr/>
          <p:nvPr/>
        </p:nvSpPr>
        <p:spPr>
          <a:xfrm>
            <a:off x="1700669" y="4290029"/>
            <a:ext cx="533400" cy="4343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164336"/>
          </a:xfrm>
        </p:spPr>
        <p:txBody>
          <a:bodyPr/>
          <a:lstStyle/>
          <a:p>
            <a:r>
              <a:rPr lang="en-US" sz="3600" dirty="0" smtClean="0"/>
              <a:t>Best Solution in Intermediate</a:t>
            </a:r>
            <a:endParaRPr lang="en-US" sz="3600" dirty="0"/>
          </a:p>
        </p:txBody>
      </p:sp>
      <p:sp>
        <p:nvSpPr>
          <p:cNvPr id="3" name="Footer Placeholder 2"/>
          <p:cNvSpPr>
            <a:spLocks noGrp="1"/>
          </p:cNvSpPr>
          <p:nvPr>
            <p:ph type="ftr" sz="quarter" idx="11"/>
          </p:nvPr>
        </p:nvSpPr>
        <p:spPr/>
        <p:txBody>
          <a:bodyPr/>
          <a:lstStyle/>
          <a:p>
            <a:r>
              <a:rPr lang="en-US" smtClean="0"/>
              <a:t>Evolutionary Computing Systems Lab (ECSL), University of Nevada, Reno</a:t>
            </a:r>
            <a:endParaRPr lang="en-US"/>
          </a:p>
        </p:txBody>
      </p:sp>
      <p:sp>
        <p:nvSpPr>
          <p:cNvPr id="4" name="Slide Number Placeholder 3"/>
          <p:cNvSpPr>
            <a:spLocks noGrp="1"/>
          </p:cNvSpPr>
          <p:nvPr>
            <p:ph type="sldNum" sz="quarter" idx="12"/>
          </p:nvPr>
        </p:nvSpPr>
        <p:spPr/>
        <p:txBody>
          <a:bodyPr/>
          <a:lstStyle/>
          <a:p>
            <a:fld id="{5C42578D-7C0D-4A6B-B9A6-FD2D3715BE21}" type="slidenum">
              <a:rPr lang="en-US" smtClean="0"/>
              <a:pPr/>
              <a:t>16</a:t>
            </a:fld>
            <a:endParaRPr lang="en-US"/>
          </a:p>
        </p:txBody>
      </p:sp>
      <p:pic>
        <p:nvPicPr>
          <p:cNvPr id="6" name="Normal.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066800" y="1943100"/>
            <a:ext cx="7247467" cy="4076700"/>
          </a:xfrm>
          <a:prstGeom prst="rect">
            <a:avLst/>
          </a:prstGeom>
        </p:spPr>
      </p:pic>
    </p:spTree>
    <p:extLst>
      <p:ext uri="{BB962C8B-B14F-4D97-AF65-F5344CB8AC3E}">
        <p14:creationId xmlns:p14="http://schemas.microsoft.com/office/powerpoint/2010/main" val="15658745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and Future Work</a:t>
            </a:r>
            <a:endParaRPr lang="en-US" dirty="0"/>
          </a:p>
        </p:txBody>
      </p:sp>
      <p:sp>
        <p:nvSpPr>
          <p:cNvPr id="3" name="Footer Placeholder 2"/>
          <p:cNvSpPr>
            <a:spLocks noGrp="1"/>
          </p:cNvSpPr>
          <p:nvPr>
            <p:ph type="ftr" sz="quarter" idx="11"/>
          </p:nvPr>
        </p:nvSpPr>
        <p:spPr/>
        <p:txBody>
          <a:bodyPr/>
          <a:lstStyle/>
          <a:p>
            <a:r>
              <a:rPr lang="en-US" smtClean="0"/>
              <a:t>Evolutionary Computing Systems Lab (ECSL), University of Nevada, Reno</a:t>
            </a:r>
            <a:endParaRPr lang="en-US"/>
          </a:p>
        </p:txBody>
      </p:sp>
      <p:sp>
        <p:nvSpPr>
          <p:cNvPr id="4" name="Slide Number Placeholder 3"/>
          <p:cNvSpPr>
            <a:spLocks noGrp="1"/>
          </p:cNvSpPr>
          <p:nvPr>
            <p:ph type="sldNum" sz="quarter" idx="12"/>
          </p:nvPr>
        </p:nvSpPr>
        <p:spPr/>
        <p:txBody>
          <a:bodyPr/>
          <a:lstStyle/>
          <a:p>
            <a:fld id="{5C42578D-7C0D-4A6B-B9A6-FD2D3715BE21}" type="slidenum">
              <a:rPr lang="en-US" smtClean="0"/>
              <a:pPr/>
              <a:t>17</a:t>
            </a:fld>
            <a:endParaRPr lang="en-US"/>
          </a:p>
        </p:txBody>
      </p:sp>
      <p:sp>
        <p:nvSpPr>
          <p:cNvPr id="5" name="Content Placeholder 2"/>
          <p:cNvSpPr txBox="1">
            <a:spLocks/>
          </p:cNvSpPr>
          <p:nvPr/>
        </p:nvSpPr>
        <p:spPr>
          <a:xfrm>
            <a:off x="914400" y="1783560"/>
            <a:ext cx="7620000" cy="4572000"/>
          </a:xfrm>
          <a:prstGeom prst="rect">
            <a:avLst/>
          </a:prstGeom>
        </p:spPr>
        <p:txBody>
          <a:bodyPr>
            <a:norm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defRPr/>
            </a:pPr>
            <a:r>
              <a:rPr lang="en-US" dirty="0" smtClean="0"/>
              <a:t>Conclusions</a:t>
            </a:r>
          </a:p>
          <a:p>
            <a:pPr lvl="1">
              <a:defRPr/>
            </a:pPr>
            <a:r>
              <a:rPr lang="en-US" dirty="0" smtClean="0"/>
              <a:t>HCs can produce quality solutions quickly</a:t>
            </a:r>
          </a:p>
          <a:p>
            <a:pPr lvl="1">
              <a:defRPr/>
            </a:pPr>
            <a:r>
              <a:rPr lang="en-US" dirty="0" smtClean="0"/>
              <a:t>GA can reliably produce high-quality solutions</a:t>
            </a:r>
          </a:p>
          <a:p>
            <a:pPr>
              <a:defRPr/>
            </a:pPr>
            <a:r>
              <a:rPr lang="en-US" dirty="0" smtClean="0"/>
              <a:t>Future work</a:t>
            </a:r>
          </a:p>
          <a:p>
            <a:pPr lvl="1">
              <a:defRPr/>
            </a:pPr>
            <a:r>
              <a:rPr lang="en-US" dirty="0" smtClean="0"/>
              <a:t>Investigate Case-Injection</a:t>
            </a:r>
          </a:p>
          <a:p>
            <a:pPr lvl="2">
              <a:defRPr/>
            </a:pPr>
            <a:r>
              <a:rPr lang="en-US" dirty="0" smtClean="0"/>
              <a:t>Find </a:t>
            </a:r>
            <a:r>
              <a:rPr lang="en-US" smtClean="0"/>
              <a:t>high quality solutions </a:t>
            </a:r>
            <a:r>
              <a:rPr lang="en-US" dirty="0" smtClean="0"/>
              <a:t>faster</a:t>
            </a:r>
          </a:p>
          <a:p>
            <a:pPr lvl="1">
              <a:defRPr/>
            </a:pPr>
            <a:r>
              <a:rPr lang="en-US" dirty="0" smtClean="0"/>
              <a:t>Investigate more complicated scenarios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normAutofit lnSpcReduction="10000"/>
          </a:bodyPr>
          <a:lstStyle/>
          <a:p>
            <a:r>
              <a:rPr lang="en-US" dirty="0" smtClean="0"/>
              <a:t>This research is supported by ONR grants</a:t>
            </a:r>
          </a:p>
          <a:p>
            <a:pPr lvl="1"/>
            <a:r>
              <a:rPr lang="en-US" dirty="0" smtClean="0"/>
              <a:t>N000014-12-I-0860</a:t>
            </a:r>
          </a:p>
          <a:p>
            <a:pPr lvl="1"/>
            <a:r>
              <a:rPr lang="en-US" dirty="0" smtClean="0"/>
              <a:t>N00014-12-C-0522</a:t>
            </a:r>
          </a:p>
          <a:p>
            <a:pPr marL="228600" indent="-228600">
              <a:spcBef>
                <a:spcPts val="0"/>
              </a:spcBef>
              <a:buNone/>
            </a:pPr>
            <a:endParaRPr lang="en-US" dirty="0" smtClean="0"/>
          </a:p>
          <a:p>
            <a:pPr marL="228600" indent="-228600">
              <a:spcBef>
                <a:spcPts val="0"/>
              </a:spcBef>
            </a:pPr>
            <a:r>
              <a:rPr lang="en-US" dirty="0" smtClean="0"/>
              <a:t>More information (papers, movies)</a:t>
            </a:r>
          </a:p>
          <a:p>
            <a:pPr marL="557784" lvl="1" indent="-228600">
              <a:spcBef>
                <a:spcPts val="0"/>
              </a:spcBef>
            </a:pPr>
            <a:r>
              <a:rPr lang="en-US" dirty="0" smtClean="0">
                <a:hlinkClick r:id="rId3"/>
              </a:rPr>
              <a:t>simingl@cse.unr.edu</a:t>
            </a:r>
            <a:r>
              <a:rPr lang="en-US" dirty="0" smtClean="0"/>
              <a:t> (</a:t>
            </a:r>
            <a:r>
              <a:rPr lang="en-US" dirty="0" smtClean="0">
                <a:hlinkClick r:id="rId4"/>
              </a:rPr>
              <a:t>http://www.cse.unr.edu/~simingl</a:t>
            </a:r>
            <a:r>
              <a:rPr lang="en-US" dirty="0" smtClean="0"/>
              <a:t>)</a:t>
            </a:r>
          </a:p>
          <a:p>
            <a:pPr marL="557784" lvl="1" indent="-228600">
              <a:spcBef>
                <a:spcPts val="0"/>
              </a:spcBef>
            </a:pPr>
            <a:r>
              <a:rPr lang="en-US" dirty="0" smtClean="0">
                <a:hlinkClick r:id="rId5"/>
              </a:rPr>
              <a:t>sushil@cse.unr.edu</a:t>
            </a:r>
            <a:r>
              <a:rPr lang="en-US" dirty="0" smtClean="0"/>
              <a:t> (</a:t>
            </a:r>
            <a:r>
              <a:rPr lang="en-US" dirty="0" smtClean="0">
                <a:hlinkClick r:id="rId6"/>
              </a:rPr>
              <a:t>http://www.cse.unr.edu/~sushil</a:t>
            </a:r>
            <a:r>
              <a:rPr lang="en-US" dirty="0" smtClean="0"/>
              <a:t>)</a:t>
            </a:r>
          </a:p>
          <a:p>
            <a:pPr marL="557784" lvl="1" indent="-228600">
              <a:spcBef>
                <a:spcPts val="0"/>
              </a:spcBef>
            </a:pPr>
            <a:r>
              <a:rPr lang="en-US" dirty="0" smtClean="0">
                <a:hlinkClick r:id="rId5"/>
              </a:rPr>
              <a:t>monica@cse.unr.edu</a:t>
            </a:r>
            <a:r>
              <a:rPr lang="en-US" dirty="0" smtClean="0"/>
              <a:t> </a:t>
            </a:r>
            <a:r>
              <a:rPr lang="en-US" dirty="0"/>
              <a:t>(</a:t>
            </a:r>
            <a:r>
              <a:rPr lang="en-US" dirty="0">
                <a:hlinkClick r:id="rId7"/>
              </a:rPr>
              <a:t>http://www.cse.unr.edu</a:t>
            </a:r>
            <a:r>
              <a:rPr lang="en-US" dirty="0" smtClean="0">
                <a:hlinkClick r:id="rId7"/>
              </a:rPr>
              <a:t>/~monica</a:t>
            </a:r>
            <a:r>
              <a:rPr lang="en-US" dirty="0" smtClean="0"/>
              <a:t>)</a:t>
            </a:r>
            <a:endParaRPr lang="en-US" dirty="0"/>
          </a:p>
          <a:p>
            <a:pPr marL="557784" lvl="1" indent="-228600">
              <a:spcBef>
                <a:spcPts val="0"/>
              </a:spcBef>
            </a:pPr>
            <a:endParaRPr lang="en-US" dirty="0" smtClean="0"/>
          </a:p>
        </p:txBody>
      </p:sp>
      <p:sp>
        <p:nvSpPr>
          <p:cNvPr id="5" name="Slide Number Placeholder 4"/>
          <p:cNvSpPr>
            <a:spLocks noGrp="1"/>
          </p:cNvSpPr>
          <p:nvPr>
            <p:ph type="sldNum" sz="quarter" idx="12"/>
          </p:nvPr>
        </p:nvSpPr>
        <p:spPr/>
        <p:txBody>
          <a:bodyPr/>
          <a:lstStyle/>
          <a:p>
            <a:fld id="{5C42578D-7C0D-4A6B-B9A6-FD2D3715BE21}" type="slidenum">
              <a:rPr lang="en-US" smtClean="0"/>
              <a:pPr/>
              <a:t>18</a:t>
            </a:fld>
            <a:endParaRPr lang="en-US"/>
          </a:p>
        </p:txBody>
      </p:sp>
      <p:sp>
        <p:nvSpPr>
          <p:cNvPr id="6" name="Footer Placeholder 3"/>
          <p:cNvSpPr>
            <a:spLocks noGrp="1"/>
          </p:cNvSpPr>
          <p:nvPr>
            <p:ph type="ftr" sz="quarter" idx="11"/>
          </p:nvPr>
        </p:nvSpPr>
        <p:spPr>
          <a:xfrm>
            <a:off x="914400" y="6416675"/>
            <a:ext cx="5562600" cy="365125"/>
          </a:xfrm>
        </p:spPr>
        <p:txBody>
          <a:bodyPr/>
          <a:lstStyle/>
          <a:p>
            <a:r>
              <a:rPr lang="en-US" dirty="0" smtClean="0"/>
              <a:t>Evolutionary Computing Systems Lab (ECSL), University of Nevada, Reno</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914400" y="1600200"/>
            <a:ext cx="7772400" cy="4800600"/>
          </a:xfrm>
        </p:spPr>
        <p:txBody>
          <a:bodyPr numCol="2">
            <a:normAutofit/>
          </a:bodyPr>
          <a:lstStyle/>
          <a:p>
            <a:r>
              <a:rPr lang="en-US" dirty="0" smtClean="0"/>
              <a:t>RTS Games</a:t>
            </a:r>
            <a:endParaRPr lang="en-US" dirty="0"/>
          </a:p>
          <a:p>
            <a:r>
              <a:rPr lang="en-US" dirty="0" smtClean="0"/>
              <a:t>Prior Work</a:t>
            </a:r>
          </a:p>
          <a:p>
            <a:r>
              <a:rPr lang="en-US" dirty="0" smtClean="0"/>
              <a:t>Methodology</a:t>
            </a:r>
          </a:p>
          <a:p>
            <a:pPr lvl="1"/>
            <a:r>
              <a:rPr lang="en-US" dirty="0" smtClean="0"/>
              <a:t>Representation</a:t>
            </a:r>
          </a:p>
          <a:p>
            <a:pPr lvl="2"/>
            <a:r>
              <a:rPr lang="en-US" dirty="0"/>
              <a:t>Influence Map</a:t>
            </a:r>
          </a:p>
          <a:p>
            <a:pPr lvl="2"/>
            <a:r>
              <a:rPr lang="en-US" dirty="0"/>
              <a:t>Potential </a:t>
            </a:r>
            <a:r>
              <a:rPr lang="en-US" dirty="0" smtClean="0"/>
              <a:t>Field</a:t>
            </a:r>
          </a:p>
          <a:p>
            <a:pPr lvl="2"/>
            <a:endParaRPr lang="en-US" dirty="0"/>
          </a:p>
          <a:p>
            <a:pPr lvl="2"/>
            <a:endParaRPr lang="en-US" dirty="0" smtClean="0"/>
          </a:p>
          <a:p>
            <a:pPr lvl="2"/>
            <a:endParaRPr lang="en-US" dirty="0"/>
          </a:p>
          <a:p>
            <a:pPr lvl="2"/>
            <a:endParaRPr lang="en-US" dirty="0" smtClean="0"/>
          </a:p>
          <a:p>
            <a:pPr lvl="1"/>
            <a:r>
              <a:rPr lang="en-US" dirty="0" smtClean="0"/>
              <a:t>Performance Metrics</a:t>
            </a:r>
          </a:p>
          <a:p>
            <a:pPr lvl="1"/>
            <a:r>
              <a:rPr lang="en-US" dirty="0" smtClean="0"/>
              <a:t>Techniques</a:t>
            </a:r>
          </a:p>
          <a:p>
            <a:pPr lvl="2"/>
            <a:r>
              <a:rPr lang="en-US" dirty="0" smtClean="0"/>
              <a:t>Hill-Climbers</a:t>
            </a:r>
          </a:p>
          <a:p>
            <a:pPr lvl="2"/>
            <a:r>
              <a:rPr lang="en-US" dirty="0" smtClean="0"/>
              <a:t>Genetic Algorithm</a:t>
            </a:r>
          </a:p>
          <a:p>
            <a:r>
              <a:rPr lang="en-US" dirty="0" smtClean="0"/>
              <a:t>Results</a:t>
            </a:r>
          </a:p>
          <a:p>
            <a:r>
              <a:rPr lang="en-US" dirty="0" smtClean="0"/>
              <a:t>Conclusions and Future Work</a:t>
            </a:r>
          </a:p>
        </p:txBody>
      </p:sp>
      <p:sp>
        <p:nvSpPr>
          <p:cNvPr id="5" name="Slide Number Placeholder 4"/>
          <p:cNvSpPr>
            <a:spLocks noGrp="1"/>
          </p:cNvSpPr>
          <p:nvPr>
            <p:ph type="sldNum" sz="quarter" idx="12"/>
          </p:nvPr>
        </p:nvSpPr>
        <p:spPr/>
        <p:txBody>
          <a:bodyPr/>
          <a:lstStyle/>
          <a:p>
            <a:fld id="{5C42578D-7C0D-4A6B-B9A6-FD2D3715BE21}" type="slidenum">
              <a:rPr lang="en-US" smtClean="0"/>
              <a:pPr/>
              <a:t>2</a:t>
            </a:fld>
            <a:endParaRPr lang="en-US" dirty="0"/>
          </a:p>
        </p:txBody>
      </p:sp>
      <p:sp>
        <p:nvSpPr>
          <p:cNvPr id="8" name="Footer Placeholder 3"/>
          <p:cNvSpPr>
            <a:spLocks noGrp="1"/>
          </p:cNvSpPr>
          <p:nvPr>
            <p:ph type="ftr" sz="quarter" idx="11"/>
          </p:nvPr>
        </p:nvSpPr>
        <p:spPr>
          <a:xfrm>
            <a:off x="914400" y="6416675"/>
            <a:ext cx="5562600" cy="365125"/>
          </a:xfrm>
        </p:spPr>
        <p:txBody>
          <a:bodyPr/>
          <a:lstStyle/>
          <a:p>
            <a:r>
              <a:rPr lang="en-US" dirty="0" smtClean="0"/>
              <a:t>Evolutionary Computing Systems Lab (ECSL), University of Nevada, Reno</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Real-Time Strategy Game</a:t>
            </a:r>
            <a:endParaRPr lang="en-US" dirty="0"/>
          </a:p>
        </p:txBody>
      </p:sp>
      <p:sp>
        <p:nvSpPr>
          <p:cNvPr id="6" name="Text Placeholder 5"/>
          <p:cNvSpPr>
            <a:spLocks noGrp="1"/>
          </p:cNvSpPr>
          <p:nvPr>
            <p:ph idx="1"/>
          </p:nvPr>
        </p:nvSpPr>
        <p:spPr>
          <a:xfrm>
            <a:off x="457200" y="1600200"/>
            <a:ext cx="3810000" cy="4572000"/>
          </a:xfrm>
        </p:spPr>
        <p:txBody>
          <a:bodyPr>
            <a:normAutofit fontScale="85000" lnSpcReduction="20000"/>
          </a:bodyPr>
          <a:lstStyle/>
          <a:p>
            <a:pPr marL="416052" indent="-342900">
              <a:buFont typeface="Wingdings" pitchFamily="2" charset="2"/>
              <a:buChar char="§"/>
            </a:pPr>
            <a:r>
              <a:rPr lang="en-US" dirty="0" smtClean="0"/>
              <a:t>Real-Time</a:t>
            </a:r>
          </a:p>
          <a:p>
            <a:pPr marL="416052" indent="-342900">
              <a:buFont typeface="Wingdings" pitchFamily="2" charset="2"/>
              <a:buChar char="§"/>
            </a:pPr>
            <a:r>
              <a:rPr lang="en-US" dirty="0" smtClean="0"/>
              <a:t>Strategy</a:t>
            </a:r>
          </a:p>
          <a:p>
            <a:pPr marL="745236" lvl="1" indent="-342900">
              <a:buFont typeface="Wingdings" pitchFamily="2" charset="2"/>
              <a:buChar char="§"/>
            </a:pPr>
            <a:r>
              <a:rPr lang="en-US" dirty="0" smtClean="0"/>
              <a:t>Economy</a:t>
            </a:r>
          </a:p>
          <a:p>
            <a:pPr marL="745236" lvl="1" indent="-342900">
              <a:buFont typeface="Wingdings" pitchFamily="2" charset="2"/>
              <a:buChar char="§"/>
            </a:pPr>
            <a:r>
              <a:rPr lang="en-US" dirty="0" smtClean="0"/>
              <a:t>Technology</a:t>
            </a:r>
          </a:p>
          <a:p>
            <a:pPr marL="745236" lvl="1" indent="-342900">
              <a:buFont typeface="Wingdings" pitchFamily="2" charset="2"/>
              <a:buChar char="§"/>
            </a:pPr>
            <a:r>
              <a:rPr lang="en-US" dirty="0" smtClean="0"/>
              <a:t>Army</a:t>
            </a:r>
          </a:p>
          <a:p>
            <a:pPr marL="416052">
              <a:buFont typeface="Wingdings" pitchFamily="2" charset="2"/>
              <a:buChar char="§"/>
            </a:pPr>
            <a:r>
              <a:rPr lang="en-US" dirty="0" smtClean="0"/>
              <a:t>Player</a:t>
            </a:r>
          </a:p>
          <a:p>
            <a:pPr marL="745236" lvl="1" indent="-342900">
              <a:buFont typeface="Wingdings" pitchFamily="2" charset="2"/>
              <a:buChar char="§"/>
            </a:pPr>
            <a:r>
              <a:rPr lang="en-US" dirty="0" smtClean="0"/>
              <a:t>Macro</a:t>
            </a:r>
          </a:p>
          <a:p>
            <a:pPr marL="745236" lvl="1" indent="-342900">
              <a:buFont typeface="Wingdings" pitchFamily="2" charset="2"/>
              <a:buChar char="§"/>
            </a:pPr>
            <a:r>
              <a:rPr lang="en-US" dirty="0" smtClean="0"/>
              <a:t>Micro</a:t>
            </a:r>
          </a:p>
          <a:p>
            <a:pPr marL="416052">
              <a:buFont typeface="Wingdings" pitchFamily="2" charset="2"/>
              <a:buChar char="§"/>
            </a:pPr>
            <a:r>
              <a:rPr lang="en-US" dirty="0" smtClean="0"/>
              <a:t>StarCraft</a:t>
            </a:r>
            <a:endParaRPr lang="en-US" dirty="0"/>
          </a:p>
          <a:p>
            <a:pPr marL="745236" lvl="1">
              <a:buFont typeface="Wingdings" pitchFamily="2" charset="2"/>
              <a:buChar char="§"/>
            </a:pPr>
            <a:r>
              <a:rPr lang="en-US" dirty="0" smtClean="0"/>
              <a:t>Released in 1998</a:t>
            </a:r>
          </a:p>
          <a:p>
            <a:pPr marL="745236" lvl="1">
              <a:buFont typeface="Wingdings" pitchFamily="2" charset="2"/>
              <a:buChar char="§"/>
            </a:pPr>
            <a:r>
              <a:rPr lang="en-US" dirty="0" smtClean="0"/>
              <a:t>Sold </a:t>
            </a:r>
            <a:r>
              <a:rPr lang="en-US" dirty="0"/>
              <a:t>over </a:t>
            </a:r>
            <a:r>
              <a:rPr lang="en-US" dirty="0" smtClean="0"/>
              <a:t>11 </a:t>
            </a:r>
            <a:r>
              <a:rPr lang="en-US" dirty="0"/>
              <a:t>million </a:t>
            </a:r>
            <a:r>
              <a:rPr lang="en-US" dirty="0" smtClean="0"/>
              <a:t>copies</a:t>
            </a:r>
          </a:p>
        </p:txBody>
      </p:sp>
      <p:sp>
        <p:nvSpPr>
          <p:cNvPr id="4" name="Footer Placeholder 3"/>
          <p:cNvSpPr>
            <a:spLocks noGrp="1"/>
          </p:cNvSpPr>
          <p:nvPr>
            <p:ph type="ftr" sz="quarter" idx="11"/>
          </p:nvPr>
        </p:nvSpPr>
        <p:spPr/>
        <p:txBody>
          <a:bodyPr/>
          <a:lstStyle/>
          <a:p>
            <a:r>
              <a:rPr lang="en-US" smtClean="0"/>
              <a:t>Evolutionary Computing Systems Lab (ECSL), University of Nevada, Reno</a:t>
            </a:r>
            <a:endParaRPr lang="en-US"/>
          </a:p>
        </p:txBody>
      </p:sp>
      <p:sp>
        <p:nvSpPr>
          <p:cNvPr id="5" name="Slide Number Placeholder 4"/>
          <p:cNvSpPr>
            <a:spLocks noGrp="1"/>
          </p:cNvSpPr>
          <p:nvPr>
            <p:ph type="sldNum" sz="quarter" idx="12"/>
          </p:nvPr>
        </p:nvSpPr>
        <p:spPr/>
        <p:txBody>
          <a:bodyPr/>
          <a:lstStyle/>
          <a:p>
            <a:fld id="{5C42578D-7C0D-4A6B-B9A6-FD2D3715BE21}" type="slidenum">
              <a:rPr lang="en-US" smtClean="0"/>
              <a:pPr/>
              <a:t>3</a:t>
            </a:fld>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200400"/>
            <a:ext cx="3988324" cy="297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Placeholder 5"/>
          <p:cNvSpPr txBox="1">
            <a:spLocks/>
          </p:cNvSpPr>
          <p:nvPr/>
        </p:nvSpPr>
        <p:spPr>
          <a:xfrm>
            <a:off x="4267200" y="1524000"/>
            <a:ext cx="4114800" cy="1600200"/>
          </a:xfrm>
          <a:prstGeom prst="rect">
            <a:avLst/>
          </a:prstGeom>
        </p:spPr>
        <p:txBody>
          <a:bodyPr vert="horz">
            <a:normAutofit fontScale="62500" lnSpcReduction="2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416052">
              <a:buFont typeface="Wingdings" pitchFamily="2" charset="2"/>
              <a:buChar char="§"/>
            </a:pPr>
            <a:r>
              <a:rPr lang="en-US" dirty="0" smtClean="0"/>
              <a:t>Challenges in AI research</a:t>
            </a:r>
          </a:p>
          <a:p>
            <a:pPr marL="973836" lvl="1" indent="-514350">
              <a:buFont typeface="+mj-lt"/>
              <a:buAutoNum type="arabicPeriod"/>
            </a:pPr>
            <a:r>
              <a:rPr lang="en-US" dirty="0" smtClean="0"/>
              <a:t>Decision making under uncertainty</a:t>
            </a:r>
          </a:p>
          <a:p>
            <a:pPr marL="973836" lvl="1" indent="-514350">
              <a:buFont typeface="+mj-lt"/>
              <a:buAutoNum type="arabicPeriod"/>
            </a:pPr>
            <a:r>
              <a:rPr lang="en-US" dirty="0" smtClean="0"/>
              <a:t>Opponent modeling </a:t>
            </a:r>
          </a:p>
          <a:p>
            <a:pPr marL="973836" lvl="1" indent="-514350">
              <a:buFont typeface="+mj-lt"/>
              <a:buAutoNum type="arabicPeriod"/>
            </a:pPr>
            <a:r>
              <a:rPr lang="en-US" dirty="0" smtClean="0"/>
              <a:t>Spatial and temporal reasoning</a:t>
            </a:r>
          </a:p>
          <a:p>
            <a:pPr marL="973836" lvl="1" indent="-514350">
              <a:buFont typeface="+mj-lt"/>
              <a:buAutoNum type="arabicPeriod"/>
            </a:pPr>
            <a:r>
              <a:rPr lang="en-US" dirty="0" smtClean="0"/>
              <a:t>…</a:t>
            </a:r>
          </a:p>
        </p:txBody>
      </p:sp>
    </p:spTree>
    <p:extLst>
      <p:ext uri="{BB962C8B-B14F-4D97-AF65-F5344CB8AC3E}">
        <p14:creationId xmlns:p14="http://schemas.microsoft.com/office/powerpoint/2010/main" val="726059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Work</a:t>
            </a:r>
            <a:endParaRPr lang="en-US" dirty="0"/>
          </a:p>
        </p:txBody>
      </p:sp>
      <p:sp>
        <p:nvSpPr>
          <p:cNvPr id="3" name="Content Placeholder 2"/>
          <p:cNvSpPr>
            <a:spLocks noGrp="1"/>
          </p:cNvSpPr>
          <p:nvPr>
            <p:ph idx="1"/>
          </p:nvPr>
        </p:nvSpPr>
        <p:spPr>
          <a:xfrm>
            <a:off x="381000" y="1497874"/>
            <a:ext cx="4343400" cy="4445726"/>
          </a:xfrm>
        </p:spPr>
        <p:txBody>
          <a:bodyPr>
            <a:normAutofit lnSpcReduction="10000"/>
          </a:bodyPr>
          <a:lstStyle/>
          <a:p>
            <a:pPr>
              <a:spcBef>
                <a:spcPts val="0"/>
              </a:spcBef>
            </a:pPr>
            <a:r>
              <a:rPr lang="en-US" dirty="0" smtClean="0"/>
              <a:t>Co-evolving team tactics (Avery, 2010)</a:t>
            </a:r>
          </a:p>
          <a:p>
            <a:pPr>
              <a:spcBef>
                <a:spcPts val="0"/>
              </a:spcBef>
            </a:pPr>
            <a:r>
              <a:rPr lang="en-US" dirty="0" smtClean="0"/>
              <a:t>Flocking (</a:t>
            </a:r>
            <a:r>
              <a:rPr lang="en-US" dirty="0" err="1" smtClean="0"/>
              <a:t>Preuss</a:t>
            </a:r>
            <a:r>
              <a:rPr lang="en-US" dirty="0" smtClean="0"/>
              <a:t>, 2010)</a:t>
            </a:r>
          </a:p>
          <a:p>
            <a:pPr>
              <a:spcBef>
                <a:spcPts val="0"/>
              </a:spcBef>
            </a:pPr>
            <a:r>
              <a:rPr lang="en-US" dirty="0" smtClean="0"/>
              <a:t>MAPF </a:t>
            </a:r>
            <a:r>
              <a:rPr lang="en-US" dirty="0"/>
              <a:t>(</a:t>
            </a:r>
            <a:r>
              <a:rPr lang="en-US" dirty="0" err="1" smtClean="0"/>
              <a:t>Hagelback</a:t>
            </a:r>
            <a:r>
              <a:rPr lang="en-US" dirty="0" smtClean="0"/>
              <a:t>, 2008)</a:t>
            </a:r>
          </a:p>
          <a:p>
            <a:pPr>
              <a:spcBef>
                <a:spcPts val="0"/>
              </a:spcBef>
            </a:pPr>
            <a:r>
              <a:rPr lang="en-US" dirty="0" smtClean="0"/>
              <a:t>Other techniques</a:t>
            </a:r>
          </a:p>
          <a:p>
            <a:pPr lvl="1">
              <a:spcBef>
                <a:spcPts val="0"/>
              </a:spcBef>
            </a:pPr>
            <a:r>
              <a:rPr lang="en-US" dirty="0" smtClean="0"/>
              <a:t>Case based planning (</a:t>
            </a:r>
            <a:r>
              <a:rPr lang="en-US" dirty="0"/>
              <a:t>David </a:t>
            </a:r>
            <a:r>
              <a:rPr lang="en-US" dirty="0" smtClean="0"/>
              <a:t>Aha 2005, </a:t>
            </a:r>
            <a:r>
              <a:rPr lang="en-US" dirty="0" err="1" smtClean="0"/>
              <a:t>Ontanon</a:t>
            </a:r>
            <a:r>
              <a:rPr lang="en-US" dirty="0" smtClean="0"/>
              <a:t> 2007, )</a:t>
            </a:r>
          </a:p>
          <a:p>
            <a:pPr lvl="1">
              <a:spcBef>
                <a:spcPts val="0"/>
              </a:spcBef>
            </a:pPr>
            <a:r>
              <a:rPr lang="en-US" dirty="0" smtClean="0"/>
              <a:t>Case injected GA(Miles 2005)</a:t>
            </a:r>
          </a:p>
          <a:p>
            <a:pPr lvl="1">
              <a:spcBef>
                <a:spcPts val="0"/>
              </a:spcBef>
            </a:pPr>
            <a:endParaRPr lang="en-US" dirty="0" smtClean="0"/>
          </a:p>
          <a:p>
            <a:pPr>
              <a:spcBef>
                <a:spcPts val="0"/>
              </a:spcBef>
            </a:pPr>
            <a:endParaRPr lang="en-US" dirty="0"/>
          </a:p>
          <a:p>
            <a:pPr>
              <a:spcBef>
                <a:spcPts val="0"/>
              </a:spcBef>
            </a:pPr>
            <a:endParaRPr lang="en-US" dirty="0" smtClean="0"/>
          </a:p>
        </p:txBody>
      </p:sp>
      <p:sp>
        <p:nvSpPr>
          <p:cNvPr id="6" name="Slide Number Placeholder 5"/>
          <p:cNvSpPr>
            <a:spLocks noGrp="1"/>
          </p:cNvSpPr>
          <p:nvPr>
            <p:ph type="sldNum" sz="quarter" idx="12"/>
          </p:nvPr>
        </p:nvSpPr>
        <p:spPr/>
        <p:txBody>
          <a:bodyPr/>
          <a:lstStyle/>
          <a:p>
            <a:fld id="{5C42578D-7C0D-4A6B-B9A6-FD2D3715BE21}" type="slidenum">
              <a:rPr lang="en-US" smtClean="0"/>
              <a:pPr/>
              <a:t>4</a:t>
            </a:fld>
            <a:endParaRPr lang="en-US"/>
          </a:p>
        </p:txBody>
      </p:sp>
      <p:sp>
        <p:nvSpPr>
          <p:cNvPr id="7" name="Footer Placeholder 3"/>
          <p:cNvSpPr>
            <a:spLocks noGrp="1"/>
          </p:cNvSpPr>
          <p:nvPr>
            <p:ph type="ftr" sz="quarter" idx="11"/>
          </p:nvPr>
        </p:nvSpPr>
        <p:spPr>
          <a:xfrm>
            <a:off x="914400" y="6416675"/>
            <a:ext cx="5562600" cy="365125"/>
          </a:xfrm>
        </p:spPr>
        <p:txBody>
          <a:bodyPr/>
          <a:lstStyle/>
          <a:p>
            <a:r>
              <a:rPr lang="en-US" dirty="0" smtClean="0"/>
              <a:t>Evolutionary Computing Systems Lab (ECSL), University of Nevada, Reno</a:t>
            </a:r>
            <a:endParaRPr lang="en-US" dirty="0"/>
          </a:p>
        </p:txBody>
      </p:sp>
      <p:sp>
        <p:nvSpPr>
          <p:cNvPr id="12" name="Content Placeholder 2"/>
          <p:cNvSpPr txBox="1">
            <a:spLocks/>
          </p:cNvSpPr>
          <p:nvPr/>
        </p:nvSpPr>
        <p:spPr>
          <a:xfrm>
            <a:off x="4800600" y="1371600"/>
            <a:ext cx="4191000" cy="4572000"/>
          </a:xfrm>
          <a:prstGeom prst="rect">
            <a:avLst/>
          </a:prstGeom>
        </p:spPr>
        <p:txBody>
          <a:bodyPr vert="horz">
            <a:normAutofit/>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What we</a:t>
            </a:r>
            <a:r>
              <a:rPr kumimoji="0" lang="en-US" sz="3000" b="0" i="0" u="none" strike="noStrike" kern="1200" cap="none" spc="0" normalizeH="0" noProof="0" dirty="0" smtClean="0">
                <a:ln>
                  <a:noFill/>
                </a:ln>
                <a:solidFill>
                  <a:schemeClr val="tx1"/>
                </a:solidFill>
                <a:effectLst/>
                <a:uLnTx/>
                <a:uFillTx/>
                <a:latin typeface="+mn-lt"/>
                <a:ea typeface="+mn-ea"/>
                <a:cs typeface="+mn-cs"/>
              </a:rPr>
              <a:t> do</a:t>
            </a: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740664" lvl="1" indent="-285750">
              <a:spcBef>
                <a:spcPct val="20000"/>
              </a:spcBef>
              <a:buClr>
                <a:schemeClr val="accent2"/>
              </a:buClr>
              <a:buSzPct val="90000"/>
              <a:buFont typeface="Wingdings"/>
              <a:buChar char=""/>
              <a:defRPr/>
            </a:pPr>
            <a:r>
              <a:rPr lang="en-US" sz="2600" dirty="0" smtClean="0"/>
              <a:t>Skirmish</a:t>
            </a:r>
          </a:p>
          <a:p>
            <a:pPr marL="740664" lvl="1" indent="-285750">
              <a:spcBef>
                <a:spcPct val="20000"/>
              </a:spcBef>
              <a:buClr>
                <a:schemeClr val="accent2"/>
              </a:buClr>
              <a:buSzPct val="90000"/>
              <a:buFont typeface="Wingdings"/>
              <a:buChar char=""/>
              <a:defRPr/>
            </a:pPr>
            <a:r>
              <a:rPr lang="en-US" sz="2600" dirty="0" smtClean="0"/>
              <a:t>Spatial Reasoning</a:t>
            </a:r>
          </a:p>
          <a:p>
            <a:pPr marL="740664" lvl="1" indent="-285750">
              <a:spcBef>
                <a:spcPct val="20000"/>
              </a:spcBef>
              <a:buClr>
                <a:schemeClr val="accent2"/>
              </a:buClr>
              <a:buSzPct val="90000"/>
              <a:buFont typeface="Wingdings"/>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Micro</a:t>
            </a:r>
          </a:p>
          <a:p>
            <a:pPr marL="740664" marR="0" lvl="1" indent="-28575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r>
              <a:rPr lang="en-US" sz="2600" dirty="0" smtClean="0"/>
              <a:t>Compare GA to HCs</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a:t>
            </a:r>
            <a:endParaRPr lang="en-US" dirty="0"/>
          </a:p>
        </p:txBody>
      </p:sp>
      <p:sp>
        <p:nvSpPr>
          <p:cNvPr id="3" name="Content Placeholder 2"/>
          <p:cNvSpPr>
            <a:spLocks noGrp="1"/>
          </p:cNvSpPr>
          <p:nvPr>
            <p:ph idx="1"/>
          </p:nvPr>
        </p:nvSpPr>
        <p:spPr>
          <a:xfrm>
            <a:off x="762000" y="1371600"/>
            <a:ext cx="7924800" cy="4343400"/>
          </a:xfrm>
        </p:spPr>
        <p:txBody>
          <a:bodyPr>
            <a:normAutofit lnSpcReduction="10000"/>
          </a:bodyPr>
          <a:lstStyle/>
          <a:p>
            <a:r>
              <a:rPr lang="en-US" dirty="0" smtClean="0"/>
              <a:t>Same units</a:t>
            </a:r>
            <a:endParaRPr lang="en-US" dirty="0"/>
          </a:p>
          <a:p>
            <a:pPr lvl="1"/>
            <a:r>
              <a:rPr lang="en-US" dirty="0"/>
              <a:t>8 Marines</a:t>
            </a:r>
          </a:p>
          <a:p>
            <a:pPr lvl="1"/>
            <a:r>
              <a:rPr lang="en-US" dirty="0"/>
              <a:t>1 </a:t>
            </a:r>
            <a:r>
              <a:rPr lang="en-US" dirty="0" smtClean="0"/>
              <a:t>Tank</a:t>
            </a:r>
          </a:p>
          <a:p>
            <a:r>
              <a:rPr lang="en-US" dirty="0" smtClean="0"/>
              <a:t>Plain</a:t>
            </a:r>
          </a:p>
          <a:p>
            <a:pPr lvl="1"/>
            <a:r>
              <a:rPr lang="en-US" dirty="0" smtClean="0"/>
              <a:t>No high land</a:t>
            </a:r>
          </a:p>
          <a:p>
            <a:pPr lvl="1"/>
            <a:r>
              <a:rPr lang="en-US" dirty="0" smtClean="0"/>
              <a:t>No choke point</a:t>
            </a:r>
          </a:p>
          <a:p>
            <a:pPr lvl="1"/>
            <a:r>
              <a:rPr lang="en-US" dirty="0" smtClean="0"/>
              <a:t>No obstacles</a:t>
            </a:r>
          </a:p>
          <a:p>
            <a:r>
              <a:rPr lang="en-US" dirty="0" err="1" smtClean="0"/>
              <a:t>Starcraft</a:t>
            </a:r>
            <a:r>
              <a:rPr lang="en-US" dirty="0" smtClean="0"/>
              <a:t> units</a:t>
            </a:r>
          </a:p>
          <a:p>
            <a:r>
              <a:rPr lang="en-US" dirty="0" smtClean="0"/>
              <a:t>No fog of war</a:t>
            </a:r>
          </a:p>
        </p:txBody>
      </p:sp>
      <p:sp>
        <p:nvSpPr>
          <p:cNvPr id="5" name="Slide Number Placeholder 4"/>
          <p:cNvSpPr>
            <a:spLocks noGrp="1"/>
          </p:cNvSpPr>
          <p:nvPr>
            <p:ph type="sldNum" sz="quarter" idx="12"/>
          </p:nvPr>
        </p:nvSpPr>
        <p:spPr/>
        <p:txBody>
          <a:bodyPr/>
          <a:lstStyle/>
          <a:p>
            <a:fld id="{5C42578D-7C0D-4A6B-B9A6-FD2D3715BE21}" type="slidenum">
              <a:rPr lang="en-US" smtClean="0"/>
              <a:pPr/>
              <a:t>5</a:t>
            </a:fld>
            <a:endParaRPr lang="en-US"/>
          </a:p>
        </p:txBody>
      </p:sp>
      <p:sp>
        <p:nvSpPr>
          <p:cNvPr id="12" name="Footer Placeholder 3"/>
          <p:cNvSpPr>
            <a:spLocks noGrp="1"/>
          </p:cNvSpPr>
          <p:nvPr>
            <p:ph type="ftr" sz="quarter" idx="11"/>
          </p:nvPr>
        </p:nvSpPr>
        <p:spPr>
          <a:xfrm>
            <a:off x="914400" y="6416675"/>
            <a:ext cx="5562600" cy="365125"/>
          </a:xfrm>
        </p:spPr>
        <p:txBody>
          <a:bodyPr/>
          <a:lstStyle/>
          <a:p>
            <a:r>
              <a:rPr lang="en-US" dirty="0" smtClean="0"/>
              <a:t>Evolutionary Computing Systems Lab (ECSL), University of Nevada, Reno</a:t>
            </a:r>
            <a:endParaRPr lang="en-US"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3190" y="1447800"/>
            <a:ext cx="3612975"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0907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924800" cy="914400"/>
          </a:xfrm>
        </p:spPr>
        <p:txBody>
          <a:bodyPr/>
          <a:lstStyle/>
          <a:p>
            <a:r>
              <a:rPr lang="en-US" sz="3600" dirty="0" smtClean="0"/>
              <a:t>Representation - Influence Map</a:t>
            </a:r>
            <a:endParaRPr lang="en-US" sz="3600" dirty="0"/>
          </a:p>
        </p:txBody>
      </p:sp>
      <p:sp>
        <p:nvSpPr>
          <p:cNvPr id="3" name="Content Placeholder 2"/>
          <p:cNvSpPr>
            <a:spLocks noGrp="1"/>
          </p:cNvSpPr>
          <p:nvPr>
            <p:ph idx="1"/>
          </p:nvPr>
        </p:nvSpPr>
        <p:spPr>
          <a:xfrm>
            <a:off x="609600" y="1143000"/>
            <a:ext cx="3886200" cy="5029200"/>
          </a:xfrm>
        </p:spPr>
        <p:txBody>
          <a:bodyPr>
            <a:normAutofit/>
          </a:bodyPr>
          <a:lstStyle/>
          <a:p>
            <a:pPr marL="582930" indent="-514350"/>
            <a:r>
              <a:rPr lang="en-US" dirty="0" err="1" smtClean="0"/>
              <a:t>IMFunction</a:t>
            </a:r>
            <a:endParaRPr lang="en-US" dirty="0" smtClean="0"/>
          </a:p>
          <a:p>
            <a:pPr marL="912114" lvl="1" indent="-514350"/>
            <a:r>
              <a:rPr lang="en-US" dirty="0" smtClean="0"/>
              <a:t>Linear</a:t>
            </a:r>
          </a:p>
          <a:p>
            <a:pPr marL="912114" lvl="1" indent="-514350"/>
            <a:r>
              <a:rPr lang="en-US" dirty="0" smtClean="0"/>
              <a:t>Non-linear</a:t>
            </a:r>
          </a:p>
          <a:p>
            <a:pPr marL="582930" indent="-514350"/>
            <a:r>
              <a:rPr lang="en-US" dirty="0" smtClean="0"/>
              <a:t>Parameters</a:t>
            </a:r>
          </a:p>
          <a:p>
            <a:pPr marL="912114" lvl="1" indent="-514350"/>
            <a:r>
              <a:rPr lang="en-US" dirty="0" smtClean="0"/>
              <a:t>Weight</a:t>
            </a:r>
          </a:p>
          <a:p>
            <a:pPr marL="912114" lvl="1" indent="-514350"/>
            <a:r>
              <a:rPr lang="en-US" dirty="0" smtClean="0"/>
              <a:t>Range</a:t>
            </a:r>
          </a:p>
          <a:p>
            <a:pPr marL="582930" indent="-514350"/>
            <a:r>
              <a:rPr lang="en-US" dirty="0" smtClean="0"/>
              <a:t>Combined IM</a:t>
            </a:r>
          </a:p>
          <a:p>
            <a:pPr marL="912114" lvl="1" indent="-514350"/>
            <a:r>
              <a:rPr lang="en-US" dirty="0" smtClean="0"/>
              <a:t>Marine IM</a:t>
            </a:r>
          </a:p>
          <a:p>
            <a:pPr marL="912114" lvl="1" indent="-514350"/>
            <a:r>
              <a:rPr lang="en-US" dirty="0" smtClean="0"/>
              <a:t>Tank IM</a:t>
            </a:r>
          </a:p>
          <a:p>
            <a:pPr marL="912114" lvl="1" indent="-514350"/>
            <a:r>
              <a:rPr lang="en-US" dirty="0" smtClean="0"/>
              <a:t>Sum IM</a:t>
            </a:r>
          </a:p>
        </p:txBody>
      </p:sp>
      <p:sp>
        <p:nvSpPr>
          <p:cNvPr id="5" name="Slide Number Placeholder 4"/>
          <p:cNvSpPr>
            <a:spLocks noGrp="1"/>
          </p:cNvSpPr>
          <p:nvPr>
            <p:ph type="sldNum" sz="quarter" idx="12"/>
          </p:nvPr>
        </p:nvSpPr>
        <p:spPr/>
        <p:txBody>
          <a:bodyPr/>
          <a:lstStyle/>
          <a:p>
            <a:fld id="{5C42578D-7C0D-4A6B-B9A6-FD2D3715BE21}" type="slidenum">
              <a:rPr lang="en-US" smtClean="0"/>
              <a:pPr/>
              <a:t>6</a:t>
            </a:fld>
            <a:endParaRPr lang="en-US"/>
          </a:p>
        </p:txBody>
      </p:sp>
      <p:sp>
        <p:nvSpPr>
          <p:cNvPr id="8" name="Footer Placeholder 3"/>
          <p:cNvSpPr>
            <a:spLocks noGrp="1"/>
          </p:cNvSpPr>
          <p:nvPr>
            <p:ph type="ftr" sz="quarter" idx="11"/>
          </p:nvPr>
        </p:nvSpPr>
        <p:spPr>
          <a:xfrm>
            <a:off x="914400" y="6416675"/>
            <a:ext cx="5562600" cy="365125"/>
          </a:xfrm>
        </p:spPr>
        <p:txBody>
          <a:bodyPr/>
          <a:lstStyle/>
          <a:p>
            <a:r>
              <a:rPr lang="en-US" dirty="0" smtClean="0"/>
              <a:t>Evolutionary Computing Systems Lab (ECSL), University of Nevada, Reno</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84147"/>
            <a:ext cx="3048000" cy="3038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椭圆 6"/>
          <p:cNvSpPr/>
          <p:nvPr/>
        </p:nvSpPr>
        <p:spPr>
          <a:xfrm>
            <a:off x="4876800" y="2362200"/>
            <a:ext cx="1905000" cy="1905000"/>
          </a:xfrm>
          <a:prstGeom prst="ellipse">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椭圆 11"/>
          <p:cNvSpPr/>
          <p:nvPr/>
        </p:nvSpPr>
        <p:spPr>
          <a:xfrm>
            <a:off x="5638800" y="3124200"/>
            <a:ext cx="381000" cy="381000"/>
          </a:xfrm>
          <a:prstGeom prst="ellipse">
            <a:avLst/>
          </a:prstGeom>
          <a:solidFill>
            <a:schemeClr val="accent3">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任意多边形 18"/>
          <p:cNvSpPr/>
          <p:nvPr/>
        </p:nvSpPr>
        <p:spPr>
          <a:xfrm>
            <a:off x="4922044" y="3540919"/>
            <a:ext cx="1297781" cy="702702"/>
          </a:xfrm>
          <a:custGeom>
            <a:avLst/>
            <a:gdLst>
              <a:gd name="connsiteX0" fmla="*/ 7144 w 1297781"/>
              <a:gd name="connsiteY0" fmla="*/ 64294 h 702702"/>
              <a:gd name="connsiteX1" fmla="*/ 40481 w 1297781"/>
              <a:gd name="connsiteY1" fmla="*/ 59531 h 702702"/>
              <a:gd name="connsiteX2" fmla="*/ 52387 w 1297781"/>
              <a:gd name="connsiteY2" fmla="*/ 57150 h 702702"/>
              <a:gd name="connsiteX3" fmla="*/ 59531 w 1297781"/>
              <a:gd name="connsiteY3" fmla="*/ 54769 h 702702"/>
              <a:gd name="connsiteX4" fmla="*/ 73819 w 1297781"/>
              <a:gd name="connsiteY4" fmla="*/ 45244 h 702702"/>
              <a:gd name="connsiteX5" fmla="*/ 88106 w 1297781"/>
              <a:gd name="connsiteY5" fmla="*/ 40481 h 702702"/>
              <a:gd name="connsiteX6" fmla="*/ 104775 w 1297781"/>
              <a:gd name="connsiteY6" fmla="*/ 35719 h 702702"/>
              <a:gd name="connsiteX7" fmla="*/ 119062 w 1297781"/>
              <a:gd name="connsiteY7" fmla="*/ 33337 h 702702"/>
              <a:gd name="connsiteX8" fmla="*/ 147637 w 1297781"/>
              <a:gd name="connsiteY8" fmla="*/ 26194 h 702702"/>
              <a:gd name="connsiteX9" fmla="*/ 164306 w 1297781"/>
              <a:gd name="connsiteY9" fmla="*/ 21431 h 702702"/>
              <a:gd name="connsiteX10" fmla="*/ 180975 w 1297781"/>
              <a:gd name="connsiteY10" fmla="*/ 19050 h 702702"/>
              <a:gd name="connsiteX11" fmla="*/ 190500 w 1297781"/>
              <a:gd name="connsiteY11" fmla="*/ 16669 h 702702"/>
              <a:gd name="connsiteX12" fmla="*/ 204787 w 1297781"/>
              <a:gd name="connsiteY12" fmla="*/ 14287 h 702702"/>
              <a:gd name="connsiteX13" fmla="*/ 245269 w 1297781"/>
              <a:gd name="connsiteY13" fmla="*/ 4762 h 702702"/>
              <a:gd name="connsiteX14" fmla="*/ 309562 w 1297781"/>
              <a:gd name="connsiteY14" fmla="*/ 0 h 702702"/>
              <a:gd name="connsiteX15" fmla="*/ 371475 w 1297781"/>
              <a:gd name="connsiteY15" fmla="*/ 2381 h 702702"/>
              <a:gd name="connsiteX16" fmla="*/ 459581 w 1297781"/>
              <a:gd name="connsiteY16" fmla="*/ 4762 h 702702"/>
              <a:gd name="connsiteX17" fmla="*/ 469106 w 1297781"/>
              <a:gd name="connsiteY17" fmla="*/ 7144 h 702702"/>
              <a:gd name="connsiteX18" fmla="*/ 492919 w 1297781"/>
              <a:gd name="connsiteY18" fmla="*/ 11906 h 702702"/>
              <a:gd name="connsiteX19" fmla="*/ 500062 w 1297781"/>
              <a:gd name="connsiteY19" fmla="*/ 14287 h 702702"/>
              <a:gd name="connsiteX20" fmla="*/ 511969 w 1297781"/>
              <a:gd name="connsiteY20" fmla="*/ 16669 h 702702"/>
              <a:gd name="connsiteX21" fmla="*/ 538162 w 1297781"/>
              <a:gd name="connsiteY21" fmla="*/ 23812 h 702702"/>
              <a:gd name="connsiteX22" fmla="*/ 566737 w 1297781"/>
              <a:gd name="connsiteY22" fmla="*/ 28575 h 702702"/>
              <a:gd name="connsiteX23" fmla="*/ 578644 w 1297781"/>
              <a:gd name="connsiteY23" fmla="*/ 30956 h 702702"/>
              <a:gd name="connsiteX24" fmla="*/ 626269 w 1297781"/>
              <a:gd name="connsiteY24" fmla="*/ 33337 h 702702"/>
              <a:gd name="connsiteX25" fmla="*/ 635794 w 1297781"/>
              <a:gd name="connsiteY25" fmla="*/ 35719 h 702702"/>
              <a:gd name="connsiteX26" fmla="*/ 654844 w 1297781"/>
              <a:gd name="connsiteY26" fmla="*/ 45244 h 702702"/>
              <a:gd name="connsiteX27" fmla="*/ 669131 w 1297781"/>
              <a:gd name="connsiteY27" fmla="*/ 50006 h 702702"/>
              <a:gd name="connsiteX28" fmla="*/ 676275 w 1297781"/>
              <a:gd name="connsiteY28" fmla="*/ 54769 h 702702"/>
              <a:gd name="connsiteX29" fmla="*/ 690562 w 1297781"/>
              <a:gd name="connsiteY29" fmla="*/ 59531 h 702702"/>
              <a:gd name="connsiteX30" fmla="*/ 697706 w 1297781"/>
              <a:gd name="connsiteY30" fmla="*/ 61912 h 702702"/>
              <a:gd name="connsiteX31" fmla="*/ 707231 w 1297781"/>
              <a:gd name="connsiteY31" fmla="*/ 64294 h 702702"/>
              <a:gd name="connsiteX32" fmla="*/ 728662 w 1297781"/>
              <a:gd name="connsiteY32" fmla="*/ 71437 h 702702"/>
              <a:gd name="connsiteX33" fmla="*/ 738187 w 1297781"/>
              <a:gd name="connsiteY33" fmla="*/ 76200 h 702702"/>
              <a:gd name="connsiteX34" fmla="*/ 752475 w 1297781"/>
              <a:gd name="connsiteY34" fmla="*/ 80962 h 702702"/>
              <a:gd name="connsiteX35" fmla="*/ 778669 w 1297781"/>
              <a:gd name="connsiteY35" fmla="*/ 90487 h 702702"/>
              <a:gd name="connsiteX36" fmla="*/ 802481 w 1297781"/>
              <a:gd name="connsiteY36" fmla="*/ 97631 h 702702"/>
              <a:gd name="connsiteX37" fmla="*/ 809625 w 1297781"/>
              <a:gd name="connsiteY37" fmla="*/ 100012 h 702702"/>
              <a:gd name="connsiteX38" fmla="*/ 828675 w 1297781"/>
              <a:gd name="connsiteY38" fmla="*/ 104775 h 702702"/>
              <a:gd name="connsiteX39" fmla="*/ 842962 w 1297781"/>
              <a:gd name="connsiteY39" fmla="*/ 114300 h 702702"/>
              <a:gd name="connsiteX40" fmla="*/ 857250 w 1297781"/>
              <a:gd name="connsiteY40" fmla="*/ 119062 h 702702"/>
              <a:gd name="connsiteX41" fmla="*/ 864394 w 1297781"/>
              <a:gd name="connsiteY41" fmla="*/ 126206 h 702702"/>
              <a:gd name="connsiteX42" fmla="*/ 881062 w 1297781"/>
              <a:gd name="connsiteY42" fmla="*/ 133350 h 702702"/>
              <a:gd name="connsiteX43" fmla="*/ 888206 w 1297781"/>
              <a:gd name="connsiteY43" fmla="*/ 138112 h 702702"/>
              <a:gd name="connsiteX44" fmla="*/ 897731 w 1297781"/>
              <a:gd name="connsiteY44" fmla="*/ 142875 h 702702"/>
              <a:gd name="connsiteX45" fmla="*/ 904875 w 1297781"/>
              <a:gd name="connsiteY45" fmla="*/ 147637 h 702702"/>
              <a:gd name="connsiteX46" fmla="*/ 921544 w 1297781"/>
              <a:gd name="connsiteY46" fmla="*/ 154781 h 702702"/>
              <a:gd name="connsiteX47" fmla="*/ 928687 w 1297781"/>
              <a:gd name="connsiteY47" fmla="*/ 159544 h 702702"/>
              <a:gd name="connsiteX48" fmla="*/ 938212 w 1297781"/>
              <a:gd name="connsiteY48" fmla="*/ 166687 h 702702"/>
              <a:gd name="connsiteX49" fmla="*/ 947737 w 1297781"/>
              <a:gd name="connsiteY49" fmla="*/ 169069 h 702702"/>
              <a:gd name="connsiteX50" fmla="*/ 952500 w 1297781"/>
              <a:gd name="connsiteY50" fmla="*/ 176212 h 702702"/>
              <a:gd name="connsiteX51" fmla="*/ 971550 w 1297781"/>
              <a:gd name="connsiteY51" fmla="*/ 185737 h 702702"/>
              <a:gd name="connsiteX52" fmla="*/ 988219 w 1297781"/>
              <a:gd name="connsiteY52" fmla="*/ 192881 h 702702"/>
              <a:gd name="connsiteX53" fmla="*/ 1009650 w 1297781"/>
              <a:gd name="connsiteY53" fmla="*/ 207169 h 702702"/>
              <a:gd name="connsiteX54" fmla="*/ 1016794 w 1297781"/>
              <a:gd name="connsiteY54" fmla="*/ 211931 h 702702"/>
              <a:gd name="connsiteX55" fmla="*/ 1021556 w 1297781"/>
              <a:gd name="connsiteY55" fmla="*/ 219075 h 702702"/>
              <a:gd name="connsiteX56" fmla="*/ 1028700 w 1297781"/>
              <a:gd name="connsiteY56" fmla="*/ 221456 h 702702"/>
              <a:gd name="connsiteX57" fmla="*/ 1035844 w 1297781"/>
              <a:gd name="connsiteY57" fmla="*/ 226219 h 702702"/>
              <a:gd name="connsiteX58" fmla="*/ 1047750 w 1297781"/>
              <a:gd name="connsiteY58" fmla="*/ 240506 h 702702"/>
              <a:gd name="connsiteX59" fmla="*/ 1054894 w 1297781"/>
              <a:gd name="connsiteY59" fmla="*/ 247650 h 702702"/>
              <a:gd name="connsiteX60" fmla="*/ 1069181 w 1297781"/>
              <a:gd name="connsiteY60" fmla="*/ 266700 h 702702"/>
              <a:gd name="connsiteX61" fmla="*/ 1078706 w 1297781"/>
              <a:gd name="connsiteY61" fmla="*/ 280987 h 702702"/>
              <a:gd name="connsiteX62" fmla="*/ 1088231 w 1297781"/>
              <a:gd name="connsiteY62" fmla="*/ 297656 h 702702"/>
              <a:gd name="connsiteX63" fmla="*/ 1092994 w 1297781"/>
              <a:gd name="connsiteY63" fmla="*/ 307181 h 702702"/>
              <a:gd name="connsiteX64" fmla="*/ 1102519 w 1297781"/>
              <a:gd name="connsiteY64" fmla="*/ 314325 h 702702"/>
              <a:gd name="connsiteX65" fmla="*/ 1116806 w 1297781"/>
              <a:gd name="connsiteY65" fmla="*/ 326231 h 702702"/>
              <a:gd name="connsiteX66" fmla="*/ 1126331 w 1297781"/>
              <a:gd name="connsiteY66" fmla="*/ 340519 h 702702"/>
              <a:gd name="connsiteX67" fmla="*/ 1140619 w 1297781"/>
              <a:gd name="connsiteY67" fmla="*/ 354806 h 702702"/>
              <a:gd name="connsiteX68" fmla="*/ 1150144 w 1297781"/>
              <a:gd name="connsiteY68" fmla="*/ 369094 h 702702"/>
              <a:gd name="connsiteX69" fmla="*/ 1157287 w 1297781"/>
              <a:gd name="connsiteY69" fmla="*/ 373856 h 702702"/>
              <a:gd name="connsiteX70" fmla="*/ 1169194 w 1297781"/>
              <a:gd name="connsiteY70" fmla="*/ 392906 h 702702"/>
              <a:gd name="connsiteX71" fmla="*/ 1178719 w 1297781"/>
              <a:gd name="connsiteY71" fmla="*/ 400050 h 702702"/>
              <a:gd name="connsiteX72" fmla="*/ 1190625 w 1297781"/>
              <a:gd name="connsiteY72" fmla="*/ 414337 h 702702"/>
              <a:gd name="connsiteX73" fmla="*/ 1197769 w 1297781"/>
              <a:gd name="connsiteY73" fmla="*/ 421481 h 702702"/>
              <a:gd name="connsiteX74" fmla="*/ 1204912 w 1297781"/>
              <a:gd name="connsiteY74" fmla="*/ 435769 h 702702"/>
              <a:gd name="connsiteX75" fmla="*/ 1214437 w 1297781"/>
              <a:gd name="connsiteY75" fmla="*/ 452437 h 702702"/>
              <a:gd name="connsiteX76" fmla="*/ 1216819 w 1297781"/>
              <a:gd name="connsiteY76" fmla="*/ 459581 h 702702"/>
              <a:gd name="connsiteX77" fmla="*/ 1221581 w 1297781"/>
              <a:gd name="connsiteY77" fmla="*/ 466725 h 702702"/>
              <a:gd name="connsiteX78" fmla="*/ 1228725 w 1297781"/>
              <a:gd name="connsiteY78" fmla="*/ 481012 h 702702"/>
              <a:gd name="connsiteX79" fmla="*/ 1238250 w 1297781"/>
              <a:gd name="connsiteY79" fmla="*/ 504825 h 702702"/>
              <a:gd name="connsiteX80" fmla="*/ 1240631 w 1297781"/>
              <a:gd name="connsiteY80" fmla="*/ 514350 h 702702"/>
              <a:gd name="connsiteX81" fmla="*/ 1245394 w 1297781"/>
              <a:gd name="connsiteY81" fmla="*/ 521494 h 702702"/>
              <a:gd name="connsiteX82" fmla="*/ 1259681 w 1297781"/>
              <a:gd name="connsiteY82" fmla="*/ 540544 h 702702"/>
              <a:gd name="connsiteX83" fmla="*/ 1264444 w 1297781"/>
              <a:gd name="connsiteY83" fmla="*/ 554831 h 702702"/>
              <a:gd name="connsiteX84" fmla="*/ 1273969 w 1297781"/>
              <a:gd name="connsiteY84" fmla="*/ 569119 h 702702"/>
              <a:gd name="connsiteX85" fmla="*/ 1285875 w 1297781"/>
              <a:gd name="connsiteY85" fmla="*/ 604837 h 702702"/>
              <a:gd name="connsiteX86" fmla="*/ 1288256 w 1297781"/>
              <a:gd name="connsiteY86" fmla="*/ 611981 h 702702"/>
              <a:gd name="connsiteX87" fmla="*/ 1290637 w 1297781"/>
              <a:gd name="connsiteY87" fmla="*/ 619125 h 702702"/>
              <a:gd name="connsiteX88" fmla="*/ 1297781 w 1297781"/>
              <a:gd name="connsiteY88" fmla="*/ 635794 h 702702"/>
              <a:gd name="connsiteX89" fmla="*/ 1283494 w 1297781"/>
              <a:gd name="connsiteY89" fmla="*/ 640556 h 702702"/>
              <a:gd name="connsiteX90" fmla="*/ 1276350 w 1297781"/>
              <a:gd name="connsiteY90" fmla="*/ 642937 h 702702"/>
              <a:gd name="connsiteX91" fmla="*/ 1269206 w 1297781"/>
              <a:gd name="connsiteY91" fmla="*/ 647700 h 702702"/>
              <a:gd name="connsiteX92" fmla="*/ 1262062 w 1297781"/>
              <a:gd name="connsiteY92" fmla="*/ 650081 h 702702"/>
              <a:gd name="connsiteX93" fmla="*/ 1252537 w 1297781"/>
              <a:gd name="connsiteY93" fmla="*/ 652462 h 702702"/>
              <a:gd name="connsiteX94" fmla="*/ 1223962 w 1297781"/>
              <a:gd name="connsiteY94" fmla="*/ 657225 h 702702"/>
              <a:gd name="connsiteX95" fmla="*/ 1207294 w 1297781"/>
              <a:gd name="connsiteY95" fmla="*/ 661987 h 702702"/>
              <a:gd name="connsiteX96" fmla="*/ 1176337 w 1297781"/>
              <a:gd name="connsiteY96" fmla="*/ 666750 h 702702"/>
              <a:gd name="connsiteX97" fmla="*/ 1154906 w 1297781"/>
              <a:gd name="connsiteY97" fmla="*/ 671512 h 702702"/>
              <a:gd name="connsiteX98" fmla="*/ 1126331 w 1297781"/>
              <a:gd name="connsiteY98" fmla="*/ 673894 h 702702"/>
              <a:gd name="connsiteX99" fmla="*/ 1114425 w 1297781"/>
              <a:gd name="connsiteY99" fmla="*/ 676275 h 702702"/>
              <a:gd name="connsiteX100" fmla="*/ 1107281 w 1297781"/>
              <a:gd name="connsiteY100" fmla="*/ 678656 h 702702"/>
              <a:gd name="connsiteX101" fmla="*/ 1090612 w 1297781"/>
              <a:gd name="connsiteY101" fmla="*/ 681037 h 702702"/>
              <a:gd name="connsiteX102" fmla="*/ 1066800 w 1297781"/>
              <a:gd name="connsiteY102" fmla="*/ 685800 h 702702"/>
              <a:gd name="connsiteX103" fmla="*/ 1054894 w 1297781"/>
              <a:gd name="connsiteY103" fmla="*/ 688181 h 702702"/>
              <a:gd name="connsiteX104" fmla="*/ 1035844 w 1297781"/>
              <a:gd name="connsiteY104" fmla="*/ 692944 h 702702"/>
              <a:gd name="connsiteX105" fmla="*/ 990600 w 1297781"/>
              <a:gd name="connsiteY105" fmla="*/ 695325 h 702702"/>
              <a:gd name="connsiteX106" fmla="*/ 971550 w 1297781"/>
              <a:gd name="connsiteY106" fmla="*/ 697706 h 702702"/>
              <a:gd name="connsiteX107" fmla="*/ 902494 w 1297781"/>
              <a:gd name="connsiteY107" fmla="*/ 702469 h 702702"/>
              <a:gd name="connsiteX108" fmla="*/ 742950 w 1297781"/>
              <a:gd name="connsiteY108" fmla="*/ 697706 h 702702"/>
              <a:gd name="connsiteX109" fmla="*/ 697706 w 1297781"/>
              <a:gd name="connsiteY109" fmla="*/ 688181 h 702702"/>
              <a:gd name="connsiteX110" fmla="*/ 688181 w 1297781"/>
              <a:gd name="connsiteY110" fmla="*/ 683419 h 702702"/>
              <a:gd name="connsiteX111" fmla="*/ 676275 w 1297781"/>
              <a:gd name="connsiteY111" fmla="*/ 681037 h 702702"/>
              <a:gd name="connsiteX112" fmla="*/ 647700 w 1297781"/>
              <a:gd name="connsiteY112" fmla="*/ 676275 h 702702"/>
              <a:gd name="connsiteX113" fmla="*/ 623887 w 1297781"/>
              <a:gd name="connsiteY113" fmla="*/ 669131 h 702702"/>
              <a:gd name="connsiteX114" fmla="*/ 607219 w 1297781"/>
              <a:gd name="connsiteY114" fmla="*/ 666750 h 702702"/>
              <a:gd name="connsiteX115" fmla="*/ 592931 w 1297781"/>
              <a:gd name="connsiteY115" fmla="*/ 661987 h 702702"/>
              <a:gd name="connsiteX116" fmla="*/ 583406 w 1297781"/>
              <a:gd name="connsiteY116" fmla="*/ 659606 h 702702"/>
              <a:gd name="connsiteX117" fmla="*/ 573881 w 1297781"/>
              <a:gd name="connsiteY117" fmla="*/ 654844 h 702702"/>
              <a:gd name="connsiteX118" fmla="*/ 564356 w 1297781"/>
              <a:gd name="connsiteY118" fmla="*/ 652462 h 702702"/>
              <a:gd name="connsiteX119" fmla="*/ 542925 w 1297781"/>
              <a:gd name="connsiteY119" fmla="*/ 645319 h 702702"/>
              <a:gd name="connsiteX120" fmla="*/ 533400 w 1297781"/>
              <a:gd name="connsiteY120" fmla="*/ 642937 h 702702"/>
              <a:gd name="connsiteX121" fmla="*/ 509587 w 1297781"/>
              <a:gd name="connsiteY121" fmla="*/ 633412 h 702702"/>
              <a:gd name="connsiteX122" fmla="*/ 495300 w 1297781"/>
              <a:gd name="connsiteY122" fmla="*/ 628650 h 702702"/>
              <a:gd name="connsiteX123" fmla="*/ 488156 w 1297781"/>
              <a:gd name="connsiteY123" fmla="*/ 623887 h 702702"/>
              <a:gd name="connsiteX124" fmla="*/ 476250 w 1297781"/>
              <a:gd name="connsiteY124" fmla="*/ 609600 h 702702"/>
              <a:gd name="connsiteX125" fmla="*/ 461962 w 1297781"/>
              <a:gd name="connsiteY125" fmla="*/ 600075 h 702702"/>
              <a:gd name="connsiteX126" fmla="*/ 454819 w 1297781"/>
              <a:gd name="connsiteY126" fmla="*/ 595312 h 702702"/>
              <a:gd name="connsiteX127" fmla="*/ 442912 w 1297781"/>
              <a:gd name="connsiteY127" fmla="*/ 581025 h 702702"/>
              <a:gd name="connsiteX128" fmla="*/ 433387 w 1297781"/>
              <a:gd name="connsiteY128" fmla="*/ 573881 h 702702"/>
              <a:gd name="connsiteX129" fmla="*/ 426244 w 1297781"/>
              <a:gd name="connsiteY129" fmla="*/ 566737 h 702702"/>
              <a:gd name="connsiteX130" fmla="*/ 419100 w 1297781"/>
              <a:gd name="connsiteY130" fmla="*/ 561975 h 702702"/>
              <a:gd name="connsiteX131" fmla="*/ 411956 w 1297781"/>
              <a:gd name="connsiteY131" fmla="*/ 554831 h 702702"/>
              <a:gd name="connsiteX132" fmla="*/ 397669 w 1297781"/>
              <a:gd name="connsiteY132" fmla="*/ 545306 h 702702"/>
              <a:gd name="connsiteX133" fmla="*/ 390525 w 1297781"/>
              <a:gd name="connsiteY133" fmla="*/ 540544 h 702702"/>
              <a:gd name="connsiteX134" fmla="*/ 383381 w 1297781"/>
              <a:gd name="connsiteY134" fmla="*/ 533400 h 702702"/>
              <a:gd name="connsiteX135" fmla="*/ 364331 w 1297781"/>
              <a:gd name="connsiteY135" fmla="*/ 526256 h 702702"/>
              <a:gd name="connsiteX136" fmla="*/ 347662 w 1297781"/>
              <a:gd name="connsiteY136" fmla="*/ 514350 h 702702"/>
              <a:gd name="connsiteX137" fmla="*/ 333375 w 1297781"/>
              <a:gd name="connsiteY137" fmla="*/ 509587 h 702702"/>
              <a:gd name="connsiteX138" fmla="*/ 311944 w 1297781"/>
              <a:gd name="connsiteY138" fmla="*/ 497681 h 702702"/>
              <a:gd name="connsiteX139" fmla="*/ 304800 w 1297781"/>
              <a:gd name="connsiteY139" fmla="*/ 490537 h 702702"/>
              <a:gd name="connsiteX140" fmla="*/ 290512 w 1297781"/>
              <a:gd name="connsiteY140" fmla="*/ 485775 h 702702"/>
              <a:gd name="connsiteX141" fmla="*/ 283369 w 1297781"/>
              <a:gd name="connsiteY141" fmla="*/ 478631 h 702702"/>
              <a:gd name="connsiteX142" fmla="*/ 276225 w 1297781"/>
              <a:gd name="connsiteY142" fmla="*/ 476250 h 702702"/>
              <a:gd name="connsiteX143" fmla="*/ 261937 w 1297781"/>
              <a:gd name="connsiteY143" fmla="*/ 466725 h 702702"/>
              <a:gd name="connsiteX144" fmla="*/ 240506 w 1297781"/>
              <a:gd name="connsiteY144" fmla="*/ 452437 h 702702"/>
              <a:gd name="connsiteX145" fmla="*/ 233362 w 1297781"/>
              <a:gd name="connsiteY145" fmla="*/ 447675 h 702702"/>
              <a:gd name="connsiteX146" fmla="*/ 216694 w 1297781"/>
              <a:gd name="connsiteY146" fmla="*/ 438150 h 702702"/>
              <a:gd name="connsiteX147" fmla="*/ 204787 w 1297781"/>
              <a:gd name="connsiteY147" fmla="*/ 426244 h 702702"/>
              <a:gd name="connsiteX148" fmla="*/ 190500 w 1297781"/>
              <a:gd name="connsiteY148" fmla="*/ 411956 h 702702"/>
              <a:gd name="connsiteX149" fmla="*/ 183356 w 1297781"/>
              <a:gd name="connsiteY149" fmla="*/ 404812 h 702702"/>
              <a:gd name="connsiteX150" fmla="*/ 176212 w 1297781"/>
              <a:gd name="connsiteY150" fmla="*/ 397669 h 702702"/>
              <a:gd name="connsiteX151" fmla="*/ 169069 w 1297781"/>
              <a:gd name="connsiteY151" fmla="*/ 388144 h 702702"/>
              <a:gd name="connsiteX152" fmla="*/ 154781 w 1297781"/>
              <a:gd name="connsiteY152" fmla="*/ 366712 h 702702"/>
              <a:gd name="connsiteX153" fmla="*/ 150019 w 1297781"/>
              <a:gd name="connsiteY153" fmla="*/ 357187 h 702702"/>
              <a:gd name="connsiteX154" fmla="*/ 138112 w 1297781"/>
              <a:gd name="connsiteY154" fmla="*/ 342900 h 702702"/>
              <a:gd name="connsiteX155" fmla="*/ 128587 w 1297781"/>
              <a:gd name="connsiteY155" fmla="*/ 328612 h 702702"/>
              <a:gd name="connsiteX156" fmla="*/ 126206 w 1297781"/>
              <a:gd name="connsiteY156" fmla="*/ 321469 h 702702"/>
              <a:gd name="connsiteX157" fmla="*/ 116681 w 1297781"/>
              <a:gd name="connsiteY157" fmla="*/ 307181 h 702702"/>
              <a:gd name="connsiteX158" fmla="*/ 111919 w 1297781"/>
              <a:gd name="connsiteY158" fmla="*/ 300037 h 702702"/>
              <a:gd name="connsiteX159" fmla="*/ 107156 w 1297781"/>
              <a:gd name="connsiteY159" fmla="*/ 285750 h 702702"/>
              <a:gd name="connsiteX160" fmla="*/ 102394 w 1297781"/>
              <a:gd name="connsiteY160" fmla="*/ 278606 h 702702"/>
              <a:gd name="connsiteX161" fmla="*/ 100012 w 1297781"/>
              <a:gd name="connsiteY161" fmla="*/ 271462 h 702702"/>
              <a:gd name="connsiteX162" fmla="*/ 88106 w 1297781"/>
              <a:gd name="connsiteY162" fmla="*/ 257175 h 702702"/>
              <a:gd name="connsiteX163" fmla="*/ 80962 w 1297781"/>
              <a:gd name="connsiteY163" fmla="*/ 242887 h 702702"/>
              <a:gd name="connsiteX164" fmla="*/ 76200 w 1297781"/>
              <a:gd name="connsiteY164" fmla="*/ 233362 h 702702"/>
              <a:gd name="connsiteX165" fmla="*/ 71437 w 1297781"/>
              <a:gd name="connsiteY165" fmla="*/ 226219 h 702702"/>
              <a:gd name="connsiteX166" fmla="*/ 66675 w 1297781"/>
              <a:gd name="connsiteY166" fmla="*/ 214312 h 702702"/>
              <a:gd name="connsiteX167" fmla="*/ 52387 w 1297781"/>
              <a:gd name="connsiteY167" fmla="*/ 197644 h 702702"/>
              <a:gd name="connsiteX168" fmla="*/ 40481 w 1297781"/>
              <a:gd name="connsiteY168" fmla="*/ 183356 h 702702"/>
              <a:gd name="connsiteX169" fmla="*/ 33337 w 1297781"/>
              <a:gd name="connsiteY169" fmla="*/ 178594 h 702702"/>
              <a:gd name="connsiteX170" fmla="*/ 16669 w 1297781"/>
              <a:gd name="connsiteY170" fmla="*/ 157162 h 702702"/>
              <a:gd name="connsiteX171" fmla="*/ 11906 w 1297781"/>
              <a:gd name="connsiteY171" fmla="*/ 150019 h 702702"/>
              <a:gd name="connsiteX172" fmla="*/ 9525 w 1297781"/>
              <a:gd name="connsiteY172" fmla="*/ 135731 h 702702"/>
              <a:gd name="connsiteX173" fmla="*/ 7144 w 1297781"/>
              <a:gd name="connsiteY173" fmla="*/ 119062 h 702702"/>
              <a:gd name="connsiteX174" fmla="*/ 4762 w 1297781"/>
              <a:gd name="connsiteY174" fmla="*/ 109537 h 702702"/>
              <a:gd name="connsiteX175" fmla="*/ 0 w 1297781"/>
              <a:gd name="connsiteY175" fmla="*/ 88106 h 702702"/>
              <a:gd name="connsiteX176" fmla="*/ 7144 w 1297781"/>
              <a:gd name="connsiteY176" fmla="*/ 64294 h 70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297781" h="702702">
                <a:moveTo>
                  <a:pt x="7144" y="64294"/>
                </a:moveTo>
                <a:cubicBezTo>
                  <a:pt x="13891" y="59532"/>
                  <a:pt x="25379" y="62277"/>
                  <a:pt x="40481" y="59531"/>
                </a:cubicBezTo>
                <a:cubicBezTo>
                  <a:pt x="44463" y="58807"/>
                  <a:pt x="48461" y="58132"/>
                  <a:pt x="52387" y="57150"/>
                </a:cubicBezTo>
                <a:cubicBezTo>
                  <a:pt x="54822" y="56541"/>
                  <a:pt x="57150" y="55563"/>
                  <a:pt x="59531" y="54769"/>
                </a:cubicBezTo>
                <a:cubicBezTo>
                  <a:pt x="64294" y="51594"/>
                  <a:pt x="68389" y="47054"/>
                  <a:pt x="73819" y="45244"/>
                </a:cubicBezTo>
                <a:lnTo>
                  <a:pt x="88106" y="40481"/>
                </a:lnTo>
                <a:cubicBezTo>
                  <a:pt x="94913" y="38212"/>
                  <a:pt x="97302" y="37214"/>
                  <a:pt x="104775" y="35719"/>
                </a:cubicBezTo>
                <a:cubicBezTo>
                  <a:pt x="109509" y="34772"/>
                  <a:pt x="114378" y="34508"/>
                  <a:pt x="119062" y="33337"/>
                </a:cubicBezTo>
                <a:cubicBezTo>
                  <a:pt x="156781" y="23907"/>
                  <a:pt x="110269" y="32422"/>
                  <a:pt x="147637" y="26194"/>
                </a:cubicBezTo>
                <a:cubicBezTo>
                  <a:pt x="153761" y="24152"/>
                  <a:pt x="157723" y="22628"/>
                  <a:pt x="164306" y="21431"/>
                </a:cubicBezTo>
                <a:cubicBezTo>
                  <a:pt x="169828" y="20427"/>
                  <a:pt x="175453" y="20054"/>
                  <a:pt x="180975" y="19050"/>
                </a:cubicBezTo>
                <a:cubicBezTo>
                  <a:pt x="184195" y="18465"/>
                  <a:pt x="187291" y="17311"/>
                  <a:pt x="190500" y="16669"/>
                </a:cubicBezTo>
                <a:cubicBezTo>
                  <a:pt x="195234" y="15722"/>
                  <a:pt x="200066" y="15299"/>
                  <a:pt x="204787" y="14287"/>
                </a:cubicBezTo>
                <a:cubicBezTo>
                  <a:pt x="218263" y="11399"/>
                  <a:pt x="231564" y="6720"/>
                  <a:pt x="245269" y="4762"/>
                </a:cubicBezTo>
                <a:cubicBezTo>
                  <a:pt x="267950" y="1522"/>
                  <a:pt x="285348" y="1345"/>
                  <a:pt x="309562" y="0"/>
                </a:cubicBezTo>
                <a:lnTo>
                  <a:pt x="371475" y="2381"/>
                </a:lnTo>
                <a:cubicBezTo>
                  <a:pt x="400840" y="3313"/>
                  <a:pt x="430237" y="3330"/>
                  <a:pt x="459581" y="4762"/>
                </a:cubicBezTo>
                <a:cubicBezTo>
                  <a:pt x="462850" y="4921"/>
                  <a:pt x="465906" y="6458"/>
                  <a:pt x="469106" y="7144"/>
                </a:cubicBezTo>
                <a:cubicBezTo>
                  <a:pt x="477021" y="8840"/>
                  <a:pt x="485240" y="9346"/>
                  <a:pt x="492919" y="11906"/>
                </a:cubicBezTo>
                <a:cubicBezTo>
                  <a:pt x="495300" y="12700"/>
                  <a:pt x="497627" y="13678"/>
                  <a:pt x="500062" y="14287"/>
                </a:cubicBezTo>
                <a:cubicBezTo>
                  <a:pt x="503989" y="15269"/>
                  <a:pt x="508092" y="15506"/>
                  <a:pt x="511969" y="16669"/>
                </a:cubicBezTo>
                <a:cubicBezTo>
                  <a:pt x="540643" y="25271"/>
                  <a:pt x="505782" y="18416"/>
                  <a:pt x="538162" y="23812"/>
                </a:cubicBezTo>
                <a:cubicBezTo>
                  <a:pt x="553516" y="28931"/>
                  <a:pt x="538827" y="24588"/>
                  <a:pt x="566737" y="28575"/>
                </a:cubicBezTo>
                <a:cubicBezTo>
                  <a:pt x="570744" y="29147"/>
                  <a:pt x="574609" y="30633"/>
                  <a:pt x="578644" y="30956"/>
                </a:cubicBezTo>
                <a:cubicBezTo>
                  <a:pt x="594488" y="32223"/>
                  <a:pt x="610394" y="32543"/>
                  <a:pt x="626269" y="33337"/>
                </a:cubicBezTo>
                <a:cubicBezTo>
                  <a:pt x="629444" y="34131"/>
                  <a:pt x="632773" y="34460"/>
                  <a:pt x="635794" y="35719"/>
                </a:cubicBezTo>
                <a:cubicBezTo>
                  <a:pt x="642347" y="38450"/>
                  <a:pt x="648109" y="42999"/>
                  <a:pt x="654844" y="45244"/>
                </a:cubicBezTo>
                <a:lnTo>
                  <a:pt x="669131" y="50006"/>
                </a:lnTo>
                <a:cubicBezTo>
                  <a:pt x="671512" y="51594"/>
                  <a:pt x="673660" y="53607"/>
                  <a:pt x="676275" y="54769"/>
                </a:cubicBezTo>
                <a:cubicBezTo>
                  <a:pt x="680862" y="56808"/>
                  <a:pt x="685800" y="57944"/>
                  <a:pt x="690562" y="59531"/>
                </a:cubicBezTo>
                <a:cubicBezTo>
                  <a:pt x="692943" y="60325"/>
                  <a:pt x="695271" y="61303"/>
                  <a:pt x="697706" y="61912"/>
                </a:cubicBezTo>
                <a:cubicBezTo>
                  <a:pt x="700881" y="62706"/>
                  <a:pt x="704096" y="63354"/>
                  <a:pt x="707231" y="64294"/>
                </a:cubicBezTo>
                <a:cubicBezTo>
                  <a:pt x="707254" y="64301"/>
                  <a:pt x="725078" y="70242"/>
                  <a:pt x="728662" y="71437"/>
                </a:cubicBezTo>
                <a:cubicBezTo>
                  <a:pt x="732030" y="72560"/>
                  <a:pt x="734891" y="74882"/>
                  <a:pt x="738187" y="76200"/>
                </a:cubicBezTo>
                <a:cubicBezTo>
                  <a:pt x="742848" y="78064"/>
                  <a:pt x="747712" y="79375"/>
                  <a:pt x="752475" y="80962"/>
                </a:cubicBezTo>
                <a:cubicBezTo>
                  <a:pt x="765066" y="89356"/>
                  <a:pt x="756841" y="85030"/>
                  <a:pt x="778669" y="90487"/>
                </a:cubicBezTo>
                <a:cubicBezTo>
                  <a:pt x="793053" y="94083"/>
                  <a:pt x="785106" y="91840"/>
                  <a:pt x="802481" y="97631"/>
                </a:cubicBezTo>
                <a:cubicBezTo>
                  <a:pt x="804862" y="98425"/>
                  <a:pt x="807190" y="99403"/>
                  <a:pt x="809625" y="100012"/>
                </a:cubicBezTo>
                <a:lnTo>
                  <a:pt x="828675" y="104775"/>
                </a:lnTo>
                <a:cubicBezTo>
                  <a:pt x="833437" y="107950"/>
                  <a:pt x="837532" y="112490"/>
                  <a:pt x="842962" y="114300"/>
                </a:cubicBezTo>
                <a:lnTo>
                  <a:pt x="857250" y="119062"/>
                </a:lnTo>
                <a:cubicBezTo>
                  <a:pt x="859631" y="121443"/>
                  <a:pt x="861654" y="124248"/>
                  <a:pt x="864394" y="126206"/>
                </a:cubicBezTo>
                <a:cubicBezTo>
                  <a:pt x="875955" y="134464"/>
                  <a:pt x="870699" y="128169"/>
                  <a:pt x="881062" y="133350"/>
                </a:cubicBezTo>
                <a:cubicBezTo>
                  <a:pt x="883622" y="134630"/>
                  <a:pt x="885721" y="136692"/>
                  <a:pt x="888206" y="138112"/>
                </a:cubicBezTo>
                <a:cubicBezTo>
                  <a:pt x="891288" y="139873"/>
                  <a:pt x="894649" y="141114"/>
                  <a:pt x="897731" y="142875"/>
                </a:cubicBezTo>
                <a:cubicBezTo>
                  <a:pt x="900216" y="144295"/>
                  <a:pt x="902390" y="146217"/>
                  <a:pt x="904875" y="147637"/>
                </a:cubicBezTo>
                <a:cubicBezTo>
                  <a:pt x="913118" y="152347"/>
                  <a:pt x="913527" y="152109"/>
                  <a:pt x="921544" y="154781"/>
                </a:cubicBezTo>
                <a:cubicBezTo>
                  <a:pt x="923925" y="156369"/>
                  <a:pt x="926358" y="157881"/>
                  <a:pt x="928687" y="159544"/>
                </a:cubicBezTo>
                <a:cubicBezTo>
                  <a:pt x="931916" y="161851"/>
                  <a:pt x="934662" y="164912"/>
                  <a:pt x="938212" y="166687"/>
                </a:cubicBezTo>
                <a:cubicBezTo>
                  <a:pt x="941139" y="168151"/>
                  <a:pt x="944562" y="168275"/>
                  <a:pt x="947737" y="169069"/>
                </a:cubicBezTo>
                <a:cubicBezTo>
                  <a:pt x="949325" y="171450"/>
                  <a:pt x="950155" y="174571"/>
                  <a:pt x="952500" y="176212"/>
                </a:cubicBezTo>
                <a:cubicBezTo>
                  <a:pt x="958316" y="180283"/>
                  <a:pt x="965200" y="182562"/>
                  <a:pt x="971550" y="185737"/>
                </a:cubicBezTo>
                <a:cubicBezTo>
                  <a:pt x="983323" y="191623"/>
                  <a:pt x="977706" y="189377"/>
                  <a:pt x="988219" y="192881"/>
                </a:cubicBezTo>
                <a:lnTo>
                  <a:pt x="1009650" y="207169"/>
                </a:lnTo>
                <a:lnTo>
                  <a:pt x="1016794" y="211931"/>
                </a:lnTo>
                <a:cubicBezTo>
                  <a:pt x="1018381" y="214312"/>
                  <a:pt x="1019321" y="217287"/>
                  <a:pt x="1021556" y="219075"/>
                </a:cubicBezTo>
                <a:cubicBezTo>
                  <a:pt x="1023516" y="220643"/>
                  <a:pt x="1026455" y="220333"/>
                  <a:pt x="1028700" y="221456"/>
                </a:cubicBezTo>
                <a:cubicBezTo>
                  <a:pt x="1031260" y="222736"/>
                  <a:pt x="1033645" y="224387"/>
                  <a:pt x="1035844" y="226219"/>
                </a:cubicBezTo>
                <a:cubicBezTo>
                  <a:pt x="1047226" y="235704"/>
                  <a:pt x="1039236" y="230290"/>
                  <a:pt x="1047750" y="240506"/>
                </a:cubicBezTo>
                <a:cubicBezTo>
                  <a:pt x="1049906" y="243093"/>
                  <a:pt x="1052761" y="245044"/>
                  <a:pt x="1054894" y="247650"/>
                </a:cubicBezTo>
                <a:cubicBezTo>
                  <a:pt x="1059920" y="253793"/>
                  <a:pt x="1064778" y="260096"/>
                  <a:pt x="1069181" y="266700"/>
                </a:cubicBezTo>
                <a:lnTo>
                  <a:pt x="1078706" y="280987"/>
                </a:lnTo>
                <a:cubicBezTo>
                  <a:pt x="1083383" y="295021"/>
                  <a:pt x="1077934" y="281182"/>
                  <a:pt x="1088231" y="297656"/>
                </a:cubicBezTo>
                <a:cubicBezTo>
                  <a:pt x="1090112" y="300666"/>
                  <a:pt x="1090684" y="304486"/>
                  <a:pt x="1092994" y="307181"/>
                </a:cubicBezTo>
                <a:cubicBezTo>
                  <a:pt x="1095577" y="310194"/>
                  <a:pt x="1099420" y="311846"/>
                  <a:pt x="1102519" y="314325"/>
                </a:cubicBezTo>
                <a:cubicBezTo>
                  <a:pt x="1107360" y="318198"/>
                  <a:pt x="1112636" y="321644"/>
                  <a:pt x="1116806" y="326231"/>
                </a:cubicBezTo>
                <a:cubicBezTo>
                  <a:pt x="1120656" y="330466"/>
                  <a:pt x="1122283" y="336472"/>
                  <a:pt x="1126331" y="340519"/>
                </a:cubicBezTo>
                <a:cubicBezTo>
                  <a:pt x="1131094" y="345281"/>
                  <a:pt x="1136883" y="349202"/>
                  <a:pt x="1140619" y="354806"/>
                </a:cubicBezTo>
                <a:cubicBezTo>
                  <a:pt x="1143794" y="359569"/>
                  <a:pt x="1145381" y="365919"/>
                  <a:pt x="1150144" y="369094"/>
                </a:cubicBezTo>
                <a:cubicBezTo>
                  <a:pt x="1152525" y="370681"/>
                  <a:pt x="1155264" y="371833"/>
                  <a:pt x="1157287" y="373856"/>
                </a:cubicBezTo>
                <a:cubicBezTo>
                  <a:pt x="1184558" y="401127"/>
                  <a:pt x="1146558" y="366498"/>
                  <a:pt x="1169194" y="392906"/>
                </a:cubicBezTo>
                <a:cubicBezTo>
                  <a:pt x="1171777" y="395919"/>
                  <a:pt x="1175706" y="397467"/>
                  <a:pt x="1178719" y="400050"/>
                </a:cubicBezTo>
                <a:cubicBezTo>
                  <a:pt x="1190889" y="410482"/>
                  <a:pt x="1181441" y="403318"/>
                  <a:pt x="1190625" y="414337"/>
                </a:cubicBezTo>
                <a:cubicBezTo>
                  <a:pt x="1192781" y="416924"/>
                  <a:pt x="1195613" y="418894"/>
                  <a:pt x="1197769" y="421481"/>
                </a:cubicBezTo>
                <a:cubicBezTo>
                  <a:pt x="1206301" y="431719"/>
                  <a:pt x="1199541" y="425028"/>
                  <a:pt x="1204912" y="435769"/>
                </a:cubicBezTo>
                <a:cubicBezTo>
                  <a:pt x="1216878" y="459699"/>
                  <a:pt x="1201904" y="423194"/>
                  <a:pt x="1214437" y="452437"/>
                </a:cubicBezTo>
                <a:cubicBezTo>
                  <a:pt x="1215426" y="454744"/>
                  <a:pt x="1215696" y="457336"/>
                  <a:pt x="1216819" y="459581"/>
                </a:cubicBezTo>
                <a:cubicBezTo>
                  <a:pt x="1218099" y="462141"/>
                  <a:pt x="1220301" y="464165"/>
                  <a:pt x="1221581" y="466725"/>
                </a:cubicBezTo>
                <a:cubicBezTo>
                  <a:pt x="1231432" y="486429"/>
                  <a:pt x="1215085" y="460556"/>
                  <a:pt x="1228725" y="481012"/>
                </a:cubicBezTo>
                <a:cubicBezTo>
                  <a:pt x="1234609" y="498668"/>
                  <a:pt x="1231242" y="490810"/>
                  <a:pt x="1238250" y="504825"/>
                </a:cubicBezTo>
                <a:cubicBezTo>
                  <a:pt x="1239044" y="508000"/>
                  <a:pt x="1239342" y="511342"/>
                  <a:pt x="1240631" y="514350"/>
                </a:cubicBezTo>
                <a:cubicBezTo>
                  <a:pt x="1241758" y="516981"/>
                  <a:pt x="1243677" y="519204"/>
                  <a:pt x="1245394" y="521494"/>
                </a:cubicBezTo>
                <a:cubicBezTo>
                  <a:pt x="1246724" y="523267"/>
                  <a:pt x="1257722" y="536135"/>
                  <a:pt x="1259681" y="540544"/>
                </a:cubicBezTo>
                <a:cubicBezTo>
                  <a:pt x="1261720" y="545131"/>
                  <a:pt x="1261659" y="550654"/>
                  <a:pt x="1264444" y="554831"/>
                </a:cubicBezTo>
                <a:lnTo>
                  <a:pt x="1273969" y="569119"/>
                </a:lnTo>
                <a:lnTo>
                  <a:pt x="1285875" y="604837"/>
                </a:lnTo>
                <a:lnTo>
                  <a:pt x="1288256" y="611981"/>
                </a:lnTo>
                <a:cubicBezTo>
                  <a:pt x="1289050" y="614362"/>
                  <a:pt x="1289514" y="616880"/>
                  <a:pt x="1290637" y="619125"/>
                </a:cubicBezTo>
                <a:cubicBezTo>
                  <a:pt x="1296523" y="630895"/>
                  <a:pt x="1294278" y="625282"/>
                  <a:pt x="1297781" y="635794"/>
                </a:cubicBezTo>
                <a:lnTo>
                  <a:pt x="1283494" y="640556"/>
                </a:lnTo>
                <a:lnTo>
                  <a:pt x="1276350" y="642937"/>
                </a:lnTo>
                <a:cubicBezTo>
                  <a:pt x="1273969" y="644525"/>
                  <a:pt x="1271766" y="646420"/>
                  <a:pt x="1269206" y="647700"/>
                </a:cubicBezTo>
                <a:cubicBezTo>
                  <a:pt x="1266961" y="648823"/>
                  <a:pt x="1264476" y="649391"/>
                  <a:pt x="1262062" y="650081"/>
                </a:cubicBezTo>
                <a:cubicBezTo>
                  <a:pt x="1258915" y="650980"/>
                  <a:pt x="1255757" y="651876"/>
                  <a:pt x="1252537" y="652462"/>
                </a:cubicBezTo>
                <a:cubicBezTo>
                  <a:pt x="1237767" y="655148"/>
                  <a:pt x="1237114" y="653937"/>
                  <a:pt x="1223962" y="657225"/>
                </a:cubicBezTo>
                <a:cubicBezTo>
                  <a:pt x="1192087" y="665193"/>
                  <a:pt x="1247455" y="653062"/>
                  <a:pt x="1207294" y="661987"/>
                </a:cubicBezTo>
                <a:cubicBezTo>
                  <a:pt x="1185435" y="666845"/>
                  <a:pt x="1205217" y="661937"/>
                  <a:pt x="1176337" y="666750"/>
                </a:cubicBezTo>
                <a:cubicBezTo>
                  <a:pt x="1160545" y="669382"/>
                  <a:pt x="1172915" y="669393"/>
                  <a:pt x="1154906" y="671512"/>
                </a:cubicBezTo>
                <a:cubicBezTo>
                  <a:pt x="1145413" y="672629"/>
                  <a:pt x="1135856" y="673100"/>
                  <a:pt x="1126331" y="673894"/>
                </a:cubicBezTo>
                <a:cubicBezTo>
                  <a:pt x="1122362" y="674688"/>
                  <a:pt x="1118351" y="675293"/>
                  <a:pt x="1114425" y="676275"/>
                </a:cubicBezTo>
                <a:cubicBezTo>
                  <a:pt x="1111990" y="676884"/>
                  <a:pt x="1109742" y="678164"/>
                  <a:pt x="1107281" y="678656"/>
                </a:cubicBezTo>
                <a:cubicBezTo>
                  <a:pt x="1101777" y="679757"/>
                  <a:pt x="1096139" y="680062"/>
                  <a:pt x="1090612" y="681037"/>
                </a:cubicBezTo>
                <a:cubicBezTo>
                  <a:pt x="1082641" y="682444"/>
                  <a:pt x="1074737" y="684212"/>
                  <a:pt x="1066800" y="685800"/>
                </a:cubicBezTo>
                <a:cubicBezTo>
                  <a:pt x="1062831" y="686594"/>
                  <a:pt x="1058734" y="686901"/>
                  <a:pt x="1054894" y="688181"/>
                </a:cubicBezTo>
                <a:cubicBezTo>
                  <a:pt x="1048072" y="690455"/>
                  <a:pt x="1043502" y="692306"/>
                  <a:pt x="1035844" y="692944"/>
                </a:cubicBezTo>
                <a:cubicBezTo>
                  <a:pt x="1020794" y="694198"/>
                  <a:pt x="1005681" y="694531"/>
                  <a:pt x="990600" y="695325"/>
                </a:cubicBezTo>
                <a:cubicBezTo>
                  <a:pt x="984250" y="696119"/>
                  <a:pt x="977938" y="697319"/>
                  <a:pt x="971550" y="697706"/>
                </a:cubicBezTo>
                <a:lnTo>
                  <a:pt x="902494" y="702469"/>
                </a:lnTo>
                <a:cubicBezTo>
                  <a:pt x="883289" y="702138"/>
                  <a:pt x="790460" y="704832"/>
                  <a:pt x="742950" y="697706"/>
                </a:cubicBezTo>
                <a:cubicBezTo>
                  <a:pt x="720694" y="694368"/>
                  <a:pt x="717711" y="693183"/>
                  <a:pt x="697706" y="688181"/>
                </a:cubicBezTo>
                <a:cubicBezTo>
                  <a:pt x="694262" y="687320"/>
                  <a:pt x="691549" y="684542"/>
                  <a:pt x="688181" y="683419"/>
                </a:cubicBezTo>
                <a:cubicBezTo>
                  <a:pt x="684341" y="682139"/>
                  <a:pt x="680226" y="681915"/>
                  <a:pt x="676275" y="681037"/>
                </a:cubicBezTo>
                <a:cubicBezTo>
                  <a:pt x="656057" y="676544"/>
                  <a:pt x="678767" y="680158"/>
                  <a:pt x="647700" y="676275"/>
                </a:cubicBezTo>
                <a:cubicBezTo>
                  <a:pt x="640240" y="673788"/>
                  <a:pt x="631807" y="670571"/>
                  <a:pt x="623887" y="669131"/>
                </a:cubicBezTo>
                <a:cubicBezTo>
                  <a:pt x="618365" y="668127"/>
                  <a:pt x="612775" y="667544"/>
                  <a:pt x="607219" y="666750"/>
                </a:cubicBezTo>
                <a:lnTo>
                  <a:pt x="592931" y="661987"/>
                </a:lnTo>
                <a:cubicBezTo>
                  <a:pt x="589826" y="660952"/>
                  <a:pt x="586470" y="660755"/>
                  <a:pt x="583406" y="659606"/>
                </a:cubicBezTo>
                <a:cubicBezTo>
                  <a:pt x="580082" y="658360"/>
                  <a:pt x="577205" y="656090"/>
                  <a:pt x="573881" y="654844"/>
                </a:cubicBezTo>
                <a:cubicBezTo>
                  <a:pt x="570817" y="653695"/>
                  <a:pt x="567491" y="653402"/>
                  <a:pt x="564356" y="652462"/>
                </a:cubicBezTo>
                <a:cubicBezTo>
                  <a:pt x="557144" y="650298"/>
                  <a:pt x="550069" y="647700"/>
                  <a:pt x="542925" y="645319"/>
                </a:cubicBezTo>
                <a:cubicBezTo>
                  <a:pt x="539820" y="644284"/>
                  <a:pt x="536535" y="643877"/>
                  <a:pt x="533400" y="642937"/>
                </a:cubicBezTo>
                <a:cubicBezTo>
                  <a:pt x="501792" y="633454"/>
                  <a:pt x="533468" y="642965"/>
                  <a:pt x="509587" y="633412"/>
                </a:cubicBezTo>
                <a:cubicBezTo>
                  <a:pt x="504926" y="631548"/>
                  <a:pt x="495300" y="628650"/>
                  <a:pt x="495300" y="628650"/>
                </a:cubicBezTo>
                <a:cubicBezTo>
                  <a:pt x="492919" y="627062"/>
                  <a:pt x="490180" y="625911"/>
                  <a:pt x="488156" y="623887"/>
                </a:cubicBezTo>
                <a:cubicBezTo>
                  <a:pt x="474399" y="610130"/>
                  <a:pt x="493805" y="623253"/>
                  <a:pt x="476250" y="609600"/>
                </a:cubicBezTo>
                <a:cubicBezTo>
                  <a:pt x="471732" y="606086"/>
                  <a:pt x="466725" y="603250"/>
                  <a:pt x="461962" y="600075"/>
                </a:cubicBezTo>
                <a:lnTo>
                  <a:pt x="454819" y="595312"/>
                </a:lnTo>
                <a:cubicBezTo>
                  <a:pt x="449920" y="587964"/>
                  <a:pt x="450042" y="587136"/>
                  <a:pt x="442912" y="581025"/>
                </a:cubicBezTo>
                <a:cubicBezTo>
                  <a:pt x="439899" y="578442"/>
                  <a:pt x="436400" y="576464"/>
                  <a:pt x="433387" y="573881"/>
                </a:cubicBezTo>
                <a:cubicBezTo>
                  <a:pt x="430830" y="571689"/>
                  <a:pt x="428831" y="568893"/>
                  <a:pt x="426244" y="566737"/>
                </a:cubicBezTo>
                <a:cubicBezTo>
                  <a:pt x="424045" y="564905"/>
                  <a:pt x="421299" y="563807"/>
                  <a:pt x="419100" y="561975"/>
                </a:cubicBezTo>
                <a:cubicBezTo>
                  <a:pt x="416513" y="559819"/>
                  <a:pt x="414614" y="556899"/>
                  <a:pt x="411956" y="554831"/>
                </a:cubicBezTo>
                <a:cubicBezTo>
                  <a:pt x="407438" y="551317"/>
                  <a:pt x="402431" y="548481"/>
                  <a:pt x="397669" y="545306"/>
                </a:cubicBezTo>
                <a:cubicBezTo>
                  <a:pt x="395288" y="543719"/>
                  <a:pt x="392549" y="542568"/>
                  <a:pt x="390525" y="540544"/>
                </a:cubicBezTo>
                <a:cubicBezTo>
                  <a:pt x="388144" y="538163"/>
                  <a:pt x="386121" y="535358"/>
                  <a:pt x="383381" y="533400"/>
                </a:cubicBezTo>
                <a:cubicBezTo>
                  <a:pt x="376675" y="528610"/>
                  <a:pt x="372003" y="528174"/>
                  <a:pt x="364331" y="526256"/>
                </a:cubicBezTo>
                <a:cubicBezTo>
                  <a:pt x="356658" y="518583"/>
                  <a:pt x="358111" y="518530"/>
                  <a:pt x="347662" y="514350"/>
                </a:cubicBezTo>
                <a:cubicBezTo>
                  <a:pt x="343001" y="512486"/>
                  <a:pt x="337552" y="512372"/>
                  <a:pt x="333375" y="509587"/>
                </a:cubicBezTo>
                <a:cubicBezTo>
                  <a:pt x="316999" y="498670"/>
                  <a:pt x="324517" y="501872"/>
                  <a:pt x="311944" y="497681"/>
                </a:cubicBezTo>
                <a:cubicBezTo>
                  <a:pt x="309563" y="495300"/>
                  <a:pt x="307744" y="492172"/>
                  <a:pt x="304800" y="490537"/>
                </a:cubicBezTo>
                <a:cubicBezTo>
                  <a:pt x="300411" y="488099"/>
                  <a:pt x="290512" y="485775"/>
                  <a:pt x="290512" y="485775"/>
                </a:cubicBezTo>
                <a:cubicBezTo>
                  <a:pt x="288131" y="483394"/>
                  <a:pt x="286171" y="480499"/>
                  <a:pt x="283369" y="478631"/>
                </a:cubicBezTo>
                <a:cubicBezTo>
                  <a:pt x="281280" y="477239"/>
                  <a:pt x="278419" y="477469"/>
                  <a:pt x="276225" y="476250"/>
                </a:cubicBezTo>
                <a:cubicBezTo>
                  <a:pt x="271221" y="473470"/>
                  <a:pt x="266700" y="469900"/>
                  <a:pt x="261937" y="466725"/>
                </a:cubicBezTo>
                <a:lnTo>
                  <a:pt x="240506" y="452437"/>
                </a:lnTo>
                <a:cubicBezTo>
                  <a:pt x="238125" y="450850"/>
                  <a:pt x="235651" y="449392"/>
                  <a:pt x="233362" y="447675"/>
                </a:cubicBezTo>
                <a:cubicBezTo>
                  <a:pt x="221829" y="439025"/>
                  <a:pt x="227602" y="441786"/>
                  <a:pt x="216694" y="438150"/>
                </a:cubicBezTo>
                <a:cubicBezTo>
                  <a:pt x="206877" y="423426"/>
                  <a:pt x="217779" y="437792"/>
                  <a:pt x="204787" y="426244"/>
                </a:cubicBezTo>
                <a:cubicBezTo>
                  <a:pt x="199753" y="421769"/>
                  <a:pt x="195262" y="416719"/>
                  <a:pt x="190500" y="411956"/>
                </a:cubicBezTo>
                <a:lnTo>
                  <a:pt x="183356" y="404812"/>
                </a:lnTo>
                <a:cubicBezTo>
                  <a:pt x="180975" y="402431"/>
                  <a:pt x="178232" y="400363"/>
                  <a:pt x="176212" y="397669"/>
                </a:cubicBezTo>
                <a:cubicBezTo>
                  <a:pt x="173831" y="394494"/>
                  <a:pt x="171345" y="391395"/>
                  <a:pt x="169069" y="388144"/>
                </a:cubicBezTo>
                <a:cubicBezTo>
                  <a:pt x="164145" y="381110"/>
                  <a:pt x="159544" y="373856"/>
                  <a:pt x="154781" y="366712"/>
                </a:cubicBezTo>
                <a:cubicBezTo>
                  <a:pt x="152812" y="363759"/>
                  <a:pt x="151780" y="360269"/>
                  <a:pt x="150019" y="357187"/>
                </a:cubicBezTo>
                <a:cubicBezTo>
                  <a:pt x="145600" y="349455"/>
                  <a:pt x="144676" y="349464"/>
                  <a:pt x="138112" y="342900"/>
                </a:cubicBezTo>
                <a:cubicBezTo>
                  <a:pt x="132451" y="325915"/>
                  <a:pt x="140478" y="346447"/>
                  <a:pt x="128587" y="328612"/>
                </a:cubicBezTo>
                <a:cubicBezTo>
                  <a:pt x="127195" y="326524"/>
                  <a:pt x="127425" y="323663"/>
                  <a:pt x="126206" y="321469"/>
                </a:cubicBezTo>
                <a:cubicBezTo>
                  <a:pt x="123426" y="316465"/>
                  <a:pt x="119856" y="311944"/>
                  <a:pt x="116681" y="307181"/>
                </a:cubicBezTo>
                <a:lnTo>
                  <a:pt x="111919" y="300037"/>
                </a:lnTo>
                <a:cubicBezTo>
                  <a:pt x="109135" y="295860"/>
                  <a:pt x="108744" y="290512"/>
                  <a:pt x="107156" y="285750"/>
                </a:cubicBezTo>
                <a:cubicBezTo>
                  <a:pt x="106251" y="283035"/>
                  <a:pt x="103674" y="281166"/>
                  <a:pt x="102394" y="278606"/>
                </a:cubicBezTo>
                <a:cubicBezTo>
                  <a:pt x="101271" y="276361"/>
                  <a:pt x="101135" y="273707"/>
                  <a:pt x="100012" y="271462"/>
                </a:cubicBezTo>
                <a:cubicBezTo>
                  <a:pt x="96697" y="264831"/>
                  <a:pt x="93373" y="262442"/>
                  <a:pt x="88106" y="257175"/>
                </a:cubicBezTo>
                <a:cubicBezTo>
                  <a:pt x="83740" y="244076"/>
                  <a:pt x="88349" y="255814"/>
                  <a:pt x="80962" y="242887"/>
                </a:cubicBezTo>
                <a:cubicBezTo>
                  <a:pt x="79201" y="239805"/>
                  <a:pt x="77961" y="236444"/>
                  <a:pt x="76200" y="233362"/>
                </a:cubicBezTo>
                <a:cubicBezTo>
                  <a:pt x="74780" y="230877"/>
                  <a:pt x="72717" y="228779"/>
                  <a:pt x="71437" y="226219"/>
                </a:cubicBezTo>
                <a:cubicBezTo>
                  <a:pt x="69525" y="222396"/>
                  <a:pt x="68751" y="218049"/>
                  <a:pt x="66675" y="214312"/>
                </a:cubicBezTo>
                <a:cubicBezTo>
                  <a:pt x="60729" y="203608"/>
                  <a:pt x="59607" y="206308"/>
                  <a:pt x="52387" y="197644"/>
                </a:cubicBezTo>
                <a:cubicBezTo>
                  <a:pt x="43871" y="187425"/>
                  <a:pt x="51868" y="192845"/>
                  <a:pt x="40481" y="183356"/>
                </a:cubicBezTo>
                <a:cubicBezTo>
                  <a:pt x="38282" y="181524"/>
                  <a:pt x="35536" y="180426"/>
                  <a:pt x="33337" y="178594"/>
                </a:cubicBezTo>
                <a:cubicBezTo>
                  <a:pt x="24946" y="171601"/>
                  <a:pt x="23305" y="167115"/>
                  <a:pt x="16669" y="157162"/>
                </a:cubicBezTo>
                <a:lnTo>
                  <a:pt x="11906" y="150019"/>
                </a:lnTo>
                <a:cubicBezTo>
                  <a:pt x="11112" y="145256"/>
                  <a:pt x="10259" y="140503"/>
                  <a:pt x="9525" y="135731"/>
                </a:cubicBezTo>
                <a:cubicBezTo>
                  <a:pt x="8672" y="130184"/>
                  <a:pt x="8148" y="124584"/>
                  <a:pt x="7144" y="119062"/>
                </a:cubicBezTo>
                <a:cubicBezTo>
                  <a:pt x="6558" y="115842"/>
                  <a:pt x="5472" y="112732"/>
                  <a:pt x="4762" y="109537"/>
                </a:cubicBezTo>
                <a:cubicBezTo>
                  <a:pt x="-1295" y="82284"/>
                  <a:pt x="5816" y="111373"/>
                  <a:pt x="0" y="88106"/>
                </a:cubicBezTo>
                <a:cubicBezTo>
                  <a:pt x="2556" y="65097"/>
                  <a:pt x="397" y="69056"/>
                  <a:pt x="7144" y="64294"/>
                </a:cubicBezTo>
                <a:close/>
              </a:path>
            </a:pathLst>
          </a:custGeom>
          <a:solidFill>
            <a:schemeClr val="tx2">
              <a:lumMod val="75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924800" cy="762000"/>
          </a:xfrm>
        </p:spPr>
        <p:txBody>
          <a:bodyPr/>
          <a:lstStyle/>
          <a:p>
            <a:r>
              <a:rPr lang="en-US" sz="3600" dirty="0" smtClean="0"/>
              <a:t>Representation - Potential Field</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143000"/>
                <a:ext cx="3886200" cy="4648200"/>
              </a:xfrm>
            </p:spPr>
            <p:txBody>
              <a:bodyPr>
                <a:normAutofit/>
              </a:bodyPr>
              <a:lstStyle/>
              <a:p>
                <a:pPr marL="582930" indent="-514350"/>
                <a14:m>
                  <m:oMath xmlns:m="http://schemas.openxmlformats.org/officeDocument/2006/math">
                    <m:r>
                      <a:rPr lang="en-US" b="0" i="1" smtClean="0">
                        <a:latin typeface="Cambria Math"/>
                      </a:rPr>
                      <m:t>𝐹</m:t>
                    </m:r>
                    <m:r>
                      <a:rPr lang="en-US" i="1" smtClean="0">
                        <a:latin typeface="Cambria Math"/>
                      </a:rPr>
                      <m:t>=</m:t>
                    </m:r>
                    <m:r>
                      <a:rPr lang="en-US" b="0" i="1" smtClean="0">
                        <a:latin typeface="Cambria Math"/>
                      </a:rPr>
                      <m:t>𝑐</m:t>
                    </m:r>
                    <m:sSup>
                      <m:sSupPr>
                        <m:ctrlPr>
                          <a:rPr lang="en-US" i="1" smtClean="0">
                            <a:latin typeface="Cambria Math"/>
                          </a:rPr>
                        </m:ctrlPr>
                      </m:sSupPr>
                      <m:e>
                        <m:r>
                          <a:rPr lang="en-US" b="0" i="1" smtClean="0">
                            <a:latin typeface="Cambria Math"/>
                          </a:rPr>
                          <m:t>𝑑</m:t>
                        </m:r>
                      </m:e>
                      <m:sup>
                        <m:r>
                          <a:rPr lang="en-US" b="0" i="1" smtClean="0">
                            <a:latin typeface="Cambria Math"/>
                          </a:rPr>
                          <m:t>𝑒</m:t>
                        </m:r>
                      </m:sup>
                    </m:sSup>
                  </m:oMath>
                </a14:m>
                <a:endParaRPr lang="en-US" dirty="0" smtClean="0"/>
              </a:p>
              <a:p>
                <a:pPr marL="582930" indent="-514350"/>
                <a:r>
                  <a:rPr lang="en-US" dirty="0" smtClean="0"/>
                  <a:t>Parameters</a:t>
                </a:r>
              </a:p>
              <a:p>
                <a:pPr marL="912114" lvl="1" indent="-514350"/>
                <a:r>
                  <a:rPr lang="en-US" dirty="0" smtClean="0"/>
                  <a:t>c - coefficient</a:t>
                </a:r>
              </a:p>
              <a:p>
                <a:pPr marL="912114" lvl="1" indent="-514350"/>
                <a:r>
                  <a:rPr lang="en-US" dirty="0" smtClean="0"/>
                  <a:t>e – exponent</a:t>
                </a:r>
                <a:endParaRPr lang="en-US" dirty="0"/>
              </a:p>
              <a:p>
                <a:pPr marL="582930" indent="-514350"/>
                <a:r>
                  <a:rPr lang="en-US" dirty="0" smtClean="0"/>
                  <a:t>3 potential fields</a:t>
                </a:r>
              </a:p>
              <a:p>
                <a:pPr marL="912114" lvl="1" indent="-514350"/>
                <a:r>
                  <a:rPr lang="en-US" dirty="0" smtClean="0"/>
                  <a:t>Attractor</a:t>
                </a:r>
              </a:p>
              <a:p>
                <a:pPr marL="912114" lvl="1" indent="-514350"/>
                <a:r>
                  <a:rPr lang="en-US" dirty="0" smtClean="0"/>
                  <a:t>Friend </a:t>
                </a:r>
                <a:r>
                  <a:rPr lang="en-US" dirty="0" err="1" smtClean="0"/>
                  <a:t>Repulsor</a:t>
                </a:r>
                <a:endParaRPr lang="en-US" dirty="0" smtClean="0"/>
              </a:p>
              <a:p>
                <a:pPr marL="912114" lvl="1" indent="-514350"/>
                <a:r>
                  <a:rPr lang="en-US" dirty="0" smtClean="0"/>
                  <a:t>Enemy </a:t>
                </a:r>
                <a:r>
                  <a:rPr lang="en-US" dirty="0" err="1" smtClean="0"/>
                  <a:t>Repulsor</a:t>
                </a: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143000"/>
                <a:ext cx="3886200" cy="4648200"/>
              </a:xfrm>
              <a:blipFill rotWithShape="1">
                <a:blip r:embed="rId3"/>
                <a:stretch>
                  <a:fillRect l="-940"/>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5C42578D-7C0D-4A6B-B9A6-FD2D3715BE21}" type="slidenum">
              <a:rPr lang="en-US" smtClean="0"/>
              <a:pPr/>
              <a:t>7</a:t>
            </a:fld>
            <a:endParaRPr lang="en-US"/>
          </a:p>
        </p:txBody>
      </p:sp>
      <p:sp>
        <p:nvSpPr>
          <p:cNvPr id="8" name="Footer Placeholder 3"/>
          <p:cNvSpPr>
            <a:spLocks noGrp="1"/>
          </p:cNvSpPr>
          <p:nvPr>
            <p:ph type="ftr" sz="quarter" idx="11"/>
          </p:nvPr>
        </p:nvSpPr>
        <p:spPr>
          <a:xfrm>
            <a:off x="914400" y="6416675"/>
            <a:ext cx="5562600" cy="365125"/>
          </a:xfrm>
        </p:spPr>
        <p:txBody>
          <a:bodyPr/>
          <a:lstStyle/>
          <a:p>
            <a:r>
              <a:rPr lang="en-US" dirty="0" smtClean="0"/>
              <a:t>Evolutionary Computing Systems Lab (ECSL), University of Nevada, Reno</a:t>
            </a: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825685"/>
            <a:ext cx="3084922" cy="2484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TextBox 3"/>
              <p:cNvSpPr txBox="1"/>
              <p:nvPr/>
            </p:nvSpPr>
            <p:spPr>
              <a:xfrm>
                <a:off x="4781550" y="2115489"/>
                <a:ext cx="3600450" cy="703911"/>
              </a:xfrm>
              <a:prstGeom prst="rect">
                <a:avLst/>
              </a:prstGeom>
              <a:noFill/>
            </p:spPr>
            <p:txBody>
              <a:bodyPr wrap="square" rtlCol="0">
                <a:spAutoFit/>
              </a:bodyPr>
              <a:lstStyle/>
              <a:p>
                <a14:m>
                  <m:oMath xmlns:m="http://schemas.openxmlformats.org/officeDocument/2006/math">
                    <m:r>
                      <a:rPr lang="en-US" sz="2800" b="0" i="1" smtClean="0">
                        <a:latin typeface="Cambria Math"/>
                      </a:rPr>
                      <m:t>𝐹</m:t>
                    </m:r>
                    <m:r>
                      <a:rPr lang="en-US" sz="2800" i="1" smtClean="0">
                        <a:latin typeface="Cambria Math"/>
                      </a:rPr>
                      <m:t>=</m:t>
                    </m:r>
                    <m:f>
                      <m:fPr>
                        <m:ctrlPr>
                          <a:rPr lang="en-US" sz="2800" i="1" smtClean="0">
                            <a:latin typeface="Cambria Math"/>
                          </a:rPr>
                        </m:ctrlPr>
                      </m:fPr>
                      <m:num>
                        <m:r>
                          <a:rPr lang="en-US" sz="2800" b="0" i="1" smtClean="0">
                            <a:latin typeface="Cambria Math"/>
                          </a:rPr>
                          <m:t>2000</m:t>
                        </m:r>
                      </m:num>
                      <m:den>
                        <m:r>
                          <a:rPr lang="en-US" sz="2800" b="0" i="1" smtClean="0">
                            <a:latin typeface="Cambria Math"/>
                          </a:rPr>
                          <m:t>𝑑</m:t>
                        </m:r>
                        <m:r>
                          <a:rPr lang="en-US" sz="2800" b="0" i="1" baseline="30000" smtClean="0">
                            <a:latin typeface="Cambria Math"/>
                          </a:rPr>
                          <m:t>2</m:t>
                        </m:r>
                      </m:den>
                    </m:f>
                    <m:r>
                      <a:rPr lang="en-US" sz="2800" b="0" i="1" smtClean="0">
                        <a:latin typeface="Cambria Math"/>
                      </a:rPr>
                      <m:t>−</m:t>
                    </m:r>
                    <m:f>
                      <m:fPr>
                        <m:ctrlPr>
                          <a:rPr lang="en-US" sz="2800" i="1" smtClean="0">
                            <a:latin typeface="Cambria Math"/>
                          </a:rPr>
                        </m:ctrlPr>
                      </m:fPr>
                      <m:num>
                        <m:r>
                          <a:rPr lang="en-US" sz="2800" b="0" i="1" smtClean="0">
                            <a:latin typeface="Cambria Math"/>
                          </a:rPr>
                          <m:t>10000</m:t>
                        </m:r>
                      </m:num>
                      <m:den>
                        <m:r>
                          <a:rPr lang="en-US" sz="2800" b="0" i="1" smtClean="0">
                            <a:latin typeface="Cambria Math"/>
                          </a:rPr>
                          <m:t>𝑑</m:t>
                        </m:r>
                        <m:r>
                          <a:rPr lang="en-US" sz="2800" b="0" i="1" baseline="30000" smtClean="0">
                            <a:latin typeface="Cambria Math"/>
                          </a:rPr>
                          <m:t>3</m:t>
                        </m:r>
                      </m:den>
                    </m:f>
                  </m:oMath>
                </a14:m>
                <a:r>
                  <a:rPr lang="en-US" sz="2400" dirty="0" smtClean="0"/>
                  <a:t>      (1)</a:t>
                </a:r>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4781550" y="2115489"/>
                <a:ext cx="3600450" cy="703911"/>
              </a:xfrm>
              <a:prstGeom prst="rect">
                <a:avLst/>
              </a:prstGeom>
              <a:blipFill rotWithShape="1">
                <a:blip r:embed="rId5"/>
                <a:stretch>
                  <a:fillRect b="-4310"/>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1550" y="2125014"/>
            <a:ext cx="3857625" cy="785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778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dirty="0" smtClean="0"/>
              <a:t>Representation - Encoding</a:t>
            </a:r>
            <a:endParaRPr lang="en-US" dirty="0"/>
          </a:p>
        </p:txBody>
      </p:sp>
      <p:sp>
        <p:nvSpPr>
          <p:cNvPr id="3" name="Content Placeholder 2"/>
          <p:cNvSpPr>
            <a:spLocks noGrp="1"/>
          </p:cNvSpPr>
          <p:nvPr>
            <p:ph idx="1"/>
          </p:nvPr>
        </p:nvSpPr>
        <p:spPr>
          <a:xfrm>
            <a:off x="609600" y="1143000"/>
            <a:ext cx="7315200" cy="3657600"/>
          </a:xfrm>
        </p:spPr>
        <p:txBody>
          <a:bodyPr>
            <a:normAutofit/>
          </a:bodyPr>
          <a:lstStyle/>
          <a:p>
            <a:pPr marL="582930" indent="-514350"/>
            <a:r>
              <a:rPr lang="en-US" dirty="0" smtClean="0"/>
              <a:t>Influence Maps</a:t>
            </a:r>
          </a:p>
          <a:p>
            <a:pPr marL="912114" lvl="1" indent="-514350"/>
            <a:r>
              <a:rPr lang="en-US" dirty="0" smtClean="0"/>
              <a:t>2 IMs, 4 parameters</a:t>
            </a:r>
          </a:p>
          <a:p>
            <a:pPr marL="582930" indent="-514350"/>
            <a:r>
              <a:rPr lang="en-US" dirty="0" smtClean="0"/>
              <a:t>Potential Fields</a:t>
            </a:r>
          </a:p>
          <a:p>
            <a:pPr marL="912114" lvl="1" indent="-514350"/>
            <a:r>
              <a:rPr lang="en-US" dirty="0" smtClean="0"/>
              <a:t>3 PFs, 6 parameters</a:t>
            </a:r>
          </a:p>
          <a:p>
            <a:pPr marL="582930" indent="-514350"/>
            <a:r>
              <a:rPr lang="en-US" dirty="0" err="1" smtClean="0"/>
              <a:t>Bitstring</a:t>
            </a:r>
            <a:r>
              <a:rPr lang="en-US" dirty="0" smtClean="0"/>
              <a:t> / Chromosome </a:t>
            </a:r>
          </a:p>
          <a:p>
            <a:pPr marL="912114" lvl="1" indent="-514350"/>
            <a:r>
              <a:rPr lang="en-US" dirty="0" smtClean="0"/>
              <a:t>Total: 48 bits</a:t>
            </a:r>
            <a:endParaRPr lang="en-US" dirty="0"/>
          </a:p>
          <a:p>
            <a:pPr marL="912114" lvl="1" indent="-514350"/>
            <a:endParaRPr lang="en-US" dirty="0" smtClean="0"/>
          </a:p>
        </p:txBody>
      </p:sp>
      <p:sp>
        <p:nvSpPr>
          <p:cNvPr id="5" name="Slide Number Placeholder 4"/>
          <p:cNvSpPr>
            <a:spLocks noGrp="1"/>
          </p:cNvSpPr>
          <p:nvPr>
            <p:ph type="sldNum" sz="quarter" idx="12"/>
          </p:nvPr>
        </p:nvSpPr>
        <p:spPr/>
        <p:txBody>
          <a:bodyPr/>
          <a:lstStyle/>
          <a:p>
            <a:fld id="{5C42578D-7C0D-4A6B-B9A6-FD2D3715BE21}" type="slidenum">
              <a:rPr lang="en-US" smtClean="0"/>
              <a:pPr/>
              <a:t>8</a:t>
            </a:fld>
            <a:endParaRPr lang="en-US"/>
          </a:p>
        </p:txBody>
      </p:sp>
      <p:sp>
        <p:nvSpPr>
          <p:cNvPr id="8" name="Footer Placeholder 3"/>
          <p:cNvSpPr>
            <a:spLocks noGrp="1"/>
          </p:cNvSpPr>
          <p:nvPr>
            <p:ph type="ftr" sz="quarter" idx="11"/>
          </p:nvPr>
        </p:nvSpPr>
        <p:spPr>
          <a:xfrm>
            <a:off x="914400" y="6416675"/>
            <a:ext cx="5562600" cy="365125"/>
          </a:xfrm>
        </p:spPr>
        <p:txBody>
          <a:bodyPr/>
          <a:lstStyle/>
          <a:p>
            <a:r>
              <a:rPr lang="en-US" dirty="0" smtClean="0"/>
              <a:t>Evolutionary Computing Systems Lab (ECSL), University of Nevada, Reno</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3330975458"/>
              </p:ext>
            </p:extLst>
          </p:nvPr>
        </p:nvGraphicFramePr>
        <p:xfrm>
          <a:off x="838200" y="5627132"/>
          <a:ext cx="7848600" cy="370840"/>
        </p:xfrm>
        <a:graphic>
          <a:graphicData uri="http://schemas.openxmlformats.org/drawingml/2006/table">
            <a:tbl>
              <a:tblPr firstRow="1" bandRow="1">
                <a:tableStyleId>{5C22544A-7EE6-4342-B048-85BDC9FD1C3A}</a:tableStyleId>
              </a:tblPr>
              <a:tblGrid>
                <a:gridCol w="261620"/>
                <a:gridCol w="261620"/>
                <a:gridCol w="261620"/>
                <a:gridCol w="261620"/>
                <a:gridCol w="261620"/>
                <a:gridCol w="261620"/>
                <a:gridCol w="261620"/>
                <a:gridCol w="261620"/>
                <a:gridCol w="261620"/>
                <a:gridCol w="261620"/>
                <a:gridCol w="261620"/>
                <a:gridCol w="261620"/>
                <a:gridCol w="261620"/>
                <a:gridCol w="261620"/>
                <a:gridCol w="261620"/>
                <a:gridCol w="261620"/>
                <a:gridCol w="261620"/>
                <a:gridCol w="261620"/>
                <a:gridCol w="261620"/>
                <a:gridCol w="261620"/>
                <a:gridCol w="261620"/>
                <a:gridCol w="261620"/>
                <a:gridCol w="261620"/>
                <a:gridCol w="261620"/>
                <a:gridCol w="261620"/>
                <a:gridCol w="261620"/>
                <a:gridCol w="261620"/>
                <a:gridCol w="261620"/>
                <a:gridCol w="261620"/>
                <a:gridCol w="261620"/>
              </a:tblGrid>
              <a:tr h="370840">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r>
            </a:tbl>
          </a:graphicData>
        </a:graphic>
      </p:graphicFrame>
      <p:sp>
        <p:nvSpPr>
          <p:cNvPr id="13" name="Right Brace 12"/>
          <p:cNvSpPr/>
          <p:nvPr/>
        </p:nvSpPr>
        <p:spPr>
          <a:xfrm rot="16200000">
            <a:off x="1485900" y="4827032"/>
            <a:ext cx="304800" cy="1295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1371601" y="5029200"/>
            <a:ext cx="914399" cy="369332"/>
          </a:xfrm>
          <a:prstGeom prst="rect">
            <a:avLst/>
          </a:prstGeom>
          <a:noFill/>
        </p:spPr>
        <p:txBody>
          <a:bodyPr wrap="square" rtlCol="0">
            <a:spAutoFit/>
          </a:bodyPr>
          <a:lstStyle/>
          <a:p>
            <a:r>
              <a:rPr lang="en-US" dirty="0" smtClean="0"/>
              <a:t>W</a:t>
            </a:r>
            <a:r>
              <a:rPr lang="en-US" baseline="-25000" dirty="0" smtClean="0"/>
              <a:t>M</a:t>
            </a:r>
            <a:endParaRPr lang="en-US" baseline="-25000" dirty="0"/>
          </a:p>
        </p:txBody>
      </p:sp>
      <p:sp>
        <p:nvSpPr>
          <p:cNvPr id="15" name="Right Brace 14"/>
          <p:cNvSpPr/>
          <p:nvPr/>
        </p:nvSpPr>
        <p:spPr>
          <a:xfrm rot="16200000">
            <a:off x="2895600" y="4929663"/>
            <a:ext cx="304800" cy="106680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2829042" y="5029200"/>
            <a:ext cx="447558" cy="369332"/>
          </a:xfrm>
          <a:prstGeom prst="rect">
            <a:avLst/>
          </a:prstGeom>
          <a:noFill/>
        </p:spPr>
        <p:txBody>
          <a:bodyPr wrap="none" rtlCol="0">
            <a:spAutoFit/>
          </a:bodyPr>
          <a:lstStyle/>
          <a:p>
            <a:r>
              <a:rPr lang="en-US" dirty="0" smtClean="0"/>
              <a:t>R</a:t>
            </a:r>
            <a:r>
              <a:rPr lang="en-US" baseline="-25000" dirty="0" smtClean="0"/>
              <a:t>M</a:t>
            </a:r>
            <a:endParaRPr lang="en-US" baseline="-25000" dirty="0"/>
          </a:p>
        </p:txBody>
      </p:sp>
      <p:sp>
        <p:nvSpPr>
          <p:cNvPr id="18" name="TextBox 17"/>
          <p:cNvSpPr txBox="1"/>
          <p:nvPr/>
        </p:nvSpPr>
        <p:spPr>
          <a:xfrm>
            <a:off x="4327278" y="5169932"/>
            <a:ext cx="550151" cy="369332"/>
          </a:xfrm>
          <a:prstGeom prst="rect">
            <a:avLst/>
          </a:prstGeom>
          <a:noFill/>
        </p:spPr>
        <p:txBody>
          <a:bodyPr wrap="none" rtlCol="0">
            <a:spAutoFit/>
          </a:bodyPr>
          <a:lstStyle/>
          <a:p>
            <a:r>
              <a:rPr lang="en-US" dirty="0" smtClean="0"/>
              <a:t>……</a:t>
            </a:r>
            <a:endParaRPr lang="en-US" dirty="0"/>
          </a:p>
        </p:txBody>
      </p:sp>
      <p:sp>
        <p:nvSpPr>
          <p:cNvPr id="19" name="TextBox 18"/>
          <p:cNvSpPr txBox="1"/>
          <p:nvPr/>
        </p:nvSpPr>
        <p:spPr>
          <a:xfrm>
            <a:off x="3968298" y="5953780"/>
            <a:ext cx="1365702" cy="523220"/>
          </a:xfrm>
          <a:prstGeom prst="rect">
            <a:avLst/>
          </a:prstGeom>
          <a:noFill/>
        </p:spPr>
        <p:txBody>
          <a:bodyPr wrap="square" rtlCol="0">
            <a:spAutoFit/>
          </a:bodyPr>
          <a:lstStyle/>
          <a:p>
            <a:r>
              <a:rPr lang="en-US" sz="2800" dirty="0" smtClean="0"/>
              <a:t>48 bits</a:t>
            </a:r>
            <a:endParaRPr lang="en-US" sz="2800" dirty="0"/>
          </a:p>
        </p:txBody>
      </p:sp>
      <p:sp>
        <p:nvSpPr>
          <p:cNvPr id="20" name="Right Brace 19"/>
          <p:cNvSpPr/>
          <p:nvPr/>
        </p:nvSpPr>
        <p:spPr>
          <a:xfrm rot="16200000">
            <a:off x="7848601" y="4952999"/>
            <a:ext cx="304800" cy="106680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7848599" y="5029200"/>
            <a:ext cx="397866" cy="369332"/>
          </a:xfrm>
          <a:prstGeom prst="rect">
            <a:avLst/>
          </a:prstGeom>
          <a:noFill/>
        </p:spPr>
        <p:txBody>
          <a:bodyPr wrap="none" rtlCol="0">
            <a:spAutoFit/>
          </a:bodyPr>
          <a:lstStyle/>
          <a:p>
            <a:r>
              <a:rPr lang="en-US" dirty="0" err="1" smtClean="0"/>
              <a:t>e</a:t>
            </a:r>
            <a:r>
              <a:rPr lang="en-US" baseline="-25000" dirty="0" err="1" smtClean="0"/>
              <a:t>A</a:t>
            </a:r>
            <a:endParaRPr lang="en-US" baseline="-25000" dirty="0"/>
          </a:p>
        </p:txBody>
      </p:sp>
      <p:sp>
        <p:nvSpPr>
          <p:cNvPr id="22" name="Right Brace 21"/>
          <p:cNvSpPr/>
          <p:nvPr/>
        </p:nvSpPr>
        <p:spPr>
          <a:xfrm rot="16200000">
            <a:off x="6324598" y="4724398"/>
            <a:ext cx="304800" cy="152400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6329315" y="5029200"/>
            <a:ext cx="383438" cy="369332"/>
          </a:xfrm>
          <a:prstGeom prst="rect">
            <a:avLst/>
          </a:prstGeom>
          <a:noFill/>
        </p:spPr>
        <p:txBody>
          <a:bodyPr wrap="none" rtlCol="0">
            <a:spAutoFit/>
          </a:bodyPr>
          <a:lstStyle/>
          <a:p>
            <a:r>
              <a:rPr lang="en-US" dirty="0" err="1" smtClean="0"/>
              <a:t>c</a:t>
            </a:r>
            <a:r>
              <a:rPr lang="en-US" baseline="-25000" dirty="0" err="1" smtClean="0"/>
              <a:t>A</a:t>
            </a:r>
            <a:endParaRPr lang="en-US" baseline="-25000" dirty="0"/>
          </a:p>
        </p:txBody>
      </p:sp>
      <p:graphicFrame>
        <p:nvGraphicFramePr>
          <p:cNvPr id="25" name="Table 24"/>
          <p:cNvGraphicFramePr>
            <a:graphicFrameLocks noGrp="1"/>
          </p:cNvGraphicFramePr>
          <p:nvPr>
            <p:extLst>
              <p:ext uri="{D42A27DB-BD31-4B8C-83A1-F6EECF244321}">
                <p14:modId xmlns:p14="http://schemas.microsoft.com/office/powerpoint/2010/main" val="1678054080"/>
              </p:ext>
            </p:extLst>
          </p:nvPr>
        </p:nvGraphicFramePr>
        <p:xfrm>
          <a:off x="5867400" y="877227"/>
          <a:ext cx="2667002" cy="4158014"/>
        </p:xfrm>
        <a:graphic>
          <a:graphicData uri="http://schemas.openxmlformats.org/drawingml/2006/table">
            <a:tbl>
              <a:tblPr firstRow="1" bandRow="1">
                <a:tableStyleId>{5C22544A-7EE6-4342-B048-85BDC9FD1C3A}</a:tableStyleId>
              </a:tblPr>
              <a:tblGrid>
                <a:gridCol w="1333501"/>
                <a:gridCol w="1333501"/>
              </a:tblGrid>
              <a:tr h="500414">
                <a:tc>
                  <a:txBody>
                    <a:bodyPr/>
                    <a:lstStyle/>
                    <a:p>
                      <a:r>
                        <a:rPr lang="en-US" dirty="0" smtClean="0"/>
                        <a:t>Parameters</a:t>
                      </a:r>
                      <a:endParaRPr lang="en-US" dirty="0"/>
                    </a:p>
                  </a:txBody>
                  <a:tcPr/>
                </a:tc>
                <a:tc>
                  <a:txBody>
                    <a:bodyPr/>
                    <a:lstStyle/>
                    <a:p>
                      <a:r>
                        <a:rPr lang="en-US" dirty="0" smtClean="0"/>
                        <a:t>bits</a:t>
                      </a:r>
                      <a:endParaRPr lang="en-US" dirty="0"/>
                    </a:p>
                  </a:txBody>
                  <a:tcPr/>
                </a:tc>
              </a:tr>
              <a:tr h="319436">
                <a:tc>
                  <a:txBody>
                    <a:bodyPr/>
                    <a:lstStyle/>
                    <a:p>
                      <a:r>
                        <a:rPr lang="en-US" dirty="0" smtClean="0"/>
                        <a:t>W</a:t>
                      </a:r>
                      <a:r>
                        <a:rPr lang="en-US" baseline="-25000" dirty="0" smtClean="0"/>
                        <a:t>M</a:t>
                      </a:r>
                      <a:endParaRPr lang="en-US" baseline="-25000" dirty="0"/>
                    </a:p>
                  </a:txBody>
                  <a:tcPr/>
                </a:tc>
                <a:tc>
                  <a:txBody>
                    <a:bodyPr/>
                    <a:lstStyle/>
                    <a:p>
                      <a:r>
                        <a:rPr lang="en-US" dirty="0" smtClean="0"/>
                        <a:t>5</a:t>
                      </a:r>
                      <a:endParaRPr lang="en-US" dirty="0"/>
                    </a:p>
                  </a:txBody>
                  <a:tcPr/>
                </a:tc>
              </a:tr>
              <a:tr h="319436">
                <a:tc>
                  <a:txBody>
                    <a:bodyPr/>
                    <a:lstStyle/>
                    <a:p>
                      <a:r>
                        <a:rPr lang="en-US" dirty="0" smtClean="0"/>
                        <a:t>R</a:t>
                      </a:r>
                      <a:r>
                        <a:rPr lang="en-US" baseline="-25000" dirty="0" smtClean="0"/>
                        <a:t>M</a:t>
                      </a:r>
                      <a:endParaRPr lang="en-US" baseline="-25000" dirty="0"/>
                    </a:p>
                  </a:txBody>
                  <a:tcPr/>
                </a:tc>
                <a:tc>
                  <a:txBody>
                    <a:bodyPr/>
                    <a:lstStyle/>
                    <a:p>
                      <a:r>
                        <a:rPr lang="en-US" dirty="0" smtClean="0"/>
                        <a:t>4</a:t>
                      </a:r>
                      <a:endParaRPr lang="en-US" dirty="0"/>
                    </a:p>
                  </a:txBody>
                  <a:tcPr/>
                </a:tc>
              </a:tr>
              <a:tr h="319436">
                <a:tc>
                  <a:txBody>
                    <a:bodyPr/>
                    <a:lstStyle/>
                    <a:p>
                      <a:r>
                        <a:rPr lang="en-US" dirty="0" smtClean="0"/>
                        <a:t>W</a:t>
                      </a:r>
                      <a:r>
                        <a:rPr lang="en-US" baseline="-25000" dirty="0" smtClean="0"/>
                        <a:t>T</a:t>
                      </a:r>
                      <a:endParaRPr lang="en-US" baseline="-25000" dirty="0"/>
                    </a:p>
                  </a:txBody>
                  <a:tcPr/>
                </a:tc>
                <a:tc>
                  <a:txBody>
                    <a:bodyPr/>
                    <a:lstStyle/>
                    <a:p>
                      <a:r>
                        <a:rPr lang="en-US" dirty="0" smtClean="0"/>
                        <a:t>5</a:t>
                      </a:r>
                      <a:endParaRPr lang="en-US" dirty="0"/>
                    </a:p>
                  </a:txBody>
                  <a:tcPr/>
                </a:tc>
              </a:tr>
              <a:tr h="319436">
                <a:tc>
                  <a:txBody>
                    <a:bodyPr/>
                    <a:lstStyle/>
                    <a:p>
                      <a:r>
                        <a:rPr lang="en-US" dirty="0" smtClean="0"/>
                        <a:t>R</a:t>
                      </a:r>
                      <a:r>
                        <a:rPr lang="en-US" baseline="-25000" dirty="0" smtClean="0"/>
                        <a:t>T</a:t>
                      </a:r>
                      <a:endParaRPr lang="en-US" baseline="-25000" dirty="0"/>
                    </a:p>
                  </a:txBody>
                  <a:tcPr/>
                </a:tc>
                <a:tc>
                  <a:txBody>
                    <a:bodyPr/>
                    <a:lstStyle/>
                    <a:p>
                      <a:r>
                        <a:rPr lang="en-US" dirty="0" smtClean="0"/>
                        <a:t>4</a:t>
                      </a:r>
                      <a:endParaRPr lang="en-US" dirty="0"/>
                    </a:p>
                  </a:txBody>
                  <a:tcPr/>
                </a:tc>
              </a:tr>
              <a:tr h="319436">
                <a:tc>
                  <a:txBody>
                    <a:bodyPr/>
                    <a:lstStyle/>
                    <a:p>
                      <a:r>
                        <a:rPr lang="en-US" dirty="0" err="1" smtClean="0"/>
                        <a:t>c</a:t>
                      </a:r>
                      <a:r>
                        <a:rPr lang="en-US" baseline="-25000" dirty="0" err="1" smtClean="0"/>
                        <a:t>A</a:t>
                      </a:r>
                      <a:endParaRPr lang="en-US" baseline="-25000" dirty="0"/>
                    </a:p>
                  </a:txBody>
                  <a:tcPr/>
                </a:tc>
                <a:tc>
                  <a:txBody>
                    <a:bodyPr/>
                    <a:lstStyle/>
                    <a:p>
                      <a:r>
                        <a:rPr lang="en-US" dirty="0" smtClean="0"/>
                        <a:t>6</a:t>
                      </a:r>
                      <a:endParaRPr lang="en-US" dirty="0"/>
                    </a:p>
                  </a:txBody>
                  <a:tcPr/>
                </a:tc>
              </a:tr>
              <a:tr h="319436">
                <a:tc>
                  <a:txBody>
                    <a:bodyPr/>
                    <a:lstStyle/>
                    <a:p>
                      <a:r>
                        <a:rPr lang="en-US" dirty="0" err="1" smtClean="0"/>
                        <a:t>c</a:t>
                      </a:r>
                      <a:r>
                        <a:rPr lang="en-US" baseline="-25000" dirty="0" err="1" smtClean="0"/>
                        <a:t>FR</a:t>
                      </a:r>
                      <a:endParaRPr lang="en-US" baseline="-25000" dirty="0"/>
                    </a:p>
                  </a:txBody>
                  <a:tcPr/>
                </a:tc>
                <a:tc>
                  <a:txBody>
                    <a:bodyPr/>
                    <a:lstStyle/>
                    <a:p>
                      <a:r>
                        <a:rPr lang="en-US" dirty="0" smtClean="0"/>
                        <a:t>6</a:t>
                      </a:r>
                      <a:endParaRPr lang="en-US" dirty="0"/>
                    </a:p>
                  </a:txBody>
                  <a:tcPr/>
                </a:tc>
              </a:tr>
              <a:tr h="319436">
                <a:tc>
                  <a:txBody>
                    <a:bodyPr/>
                    <a:lstStyle/>
                    <a:p>
                      <a:r>
                        <a:rPr lang="en-US" dirty="0" err="1" smtClean="0"/>
                        <a:t>c</a:t>
                      </a:r>
                      <a:r>
                        <a:rPr lang="en-US" baseline="-25000" dirty="0" err="1" smtClean="0"/>
                        <a:t>ER</a:t>
                      </a:r>
                      <a:endParaRPr lang="en-US" baseline="-25000" dirty="0"/>
                    </a:p>
                  </a:txBody>
                  <a:tcPr/>
                </a:tc>
                <a:tc>
                  <a:txBody>
                    <a:bodyPr/>
                    <a:lstStyle/>
                    <a:p>
                      <a:r>
                        <a:rPr lang="en-US" dirty="0" smtClean="0"/>
                        <a:t>6</a:t>
                      </a:r>
                      <a:endParaRPr lang="en-US" dirty="0"/>
                    </a:p>
                  </a:txBody>
                  <a:tcPr/>
                </a:tc>
              </a:tr>
              <a:tr h="319436">
                <a:tc>
                  <a:txBody>
                    <a:bodyPr/>
                    <a:lstStyle/>
                    <a:p>
                      <a:r>
                        <a:rPr lang="en-US" dirty="0" err="1" smtClean="0"/>
                        <a:t>e</a:t>
                      </a:r>
                      <a:r>
                        <a:rPr lang="en-US" baseline="-25000" dirty="0" err="1" smtClean="0"/>
                        <a:t>A</a:t>
                      </a:r>
                      <a:endParaRPr lang="en-US" baseline="-25000" dirty="0"/>
                    </a:p>
                  </a:txBody>
                  <a:tcPr/>
                </a:tc>
                <a:tc>
                  <a:txBody>
                    <a:bodyPr/>
                    <a:lstStyle/>
                    <a:p>
                      <a:r>
                        <a:rPr lang="en-US" dirty="0" smtClean="0"/>
                        <a:t>4</a:t>
                      </a:r>
                      <a:endParaRPr lang="en-US" dirty="0"/>
                    </a:p>
                  </a:txBody>
                  <a:tcPr/>
                </a:tc>
              </a:tr>
              <a:tr h="319436">
                <a:tc>
                  <a:txBody>
                    <a:bodyPr/>
                    <a:lstStyle/>
                    <a:p>
                      <a:r>
                        <a:rPr lang="en-US" dirty="0" err="1" smtClean="0"/>
                        <a:t>e</a:t>
                      </a:r>
                      <a:r>
                        <a:rPr lang="en-US" baseline="-25000" dirty="0" err="1" smtClean="0"/>
                        <a:t>FR</a:t>
                      </a:r>
                      <a:endParaRPr lang="en-US" baseline="-25000" dirty="0"/>
                    </a:p>
                  </a:txBody>
                  <a:tcPr/>
                </a:tc>
                <a:tc>
                  <a:txBody>
                    <a:bodyPr/>
                    <a:lstStyle/>
                    <a:p>
                      <a:r>
                        <a:rPr lang="en-US" dirty="0" smtClean="0"/>
                        <a:t>4</a:t>
                      </a:r>
                      <a:endParaRPr lang="en-US" dirty="0"/>
                    </a:p>
                  </a:txBody>
                  <a:tcPr/>
                </a:tc>
              </a:tr>
              <a:tr h="319436">
                <a:tc>
                  <a:txBody>
                    <a:bodyPr/>
                    <a:lstStyle/>
                    <a:p>
                      <a:r>
                        <a:rPr lang="en-US" dirty="0" err="1" smtClean="0"/>
                        <a:t>e</a:t>
                      </a:r>
                      <a:r>
                        <a:rPr lang="en-US" baseline="-25000" dirty="0" err="1" smtClean="0"/>
                        <a:t>ER</a:t>
                      </a:r>
                      <a:endParaRPr lang="en-US" baseline="-25000" dirty="0"/>
                    </a:p>
                  </a:txBody>
                  <a:tcPr/>
                </a:tc>
                <a:tc>
                  <a:txBody>
                    <a:bodyPr/>
                    <a:lstStyle/>
                    <a:p>
                      <a:r>
                        <a:rPr lang="en-US" dirty="0" smtClean="0"/>
                        <a:t>4</a:t>
                      </a:r>
                      <a:endParaRPr lang="en-US" dirty="0"/>
                    </a:p>
                  </a:txBody>
                  <a:tcPr/>
                </a:tc>
              </a:tr>
            </a:tbl>
          </a:graphicData>
        </a:graphic>
      </p:graphicFrame>
      <p:sp>
        <p:nvSpPr>
          <p:cNvPr id="24" name="Right Brace 23"/>
          <p:cNvSpPr/>
          <p:nvPr/>
        </p:nvSpPr>
        <p:spPr>
          <a:xfrm rot="10800000">
            <a:off x="5562596" y="1554637"/>
            <a:ext cx="304800" cy="106680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5105400" y="1903371"/>
            <a:ext cx="587320" cy="369332"/>
          </a:xfrm>
          <a:prstGeom prst="rect">
            <a:avLst/>
          </a:prstGeom>
          <a:noFill/>
        </p:spPr>
        <p:txBody>
          <a:bodyPr wrap="square" rtlCol="0">
            <a:spAutoFit/>
          </a:bodyPr>
          <a:lstStyle/>
          <a:p>
            <a:r>
              <a:rPr lang="en-US" dirty="0" smtClean="0"/>
              <a:t>IMs</a:t>
            </a:r>
            <a:endParaRPr lang="en-US" baseline="-25000" dirty="0"/>
          </a:p>
        </p:txBody>
      </p:sp>
      <p:sp>
        <p:nvSpPr>
          <p:cNvPr id="27" name="Right Brace 26"/>
          <p:cNvSpPr/>
          <p:nvPr/>
        </p:nvSpPr>
        <p:spPr>
          <a:xfrm rot="10800000">
            <a:off x="5562601" y="3047999"/>
            <a:ext cx="304800" cy="182879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5105400" y="3745468"/>
            <a:ext cx="587320" cy="369332"/>
          </a:xfrm>
          <a:prstGeom prst="rect">
            <a:avLst/>
          </a:prstGeom>
          <a:noFill/>
        </p:spPr>
        <p:txBody>
          <a:bodyPr wrap="square" rtlCol="0">
            <a:spAutoFit/>
          </a:bodyPr>
          <a:lstStyle/>
          <a:p>
            <a:r>
              <a:rPr lang="en-US" dirty="0" smtClean="0"/>
              <a:t>PFs</a:t>
            </a:r>
            <a:endParaRPr lang="en-US" baseline="-25000" dirty="0"/>
          </a:p>
        </p:txBody>
      </p:sp>
    </p:spTree>
    <p:extLst>
      <p:ext uri="{BB962C8B-B14F-4D97-AF65-F5344CB8AC3E}">
        <p14:creationId xmlns:p14="http://schemas.microsoft.com/office/powerpoint/2010/main" val="3955528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dirty="0" smtClean="0"/>
              <a:t>Metric - Fitness</a:t>
            </a:r>
            <a:endParaRPr lang="en-US" dirty="0"/>
          </a:p>
        </p:txBody>
      </p:sp>
      <p:sp>
        <p:nvSpPr>
          <p:cNvPr id="3" name="Content Placeholder 2"/>
          <p:cNvSpPr>
            <a:spLocks noGrp="1"/>
          </p:cNvSpPr>
          <p:nvPr>
            <p:ph idx="1"/>
          </p:nvPr>
        </p:nvSpPr>
        <p:spPr>
          <a:xfrm>
            <a:off x="381000" y="1219200"/>
            <a:ext cx="8077200" cy="1676400"/>
          </a:xfrm>
        </p:spPr>
        <p:txBody>
          <a:bodyPr>
            <a:normAutofit fontScale="92500" lnSpcReduction="20000"/>
          </a:bodyPr>
          <a:lstStyle/>
          <a:p>
            <a:pPr marL="582930" indent="-514350">
              <a:buFont typeface="Wingdings" pitchFamily="2" charset="2"/>
              <a:buChar char="§"/>
            </a:pPr>
            <a:r>
              <a:rPr lang="en-US" dirty="0" smtClean="0"/>
              <a:t>When engaged, fitness rewards</a:t>
            </a:r>
          </a:p>
          <a:p>
            <a:pPr marL="912114" lvl="1" indent="-514350">
              <a:buFont typeface="Wingdings" pitchFamily="2" charset="2"/>
              <a:buChar char="§"/>
            </a:pPr>
            <a:r>
              <a:rPr lang="en-US" dirty="0" smtClean="0"/>
              <a:t>More surviving units</a:t>
            </a:r>
          </a:p>
          <a:p>
            <a:pPr marL="912114" lvl="1" indent="-514350">
              <a:buFont typeface="Wingdings" pitchFamily="2" charset="2"/>
              <a:buChar char="§"/>
            </a:pPr>
            <a:r>
              <a:rPr lang="en-US" dirty="0" smtClean="0"/>
              <a:t>More expensive units</a:t>
            </a:r>
          </a:p>
          <a:p>
            <a:pPr marL="912114" lvl="1" indent="-514350">
              <a:buFont typeface="Wingdings" pitchFamily="2" charset="2"/>
              <a:buChar char="§"/>
            </a:pPr>
            <a:r>
              <a:rPr lang="en-US" dirty="0" smtClean="0"/>
              <a:t>Short game</a:t>
            </a:r>
          </a:p>
        </p:txBody>
      </p:sp>
      <p:sp>
        <p:nvSpPr>
          <p:cNvPr id="5" name="Slide Number Placeholder 4"/>
          <p:cNvSpPr>
            <a:spLocks noGrp="1"/>
          </p:cNvSpPr>
          <p:nvPr>
            <p:ph type="sldNum" sz="quarter" idx="12"/>
          </p:nvPr>
        </p:nvSpPr>
        <p:spPr/>
        <p:txBody>
          <a:bodyPr/>
          <a:lstStyle/>
          <a:p>
            <a:fld id="{5C42578D-7C0D-4A6B-B9A6-FD2D3715BE21}" type="slidenum">
              <a:rPr lang="en-US" smtClean="0"/>
              <a:pPr/>
              <a:t>9</a:t>
            </a:fld>
            <a:endParaRPr lang="en-US"/>
          </a:p>
        </p:txBody>
      </p:sp>
      <p:sp>
        <p:nvSpPr>
          <p:cNvPr id="31" name="Footer Placeholder 3"/>
          <p:cNvSpPr>
            <a:spLocks noGrp="1"/>
          </p:cNvSpPr>
          <p:nvPr>
            <p:ph type="ftr" sz="quarter" idx="11"/>
          </p:nvPr>
        </p:nvSpPr>
        <p:spPr>
          <a:xfrm>
            <a:off x="914400" y="6416675"/>
            <a:ext cx="5562600" cy="365125"/>
          </a:xfrm>
        </p:spPr>
        <p:txBody>
          <a:bodyPr/>
          <a:lstStyle/>
          <a:p>
            <a:r>
              <a:rPr lang="en-US" dirty="0" smtClean="0"/>
              <a:t>Evolutionary Computing Systems Lab (ECSL), University of Nevada, Reno</a:t>
            </a:r>
            <a:endParaRPr lang="en-US" dirty="0"/>
          </a:p>
        </p:txBody>
      </p:sp>
      <p:sp>
        <p:nvSpPr>
          <p:cNvPr id="38" name="Content Placeholder 2"/>
          <p:cNvSpPr txBox="1">
            <a:spLocks/>
          </p:cNvSpPr>
          <p:nvPr/>
        </p:nvSpPr>
        <p:spPr>
          <a:xfrm>
            <a:off x="497264" y="3919584"/>
            <a:ext cx="8458200" cy="1104900"/>
          </a:xfrm>
          <a:prstGeom prst="rect">
            <a:avLst/>
          </a:prstGeom>
        </p:spPr>
        <p:txBody>
          <a:bodyPr vert="horz">
            <a:norm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582930" indent="-514350">
              <a:buFont typeface="Wingdings" pitchFamily="2" charset="2"/>
              <a:buChar char="§"/>
            </a:pPr>
            <a:r>
              <a:rPr lang="en-US" sz="2800" dirty="0" smtClean="0"/>
              <a:t>Without engagement, fitness rewards</a:t>
            </a:r>
          </a:p>
          <a:p>
            <a:pPr marL="912114" lvl="1" indent="-514350">
              <a:buFont typeface="Wingdings" pitchFamily="2" charset="2"/>
              <a:buChar char="§"/>
            </a:pPr>
            <a:r>
              <a:rPr lang="en-US" sz="2400" dirty="0" smtClean="0"/>
              <a:t>Movements in the right direction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19400"/>
            <a:ext cx="5334000" cy="974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5024484"/>
            <a:ext cx="3429000"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248400" y="3210580"/>
            <a:ext cx="559769" cy="523220"/>
          </a:xfrm>
          <a:prstGeom prst="rect">
            <a:avLst/>
          </a:prstGeom>
          <a:noFill/>
        </p:spPr>
        <p:txBody>
          <a:bodyPr wrap="none" rtlCol="0">
            <a:spAutoFit/>
          </a:bodyPr>
          <a:lstStyle/>
          <a:p>
            <a:r>
              <a:rPr lang="en-US" sz="2800" dirty="0" smtClean="0"/>
              <a:t>(1)</a:t>
            </a:r>
            <a:endParaRPr lang="en-US" sz="2800" dirty="0"/>
          </a:p>
        </p:txBody>
      </p:sp>
      <p:sp>
        <p:nvSpPr>
          <p:cNvPr id="11" name="TextBox 10"/>
          <p:cNvSpPr txBox="1"/>
          <p:nvPr/>
        </p:nvSpPr>
        <p:spPr>
          <a:xfrm>
            <a:off x="6324600" y="5181600"/>
            <a:ext cx="582211" cy="523220"/>
          </a:xfrm>
          <a:prstGeom prst="rect">
            <a:avLst/>
          </a:prstGeom>
          <a:noFill/>
        </p:spPr>
        <p:txBody>
          <a:bodyPr wrap="none" rtlCol="0">
            <a:spAutoFit/>
          </a:bodyPr>
          <a:lstStyle/>
          <a:p>
            <a:r>
              <a:rPr lang="en-US" sz="2800" dirty="0" smtClean="0"/>
              <a:t>(2)</a:t>
            </a:r>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val="1069590372"/>
              </p:ext>
            </p:extLst>
          </p:nvPr>
        </p:nvGraphicFramePr>
        <p:xfrm>
          <a:off x="6172201" y="1207708"/>
          <a:ext cx="2846746" cy="2002872"/>
        </p:xfrm>
        <a:graphic>
          <a:graphicData uri="http://schemas.openxmlformats.org/drawingml/2006/table">
            <a:tbl>
              <a:tblPr firstRow="1" bandRow="1">
                <a:tableStyleId>{5C22544A-7EE6-4342-B048-85BDC9FD1C3A}</a:tableStyleId>
              </a:tblPr>
              <a:tblGrid>
                <a:gridCol w="685799"/>
                <a:gridCol w="1372241"/>
                <a:gridCol w="788706"/>
              </a:tblGrid>
              <a:tr h="560324">
                <a:tc>
                  <a:txBody>
                    <a:bodyPr/>
                    <a:lstStyle/>
                    <a:p>
                      <a:r>
                        <a:rPr lang="en-US" sz="1300" dirty="0" smtClean="0"/>
                        <a:t>Parameters</a:t>
                      </a:r>
                      <a:endParaRPr lang="en-US" sz="1300" dirty="0"/>
                    </a:p>
                  </a:txBody>
                  <a:tcPr/>
                </a:tc>
                <a:tc>
                  <a:txBody>
                    <a:bodyPr/>
                    <a:lstStyle/>
                    <a:p>
                      <a:r>
                        <a:rPr lang="en-US" sz="1300" dirty="0" smtClean="0"/>
                        <a:t>Description</a:t>
                      </a:r>
                      <a:endParaRPr lang="en-US" sz="1300" dirty="0"/>
                    </a:p>
                  </a:txBody>
                  <a:tcPr/>
                </a:tc>
                <a:tc>
                  <a:txBody>
                    <a:bodyPr/>
                    <a:lstStyle/>
                    <a:p>
                      <a:r>
                        <a:rPr lang="en-US" sz="1300" dirty="0" smtClean="0"/>
                        <a:t>Default</a:t>
                      </a:r>
                      <a:endParaRPr lang="en-US" sz="1300" dirty="0"/>
                    </a:p>
                  </a:txBody>
                  <a:tcPr/>
                </a:tc>
              </a:tr>
              <a:tr h="385080">
                <a:tc>
                  <a:txBody>
                    <a:bodyPr/>
                    <a:lstStyle/>
                    <a:p>
                      <a:r>
                        <a:rPr lang="en-US" sz="1300" dirty="0" smtClean="0"/>
                        <a:t>S</a:t>
                      </a:r>
                      <a:r>
                        <a:rPr lang="en-US" sz="1300" baseline="-25000" dirty="0" smtClean="0"/>
                        <a:t>M</a:t>
                      </a:r>
                      <a:endParaRPr lang="en-US" sz="1300" baseline="-25000" dirty="0"/>
                    </a:p>
                  </a:txBody>
                  <a:tcPr/>
                </a:tc>
                <a:tc>
                  <a:txBody>
                    <a:bodyPr/>
                    <a:lstStyle/>
                    <a:p>
                      <a:r>
                        <a:rPr lang="en-US" sz="1300" dirty="0" smtClean="0"/>
                        <a:t>Marine</a:t>
                      </a:r>
                      <a:endParaRPr lang="en-US" sz="1300" dirty="0"/>
                    </a:p>
                  </a:txBody>
                  <a:tcPr/>
                </a:tc>
                <a:tc>
                  <a:txBody>
                    <a:bodyPr/>
                    <a:lstStyle/>
                    <a:p>
                      <a:r>
                        <a:rPr lang="en-US" sz="1300" dirty="0" smtClean="0"/>
                        <a:t>100</a:t>
                      </a:r>
                      <a:endParaRPr lang="en-US" sz="1300" dirty="0"/>
                    </a:p>
                  </a:txBody>
                  <a:tcPr/>
                </a:tc>
              </a:tr>
              <a:tr h="336194">
                <a:tc>
                  <a:txBody>
                    <a:bodyPr/>
                    <a:lstStyle/>
                    <a:p>
                      <a:r>
                        <a:rPr lang="en-US" sz="1300" dirty="0" smtClean="0"/>
                        <a:t>S</a:t>
                      </a:r>
                      <a:r>
                        <a:rPr lang="en-US" sz="1300" baseline="-25000" dirty="0" smtClean="0"/>
                        <a:t>T</a:t>
                      </a:r>
                      <a:endParaRPr lang="en-US" sz="1300" baseline="-25000" dirty="0"/>
                    </a:p>
                  </a:txBody>
                  <a:tcPr/>
                </a:tc>
                <a:tc>
                  <a:txBody>
                    <a:bodyPr/>
                    <a:lstStyle/>
                    <a:p>
                      <a:r>
                        <a:rPr lang="en-US" sz="1300" dirty="0" smtClean="0"/>
                        <a:t>Tank</a:t>
                      </a:r>
                      <a:endParaRPr lang="en-US" sz="1300" dirty="0"/>
                    </a:p>
                  </a:txBody>
                  <a:tcPr/>
                </a:tc>
                <a:tc>
                  <a:txBody>
                    <a:bodyPr/>
                    <a:lstStyle/>
                    <a:p>
                      <a:r>
                        <a:rPr lang="en-US" sz="1300" dirty="0" smtClean="0"/>
                        <a:t>700</a:t>
                      </a:r>
                      <a:endParaRPr lang="en-US" sz="1300" dirty="0"/>
                    </a:p>
                  </a:txBody>
                  <a:tcPr/>
                </a:tc>
              </a:tr>
              <a:tr h="336194">
                <a:tc>
                  <a:txBody>
                    <a:bodyPr/>
                    <a:lstStyle/>
                    <a:p>
                      <a:r>
                        <a:rPr lang="en-US" sz="1300" dirty="0" err="1" smtClean="0"/>
                        <a:t>S</a:t>
                      </a:r>
                      <a:r>
                        <a:rPr lang="en-US" sz="1300" baseline="-25000" dirty="0" err="1" smtClean="0"/>
                        <a:t>time</a:t>
                      </a:r>
                      <a:endParaRPr lang="en-US" sz="1300" baseline="-25000" dirty="0"/>
                    </a:p>
                  </a:txBody>
                  <a:tcPr/>
                </a:tc>
                <a:tc>
                  <a:txBody>
                    <a:bodyPr/>
                    <a:lstStyle/>
                    <a:p>
                      <a:r>
                        <a:rPr lang="en-US" sz="1300" dirty="0" smtClean="0"/>
                        <a:t>Time Weight</a:t>
                      </a:r>
                      <a:endParaRPr lang="en-US" sz="1300" dirty="0"/>
                    </a:p>
                  </a:txBody>
                  <a:tcPr/>
                </a:tc>
                <a:tc>
                  <a:txBody>
                    <a:bodyPr/>
                    <a:lstStyle/>
                    <a:p>
                      <a:r>
                        <a:rPr lang="en-US" sz="1300" dirty="0" smtClean="0"/>
                        <a:t>100</a:t>
                      </a:r>
                      <a:endParaRPr lang="en-US" sz="1300" dirty="0"/>
                    </a:p>
                  </a:txBody>
                  <a:tcPr/>
                </a:tc>
              </a:tr>
              <a:tr h="385080">
                <a:tc>
                  <a:txBody>
                    <a:bodyPr/>
                    <a:lstStyle/>
                    <a:p>
                      <a:r>
                        <a:rPr lang="en-US" sz="1300" dirty="0" err="1" smtClean="0"/>
                        <a:t>S</a:t>
                      </a:r>
                      <a:r>
                        <a:rPr lang="en-US" sz="1300" baseline="-25000" dirty="0" err="1" smtClean="0"/>
                        <a:t>dist</a:t>
                      </a:r>
                      <a:endParaRPr lang="en-US" sz="1300" baseline="-25000" dirty="0"/>
                    </a:p>
                  </a:txBody>
                  <a:tcPr/>
                </a:tc>
                <a:tc>
                  <a:txBody>
                    <a:bodyPr/>
                    <a:lstStyle/>
                    <a:p>
                      <a:r>
                        <a:rPr lang="en-US" sz="1300" dirty="0" smtClean="0"/>
                        <a:t>Distance Weight</a:t>
                      </a:r>
                      <a:endParaRPr lang="en-US" sz="1300" dirty="0"/>
                    </a:p>
                  </a:txBody>
                  <a:tcPr/>
                </a:tc>
                <a:tc>
                  <a:txBody>
                    <a:bodyPr/>
                    <a:lstStyle/>
                    <a:p>
                      <a:r>
                        <a:rPr lang="en-US" sz="1300" dirty="0" smtClean="0"/>
                        <a:t>100</a:t>
                      </a:r>
                      <a:endParaRPr lang="en-US" sz="1300" dirty="0"/>
                    </a:p>
                  </a:txBody>
                  <a:tcPr/>
                </a:tc>
              </a:tr>
            </a:tbl>
          </a:graphicData>
        </a:graphic>
      </p:graphicFrame>
      <p:sp>
        <p:nvSpPr>
          <p:cNvPr id="14" name="Rounded Rectangle 13"/>
          <p:cNvSpPr/>
          <p:nvPr/>
        </p:nvSpPr>
        <p:spPr>
          <a:xfrm>
            <a:off x="1600200" y="2857501"/>
            <a:ext cx="1524000" cy="353080"/>
          </a:xfrm>
          <a:prstGeom prst="round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ounded Rectangle 14"/>
          <p:cNvSpPr/>
          <p:nvPr/>
        </p:nvSpPr>
        <p:spPr>
          <a:xfrm>
            <a:off x="4038600" y="2857501"/>
            <a:ext cx="1524000" cy="353080"/>
          </a:xfrm>
          <a:prstGeom prst="round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ounded Rectangle 16"/>
          <p:cNvSpPr/>
          <p:nvPr/>
        </p:nvSpPr>
        <p:spPr>
          <a:xfrm>
            <a:off x="3292507" y="2857501"/>
            <a:ext cx="425385" cy="353080"/>
          </a:xfrm>
          <a:prstGeom prst="round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Rounded Rectangle 17"/>
          <p:cNvSpPr/>
          <p:nvPr/>
        </p:nvSpPr>
        <p:spPr>
          <a:xfrm>
            <a:off x="5715000" y="2860251"/>
            <a:ext cx="425385" cy="353080"/>
          </a:xfrm>
          <a:prstGeom prst="round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Rounded Rectangle 18"/>
          <p:cNvSpPr/>
          <p:nvPr/>
        </p:nvSpPr>
        <p:spPr>
          <a:xfrm>
            <a:off x="2193892" y="3213330"/>
            <a:ext cx="3368708" cy="706253"/>
          </a:xfrm>
          <a:prstGeom prst="round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xit" presetSubtype="0" fill="hold" grpId="1" nodeType="withEffect">
                                  <p:stCondLst>
                                    <p:cond delay="0"/>
                                  </p:stCondLst>
                                  <p:childTnLst>
                                    <p:animEffect transition="out" filter="fade">
                                      <p:cBhvr>
                                        <p:cTn id="20" dur="500"/>
                                        <p:tgtEl>
                                          <p:spTgt spid="14"/>
                                        </p:tgtEl>
                                      </p:cBhvr>
                                    </p:animEffect>
                                    <p:set>
                                      <p:cBhvr>
                                        <p:cTn id="21" dur="1" fill="hold">
                                          <p:stCondLst>
                                            <p:cond delay="499"/>
                                          </p:stCondLst>
                                        </p:cTn>
                                        <p:tgtEl>
                                          <p:spTgt spid="14"/>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5"/>
                                        </p:tgtEl>
                                      </p:cBhvr>
                                    </p:animEffect>
                                    <p:set>
                                      <p:cBhvr>
                                        <p:cTn id="24" dur="1" fill="hold">
                                          <p:stCondLst>
                                            <p:cond delay="499"/>
                                          </p:stCondLst>
                                        </p:cTn>
                                        <p:tgtEl>
                                          <p:spTgt spid="1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xit" presetSubtype="0" fill="hold" grpId="1" nodeType="withEffect">
                                  <p:stCondLst>
                                    <p:cond delay="0"/>
                                  </p:stCondLst>
                                  <p:childTnLst>
                                    <p:animEffect transition="out" filter="fade">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8"/>
                                        </p:tgtEl>
                                      </p:cBhvr>
                                    </p:animEffect>
                                    <p:set>
                                      <p:cBhvr>
                                        <p:cTn id="35" dur="1" fill="hold">
                                          <p:stCondLst>
                                            <p:cond delay="499"/>
                                          </p:stCondLst>
                                        </p:cTn>
                                        <p:tgtEl>
                                          <p:spTgt spid="1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9"/>
                                        </p:tgtEl>
                                      </p:cBhvr>
                                    </p:animEffect>
                                    <p:set>
                                      <p:cBhvr>
                                        <p:cTn id="40"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7" grpId="0" animBg="1"/>
      <p:bldP spid="17" grpId="1" animBg="1"/>
      <p:bldP spid="18" grpId="0" animBg="1"/>
      <p:bldP spid="18" grpId="1" animBg="1"/>
      <p:bldP spid="19" grpId="0" animBg="1"/>
      <p:bldP spid="19"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15781</TotalTime>
  <Words>2789</Words>
  <Application>Microsoft Office PowerPoint</Application>
  <PresentationFormat>On-screen Show (4:3)</PresentationFormat>
  <Paragraphs>397</Paragraphs>
  <Slides>18</Slides>
  <Notes>18</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Metro</vt:lpstr>
      <vt:lpstr>Comparing Heuristic Search Methods for Finding Effective Group Behaviors in RTS Game</vt:lpstr>
      <vt:lpstr>Outline</vt:lpstr>
      <vt:lpstr>Real-Time Strategy Game</vt:lpstr>
      <vt:lpstr>Previous Work</vt:lpstr>
      <vt:lpstr>Scenario</vt:lpstr>
      <vt:lpstr>Representation - Influence Map</vt:lpstr>
      <vt:lpstr>Representation - Potential Field</vt:lpstr>
      <vt:lpstr>Representation - Encoding</vt:lpstr>
      <vt:lpstr>Metric - Fitness</vt:lpstr>
      <vt:lpstr>Methodology – Hillclimbers</vt:lpstr>
      <vt:lpstr>Methodology - GA</vt:lpstr>
      <vt:lpstr>Results - Quality</vt:lpstr>
      <vt:lpstr>Results - Reliability</vt:lpstr>
      <vt:lpstr>Results - Speed</vt:lpstr>
      <vt:lpstr>Results - Robustness</vt:lpstr>
      <vt:lpstr>Best Solution in Intermediate</vt:lpstr>
      <vt:lpstr>Conclusions and Future Work</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Coevolving Influence Maps for Spatial Team Tactics in a RTS Game</dc:title>
  <dc:creator>Pippa</dc:creator>
  <cp:lastModifiedBy>simingl</cp:lastModifiedBy>
  <cp:revision>1750</cp:revision>
  <dcterms:created xsi:type="dcterms:W3CDTF">2010-06-25T19:34:11Z</dcterms:created>
  <dcterms:modified xsi:type="dcterms:W3CDTF">2013-06-22T12:52:03Z</dcterms:modified>
</cp:coreProperties>
</file>