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handoutMasterIdLst>
    <p:handoutMasterId r:id="rId20"/>
  </p:handoutMasterIdLst>
  <p:sldIdLst>
    <p:sldId id="256" r:id="rId2"/>
    <p:sldId id="257" r:id="rId3"/>
    <p:sldId id="282" r:id="rId4"/>
    <p:sldId id="260" r:id="rId5"/>
    <p:sldId id="300" r:id="rId6"/>
    <p:sldId id="292" r:id="rId7"/>
    <p:sldId id="261" r:id="rId8"/>
    <p:sldId id="293" r:id="rId9"/>
    <p:sldId id="287" r:id="rId10"/>
    <p:sldId id="286" r:id="rId11"/>
    <p:sldId id="299" r:id="rId12"/>
    <p:sldId id="263" r:id="rId13"/>
    <p:sldId id="295" r:id="rId14"/>
    <p:sldId id="296" r:id="rId15"/>
    <p:sldId id="298" r:id="rId16"/>
    <p:sldId id="280"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8882" autoAdjust="0"/>
    <p:restoredTop sz="71960" autoAdjust="0"/>
  </p:normalViewPr>
  <p:slideViewPr>
    <p:cSldViewPr>
      <p:cViewPr>
        <p:scale>
          <a:sx n="100" d="100"/>
          <a:sy n="100" d="100"/>
        </p:scale>
        <p:origin x="-1944" y="-48"/>
      </p:cViewPr>
      <p:guideLst>
        <p:guide orient="horz" pos="2160"/>
        <p:guide pos="2880"/>
      </p:guideLst>
    </p:cSldViewPr>
  </p:slideViewPr>
  <p:outlineViewPr>
    <p:cViewPr>
      <p:scale>
        <a:sx n="33" d="100"/>
        <a:sy n="33" d="100"/>
      </p:scale>
      <p:origin x="0" y="177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15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933953-1C87-46C1-AC7A-3EF6DB062F3F}" type="datetimeFigureOut">
              <a:rPr lang="en-US" smtClean="0"/>
              <a:pPr/>
              <a:t>7/31/2013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6D0800-B61E-445A-9FC4-D870CD01AC29}" type="slidenum">
              <a:rPr lang="en-US" smtClean="0"/>
              <a:pPr/>
              <a:t>‹#›</a:t>
            </a:fld>
            <a:endParaRPr lang="en-US"/>
          </a:p>
        </p:txBody>
      </p:sp>
    </p:spTree>
    <p:extLst>
      <p:ext uri="{BB962C8B-B14F-4D97-AF65-F5344CB8AC3E}">
        <p14:creationId xmlns:p14="http://schemas.microsoft.com/office/powerpoint/2010/main" val="3527741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D46645-0472-496D-AC14-9D006E3B371A}" type="datetimeFigureOut">
              <a:rPr lang="en-US" smtClean="0"/>
              <a:pPr/>
              <a:t>7/31/2013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2EBDE5-8D8C-4015-94D3-20876F5F1434}" type="slidenum">
              <a:rPr lang="en-US" smtClean="0"/>
              <a:pPr/>
              <a:t>‹#›</a:t>
            </a:fld>
            <a:endParaRPr lang="en-US"/>
          </a:p>
        </p:txBody>
      </p:sp>
    </p:spTree>
    <p:extLst>
      <p:ext uri="{BB962C8B-B14F-4D97-AF65-F5344CB8AC3E}">
        <p14:creationId xmlns:p14="http://schemas.microsoft.com/office/powerpoint/2010/main" val="2976057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Thank you all for</a:t>
            </a:r>
            <a:r>
              <a:rPr lang="en-US" baseline="0" dirty="0" smtClean="0"/>
              <a:t> being here</a:t>
            </a:r>
          </a:p>
          <a:p>
            <a:pPr>
              <a:buFont typeface="Arial" pitchFamily="34" charset="0"/>
              <a:buChar char="•"/>
            </a:pPr>
            <a:r>
              <a:rPr lang="en-US" baseline="0" dirty="0" smtClean="0"/>
              <a:t>My name is </a:t>
            </a:r>
            <a:r>
              <a:rPr lang="en-US" baseline="0" dirty="0" err="1" smtClean="0"/>
              <a:t>Siming</a:t>
            </a:r>
            <a:r>
              <a:rPr lang="en-US" baseline="0" dirty="0" smtClean="0"/>
              <a:t> Liu, I am from the Evolutionary Computing Systems Lab at University of Nevada, Reno.</a:t>
            </a:r>
          </a:p>
          <a:p>
            <a:pPr>
              <a:buFont typeface="Arial" pitchFamily="34" charset="0"/>
              <a:buChar char="•"/>
            </a:pPr>
            <a:r>
              <a:rPr lang="en-US" baseline="0" dirty="0" smtClean="0"/>
              <a:t>Today, I’m going to present part of my ongoing research – Using CIGAR  for Finding Effective Group Behaviors in RTS Game.</a:t>
            </a:r>
            <a:endParaRPr lang="en-US" dirty="0"/>
          </a:p>
        </p:txBody>
      </p:sp>
      <p:sp>
        <p:nvSpPr>
          <p:cNvPr id="4" name="Slide Number Placeholder 3"/>
          <p:cNvSpPr>
            <a:spLocks noGrp="1"/>
          </p:cNvSpPr>
          <p:nvPr>
            <p:ph type="sldNum" sz="quarter" idx="10"/>
          </p:nvPr>
        </p:nvSpPr>
        <p:spPr/>
        <p:txBody>
          <a:bodyPr/>
          <a:lstStyle/>
          <a:p>
            <a:fld id="{392EBDE5-8D8C-4015-94D3-20876F5F143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We </a:t>
            </a:r>
            <a:r>
              <a:rPr lang="en-US" baseline="0" dirty="0" smtClean="0"/>
              <a:t>apply our GA to find effective group behaviors on the five predefined scenarios sequentially.</a:t>
            </a:r>
          </a:p>
          <a:p>
            <a:pPr>
              <a:buFont typeface="Arial" pitchFamily="34" charset="0"/>
              <a:buChar char="•"/>
            </a:pPr>
            <a:endParaRPr lang="en-US" baseline="0" dirty="0" smtClean="0"/>
          </a:p>
          <a:p>
            <a:pPr>
              <a:buFont typeface="Arial" pitchFamily="34" charset="0"/>
              <a:buChar char="•"/>
            </a:pPr>
            <a:r>
              <a:rPr lang="en-US" baseline="0" dirty="0" smtClean="0"/>
              <a:t>Our GA used population size 80 and ran for 60 generations.</a:t>
            </a:r>
          </a:p>
          <a:p>
            <a:pPr>
              <a:buFont typeface="Arial" pitchFamily="34" charset="0"/>
              <a:buChar char="•"/>
            </a:pPr>
            <a:endParaRPr lang="en-US" dirty="0" smtClean="0"/>
          </a:p>
          <a:p>
            <a:pPr>
              <a:buFont typeface="Arial" pitchFamily="34" charset="0"/>
              <a:buChar char="•"/>
            </a:pPr>
            <a:r>
              <a:rPr lang="en-US" dirty="0" smtClean="0"/>
              <a:t>We used CHC selection which is a cross generation elitist selection. </a:t>
            </a:r>
          </a:p>
          <a:p>
            <a:pPr>
              <a:buFont typeface="Arial" pitchFamily="34" charset="0"/>
              <a:buChar char="•"/>
            </a:pPr>
            <a:endParaRPr lang="en-US" dirty="0" smtClean="0"/>
          </a:p>
          <a:p>
            <a:pPr>
              <a:buFont typeface="Arial" pitchFamily="34" charset="0"/>
              <a:buChar char="•"/>
            </a:pPr>
            <a:r>
              <a:rPr lang="en-US" dirty="0" smtClean="0"/>
              <a:t>The</a:t>
            </a:r>
            <a:r>
              <a:rPr lang="en-US" baseline="0" dirty="0" smtClean="0"/>
              <a:t> probability of crossover is 0.88 (point eight eight), and the probability of mutation is 0.01(point zero one).</a:t>
            </a:r>
          </a:p>
        </p:txBody>
      </p:sp>
      <p:sp>
        <p:nvSpPr>
          <p:cNvPr id="4" name="Slide Number Placeholder 3"/>
          <p:cNvSpPr>
            <a:spLocks noGrp="1"/>
          </p:cNvSpPr>
          <p:nvPr>
            <p:ph type="sldNum" sz="quarter" idx="10"/>
          </p:nvPr>
        </p:nvSpPr>
        <p:spPr/>
        <p:txBody>
          <a:bodyPr/>
          <a:lstStyle/>
          <a:p>
            <a:fld id="{392EBDE5-8D8C-4015-94D3-20876F5F143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a:buChar char="•"/>
            </a:pPr>
            <a:r>
              <a:rPr lang="en-US" baseline="0" dirty="0" smtClean="0"/>
              <a:t>Then we apply CIGAR on the 5 scenarios with the same order.</a:t>
            </a:r>
          </a:p>
          <a:p>
            <a:pPr marL="171450" indent="-171450">
              <a:buFont typeface="Arial"/>
              <a:buChar char="•"/>
            </a:pPr>
            <a:r>
              <a:rPr lang="en-US" baseline="0" dirty="0" smtClean="0"/>
              <a:t>The GA parameters are the same with the previous one.</a:t>
            </a:r>
          </a:p>
          <a:p>
            <a:pPr marL="171450" indent="-171450">
              <a:buFont typeface="Arial"/>
              <a:buChar char="•"/>
            </a:pPr>
            <a:r>
              <a:rPr lang="en-US" baseline="0" dirty="0" smtClean="0"/>
              <a:t>We use Hamming distance to measure our solution similarity, and use a “Closest to best” injection strategy to choose individuals from case-base to be injected into CIGAR’s population. </a:t>
            </a:r>
          </a:p>
          <a:p>
            <a:pPr marL="171450" indent="-171450">
              <a:buFont typeface="Arial"/>
              <a:buChar char="•"/>
            </a:pPr>
            <a:r>
              <a:rPr lang="en-US" baseline="0" dirty="0" smtClean="0"/>
              <a:t>In our case, we inject four cases retrieved from case-base every 6 generation.</a:t>
            </a:r>
          </a:p>
        </p:txBody>
      </p:sp>
      <p:sp>
        <p:nvSpPr>
          <p:cNvPr id="4" name="Slide Number Placeholder 3"/>
          <p:cNvSpPr>
            <a:spLocks noGrp="1"/>
          </p:cNvSpPr>
          <p:nvPr>
            <p:ph type="sldNum" sz="quarter" idx="10"/>
          </p:nvPr>
        </p:nvSpPr>
        <p:spPr/>
        <p:txBody>
          <a:bodyPr/>
          <a:lstStyle/>
          <a:p>
            <a:fld id="{392EBDE5-8D8C-4015-94D3-20876F5F143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All our results are the average of 10 runs with different random seeds.</a:t>
            </a:r>
          </a:p>
          <a:p>
            <a:pPr>
              <a:buFont typeface="Arial" pitchFamily="34" charset="0"/>
              <a:buChar char="•"/>
            </a:pPr>
            <a:endParaRPr lang="en-US" i="0" baseline="0" dirty="0" smtClean="0"/>
          </a:p>
          <a:p>
            <a:pPr>
              <a:buFont typeface="Arial" pitchFamily="34" charset="0"/>
              <a:buChar char="•"/>
            </a:pPr>
            <a:r>
              <a:rPr lang="en-US" i="0" baseline="0" dirty="0" smtClean="0"/>
              <a:t>This is the results of GA and CIGAR on Concentrated scenario. This scenario is the third one after Intermediate and Dispersed scenario. Therefore, there are already 7.9 cases in the case-base. </a:t>
            </a:r>
          </a:p>
          <a:p>
            <a:pPr>
              <a:buFont typeface="Arial" pitchFamily="34" charset="0"/>
              <a:buChar char="•"/>
            </a:pPr>
            <a:endParaRPr lang="en-US" i="0" baseline="0" dirty="0" smtClean="0"/>
          </a:p>
          <a:p>
            <a:pPr>
              <a:buFont typeface="Arial" pitchFamily="34" charset="0"/>
              <a:buChar char="•"/>
            </a:pPr>
            <a:r>
              <a:rPr lang="en-US" i="0" baseline="0" dirty="0" smtClean="0"/>
              <a:t>We can see the CIGAR with the case injection performed better than GA.</a:t>
            </a:r>
          </a:p>
        </p:txBody>
      </p:sp>
      <p:sp>
        <p:nvSpPr>
          <p:cNvPr id="4" name="Slide Number Placeholder 3"/>
          <p:cNvSpPr>
            <a:spLocks noGrp="1"/>
          </p:cNvSpPr>
          <p:nvPr>
            <p:ph type="sldNum" sz="quarter" idx="10"/>
          </p:nvPr>
        </p:nvSpPr>
        <p:spPr/>
        <p:txBody>
          <a:bodyPr/>
          <a:lstStyle/>
          <a:p>
            <a:fld id="{392EBDE5-8D8C-4015-94D3-20876F5F143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i="0" baseline="0" dirty="0" smtClean="0"/>
              <a:t>From the quality point of view, </a:t>
            </a:r>
            <a:r>
              <a:rPr lang="en-US" i="0" baseline="0" dirty="0" smtClean="0"/>
              <a:t>we can see the figure, </a:t>
            </a:r>
            <a:r>
              <a:rPr lang="en-US" i="0" baseline="0" dirty="0" smtClean="0"/>
              <a:t>CIGAR and GA performed close on the first scenario, Intermediate, because our case-base is empty. Without case-injection, CIGAR is a GA.</a:t>
            </a:r>
          </a:p>
          <a:p>
            <a:pPr>
              <a:buFont typeface="Arial" pitchFamily="34" charset="0"/>
              <a:buChar char="•"/>
            </a:pPr>
            <a:r>
              <a:rPr lang="en-US" i="0" baseline="0" dirty="0" smtClean="0"/>
              <a:t>On the second and the last scenario, the enemy is relatively easy to defeat as I describe before, GA performed the same with CIGAR, on the last one it is even outperformed than CIGAR.</a:t>
            </a:r>
          </a:p>
          <a:p>
            <a:pPr>
              <a:buFont typeface="Arial" pitchFamily="34" charset="0"/>
              <a:buChar char="•"/>
            </a:pPr>
            <a:r>
              <a:rPr lang="en-US" i="0" baseline="0" dirty="0" smtClean="0"/>
              <a:t>However, on hard problems, like Concentrated and Corner, CIGAR took advantage of cases in case-base and outperformed GA.</a:t>
            </a:r>
          </a:p>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392EBDE5-8D8C-4015-94D3-20876F5F143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i="0" baseline="0" dirty="0" smtClean="0"/>
              <a:t>One of our goal of this research is finding a faster method and as reliable as GA. This figure shows the number of generations needed to find quality solutions above “1100” from our GA and CIGAR. </a:t>
            </a:r>
          </a:p>
          <a:p>
            <a:pPr>
              <a:buFont typeface="Arial" pitchFamily="34" charset="0"/>
              <a:buChar char="•"/>
            </a:pPr>
            <a:endParaRPr lang="en-US" i="0" baseline="0" dirty="0" smtClean="0"/>
          </a:p>
          <a:p>
            <a:pPr>
              <a:buFont typeface="Arial" pitchFamily="34" charset="0"/>
              <a:buChar char="•"/>
            </a:pPr>
            <a:r>
              <a:rPr lang="en-US" i="0" baseline="0" dirty="0" smtClean="0"/>
              <a:t>The GA ran on each scenario without any bias, so GA performance could reflect the difficulty of each scenario.</a:t>
            </a:r>
          </a:p>
          <a:p>
            <a:pPr>
              <a:buFont typeface="Arial" pitchFamily="34" charset="0"/>
              <a:buChar char="•"/>
            </a:pPr>
            <a:endParaRPr lang="en-US" i="0" baseline="0" dirty="0" smtClean="0"/>
          </a:p>
          <a:p>
            <a:pPr>
              <a:buFont typeface="Arial" pitchFamily="34" charset="0"/>
              <a:buChar char="•"/>
            </a:pPr>
            <a:r>
              <a:rPr lang="en-US" i="0" baseline="0" dirty="0" smtClean="0"/>
              <a:t>We can see CIGAR and GA performed the same on Intermediate scenario, however, it used much less generations on rest of the scenarios. </a:t>
            </a:r>
            <a:endParaRPr lang="en-US" baseline="0" dirty="0" smtClean="0"/>
          </a:p>
        </p:txBody>
      </p:sp>
      <p:sp>
        <p:nvSpPr>
          <p:cNvPr id="4" name="Slide Number Placeholder 3"/>
          <p:cNvSpPr>
            <a:spLocks noGrp="1"/>
          </p:cNvSpPr>
          <p:nvPr>
            <p:ph type="sldNum" sz="quarter" idx="10"/>
          </p:nvPr>
        </p:nvSpPr>
        <p:spPr/>
        <p:txBody>
          <a:bodyPr/>
          <a:lstStyle/>
          <a:p>
            <a:fld id="{392EBDE5-8D8C-4015-94D3-20876F5F143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have a movie to show the best solution trained on intermediate scenario.</a:t>
            </a:r>
          </a:p>
          <a:p>
            <a:endParaRPr lang="en-US" baseline="0" dirty="0" smtClean="0"/>
          </a:p>
          <a:p>
            <a:r>
              <a:rPr lang="en-US" baseline="0" dirty="0" smtClean="0"/>
              <a:t>The IMs tell our units where to move. </a:t>
            </a:r>
          </a:p>
          <a:p>
            <a:endParaRPr lang="en-US" baseline="0" dirty="0" smtClean="0"/>
          </a:p>
          <a:p>
            <a:r>
              <a:rPr lang="en-US" baseline="0" dirty="0" smtClean="0"/>
              <a:t>Start to attack after the units are in the correct position, and evaluate the fitness at the end of the game. We can see we don’t lose a single unit in this fight.</a:t>
            </a:r>
          </a:p>
          <a:p>
            <a:endParaRPr lang="en-US" baseline="0" dirty="0" smtClean="0"/>
          </a:p>
          <a:p>
            <a:r>
              <a:rPr lang="en-US" i="0" baseline="0" dirty="0" smtClean="0"/>
              <a:t>You can watch movies of the other scenarios on my website.</a:t>
            </a:r>
          </a:p>
        </p:txBody>
      </p:sp>
      <p:sp>
        <p:nvSpPr>
          <p:cNvPr id="4" name="Slide Number Placeholder 3"/>
          <p:cNvSpPr>
            <a:spLocks noGrp="1"/>
          </p:cNvSpPr>
          <p:nvPr>
            <p:ph type="sldNum" sz="quarter" idx="10"/>
          </p:nvPr>
        </p:nvSpPr>
        <p:spPr/>
        <p:txBody>
          <a:bodyPr/>
          <a:lstStyle/>
          <a:p>
            <a:fld id="{392EBDE5-8D8C-4015-94D3-20876F5F1434}" type="slidenum">
              <a:rPr lang="en-US" smtClean="0"/>
              <a:pPr/>
              <a:t>15</a:t>
            </a:fld>
            <a:endParaRPr lang="en-US"/>
          </a:p>
        </p:txBody>
      </p:sp>
    </p:spTree>
    <p:extLst>
      <p:ext uri="{BB962C8B-B14F-4D97-AF65-F5344CB8AC3E}">
        <p14:creationId xmlns:p14="http://schemas.microsoft.com/office/powerpoint/2010/main" val="887179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392EBDE5-8D8C-4015-94D3-20876F5F143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2EBDE5-8D8C-4015-94D3-20876F5F1434}"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itchFamily="34" charset="0"/>
              <a:buChar char="•"/>
            </a:pPr>
            <a:r>
              <a:rPr lang="en-US" baseline="0" dirty="0" smtClean="0"/>
              <a:t>Here is the outline of today’s presentation.</a:t>
            </a:r>
          </a:p>
          <a:p>
            <a:pPr marL="171450" lvl="0" indent="-171450">
              <a:buFont typeface="Arial" pitchFamily="34" charset="0"/>
              <a:buChar char="•"/>
            </a:pPr>
            <a:endParaRPr lang="en-US" baseline="0" dirty="0" smtClean="0"/>
          </a:p>
          <a:p>
            <a:pPr marL="171450" lvl="0" indent="-171450">
              <a:buFont typeface="Arial" pitchFamily="34" charset="0"/>
              <a:buChar char="•"/>
            </a:pPr>
            <a:r>
              <a:rPr lang="en-US" baseline="0" dirty="0" smtClean="0"/>
              <a:t>Our overall goal is to create an AI player that finds good group behaviors to win a skirmish in a RTS game.</a:t>
            </a:r>
          </a:p>
          <a:p>
            <a:pPr marL="171450" lvl="0" indent="-171450">
              <a:buFont typeface="Arial" pitchFamily="34" charset="0"/>
              <a:buChar char="•"/>
            </a:pPr>
            <a:endParaRPr lang="en-US" baseline="0" dirty="0" smtClean="0"/>
          </a:p>
          <a:p>
            <a:pPr marL="171450" lvl="0" indent="-171450">
              <a:buFont typeface="Arial" pitchFamily="34" charset="0"/>
              <a:buChar char="•"/>
            </a:pPr>
            <a:r>
              <a:rPr lang="en-US" dirty="0" smtClean="0"/>
              <a:t>In our </a:t>
            </a:r>
            <a:r>
              <a:rPr lang="en-US" baseline="0" dirty="0" smtClean="0"/>
              <a:t>research, we compare CIGAR to GA for finding effective group behaviors to defeat the default </a:t>
            </a:r>
            <a:r>
              <a:rPr lang="en-US" baseline="0" dirty="0" err="1" smtClean="0"/>
              <a:t>Starcraft</a:t>
            </a:r>
            <a:r>
              <a:rPr lang="en-US" baseline="0" dirty="0" smtClean="0"/>
              <a:t> AI, our baseline.</a:t>
            </a:r>
          </a:p>
          <a:p>
            <a:pPr marL="171450" lvl="0" indent="-171450">
              <a:buFont typeface="Arial" pitchFamily="34" charset="0"/>
              <a:buChar char="•"/>
            </a:pPr>
            <a:endParaRPr lang="en-US" baseline="0" dirty="0" smtClean="0"/>
          </a:p>
          <a:p>
            <a:pPr marL="171450" lvl="0" indent="-171450">
              <a:buFont typeface="Arial" pitchFamily="34" charset="0"/>
              <a:buChar char="•"/>
            </a:pPr>
            <a:r>
              <a:rPr lang="en-US" baseline="0" dirty="0" smtClean="0"/>
              <a:t>Early results showed that our hill-climbers were quick but unreliable while the genetic algorithm was slow but reliably found quality solutions a hundred percent of the time. </a:t>
            </a:r>
          </a:p>
          <a:p>
            <a:pPr marL="171450" lvl="0" indent="-171450">
              <a:buFont typeface="Arial" pitchFamily="34" charset="0"/>
              <a:buChar char="•"/>
            </a:pPr>
            <a:r>
              <a:rPr lang="en-US" baseline="0" dirty="0" smtClean="0"/>
              <a:t>CIGAR, on the other hand, finds high quality results as reliable as GA but up to twice as quickly.</a:t>
            </a:r>
          </a:p>
          <a:p>
            <a:pPr lvl="0">
              <a:buFont typeface="Arial" pitchFamily="34" charset="0"/>
              <a:buNone/>
            </a:pPr>
            <a:endParaRPr lang="en-US" baseline="0" dirty="0" smtClean="0"/>
          </a:p>
          <a:p>
            <a:pPr marL="171450" lvl="0" indent="-171450">
              <a:buFont typeface="Arial" pitchFamily="34" charset="0"/>
              <a:buChar char="•"/>
            </a:pPr>
            <a:r>
              <a:rPr lang="en-US" baseline="0" dirty="0" smtClean="0"/>
              <a:t>Before I explain our research in detail, let’s talk about what is RTS game, and why we are interested in RTS AI research.</a:t>
            </a:r>
          </a:p>
        </p:txBody>
      </p:sp>
      <p:sp>
        <p:nvSpPr>
          <p:cNvPr id="4" name="Slide Number Placeholder 3"/>
          <p:cNvSpPr>
            <a:spLocks noGrp="1"/>
          </p:cNvSpPr>
          <p:nvPr>
            <p:ph type="sldNum" sz="quarter" idx="10"/>
          </p:nvPr>
        </p:nvSpPr>
        <p:spPr/>
        <p:txBody>
          <a:bodyPr/>
          <a:lstStyle/>
          <a:p>
            <a:fld id="{392EBDE5-8D8C-4015-94D3-20876F5F143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dirty="0" smtClean="0"/>
              <a:t>RTS game stands</a:t>
            </a:r>
            <a:r>
              <a:rPr lang="en-US" baseline="0" dirty="0" smtClean="0"/>
              <a:t> for Real-Time Strategy game. It composed of two parts: Real Time, and Strategy.</a:t>
            </a:r>
          </a:p>
          <a:p>
            <a:pPr marL="171450" indent="-171450">
              <a:buFont typeface="Arial" pitchFamily="34" charset="0"/>
              <a:buChar char="•"/>
            </a:pPr>
            <a:r>
              <a:rPr lang="en-US" baseline="0" dirty="0" smtClean="0"/>
              <a:t>Unlike Chess and Poker, in RTS games, players simultaneously take actions. </a:t>
            </a:r>
          </a:p>
          <a:p>
            <a:pPr marL="171450" indent="-171450">
              <a:buFont typeface="Arial" pitchFamily="34" charset="0"/>
              <a:buChar char="•"/>
            </a:pPr>
            <a:r>
              <a:rPr lang="en-US" baseline="0" dirty="0" smtClean="0"/>
              <a:t>It’s also a strategy game. Players need to build up their economy to get the technology and the army in order to defeat their opponent.</a:t>
            </a:r>
          </a:p>
          <a:p>
            <a:pPr marL="171450" indent="-171450">
              <a:buFont typeface="Arial" pitchFamily="34" charset="0"/>
              <a:buChar cha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When a player is playing a RTS game, there are several levels of tasks. We usually call it Macro and Micro.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Macro is long term planning, and Micro focuses on short term operations.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i="0" baseline="0" dirty="0" smtClean="0"/>
              <a:t>This paper covers only the Micro part.</a:t>
            </a:r>
          </a:p>
          <a:p>
            <a:pPr marL="0" indent="0">
              <a:buFont typeface="Arial" pitchFamily="34" charset="0"/>
              <a:buNone/>
            </a:pPr>
            <a:endParaRPr lang="en-US" baseline="0" dirty="0" smtClean="0"/>
          </a:p>
          <a:p>
            <a:pPr marL="171450" indent="-171450">
              <a:buFont typeface="Arial" pitchFamily="34" charset="0"/>
              <a:buChar char="•"/>
            </a:pPr>
            <a:r>
              <a:rPr lang="en-US" baseline="0" dirty="0" err="1" smtClean="0"/>
              <a:t>Starcraft</a:t>
            </a:r>
            <a:r>
              <a:rPr lang="en-US" baseline="0" dirty="0" smtClean="0"/>
              <a:t> is a popular RTS game, which was released in 1998, and sold over 11 million copies until 2009. We used </a:t>
            </a:r>
            <a:r>
              <a:rPr lang="en-US" baseline="0" dirty="0" err="1" smtClean="0"/>
              <a:t>Starcraft</a:t>
            </a:r>
            <a:r>
              <a:rPr lang="en-US" baseline="0" dirty="0" smtClean="0"/>
              <a:t> as our </a:t>
            </a:r>
            <a:r>
              <a:rPr lang="en-US" baseline="0" dirty="0" err="1" smtClean="0"/>
              <a:t>testbed</a:t>
            </a:r>
            <a:r>
              <a:rPr lang="en-US" baseline="0" dirty="0" smtClean="0"/>
              <a:t>. This is a snapshot of </a:t>
            </a:r>
            <a:r>
              <a:rPr lang="en-US" baseline="0" dirty="0" err="1" smtClean="0"/>
              <a:t>Starcraft’s</a:t>
            </a:r>
            <a:r>
              <a:rPr lang="en-US" baseline="0" dirty="0" smtClean="0"/>
              <a:t> game play.</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AI research in RTS game is different with classic board games, like Chess. </a:t>
            </a:r>
          </a:p>
          <a:p>
            <a:pPr marL="171450" indent="-171450">
              <a:buFont typeface="Arial" pitchFamily="34" charset="0"/>
              <a:buChar char="•"/>
            </a:pPr>
            <a:r>
              <a:rPr lang="en-US" baseline="0" dirty="0" smtClean="0"/>
              <a:t>The challenges in RTS AI research includes “decision making under uncertainty”, “opponent modeling”, “spatial and temporal reasoning”, etc. </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A large number of works have been done in this domain.</a:t>
            </a:r>
          </a:p>
          <a:p>
            <a:pPr marL="171450" indent="-171450">
              <a:buFont typeface="Arial" pitchFamily="34" charset="0"/>
              <a:buChar char="•"/>
            </a:pPr>
            <a:endParaRPr lang="en-US" baseline="0" dirty="0" smtClean="0"/>
          </a:p>
          <a:p>
            <a:pPr marL="171450" indent="-171450">
              <a:buFont typeface="Arial" pitchFamily="34" charset="0"/>
              <a:buChar char="•"/>
            </a:pPr>
            <a:endParaRPr lang="en-US" baseline="0" dirty="0" smtClean="0"/>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392EBDE5-8D8C-4015-94D3-20876F5F143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dirty="0" smtClean="0"/>
              <a:t>David</a:t>
            </a:r>
            <a:r>
              <a:rPr lang="en-US" baseline="0" dirty="0" smtClean="0"/>
              <a:t> </a:t>
            </a:r>
            <a:r>
              <a:rPr lang="en-US" dirty="0" smtClean="0"/>
              <a:t>Aha worked on a case-based plan selection method that learns to retrieve and adapt a suitable strategy for each specific situation during the game.</a:t>
            </a:r>
          </a:p>
          <a:p>
            <a:pPr marL="171450" indent="-171450">
              <a:buFont typeface="Arial" pitchFamily="34" charset="0"/>
              <a:buChar char="•"/>
            </a:pPr>
            <a:endParaRPr lang="en-US" dirty="0" smtClean="0"/>
          </a:p>
          <a:p>
            <a:pPr marL="171450" indent="-171450">
              <a:buFont typeface="Arial" pitchFamily="34" charset="0"/>
              <a:buChar char="•"/>
            </a:pPr>
            <a:r>
              <a:rPr lang="en-US" dirty="0" err="1" smtClean="0"/>
              <a:t>Sushil</a:t>
            </a:r>
            <a:r>
              <a:rPr lang="en-US" dirty="0" smtClean="0"/>
              <a:t> Louis and Chris Miles applied CIGAR in a strike force asset allocation game. They used the cases from both human’s and system’s game-playing experiences to bias CIGAR toward producing plans that contain previous important strategic elements.</a:t>
            </a:r>
          </a:p>
          <a:p>
            <a:pPr marL="171450" indent="-171450">
              <a:buFont typeface="Arial" pitchFamily="34" charset="0"/>
              <a:buChar char="•"/>
            </a:pPr>
            <a:endParaRPr lang="en-US" dirty="0" smtClean="0"/>
          </a:p>
          <a:p>
            <a:pPr marL="171450" indent="-171450">
              <a:buFont typeface="Arial" pitchFamily="34" charset="0"/>
              <a:buChar char="•"/>
            </a:pPr>
            <a:r>
              <a:rPr lang="en-US" dirty="0" smtClean="0"/>
              <a:t>Mike </a:t>
            </a:r>
            <a:r>
              <a:rPr lang="en-US" dirty="0" err="1" smtClean="0"/>
              <a:t>Preuss</a:t>
            </a:r>
            <a:r>
              <a:rPr lang="en-US" dirty="0" smtClean="0"/>
              <a:t> used a flocking based and influence map based path finding algorithm to enhance team movement.</a:t>
            </a:r>
          </a:p>
          <a:p>
            <a:pPr marL="171450" indent="-171450">
              <a:buFont typeface="Arial" pitchFamily="34" charset="0"/>
              <a:buChar char="•"/>
            </a:pPr>
            <a:r>
              <a:rPr lang="en-US" dirty="0" smtClean="0"/>
              <a:t>Johan </a:t>
            </a:r>
            <a:r>
              <a:rPr lang="en-US" dirty="0" err="1" smtClean="0"/>
              <a:t>Hagelbäck</a:t>
            </a:r>
            <a:r>
              <a:rPr lang="en-US" dirty="0" smtClean="0"/>
              <a:t> presented a Multi-Agent Potential Field based bot architecture in ORTS . It applied potential field at the tactical and unit operation level of the player.</a:t>
            </a:r>
          </a:p>
          <a:p>
            <a:pPr marL="171450" indent="-171450">
              <a:buFont typeface="Arial" pitchFamily="34" charset="0"/>
              <a:buChar char="•"/>
            </a:pPr>
            <a:endParaRPr lang="en-US" dirty="0" smtClean="0"/>
          </a:p>
          <a:p>
            <a:pPr marL="171450" indent="-171450">
              <a:buFont typeface="Arial" pitchFamily="34" charset="0"/>
              <a:buChar char="•"/>
            </a:pPr>
            <a:r>
              <a:rPr lang="en-US" dirty="0" smtClean="0"/>
              <a:t>Our research</a:t>
            </a:r>
            <a:r>
              <a:rPr lang="en-US" baseline="0" dirty="0" smtClean="0"/>
              <a:t> focuses on comparing heuristic search algorithms on a micromanagement problem. Specifically, we </a:t>
            </a:r>
            <a:r>
              <a:rPr lang="en-US" baseline="0" dirty="0" smtClean="0"/>
              <a:t>compare a CIGAR to GA </a:t>
            </a:r>
            <a:r>
              <a:rPr lang="en-US" baseline="0" dirty="0" smtClean="0"/>
              <a:t>to find effective group behaviors for winning skirmish scenarios. </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Let me describe our scenarios in detail.</a:t>
            </a:r>
          </a:p>
        </p:txBody>
      </p:sp>
      <p:sp>
        <p:nvSpPr>
          <p:cNvPr id="4" name="Slide Number Placeholder 3"/>
          <p:cNvSpPr>
            <a:spLocks noGrp="1"/>
          </p:cNvSpPr>
          <p:nvPr>
            <p:ph type="sldNum" sz="quarter" idx="10"/>
          </p:nvPr>
        </p:nvSpPr>
        <p:spPr/>
        <p:txBody>
          <a:bodyPr/>
          <a:lstStyle/>
          <a:p>
            <a:fld id="{392EBDE5-8D8C-4015-94D3-20876F5F143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baseline="0" dirty="0" smtClean="0"/>
              <a:t>CIGAR was first introduced by Louis and McDonnell, they borrowed ideas from case-based reasoning (CBR) in which experience from solving previous problems helps solve new similar problems.</a:t>
            </a:r>
            <a:endParaRPr lang="en-US" baseline="0" dirty="0" smtClean="0"/>
          </a:p>
        </p:txBody>
      </p:sp>
      <p:sp>
        <p:nvSpPr>
          <p:cNvPr id="4" name="Slide Number Placeholder 3"/>
          <p:cNvSpPr>
            <a:spLocks noGrp="1"/>
          </p:cNvSpPr>
          <p:nvPr>
            <p:ph type="sldNum" sz="quarter" idx="10"/>
          </p:nvPr>
        </p:nvSpPr>
        <p:spPr/>
        <p:txBody>
          <a:bodyPr/>
          <a:lstStyle/>
          <a:p>
            <a:fld id="{392EBDE5-8D8C-4015-94D3-20876F5F143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Our scenarios are customized </a:t>
            </a:r>
            <a:r>
              <a:rPr lang="en-US" dirty="0" err="1" smtClean="0"/>
              <a:t>Starcraft</a:t>
            </a:r>
            <a:r>
              <a:rPr lang="en-US" dirty="0" smtClean="0"/>
              <a:t> maps with size of 64*64 unit grid,</a:t>
            </a:r>
            <a:r>
              <a:rPr lang="en-US" baseline="0" dirty="0" smtClean="0"/>
              <a:t> with the same number and types of units on each side.</a:t>
            </a:r>
          </a:p>
          <a:p>
            <a:pPr>
              <a:buFont typeface="Arial" pitchFamily="34" charset="0"/>
              <a:buNone/>
            </a:pPr>
            <a:r>
              <a:rPr lang="en-US" baseline="0" dirty="0" smtClean="0"/>
              <a:t>The enemy units are controlled by the default </a:t>
            </a:r>
            <a:r>
              <a:rPr lang="en-US" baseline="0" dirty="0" err="1" smtClean="0"/>
              <a:t>Starcraft</a:t>
            </a:r>
            <a:r>
              <a:rPr lang="en-US" baseline="0" dirty="0" smtClean="0"/>
              <a:t> AI as our baseline.</a:t>
            </a:r>
          </a:p>
          <a:p>
            <a:pPr>
              <a:buFont typeface="Arial" pitchFamily="34" charset="0"/>
              <a:buNone/>
            </a:pPr>
            <a:endParaRPr lang="en-US" dirty="0" smtClean="0"/>
          </a:p>
          <a:p>
            <a:pPr>
              <a:buFont typeface="Arial" pitchFamily="34" charset="0"/>
              <a:buNone/>
            </a:pPr>
            <a:r>
              <a:rPr lang="en-US" dirty="0" smtClean="0"/>
              <a:t>To simplify the problem in this preliminary</a:t>
            </a:r>
            <a:r>
              <a:rPr lang="en-US" baseline="0" dirty="0" smtClean="0"/>
              <a:t> work, these maps do not contain any obstacles, no high land, and without any choke points.</a:t>
            </a:r>
          </a:p>
          <a:p>
            <a:pPr>
              <a:buFont typeface="Arial" pitchFamily="34" charset="0"/>
              <a:buNone/>
            </a:pPr>
            <a:endParaRPr lang="en-US" baseline="0" dirty="0" smtClean="0"/>
          </a:p>
          <a:p>
            <a:pPr>
              <a:buFont typeface="Arial" pitchFamily="34" charset="0"/>
              <a:buNone/>
            </a:pPr>
            <a:r>
              <a:rPr lang="en-US" baseline="0" dirty="0" smtClean="0"/>
              <a:t>To evaluate the performance of GA with or without case injection, we designed five different but similar scenarios. The difference between scenarios is the initial position of enemy units’.</a:t>
            </a:r>
          </a:p>
          <a:p>
            <a:pPr>
              <a:buFont typeface="Arial" pitchFamily="34" charset="0"/>
              <a:buNone/>
            </a:pPr>
            <a:endParaRPr lang="en-US" baseline="0" dirty="0" smtClean="0"/>
          </a:p>
          <a:p>
            <a:pPr>
              <a:buFont typeface="Arial" pitchFamily="34" charset="0"/>
              <a:buNone/>
            </a:pPr>
            <a:r>
              <a:rPr lang="en-US" baseline="0" dirty="0" smtClean="0"/>
              <a:t>These five types of scenario can usually be found in human player matches. Dispersed units have less concentrated fire power but more map control and information gain. On the other hand, concentrated units have less map control but are harder to destroy. Since our experiments do not have fog of war, the advantage of dispersed enemy units do not apply in this case resulting in making the more concentrated enemy units harder to destroy. Therefore, the first two scenarios and the last one are relatively easy for GAs to find high quality solutions, while the scenario three and four are harder.</a:t>
            </a:r>
          </a:p>
          <a:p>
            <a:pPr>
              <a:buFont typeface="Arial" pitchFamily="34" charset="0"/>
              <a:buNone/>
            </a:pPr>
            <a:endParaRPr lang="en-US" baseline="0" dirty="0" smtClean="0"/>
          </a:p>
          <a:p>
            <a:pPr>
              <a:buFont typeface="Arial" pitchFamily="34" charset="0"/>
              <a:buNone/>
            </a:pPr>
            <a:r>
              <a:rPr lang="en-US" baseline="0" dirty="0" smtClean="0"/>
              <a:t>As many other researchers have done, we represent our AI player with two commonly used methods: influence map and potential field. </a:t>
            </a:r>
          </a:p>
        </p:txBody>
      </p:sp>
      <p:sp>
        <p:nvSpPr>
          <p:cNvPr id="4" name="Slide Number Placeholder 3"/>
          <p:cNvSpPr>
            <a:spLocks noGrp="1"/>
          </p:cNvSpPr>
          <p:nvPr>
            <p:ph type="sldNum" sz="quarter" idx="10"/>
          </p:nvPr>
        </p:nvSpPr>
        <p:spPr/>
        <p:txBody>
          <a:bodyPr/>
          <a:lstStyle/>
          <a:p>
            <a:fld id="{392EBDE5-8D8C-4015-94D3-20876F5F143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aseline="0" dirty="0" smtClean="0"/>
              <a:t>In our representation, influence maps tell our units where to move. All our units will move to the cell with the highest value on the map until each unit occupies one cell.</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i="0" baseline="0" dirty="0" smtClean="0">
                <a:solidFill>
                  <a:srgbClr val="FF0000"/>
                </a:solidFill>
              </a:rPr>
              <a:t>We have Marine IM, Tank IM, and the sum IM of the two. The sum IM is derived from the previous two.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i="0" baseline="0" dirty="0" smtClean="0">
              <a:solidFill>
                <a:srgbClr val="FF0000"/>
              </a:solidFill>
            </a:endParaRPr>
          </a:p>
          <a:p>
            <a:pPr marL="0" indent="0">
              <a:buFont typeface="Arial" pitchFamily="34" charset="0"/>
              <a:buNone/>
            </a:pPr>
            <a:r>
              <a:rPr lang="en-US" baseline="0" dirty="0" smtClean="0"/>
              <a:t>We use potential fields to produce good group movement, avoiding collision, and remaining outside the enemy’s weapon range.</a:t>
            </a:r>
          </a:p>
          <a:p>
            <a:pPr marL="0" indent="0">
              <a:buFont typeface="Arial" pitchFamily="34" charset="0"/>
              <a:buNone/>
            </a:pPr>
            <a:r>
              <a:rPr lang="en-US" baseline="0" dirty="0" smtClean="0"/>
              <a:t>We use 3 PFs representing Attractor, Friend </a:t>
            </a:r>
            <a:r>
              <a:rPr lang="en-US" baseline="0" dirty="0" err="1" smtClean="0"/>
              <a:t>Repulsor</a:t>
            </a:r>
            <a:r>
              <a:rPr lang="en-US" baseline="0" dirty="0" smtClean="0"/>
              <a:t>, and Enemy </a:t>
            </a:r>
            <a:r>
              <a:rPr lang="en-US" baseline="0" dirty="0" err="1" smtClean="0"/>
              <a:t>Repulsor</a:t>
            </a:r>
            <a:r>
              <a:rPr lang="en-US" baseline="0" dirty="0" smtClean="0"/>
              <a:t>.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i="0" baseline="0" dirty="0" smtClean="0">
              <a:solidFill>
                <a:srgbClr val="FF0000"/>
              </a:solidFill>
            </a:endParaRPr>
          </a:p>
          <a:p>
            <a:pPr>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392EBDE5-8D8C-4015-94D3-20876F5F143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aseline="0" dirty="0" smtClean="0"/>
              <a:t>We compactly represent our group behaviors as a combination of two IMs and three PFs, by encoding them into a 48 bit string, since GA and HCs work well with binary encodings. </a:t>
            </a:r>
          </a:p>
          <a:p>
            <a:pPr>
              <a:buFont typeface="Arial" pitchFamily="34" charset="0"/>
              <a:buNone/>
            </a:pPr>
            <a:r>
              <a:rPr lang="en-US" baseline="0" dirty="0" smtClean="0"/>
              <a:t>Each </a:t>
            </a:r>
            <a:r>
              <a:rPr lang="en-US" baseline="0" dirty="0" err="1" smtClean="0"/>
              <a:t>bitstring</a:t>
            </a:r>
            <a:r>
              <a:rPr lang="en-US" baseline="0" dirty="0" smtClean="0"/>
              <a:t> represents a specific group behavior. </a:t>
            </a:r>
          </a:p>
          <a:p>
            <a:pPr>
              <a:buFont typeface="Arial" pitchFamily="34" charset="0"/>
              <a:buNone/>
            </a:pPr>
            <a:endParaRPr lang="en-US" baseline="0" dirty="0" smtClean="0"/>
          </a:p>
          <a:p>
            <a:pPr>
              <a:buFont typeface="Arial" pitchFamily="34" charset="0"/>
              <a:buNone/>
            </a:pPr>
            <a:r>
              <a:rPr lang="en-US" i="0" baseline="0" dirty="0" smtClean="0"/>
              <a:t>The table lists all our parameters, W represents weight, R represents range, M represents Marine, T represents Tank, c represents coefficient, e represents exponent, A is the attraction, FR represents friend repulsion, ER represents enemy repulsion.</a:t>
            </a:r>
          </a:p>
          <a:p>
            <a:pPr marL="0" indent="0">
              <a:buFontTx/>
              <a:buNone/>
            </a:pPr>
            <a:endParaRPr lang="en-US" baseline="0" dirty="0" smtClean="0"/>
          </a:p>
          <a:p>
            <a:pPr>
              <a:buFont typeface="Arial" pitchFamily="34" charset="0"/>
              <a:buNone/>
            </a:pPr>
            <a:r>
              <a:rPr lang="en-US" baseline="0" dirty="0" smtClean="0"/>
              <a:t>Once we have decoded our </a:t>
            </a:r>
            <a:r>
              <a:rPr lang="en-US" baseline="0" dirty="0" err="1" smtClean="0"/>
              <a:t>bitstring</a:t>
            </a:r>
            <a:r>
              <a:rPr lang="en-US" baseline="0" dirty="0" smtClean="0"/>
              <a:t>, it tells our units where to move by the decoded IMs, and controls our group to move by the decoded PFs. After positioning, our units will attack the enemy units and evaluate the fitness of this AI player at the end of the game.</a:t>
            </a:r>
          </a:p>
        </p:txBody>
      </p:sp>
      <p:sp>
        <p:nvSpPr>
          <p:cNvPr id="4" name="Slide Number Placeholder 3"/>
          <p:cNvSpPr>
            <a:spLocks noGrp="1"/>
          </p:cNvSpPr>
          <p:nvPr>
            <p:ph type="sldNum" sz="quarter" idx="10"/>
          </p:nvPr>
        </p:nvSpPr>
        <p:spPr/>
        <p:txBody>
          <a:bodyPr/>
          <a:lstStyle/>
          <a:p>
            <a:fld id="{392EBDE5-8D8C-4015-94D3-20876F5F143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When our units engage the enemy units, our fitness function rewards 3 aspects. </a:t>
            </a:r>
          </a:p>
          <a:p>
            <a:pPr>
              <a:buFont typeface="Arial" pitchFamily="34" charset="0"/>
              <a:buChar char="•"/>
            </a:pPr>
            <a:r>
              <a:rPr lang="en-US" i="0" baseline="0" dirty="0" smtClean="0"/>
              <a:t>The more units remaining alive, (N</a:t>
            </a:r>
            <a:r>
              <a:rPr lang="en-US" i="0" baseline="-25000" dirty="0" smtClean="0"/>
              <a:t>FM</a:t>
            </a:r>
            <a:r>
              <a:rPr lang="en-US" i="0" baseline="0" dirty="0" smtClean="0"/>
              <a:t>, N</a:t>
            </a:r>
            <a:r>
              <a:rPr lang="en-US" i="0" baseline="-25000" dirty="0" smtClean="0"/>
              <a:t>EM</a:t>
            </a:r>
            <a:r>
              <a:rPr lang="en-US" i="0" baseline="0" dirty="0" smtClean="0"/>
              <a:t>, N</a:t>
            </a:r>
            <a:r>
              <a:rPr lang="en-US" i="0" baseline="-25000" dirty="0" smtClean="0"/>
              <a:t>FT</a:t>
            </a:r>
            <a:r>
              <a:rPr lang="en-US" i="0" baseline="0" dirty="0" smtClean="0"/>
              <a:t>, N</a:t>
            </a:r>
            <a:r>
              <a:rPr lang="en-US" i="0" baseline="-25000" dirty="0" smtClean="0"/>
              <a:t>ET </a:t>
            </a:r>
            <a:r>
              <a:rPr lang="en-US" i="0" baseline="0" dirty="0" smtClean="0"/>
              <a:t>are the number of units remaining alive at the end of the game.)</a:t>
            </a:r>
          </a:p>
          <a:p>
            <a:pPr>
              <a:buFont typeface="Arial" pitchFamily="34" charset="0"/>
              <a:buChar char="•"/>
            </a:pPr>
            <a:r>
              <a:rPr lang="en-US" i="0" baseline="0" dirty="0" smtClean="0"/>
              <a:t>the higher the cost of the remaining units, (S</a:t>
            </a:r>
            <a:r>
              <a:rPr lang="en-US" i="0" baseline="-25000" dirty="0" smtClean="0"/>
              <a:t>M</a:t>
            </a:r>
            <a:r>
              <a:rPr lang="en-US" i="0" baseline="0" dirty="0" smtClean="0"/>
              <a:t>, S</a:t>
            </a:r>
            <a:r>
              <a:rPr lang="en-US" i="0" baseline="-25000" dirty="0" smtClean="0"/>
              <a:t>T</a:t>
            </a:r>
            <a:r>
              <a:rPr lang="en-US" i="0" baseline="0" dirty="0" smtClean="0"/>
              <a:t>, </a:t>
            </a:r>
            <a:r>
              <a:rPr lang="en-US" i="0" baseline="0" dirty="0" err="1" smtClean="0"/>
              <a:t>S</a:t>
            </a:r>
            <a:r>
              <a:rPr lang="en-US" i="0" baseline="-25000" dirty="0" err="1" smtClean="0"/>
              <a:t>time</a:t>
            </a:r>
            <a:r>
              <a:rPr lang="en-US" i="0" baseline="0" dirty="0" smtClean="0"/>
              <a:t> are scores listed in the table.)</a:t>
            </a:r>
          </a:p>
          <a:p>
            <a:pPr>
              <a:buFont typeface="Arial" pitchFamily="34" charset="0"/>
              <a:buChar char="•"/>
            </a:pPr>
            <a:r>
              <a:rPr lang="en-US" i="0" baseline="0" dirty="0" smtClean="0"/>
              <a:t>and the shorter the game lasts will increase fitness. </a:t>
            </a:r>
          </a:p>
          <a:p>
            <a:pPr>
              <a:buFont typeface="Arial" pitchFamily="34" charset="0"/>
              <a:buChar char="•"/>
            </a:pPr>
            <a:endParaRPr lang="en-US" baseline="0" dirty="0" smtClean="0"/>
          </a:p>
          <a:p>
            <a:pPr>
              <a:buFont typeface="Arial" pitchFamily="34" charset="0"/>
              <a:buChar char="•"/>
            </a:pPr>
            <a:r>
              <a:rPr lang="en-US" baseline="0" dirty="0" smtClean="0"/>
              <a:t>But if there is no engagement at all until the end of the game, the previous fitness function will always be 0. Then we came up with the second fitness function </a:t>
            </a:r>
            <a:r>
              <a:rPr lang="en-US" baseline="0" smtClean="0"/>
              <a:t>which evaluates </a:t>
            </a:r>
            <a:r>
              <a:rPr lang="en-US" baseline="0" dirty="0" smtClean="0"/>
              <a:t>the average distance between our units with enemy units. Small average distance means our units move toward right direction, and it will get higher fitness.</a:t>
            </a:r>
          </a:p>
          <a:p>
            <a:pPr>
              <a:buFont typeface="Arial" pitchFamily="34" charset="0"/>
              <a:buChar char="•"/>
            </a:pPr>
            <a:endParaRPr lang="en-US" baseline="0" dirty="0" smtClean="0"/>
          </a:p>
          <a:p>
            <a:pPr>
              <a:buFont typeface="Arial" pitchFamily="34" charset="0"/>
              <a:buChar char="•"/>
            </a:pPr>
            <a:r>
              <a:rPr lang="en-US" baseline="0" dirty="0" smtClean="0"/>
              <a:t>With the representation of our group behaviors and the evaluation with fitness functions, we use a GA and HCs to search the effective group behaviors and compare their performance.</a:t>
            </a:r>
          </a:p>
        </p:txBody>
      </p:sp>
      <p:sp>
        <p:nvSpPr>
          <p:cNvPr id="4" name="Slide Number Placeholder 3"/>
          <p:cNvSpPr>
            <a:spLocks noGrp="1"/>
          </p:cNvSpPr>
          <p:nvPr>
            <p:ph type="sldNum" sz="quarter" idx="10"/>
          </p:nvPr>
        </p:nvSpPr>
        <p:spPr/>
        <p:txBody>
          <a:bodyPr/>
          <a:lstStyle/>
          <a:p>
            <a:fld id="{392EBDE5-8D8C-4015-94D3-20876F5F143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BFCDF0B7-513F-4EDF-9C32-6D6CC640229D}" type="datetime1">
              <a:rPr lang="en-US" smtClean="0"/>
              <a:pPr/>
              <a:t>7/31/2013</a:t>
            </a:fld>
            <a:endParaRPr lang="en-US"/>
          </a:p>
        </p:txBody>
      </p:sp>
      <p:sp>
        <p:nvSpPr>
          <p:cNvPr id="17" name="Footer Placeholder 16"/>
          <p:cNvSpPr>
            <a:spLocks noGrp="1"/>
          </p:cNvSpPr>
          <p:nvPr>
            <p:ph type="ftr" sz="quarter" idx="11"/>
          </p:nvPr>
        </p:nvSpPr>
        <p:spPr/>
        <p:txBody>
          <a:bodyPr/>
          <a:lstStyle>
            <a:extLst/>
          </a:lstStyle>
          <a:p>
            <a:r>
              <a:rPr lang="en-US" smtClean="0"/>
              <a:t>Evolutionary Computing Systems Lab (ECSL), University of Nevada, Reno</a:t>
            </a:r>
            <a:endParaRPr lang="en-US"/>
          </a:p>
        </p:txBody>
      </p:sp>
      <p:sp>
        <p:nvSpPr>
          <p:cNvPr id="29" name="Slide Number Placeholder 28"/>
          <p:cNvSpPr>
            <a:spLocks noGrp="1"/>
          </p:cNvSpPr>
          <p:nvPr>
            <p:ph type="sldNum" sz="quarter" idx="12"/>
          </p:nvPr>
        </p:nvSpPr>
        <p:spPr/>
        <p:txBody>
          <a:bodyPr/>
          <a:lstStyle>
            <a:extLst/>
          </a:lstStyle>
          <a:p>
            <a:fld id="{5C42578D-7C0D-4A6B-B9A6-FD2D3715BE21}"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pic>
        <p:nvPicPr>
          <p:cNvPr id="16" name="Picture 15"/>
          <p:cNvPicPr>
            <a:picLocks noChangeAspect="1" noChangeArrowheads="1"/>
          </p:cNvPicPr>
          <p:nvPr userDrawn="1"/>
        </p:nvPicPr>
        <p:blipFill>
          <a:blip r:embed="rId2" cstate="print"/>
          <a:srcRect/>
          <a:stretch>
            <a:fillRect/>
          </a:stretch>
        </p:blipFill>
        <p:spPr bwMode="auto">
          <a:xfrm>
            <a:off x="8229600" y="0"/>
            <a:ext cx="914400" cy="838200"/>
          </a:xfrm>
          <a:prstGeom prst="rect">
            <a:avLst/>
          </a:prstGeom>
          <a:noFill/>
          <a:ln w="9525">
            <a:noFill/>
            <a:round/>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9C1DDB0-009B-457B-AFD7-0D86F9710A1E}" type="datetime1">
              <a:rPr lang="en-US" smtClean="0"/>
              <a:pPr/>
              <a:t>7/31/2013</a:t>
            </a:fld>
            <a:endParaRPr lang="en-US"/>
          </a:p>
        </p:txBody>
      </p:sp>
      <p:sp>
        <p:nvSpPr>
          <p:cNvPr id="5" name="Footer Placeholder 4"/>
          <p:cNvSpPr>
            <a:spLocks noGrp="1"/>
          </p:cNvSpPr>
          <p:nvPr>
            <p:ph type="ftr" sz="quarter" idx="11"/>
          </p:nvPr>
        </p:nvSpPr>
        <p:spPr/>
        <p:txBody>
          <a:bodyPr/>
          <a:lstStyle>
            <a:extLst/>
          </a:lstStyle>
          <a:p>
            <a:r>
              <a:rPr lang="en-US" smtClean="0"/>
              <a:t>Evolutionary Computing Systems Lab (ECSL), University of Nevada, Reno</a:t>
            </a:r>
            <a:endParaRPr lang="en-US"/>
          </a:p>
        </p:txBody>
      </p:sp>
      <p:sp>
        <p:nvSpPr>
          <p:cNvPr id="6" name="Slide Number Placeholder 5"/>
          <p:cNvSpPr>
            <a:spLocks noGrp="1"/>
          </p:cNvSpPr>
          <p:nvPr>
            <p:ph type="sldNum" sz="quarter" idx="12"/>
          </p:nvPr>
        </p:nvSpPr>
        <p:spPr/>
        <p:txBody>
          <a:bodyPr/>
          <a:lstStyle>
            <a:extLst/>
          </a:lstStyle>
          <a:p>
            <a:fld id="{5C42578D-7C0D-4A6B-B9A6-FD2D3715BE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4D548E0-8B8C-429D-ACFF-0BA4551EA638}" type="datetime1">
              <a:rPr lang="en-US" smtClean="0"/>
              <a:pPr/>
              <a:t>7/31/2013</a:t>
            </a:fld>
            <a:endParaRPr lang="en-US"/>
          </a:p>
        </p:txBody>
      </p:sp>
      <p:sp>
        <p:nvSpPr>
          <p:cNvPr id="5" name="Footer Placeholder 4"/>
          <p:cNvSpPr>
            <a:spLocks noGrp="1"/>
          </p:cNvSpPr>
          <p:nvPr>
            <p:ph type="ftr" sz="quarter" idx="11"/>
          </p:nvPr>
        </p:nvSpPr>
        <p:spPr/>
        <p:txBody>
          <a:bodyPr/>
          <a:lstStyle>
            <a:extLst/>
          </a:lstStyle>
          <a:p>
            <a:r>
              <a:rPr lang="en-US" smtClean="0"/>
              <a:t>Evolutionary Computing Systems Lab (ECSL), University of Nevada, Reno</a:t>
            </a:r>
            <a:endParaRPr lang="en-US"/>
          </a:p>
        </p:txBody>
      </p:sp>
      <p:sp>
        <p:nvSpPr>
          <p:cNvPr id="6" name="Slide Number Placeholder 5"/>
          <p:cNvSpPr>
            <a:spLocks noGrp="1"/>
          </p:cNvSpPr>
          <p:nvPr>
            <p:ph type="sldNum" sz="quarter" idx="12"/>
          </p:nvPr>
        </p:nvSpPr>
        <p:spPr/>
        <p:txBody>
          <a:bodyPr/>
          <a:lstStyle>
            <a:extLst/>
          </a:lstStyle>
          <a:p>
            <a:fld id="{5C42578D-7C0D-4A6B-B9A6-FD2D3715BE2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45F2103-0B4E-4DB1-9CF6-9A8258C34559}" type="datetime1">
              <a:rPr lang="en-US" smtClean="0"/>
              <a:pPr/>
              <a:t>7/31/2013</a:t>
            </a:fld>
            <a:endParaRPr lang="en-US"/>
          </a:p>
        </p:txBody>
      </p:sp>
      <p:sp>
        <p:nvSpPr>
          <p:cNvPr id="5" name="Footer Placeholder 4"/>
          <p:cNvSpPr>
            <a:spLocks noGrp="1"/>
          </p:cNvSpPr>
          <p:nvPr>
            <p:ph type="ftr" sz="quarter" idx="11"/>
          </p:nvPr>
        </p:nvSpPr>
        <p:spPr/>
        <p:txBody>
          <a:bodyPr/>
          <a:lstStyle>
            <a:extLst/>
          </a:lstStyle>
          <a:p>
            <a:r>
              <a:rPr lang="en-US" dirty="0" smtClean="0"/>
              <a:t>Evolutionary Computing Systems Lab (ECSL), University of Nevada, Reno</a:t>
            </a:r>
            <a:endParaRPr lang="en-US" dirty="0"/>
          </a:p>
        </p:txBody>
      </p:sp>
      <p:sp>
        <p:nvSpPr>
          <p:cNvPr id="6" name="Slide Number Placeholder 5"/>
          <p:cNvSpPr>
            <a:spLocks noGrp="1"/>
          </p:cNvSpPr>
          <p:nvPr>
            <p:ph type="sldNum" sz="quarter" idx="12"/>
          </p:nvPr>
        </p:nvSpPr>
        <p:spPr/>
        <p:txBody>
          <a:bodyPr/>
          <a:lstStyle>
            <a:extLst/>
          </a:lstStyle>
          <a:p>
            <a:fld id="{5C42578D-7C0D-4A6B-B9A6-FD2D3715BE21}" type="slidenum">
              <a:rPr lang="en-US" smtClean="0"/>
              <a:pPr/>
              <a:t>‹#›</a:t>
            </a:fld>
            <a:endParaRPr lang="en-US"/>
          </a:p>
        </p:txBody>
      </p:sp>
      <p:pic>
        <p:nvPicPr>
          <p:cNvPr id="7" name="Picture 6"/>
          <p:cNvPicPr>
            <a:picLocks noChangeAspect="1" noChangeArrowheads="1"/>
          </p:cNvPicPr>
          <p:nvPr userDrawn="1"/>
        </p:nvPicPr>
        <p:blipFill>
          <a:blip r:embed="rId2" cstate="print"/>
          <a:srcRect/>
          <a:stretch>
            <a:fillRect/>
          </a:stretch>
        </p:blipFill>
        <p:spPr bwMode="auto">
          <a:xfrm>
            <a:off x="8229600" y="0"/>
            <a:ext cx="914400" cy="838200"/>
          </a:xfrm>
          <a:prstGeom prst="rect">
            <a:avLst/>
          </a:prstGeom>
          <a:noFill/>
          <a:ln w="9525">
            <a:noFill/>
            <a:round/>
            <a:headEnd/>
            <a:tailEnd/>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8509F03-A19B-440D-A959-80B94130F765}" type="datetime1">
              <a:rPr lang="en-US" smtClean="0"/>
              <a:pPr/>
              <a:t>7/31/2013</a:t>
            </a:fld>
            <a:endParaRPr lang="en-US"/>
          </a:p>
        </p:txBody>
      </p:sp>
      <p:sp>
        <p:nvSpPr>
          <p:cNvPr id="5" name="Footer Placeholder 4"/>
          <p:cNvSpPr>
            <a:spLocks noGrp="1"/>
          </p:cNvSpPr>
          <p:nvPr>
            <p:ph type="ftr" sz="quarter" idx="11"/>
          </p:nvPr>
        </p:nvSpPr>
        <p:spPr/>
        <p:txBody>
          <a:bodyPr/>
          <a:lstStyle>
            <a:extLst/>
          </a:lstStyle>
          <a:p>
            <a:r>
              <a:rPr lang="en-US" smtClean="0"/>
              <a:t>Evolutionary Computing Systems Lab (ECSL), University of Nevada, Reno</a:t>
            </a:r>
            <a:endParaRPr lang="en-US"/>
          </a:p>
        </p:txBody>
      </p:sp>
      <p:sp>
        <p:nvSpPr>
          <p:cNvPr id="6" name="Slide Number Placeholder 5"/>
          <p:cNvSpPr>
            <a:spLocks noGrp="1"/>
          </p:cNvSpPr>
          <p:nvPr>
            <p:ph type="sldNum" sz="quarter" idx="12"/>
          </p:nvPr>
        </p:nvSpPr>
        <p:spPr/>
        <p:txBody>
          <a:bodyPr/>
          <a:lstStyle>
            <a:extLst/>
          </a:lstStyle>
          <a:p>
            <a:fld id="{5C42578D-7C0D-4A6B-B9A6-FD2D3715BE21}"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BC6C2E8-1F22-4572-832B-0D4F8ABDE6C1}" type="datetime1">
              <a:rPr lang="en-US" smtClean="0"/>
              <a:pPr/>
              <a:t>7/31/2013</a:t>
            </a:fld>
            <a:endParaRPr lang="en-US"/>
          </a:p>
        </p:txBody>
      </p:sp>
      <p:sp>
        <p:nvSpPr>
          <p:cNvPr id="6" name="Footer Placeholder 5"/>
          <p:cNvSpPr>
            <a:spLocks noGrp="1"/>
          </p:cNvSpPr>
          <p:nvPr>
            <p:ph type="ftr" sz="quarter" idx="11"/>
          </p:nvPr>
        </p:nvSpPr>
        <p:spPr/>
        <p:txBody>
          <a:bodyPr/>
          <a:lstStyle>
            <a:extLst/>
          </a:lstStyle>
          <a:p>
            <a:r>
              <a:rPr lang="en-US" smtClean="0"/>
              <a:t>Evolutionary Computing Systems Lab (ECSL), University of Nevada, Reno</a:t>
            </a:r>
            <a:endParaRPr lang="en-US"/>
          </a:p>
        </p:txBody>
      </p:sp>
      <p:sp>
        <p:nvSpPr>
          <p:cNvPr id="7" name="Slide Number Placeholder 6"/>
          <p:cNvSpPr>
            <a:spLocks noGrp="1"/>
          </p:cNvSpPr>
          <p:nvPr>
            <p:ph type="sldNum" sz="quarter" idx="12"/>
          </p:nvPr>
        </p:nvSpPr>
        <p:spPr/>
        <p:txBody>
          <a:bodyPr/>
          <a:lstStyle>
            <a:extLst/>
          </a:lstStyle>
          <a:p>
            <a:fld id="{5C42578D-7C0D-4A6B-B9A6-FD2D3715BE2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E40D7AA-3E04-4E7C-ADC9-010ADCB489D0}" type="datetime1">
              <a:rPr lang="en-US" smtClean="0"/>
              <a:pPr/>
              <a:t>7/31/2013</a:t>
            </a:fld>
            <a:endParaRPr lang="en-US"/>
          </a:p>
        </p:txBody>
      </p:sp>
      <p:sp>
        <p:nvSpPr>
          <p:cNvPr id="8" name="Footer Placeholder 7"/>
          <p:cNvSpPr>
            <a:spLocks noGrp="1"/>
          </p:cNvSpPr>
          <p:nvPr>
            <p:ph type="ftr" sz="quarter" idx="11"/>
          </p:nvPr>
        </p:nvSpPr>
        <p:spPr/>
        <p:txBody>
          <a:bodyPr/>
          <a:lstStyle>
            <a:extLst/>
          </a:lstStyle>
          <a:p>
            <a:r>
              <a:rPr lang="en-US" smtClean="0"/>
              <a:t>Evolutionary Computing Systems Lab (ECSL), University of Nevada, Reno</a:t>
            </a:r>
            <a:endParaRPr lang="en-US"/>
          </a:p>
        </p:txBody>
      </p:sp>
      <p:sp>
        <p:nvSpPr>
          <p:cNvPr id="9" name="Slide Number Placeholder 8"/>
          <p:cNvSpPr>
            <a:spLocks noGrp="1"/>
          </p:cNvSpPr>
          <p:nvPr>
            <p:ph type="sldNum" sz="quarter" idx="12"/>
          </p:nvPr>
        </p:nvSpPr>
        <p:spPr/>
        <p:txBody>
          <a:bodyPr/>
          <a:lstStyle>
            <a:extLst/>
          </a:lstStyle>
          <a:p>
            <a:fld id="{5C42578D-7C0D-4A6B-B9A6-FD2D3715BE21}"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2119F80-6C66-4B94-B936-828CACF79BB3}" type="datetime1">
              <a:rPr lang="en-US" smtClean="0"/>
              <a:pPr/>
              <a:t>7/31/2013</a:t>
            </a:fld>
            <a:endParaRPr lang="en-US"/>
          </a:p>
        </p:txBody>
      </p:sp>
      <p:sp>
        <p:nvSpPr>
          <p:cNvPr id="4" name="Footer Placeholder 3"/>
          <p:cNvSpPr>
            <a:spLocks noGrp="1"/>
          </p:cNvSpPr>
          <p:nvPr>
            <p:ph type="ftr" sz="quarter" idx="11"/>
          </p:nvPr>
        </p:nvSpPr>
        <p:spPr/>
        <p:txBody>
          <a:bodyPr/>
          <a:lstStyle>
            <a:extLst/>
          </a:lstStyle>
          <a:p>
            <a:r>
              <a:rPr lang="en-US" smtClean="0"/>
              <a:t>Evolutionary Computing Systems Lab (ECSL), University of Nevada, Reno</a:t>
            </a:r>
            <a:endParaRPr lang="en-US"/>
          </a:p>
        </p:txBody>
      </p:sp>
      <p:sp>
        <p:nvSpPr>
          <p:cNvPr id="5" name="Slide Number Placeholder 4"/>
          <p:cNvSpPr>
            <a:spLocks noGrp="1"/>
          </p:cNvSpPr>
          <p:nvPr>
            <p:ph type="sldNum" sz="quarter" idx="12"/>
          </p:nvPr>
        </p:nvSpPr>
        <p:spPr/>
        <p:txBody>
          <a:bodyPr/>
          <a:lstStyle>
            <a:extLst/>
          </a:lstStyle>
          <a:p>
            <a:fld id="{5C42578D-7C0D-4A6B-B9A6-FD2D3715BE2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81D1CE9-2D5F-4532-ACA4-759E861A9CEF}" type="datetime1">
              <a:rPr lang="en-US" smtClean="0"/>
              <a:pPr/>
              <a:t>7/31/2013</a:t>
            </a:fld>
            <a:endParaRPr lang="en-US"/>
          </a:p>
        </p:txBody>
      </p:sp>
      <p:sp>
        <p:nvSpPr>
          <p:cNvPr id="3" name="Footer Placeholder 2"/>
          <p:cNvSpPr>
            <a:spLocks noGrp="1"/>
          </p:cNvSpPr>
          <p:nvPr>
            <p:ph type="ftr" sz="quarter" idx="11"/>
          </p:nvPr>
        </p:nvSpPr>
        <p:spPr/>
        <p:txBody>
          <a:bodyPr/>
          <a:lstStyle>
            <a:extLst/>
          </a:lstStyle>
          <a:p>
            <a:r>
              <a:rPr lang="en-US" smtClean="0"/>
              <a:t>Evolutionary Computing Systems Lab (ECSL), University of Nevada, Reno</a:t>
            </a:r>
            <a:endParaRPr lang="en-US"/>
          </a:p>
        </p:txBody>
      </p:sp>
      <p:sp>
        <p:nvSpPr>
          <p:cNvPr id="4" name="Slide Number Placeholder 3"/>
          <p:cNvSpPr>
            <a:spLocks noGrp="1"/>
          </p:cNvSpPr>
          <p:nvPr>
            <p:ph type="sldNum" sz="quarter" idx="12"/>
          </p:nvPr>
        </p:nvSpPr>
        <p:spPr/>
        <p:txBody>
          <a:bodyPr/>
          <a:lstStyle>
            <a:extLst/>
          </a:lstStyle>
          <a:p>
            <a:fld id="{5C42578D-7C0D-4A6B-B9A6-FD2D3715BE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523BF00-43DD-4CCE-B6A6-EA6F8EF95781}" type="datetime1">
              <a:rPr lang="en-US" smtClean="0"/>
              <a:pPr/>
              <a:t>7/31/2013</a:t>
            </a:fld>
            <a:endParaRPr lang="en-US"/>
          </a:p>
        </p:txBody>
      </p:sp>
      <p:sp>
        <p:nvSpPr>
          <p:cNvPr id="6" name="Footer Placeholder 5"/>
          <p:cNvSpPr>
            <a:spLocks noGrp="1"/>
          </p:cNvSpPr>
          <p:nvPr>
            <p:ph type="ftr" sz="quarter" idx="11"/>
          </p:nvPr>
        </p:nvSpPr>
        <p:spPr/>
        <p:txBody>
          <a:bodyPr/>
          <a:lstStyle>
            <a:extLst/>
          </a:lstStyle>
          <a:p>
            <a:r>
              <a:rPr lang="en-US" smtClean="0"/>
              <a:t>Evolutionary Computing Systems Lab (ECSL), University of Nevada, Reno</a:t>
            </a:r>
            <a:endParaRPr lang="en-US"/>
          </a:p>
        </p:txBody>
      </p:sp>
      <p:sp>
        <p:nvSpPr>
          <p:cNvPr id="7" name="Slide Number Placeholder 6"/>
          <p:cNvSpPr>
            <a:spLocks noGrp="1"/>
          </p:cNvSpPr>
          <p:nvPr>
            <p:ph type="sldNum" sz="quarter" idx="12"/>
          </p:nvPr>
        </p:nvSpPr>
        <p:spPr/>
        <p:txBody>
          <a:bodyPr/>
          <a:lstStyle>
            <a:extLst/>
          </a:lstStyle>
          <a:p>
            <a:fld id="{5C42578D-7C0D-4A6B-B9A6-FD2D3715BE2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D01F1B05-A766-4066-AA00-96D766FF30B5}" type="datetime1">
              <a:rPr lang="en-US" smtClean="0"/>
              <a:pPr/>
              <a:t>7/31/2013</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r>
              <a:rPr lang="en-US" smtClean="0"/>
              <a:t>Evolutionary Computing Systems Lab (ECSL), University of Nevada, Reno</a:t>
            </a:r>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5C42578D-7C0D-4A6B-B9A6-FD2D3715BE2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EF8679EB-C4A6-4BE8-BCDD-732878859546}" type="datetime1">
              <a:rPr lang="en-US" smtClean="0"/>
              <a:pPr/>
              <a:t>7/31/2013</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r>
              <a:rPr lang="en-US" smtClean="0"/>
              <a:t>Evolutionary Computing Systems Lab (ECSL), University of Nevada, Reno</a:t>
            </a: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5C42578D-7C0D-4A6B-B9A6-FD2D3715BE2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imingl@cse.unr.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cse.unr.edu/~simingl" TargetMode="External"/><Relationship Id="rId4" Type="http://schemas.openxmlformats.org/officeDocument/2006/relationships/hyperlink" Target="mailto:sushil@cse.unr.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5.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mailto:simingl@cse.unr.edu" TargetMode="External"/><Relationship Id="rId7" Type="http://schemas.openxmlformats.org/officeDocument/2006/relationships/hyperlink" Target="http://www.cse.unr.edu/~monica"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cse.unr.edu/~sushil" TargetMode="External"/><Relationship Id="rId5" Type="http://schemas.openxmlformats.org/officeDocument/2006/relationships/hyperlink" Target="mailto:sushil@cse.unr.edu" TargetMode="External"/><Relationship Id="rId4" Type="http://schemas.openxmlformats.org/officeDocument/2006/relationships/hyperlink" Target="http://www.cse.unr.edu/~siming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971800" y="6172200"/>
            <a:ext cx="3657600" cy="365125"/>
          </a:xfrm>
        </p:spPr>
        <p:txBody>
          <a:bodyPr/>
          <a:lstStyle/>
          <a:p>
            <a:pPr algn="ctr"/>
            <a:r>
              <a:rPr lang="en-US" dirty="0" smtClean="0"/>
              <a:t>Evolutionary Computing Systems Lab (ECSL), </a:t>
            </a:r>
          </a:p>
          <a:p>
            <a:pPr algn="ctr"/>
            <a:r>
              <a:rPr lang="en-US" dirty="0" smtClean="0"/>
              <a:t>University of Nevada, Reno</a:t>
            </a:r>
            <a:endParaRPr lang="en-US" dirty="0"/>
          </a:p>
        </p:txBody>
      </p:sp>
      <p:sp>
        <p:nvSpPr>
          <p:cNvPr id="7" name="Slide Number Placeholder 6"/>
          <p:cNvSpPr>
            <a:spLocks noGrp="1"/>
          </p:cNvSpPr>
          <p:nvPr>
            <p:ph type="sldNum" sz="quarter" idx="12"/>
          </p:nvPr>
        </p:nvSpPr>
        <p:spPr/>
        <p:txBody>
          <a:bodyPr/>
          <a:lstStyle/>
          <a:p>
            <a:fld id="{5C42578D-7C0D-4A6B-B9A6-FD2D3715BE21}" type="slidenum">
              <a:rPr lang="en-US" smtClean="0"/>
              <a:pPr/>
              <a:t>1</a:t>
            </a:fld>
            <a:endParaRPr lang="en-US" dirty="0"/>
          </a:p>
        </p:txBody>
      </p:sp>
      <p:sp>
        <p:nvSpPr>
          <p:cNvPr id="2" name="Title 1"/>
          <p:cNvSpPr>
            <a:spLocks noGrp="1"/>
          </p:cNvSpPr>
          <p:nvPr>
            <p:ph type="ctrTitle"/>
          </p:nvPr>
        </p:nvSpPr>
        <p:spPr>
          <a:xfrm>
            <a:off x="533400" y="762000"/>
            <a:ext cx="7851648" cy="2362200"/>
          </a:xfrm>
        </p:spPr>
        <p:txBody>
          <a:bodyPr>
            <a:normAutofit/>
          </a:bodyPr>
          <a:lstStyle/>
          <a:p>
            <a:r>
              <a:rPr lang="en-US" sz="3700" dirty="0"/>
              <a:t>Using CIGAR for Finding Effective </a:t>
            </a:r>
            <a:r>
              <a:rPr lang="en-US" sz="3700" dirty="0" smtClean="0"/>
              <a:t>Group Behaviors </a:t>
            </a:r>
            <a:r>
              <a:rPr lang="en-US" sz="3700" dirty="0"/>
              <a:t>in RTS </a:t>
            </a:r>
            <a:r>
              <a:rPr lang="en-US" sz="3700" dirty="0" smtClean="0"/>
              <a:t>Game</a:t>
            </a:r>
            <a:endParaRPr lang="en-US" sz="3700" dirty="0"/>
          </a:p>
        </p:txBody>
      </p:sp>
      <p:sp>
        <p:nvSpPr>
          <p:cNvPr id="3" name="Subtitle 2"/>
          <p:cNvSpPr>
            <a:spLocks noGrp="1"/>
          </p:cNvSpPr>
          <p:nvPr>
            <p:ph type="subTitle" idx="1"/>
          </p:nvPr>
        </p:nvSpPr>
        <p:spPr>
          <a:xfrm>
            <a:off x="533400" y="2834640"/>
            <a:ext cx="8534400" cy="1508760"/>
          </a:xfrm>
        </p:spPr>
        <p:txBody>
          <a:bodyPr>
            <a:normAutofit/>
          </a:bodyPr>
          <a:lstStyle/>
          <a:p>
            <a:pPr algn="l"/>
            <a:r>
              <a:rPr lang="en-US" dirty="0" smtClean="0"/>
              <a:t>Authors</a:t>
            </a:r>
            <a:r>
              <a:rPr lang="en-US" sz="3200" dirty="0" smtClean="0"/>
              <a:t>: </a:t>
            </a:r>
            <a:r>
              <a:rPr lang="en-US" sz="2500" dirty="0" err="1" smtClean="0"/>
              <a:t>Siming</a:t>
            </a:r>
            <a:r>
              <a:rPr lang="en-US" sz="2500" dirty="0" smtClean="0"/>
              <a:t> Liu, </a:t>
            </a:r>
            <a:r>
              <a:rPr lang="en-US" sz="2500" dirty="0" err="1" smtClean="0"/>
              <a:t>Sushil</a:t>
            </a:r>
            <a:r>
              <a:rPr lang="en-US" sz="2500" dirty="0" smtClean="0"/>
              <a:t> Louis and Monica </a:t>
            </a:r>
            <a:r>
              <a:rPr lang="en-US" sz="2500" dirty="0" err="1" smtClean="0"/>
              <a:t>Nicolascu</a:t>
            </a:r>
            <a:endParaRPr lang="en-US" sz="2500" dirty="0" smtClean="0"/>
          </a:p>
          <a:p>
            <a:r>
              <a:rPr lang="en-US" i="1" dirty="0" smtClean="0">
                <a:hlinkClick r:id="rId3"/>
              </a:rPr>
              <a:t>simingl@cse.unr.edu</a:t>
            </a:r>
            <a:r>
              <a:rPr lang="en-US" i="1" dirty="0" smtClean="0"/>
              <a:t>, </a:t>
            </a:r>
            <a:r>
              <a:rPr lang="en-US" i="1" dirty="0" smtClean="0">
                <a:hlinkClick r:id="rId4"/>
              </a:rPr>
              <a:t>sushil@cse.unr.edu</a:t>
            </a:r>
            <a:r>
              <a:rPr lang="en-US" i="1" dirty="0" smtClean="0"/>
              <a:t>, </a:t>
            </a:r>
            <a:r>
              <a:rPr lang="en-US" i="1" dirty="0" smtClean="0">
                <a:hlinkClick r:id="rId4"/>
              </a:rPr>
              <a:t>monica@cse.unr.edu </a:t>
            </a:r>
            <a:r>
              <a:rPr lang="en-US" i="1" dirty="0" smtClean="0">
                <a:hlinkClick r:id="rId5"/>
              </a:rPr>
              <a:t>http://www.cse.unr.edu/~simingl</a:t>
            </a:r>
            <a:endParaRPr lang="en-US"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dirty="0" smtClean="0"/>
              <a:t>Methodology - GA</a:t>
            </a:r>
            <a:endParaRPr lang="en-US" dirty="0"/>
          </a:p>
        </p:txBody>
      </p:sp>
      <p:sp>
        <p:nvSpPr>
          <p:cNvPr id="3" name="Content Placeholder 2"/>
          <p:cNvSpPr>
            <a:spLocks noGrp="1"/>
          </p:cNvSpPr>
          <p:nvPr>
            <p:ph idx="1"/>
          </p:nvPr>
        </p:nvSpPr>
        <p:spPr>
          <a:xfrm>
            <a:off x="381000" y="1219200"/>
            <a:ext cx="8382000" cy="2209800"/>
          </a:xfrm>
        </p:spPr>
        <p:txBody>
          <a:bodyPr>
            <a:normAutofit/>
          </a:bodyPr>
          <a:lstStyle/>
          <a:p>
            <a:pPr marL="582930" indent="-514350">
              <a:buFont typeface="Wingdings" pitchFamily="2" charset="2"/>
              <a:buChar char="§"/>
            </a:pPr>
            <a:r>
              <a:rPr lang="en-US" dirty="0" smtClean="0"/>
              <a:t>Pop. Size 40, 60 generations</a:t>
            </a:r>
          </a:p>
          <a:p>
            <a:pPr marL="582930" indent="-514350">
              <a:buFont typeface="Wingdings" pitchFamily="2" charset="2"/>
              <a:buChar char="§"/>
            </a:pPr>
            <a:r>
              <a:rPr lang="en-US" dirty="0" smtClean="0"/>
              <a:t>CHC selection </a:t>
            </a:r>
            <a:r>
              <a:rPr lang="en-US" sz="2400" dirty="0" smtClean="0"/>
              <a:t>(</a:t>
            </a:r>
            <a:r>
              <a:rPr lang="en-US" sz="2400" dirty="0" err="1" smtClean="0"/>
              <a:t>Eshelman</a:t>
            </a:r>
            <a:r>
              <a:rPr lang="en-US" sz="2400" dirty="0" smtClean="0"/>
              <a:t>)</a:t>
            </a:r>
            <a:endParaRPr lang="en-US" dirty="0" smtClean="0"/>
          </a:p>
          <a:p>
            <a:pPr marL="582930" indent="-514350">
              <a:buFont typeface="Wingdings" pitchFamily="2" charset="2"/>
              <a:buChar char="§"/>
            </a:pPr>
            <a:r>
              <a:rPr lang="en-US" dirty="0" smtClean="0"/>
              <a:t>0.88 probability of crossover</a:t>
            </a:r>
          </a:p>
          <a:p>
            <a:pPr marL="582930" indent="-514350">
              <a:buFont typeface="Wingdings" pitchFamily="2" charset="2"/>
              <a:buChar char="§"/>
            </a:pPr>
            <a:r>
              <a:rPr lang="en-US" dirty="0" smtClean="0"/>
              <a:t>0.01 probability of mutation</a:t>
            </a:r>
          </a:p>
        </p:txBody>
      </p:sp>
      <p:sp>
        <p:nvSpPr>
          <p:cNvPr id="5" name="Slide Number Placeholder 4"/>
          <p:cNvSpPr>
            <a:spLocks noGrp="1"/>
          </p:cNvSpPr>
          <p:nvPr>
            <p:ph type="sldNum" sz="quarter" idx="12"/>
          </p:nvPr>
        </p:nvSpPr>
        <p:spPr/>
        <p:txBody>
          <a:bodyPr/>
          <a:lstStyle/>
          <a:p>
            <a:fld id="{5C42578D-7C0D-4A6B-B9A6-FD2D3715BE21}" type="slidenum">
              <a:rPr lang="en-US" smtClean="0"/>
              <a:pPr/>
              <a:t>10</a:t>
            </a:fld>
            <a:endParaRPr lang="en-US"/>
          </a:p>
        </p:txBody>
      </p:sp>
      <p:sp>
        <p:nvSpPr>
          <p:cNvPr id="33" name="Footer Placeholder 3"/>
          <p:cNvSpPr>
            <a:spLocks noGrp="1"/>
          </p:cNvSpPr>
          <p:nvPr>
            <p:ph type="ftr" sz="quarter" idx="11"/>
          </p:nvPr>
        </p:nvSpPr>
        <p:spPr>
          <a:xfrm>
            <a:off x="914400" y="6416675"/>
            <a:ext cx="5562600" cy="365125"/>
          </a:xfrm>
        </p:spPr>
        <p:txBody>
          <a:bodyPr/>
          <a:lstStyle/>
          <a:p>
            <a:r>
              <a:rPr lang="en-US" dirty="0" smtClean="0"/>
              <a:t>Evolutionary Computing Systems Lab (ECSL), University of Nevada, Reno</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dirty="0" smtClean="0"/>
              <a:t>Methodology – CIGAR</a:t>
            </a:r>
            <a:endParaRPr lang="en-US" dirty="0"/>
          </a:p>
        </p:txBody>
      </p:sp>
      <p:sp>
        <p:nvSpPr>
          <p:cNvPr id="3" name="Content Placeholder 2"/>
          <p:cNvSpPr>
            <a:spLocks noGrp="1"/>
          </p:cNvSpPr>
          <p:nvPr>
            <p:ph idx="1"/>
          </p:nvPr>
        </p:nvSpPr>
        <p:spPr>
          <a:xfrm>
            <a:off x="381000" y="1219200"/>
            <a:ext cx="7543800" cy="4191000"/>
          </a:xfrm>
        </p:spPr>
        <p:txBody>
          <a:bodyPr>
            <a:normAutofit lnSpcReduction="10000"/>
          </a:bodyPr>
          <a:lstStyle/>
          <a:p>
            <a:pPr marL="582930" indent="-514350">
              <a:buFont typeface="Wingdings" pitchFamily="2" charset="2"/>
              <a:buChar char="§"/>
            </a:pPr>
            <a:r>
              <a:rPr lang="en-US" dirty="0" smtClean="0"/>
              <a:t>Case-Injected Genetic Algorithm (CIGAR)</a:t>
            </a:r>
          </a:p>
          <a:p>
            <a:pPr marL="912114" lvl="1" indent="-514350">
              <a:buFont typeface="Wingdings" pitchFamily="2" charset="2"/>
              <a:buChar char="§"/>
            </a:pPr>
            <a:r>
              <a:rPr lang="en-US" dirty="0" smtClean="0"/>
              <a:t>GA parameters are the </a:t>
            </a:r>
            <a:r>
              <a:rPr lang="en-US" dirty="0" smtClean="0"/>
              <a:t>same</a:t>
            </a:r>
          </a:p>
          <a:p>
            <a:pPr marL="912114" lvl="1" indent="-514350">
              <a:buFont typeface="Wingdings" pitchFamily="2" charset="2"/>
              <a:buChar char="§"/>
            </a:pPr>
            <a:r>
              <a:rPr lang="en-US" dirty="0" smtClean="0"/>
              <a:t>Extract the best individual in each generation</a:t>
            </a:r>
            <a:endParaRPr lang="en-US" dirty="0" smtClean="0"/>
          </a:p>
          <a:p>
            <a:pPr marL="912114" lvl="1" indent="-514350">
              <a:buFont typeface="Wingdings" pitchFamily="2" charset="2"/>
              <a:buChar char="§"/>
            </a:pPr>
            <a:r>
              <a:rPr lang="en-US" dirty="0" smtClean="0"/>
              <a:t>Solution similarity</a:t>
            </a:r>
          </a:p>
          <a:p>
            <a:pPr marL="1168146" lvl="2" indent="-514350">
              <a:buFont typeface="Wingdings" pitchFamily="2" charset="2"/>
              <a:buChar char="§"/>
            </a:pPr>
            <a:r>
              <a:rPr lang="en-US" dirty="0" smtClean="0"/>
              <a:t>Hamming distance</a:t>
            </a:r>
          </a:p>
          <a:p>
            <a:pPr marL="912114" lvl="1" indent="-514350">
              <a:buFont typeface="Wingdings" pitchFamily="2" charset="2"/>
              <a:buChar char="§"/>
            </a:pPr>
            <a:r>
              <a:rPr lang="en-US" dirty="0" smtClean="0"/>
              <a:t>Injection strategy</a:t>
            </a:r>
          </a:p>
          <a:p>
            <a:pPr marL="1168146" lvl="2" indent="-514350">
              <a:buFont typeface="Wingdings" pitchFamily="2" charset="2"/>
              <a:buChar char="§"/>
            </a:pPr>
            <a:r>
              <a:rPr lang="en-US" dirty="0" smtClean="0"/>
              <a:t>Closest to best</a:t>
            </a:r>
          </a:p>
          <a:p>
            <a:pPr marL="1168146" lvl="2" indent="-514350">
              <a:buFont typeface="Wingdings" pitchFamily="2" charset="2"/>
              <a:buChar char="§"/>
            </a:pPr>
            <a:r>
              <a:rPr lang="en-US" dirty="0" smtClean="0"/>
              <a:t>Replace 10% worst</a:t>
            </a:r>
          </a:p>
          <a:p>
            <a:pPr marL="1168146" lvl="2" indent="-514350">
              <a:buFont typeface="Wingdings" pitchFamily="2" charset="2"/>
              <a:buChar char="§"/>
            </a:pPr>
            <a:r>
              <a:rPr lang="en-US" dirty="0" smtClean="0"/>
              <a:t>Every 6 generations</a:t>
            </a:r>
          </a:p>
        </p:txBody>
      </p:sp>
      <p:sp>
        <p:nvSpPr>
          <p:cNvPr id="16" name="Footer Placeholder 3"/>
          <p:cNvSpPr>
            <a:spLocks noGrp="1"/>
          </p:cNvSpPr>
          <p:nvPr>
            <p:ph type="ftr" sz="quarter" idx="11"/>
          </p:nvPr>
        </p:nvSpPr>
        <p:spPr>
          <a:xfrm>
            <a:off x="914400" y="6416675"/>
            <a:ext cx="5562600" cy="365125"/>
          </a:xfrm>
        </p:spPr>
        <p:txBody>
          <a:bodyPr/>
          <a:lstStyle/>
          <a:p>
            <a:r>
              <a:rPr lang="en-US" dirty="0" smtClean="0"/>
              <a:t>Evolutionary Computing Systems Lab (ECSL), University of Nevada, Reno</a:t>
            </a:r>
            <a:endParaRPr lang="en-US" dirty="0"/>
          </a:p>
        </p:txBody>
      </p:sp>
      <p:sp>
        <p:nvSpPr>
          <p:cNvPr id="7" name="Slide Number Placeholder 4"/>
          <p:cNvSpPr>
            <a:spLocks noGrp="1"/>
          </p:cNvSpPr>
          <p:nvPr>
            <p:ph type="sldNum" sz="quarter" idx="12"/>
          </p:nvPr>
        </p:nvSpPr>
        <p:spPr>
          <a:xfrm>
            <a:off x="8610600" y="6416675"/>
            <a:ext cx="457200" cy="365125"/>
          </a:xfrm>
        </p:spPr>
        <p:txBody>
          <a:bodyPr/>
          <a:lstStyle/>
          <a:p>
            <a:fld id="{5C42578D-7C0D-4A6B-B9A6-FD2D3715BE21}" type="slidenum">
              <a:rPr lang="en-US" smtClean="0"/>
              <a:pPr/>
              <a:t>11</a:t>
            </a:fld>
            <a:endParaRPr lang="en-US"/>
          </a:p>
        </p:txBody>
      </p:sp>
    </p:spTree>
    <p:extLst>
      <p:ext uri="{BB962C8B-B14F-4D97-AF65-F5344CB8AC3E}">
        <p14:creationId xmlns:p14="http://schemas.microsoft.com/office/powerpoint/2010/main" val="709176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914400"/>
          </a:xfrm>
        </p:spPr>
        <p:txBody>
          <a:bodyPr/>
          <a:lstStyle/>
          <a:p>
            <a:r>
              <a:rPr lang="en-US" dirty="0" smtClean="0"/>
              <a:t>Results – GA </a:t>
            </a:r>
            <a:r>
              <a:rPr lang="en-US" dirty="0" err="1" smtClean="0"/>
              <a:t>vs</a:t>
            </a:r>
            <a:r>
              <a:rPr lang="en-US" dirty="0" smtClean="0"/>
              <a:t> CIGAR</a:t>
            </a:r>
            <a:endParaRPr lang="en-US" dirty="0"/>
          </a:p>
        </p:txBody>
      </p:sp>
      <p:sp>
        <p:nvSpPr>
          <p:cNvPr id="3" name="Content Placeholder 2"/>
          <p:cNvSpPr>
            <a:spLocks noGrp="1"/>
          </p:cNvSpPr>
          <p:nvPr>
            <p:ph idx="1"/>
          </p:nvPr>
        </p:nvSpPr>
        <p:spPr>
          <a:xfrm>
            <a:off x="609600" y="1219200"/>
            <a:ext cx="7772400" cy="1828800"/>
          </a:xfrm>
        </p:spPr>
        <p:txBody>
          <a:bodyPr>
            <a:normAutofit/>
          </a:bodyPr>
          <a:lstStyle/>
          <a:p>
            <a:pPr>
              <a:defRPr/>
            </a:pPr>
            <a:r>
              <a:rPr lang="en-US" dirty="0" smtClean="0"/>
              <a:t>On Concentrated scenario.</a:t>
            </a:r>
          </a:p>
          <a:p>
            <a:pPr>
              <a:defRPr/>
            </a:pPr>
            <a:r>
              <a:rPr lang="en-US" dirty="0" smtClean="0"/>
              <a:t>The third scenario</a:t>
            </a:r>
            <a:r>
              <a:rPr lang="en-US" smtClean="0"/>
              <a:t>: Intermediate</a:t>
            </a:r>
            <a:r>
              <a:rPr lang="en-US" dirty="0" smtClean="0"/>
              <a:t>, Dispersed</a:t>
            </a:r>
          </a:p>
        </p:txBody>
      </p:sp>
      <p:sp>
        <p:nvSpPr>
          <p:cNvPr id="5" name="Slide Number Placeholder 4"/>
          <p:cNvSpPr>
            <a:spLocks noGrp="1"/>
          </p:cNvSpPr>
          <p:nvPr>
            <p:ph type="sldNum" sz="quarter" idx="12"/>
          </p:nvPr>
        </p:nvSpPr>
        <p:spPr/>
        <p:txBody>
          <a:bodyPr/>
          <a:lstStyle/>
          <a:p>
            <a:fld id="{5C42578D-7C0D-4A6B-B9A6-FD2D3715BE21}" type="slidenum">
              <a:rPr lang="en-US" smtClean="0"/>
              <a:pPr/>
              <a:t>12</a:t>
            </a:fld>
            <a:endParaRPr lang="en-US"/>
          </a:p>
        </p:txBody>
      </p:sp>
      <p:sp>
        <p:nvSpPr>
          <p:cNvPr id="7" name="Footer Placeholder 3"/>
          <p:cNvSpPr>
            <a:spLocks noGrp="1"/>
          </p:cNvSpPr>
          <p:nvPr>
            <p:ph type="ftr" sz="quarter" idx="11"/>
          </p:nvPr>
        </p:nvSpPr>
        <p:spPr>
          <a:xfrm>
            <a:off x="914400" y="6416675"/>
            <a:ext cx="5562600" cy="365125"/>
          </a:xfrm>
        </p:spPr>
        <p:txBody>
          <a:bodyPr/>
          <a:lstStyle/>
          <a:p>
            <a:r>
              <a:rPr lang="en-US" dirty="0" smtClean="0"/>
              <a:t>Evolutionary Computing Systems Lab (ECSL), University of Nevada, Reno</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576" y="2514600"/>
            <a:ext cx="6296024" cy="392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914400"/>
          </a:xfrm>
        </p:spPr>
        <p:txBody>
          <a:bodyPr/>
          <a:lstStyle/>
          <a:p>
            <a:r>
              <a:rPr lang="en-US" dirty="0" smtClean="0"/>
              <a:t>Results - Quality</a:t>
            </a:r>
            <a:endParaRPr lang="en-US" dirty="0"/>
          </a:p>
        </p:txBody>
      </p:sp>
      <p:sp>
        <p:nvSpPr>
          <p:cNvPr id="3" name="Content Placeholder 2"/>
          <p:cNvSpPr>
            <a:spLocks noGrp="1"/>
          </p:cNvSpPr>
          <p:nvPr>
            <p:ph idx="1"/>
          </p:nvPr>
        </p:nvSpPr>
        <p:spPr>
          <a:xfrm>
            <a:off x="609600" y="1219200"/>
            <a:ext cx="7162800" cy="2286000"/>
          </a:xfrm>
        </p:spPr>
        <p:txBody>
          <a:bodyPr>
            <a:normAutofit/>
          </a:bodyPr>
          <a:lstStyle/>
          <a:p>
            <a:pPr lvl="1">
              <a:defRPr/>
            </a:pPr>
            <a:endParaRPr lang="en-US" dirty="0" smtClean="0"/>
          </a:p>
        </p:txBody>
      </p:sp>
      <p:sp>
        <p:nvSpPr>
          <p:cNvPr id="5" name="Slide Number Placeholder 4"/>
          <p:cNvSpPr>
            <a:spLocks noGrp="1"/>
          </p:cNvSpPr>
          <p:nvPr>
            <p:ph type="sldNum" sz="quarter" idx="12"/>
          </p:nvPr>
        </p:nvSpPr>
        <p:spPr/>
        <p:txBody>
          <a:bodyPr/>
          <a:lstStyle/>
          <a:p>
            <a:fld id="{5C42578D-7C0D-4A6B-B9A6-FD2D3715BE21}" type="slidenum">
              <a:rPr lang="en-US" smtClean="0"/>
              <a:pPr/>
              <a:t>13</a:t>
            </a:fld>
            <a:endParaRPr lang="en-US"/>
          </a:p>
        </p:txBody>
      </p:sp>
      <p:sp>
        <p:nvSpPr>
          <p:cNvPr id="7" name="Footer Placeholder 3"/>
          <p:cNvSpPr>
            <a:spLocks noGrp="1"/>
          </p:cNvSpPr>
          <p:nvPr>
            <p:ph type="ftr" sz="quarter" idx="11"/>
          </p:nvPr>
        </p:nvSpPr>
        <p:spPr>
          <a:xfrm>
            <a:off x="914400" y="6416675"/>
            <a:ext cx="5562600" cy="365125"/>
          </a:xfrm>
        </p:spPr>
        <p:txBody>
          <a:bodyPr/>
          <a:lstStyle/>
          <a:p>
            <a:r>
              <a:rPr lang="en-US" dirty="0" smtClean="0"/>
              <a:t>Evolutionary Computing Systems Lab (ECSL), University of Nevada, Reno</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272901"/>
            <a:ext cx="5986463" cy="4127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48250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914400"/>
          </a:xfrm>
        </p:spPr>
        <p:txBody>
          <a:bodyPr/>
          <a:lstStyle/>
          <a:p>
            <a:r>
              <a:rPr lang="en-US" dirty="0" smtClean="0"/>
              <a:t>Results - Speed</a:t>
            </a:r>
            <a:endParaRPr lang="en-US" dirty="0"/>
          </a:p>
        </p:txBody>
      </p:sp>
      <p:sp>
        <p:nvSpPr>
          <p:cNvPr id="3" name="Content Placeholder 2"/>
          <p:cNvSpPr>
            <a:spLocks noGrp="1"/>
          </p:cNvSpPr>
          <p:nvPr>
            <p:ph idx="1"/>
          </p:nvPr>
        </p:nvSpPr>
        <p:spPr>
          <a:xfrm>
            <a:off x="609600" y="1219200"/>
            <a:ext cx="7162800" cy="2286000"/>
          </a:xfrm>
        </p:spPr>
        <p:txBody>
          <a:bodyPr>
            <a:normAutofit/>
          </a:bodyPr>
          <a:lstStyle/>
          <a:p>
            <a:pPr lvl="1">
              <a:defRPr/>
            </a:pPr>
            <a:endParaRPr lang="en-US" dirty="0" smtClean="0"/>
          </a:p>
        </p:txBody>
      </p:sp>
      <p:sp>
        <p:nvSpPr>
          <p:cNvPr id="5" name="Slide Number Placeholder 4"/>
          <p:cNvSpPr>
            <a:spLocks noGrp="1"/>
          </p:cNvSpPr>
          <p:nvPr>
            <p:ph type="sldNum" sz="quarter" idx="12"/>
          </p:nvPr>
        </p:nvSpPr>
        <p:spPr/>
        <p:txBody>
          <a:bodyPr/>
          <a:lstStyle/>
          <a:p>
            <a:fld id="{5C42578D-7C0D-4A6B-B9A6-FD2D3715BE21}" type="slidenum">
              <a:rPr lang="en-US" smtClean="0"/>
              <a:pPr/>
              <a:t>14</a:t>
            </a:fld>
            <a:endParaRPr lang="en-US"/>
          </a:p>
        </p:txBody>
      </p:sp>
      <p:sp>
        <p:nvSpPr>
          <p:cNvPr id="7" name="Footer Placeholder 3"/>
          <p:cNvSpPr>
            <a:spLocks noGrp="1"/>
          </p:cNvSpPr>
          <p:nvPr>
            <p:ph type="ftr" sz="quarter" idx="11"/>
          </p:nvPr>
        </p:nvSpPr>
        <p:spPr>
          <a:xfrm>
            <a:off x="914400" y="6416675"/>
            <a:ext cx="5562600" cy="365125"/>
          </a:xfrm>
        </p:spPr>
        <p:txBody>
          <a:bodyPr/>
          <a:lstStyle/>
          <a:p>
            <a:r>
              <a:rPr lang="en-US" dirty="0" smtClean="0"/>
              <a:t>Evolutionary Computing Systems Lab (ECSL), University of Nevada, Reno</a:t>
            </a:r>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00200"/>
            <a:ext cx="7100888" cy="4864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73688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164336"/>
          </a:xfrm>
        </p:spPr>
        <p:txBody>
          <a:bodyPr/>
          <a:lstStyle/>
          <a:p>
            <a:r>
              <a:rPr lang="en-US" sz="3600" dirty="0" smtClean="0"/>
              <a:t>Best Solution in Intermediate</a:t>
            </a:r>
            <a:endParaRPr lang="en-US" sz="3600" dirty="0"/>
          </a:p>
        </p:txBody>
      </p:sp>
      <p:sp>
        <p:nvSpPr>
          <p:cNvPr id="3" name="Footer Placeholder 2"/>
          <p:cNvSpPr>
            <a:spLocks noGrp="1"/>
          </p:cNvSpPr>
          <p:nvPr>
            <p:ph type="ftr" sz="quarter" idx="11"/>
          </p:nvPr>
        </p:nvSpPr>
        <p:spPr/>
        <p:txBody>
          <a:bodyPr/>
          <a:lstStyle/>
          <a:p>
            <a:r>
              <a:rPr lang="en-US" smtClean="0"/>
              <a:t>Evolutionary Computing Systems Lab (ECSL), University of Nevada, Reno</a:t>
            </a:r>
            <a:endParaRPr lang="en-US"/>
          </a:p>
        </p:txBody>
      </p:sp>
      <p:sp>
        <p:nvSpPr>
          <p:cNvPr id="4" name="Slide Number Placeholder 3"/>
          <p:cNvSpPr>
            <a:spLocks noGrp="1"/>
          </p:cNvSpPr>
          <p:nvPr>
            <p:ph type="sldNum" sz="quarter" idx="12"/>
          </p:nvPr>
        </p:nvSpPr>
        <p:spPr/>
        <p:txBody>
          <a:bodyPr/>
          <a:lstStyle/>
          <a:p>
            <a:fld id="{5C42578D-7C0D-4A6B-B9A6-FD2D3715BE21}" type="slidenum">
              <a:rPr lang="en-US" smtClean="0"/>
              <a:pPr/>
              <a:t>15</a:t>
            </a:fld>
            <a:endParaRPr lang="en-US"/>
          </a:p>
        </p:txBody>
      </p:sp>
      <p:pic>
        <p:nvPicPr>
          <p:cNvPr id="6" name="Normal.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066800" y="1943100"/>
            <a:ext cx="7247467" cy="4076700"/>
          </a:xfrm>
          <a:prstGeom prst="rect">
            <a:avLst/>
          </a:prstGeom>
        </p:spPr>
      </p:pic>
    </p:spTree>
    <p:extLst>
      <p:ext uri="{BB962C8B-B14F-4D97-AF65-F5344CB8AC3E}">
        <p14:creationId xmlns:p14="http://schemas.microsoft.com/office/powerpoint/2010/main" val="15658745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and Future Work</a:t>
            </a:r>
            <a:endParaRPr lang="en-US" dirty="0"/>
          </a:p>
        </p:txBody>
      </p:sp>
      <p:sp>
        <p:nvSpPr>
          <p:cNvPr id="3" name="Footer Placeholder 2"/>
          <p:cNvSpPr>
            <a:spLocks noGrp="1"/>
          </p:cNvSpPr>
          <p:nvPr>
            <p:ph type="ftr" sz="quarter" idx="11"/>
          </p:nvPr>
        </p:nvSpPr>
        <p:spPr/>
        <p:txBody>
          <a:bodyPr/>
          <a:lstStyle/>
          <a:p>
            <a:r>
              <a:rPr lang="en-US" smtClean="0"/>
              <a:t>Evolutionary Computing Systems Lab (ECSL), University of Nevada, Reno</a:t>
            </a:r>
            <a:endParaRPr lang="en-US"/>
          </a:p>
        </p:txBody>
      </p:sp>
      <p:sp>
        <p:nvSpPr>
          <p:cNvPr id="4" name="Slide Number Placeholder 3"/>
          <p:cNvSpPr>
            <a:spLocks noGrp="1"/>
          </p:cNvSpPr>
          <p:nvPr>
            <p:ph type="sldNum" sz="quarter" idx="12"/>
          </p:nvPr>
        </p:nvSpPr>
        <p:spPr/>
        <p:txBody>
          <a:bodyPr/>
          <a:lstStyle/>
          <a:p>
            <a:fld id="{5C42578D-7C0D-4A6B-B9A6-FD2D3715BE21}" type="slidenum">
              <a:rPr lang="en-US" smtClean="0"/>
              <a:pPr/>
              <a:t>16</a:t>
            </a:fld>
            <a:endParaRPr lang="en-US"/>
          </a:p>
        </p:txBody>
      </p:sp>
      <p:sp>
        <p:nvSpPr>
          <p:cNvPr id="5" name="Content Placeholder 2"/>
          <p:cNvSpPr txBox="1">
            <a:spLocks/>
          </p:cNvSpPr>
          <p:nvPr/>
        </p:nvSpPr>
        <p:spPr>
          <a:xfrm>
            <a:off x="914400" y="1783560"/>
            <a:ext cx="7620000" cy="4572000"/>
          </a:xfrm>
          <a:prstGeom prst="rect">
            <a:avLst/>
          </a:prstGeom>
        </p:spPr>
        <p:txBody>
          <a:bodyPr>
            <a:norm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defRPr/>
            </a:pPr>
            <a:r>
              <a:rPr lang="en-US" dirty="0" smtClean="0"/>
              <a:t>Conclusions</a:t>
            </a:r>
          </a:p>
          <a:p>
            <a:pPr lvl="1">
              <a:defRPr/>
            </a:pPr>
            <a:r>
              <a:rPr lang="en-US" dirty="0" smtClean="0"/>
              <a:t>CIGARs find high quality </a:t>
            </a:r>
            <a:r>
              <a:rPr lang="en-US" dirty="0"/>
              <a:t>results as reliable as genetic algorithms but up to </a:t>
            </a:r>
            <a:r>
              <a:rPr lang="en-US" dirty="0" smtClean="0"/>
              <a:t>twice as quickly.</a:t>
            </a:r>
            <a:endParaRPr lang="en-US" dirty="0" smtClean="0"/>
          </a:p>
          <a:p>
            <a:pPr>
              <a:defRPr/>
            </a:pPr>
            <a:r>
              <a:rPr lang="en-US" dirty="0" smtClean="0"/>
              <a:t>Future work</a:t>
            </a:r>
          </a:p>
          <a:p>
            <a:pPr lvl="1">
              <a:defRPr/>
            </a:pPr>
            <a:r>
              <a:rPr lang="en-US" dirty="0" smtClean="0"/>
              <a:t>Investigate more complicated scenarios</a:t>
            </a:r>
          </a:p>
          <a:p>
            <a:pPr lvl="1">
              <a:defRPr/>
            </a:pPr>
            <a:r>
              <a:rPr lang="en-US" dirty="0" smtClean="0"/>
              <a:t>Evaluate our AI player against state-of-the-art bots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normAutofit lnSpcReduction="10000"/>
          </a:bodyPr>
          <a:lstStyle/>
          <a:p>
            <a:r>
              <a:rPr lang="en-US" dirty="0" smtClean="0"/>
              <a:t>This research is supported by ONR grants</a:t>
            </a:r>
          </a:p>
          <a:p>
            <a:pPr lvl="1"/>
            <a:r>
              <a:rPr lang="en-US" dirty="0" smtClean="0"/>
              <a:t>N000014-12-I-0860</a:t>
            </a:r>
          </a:p>
          <a:p>
            <a:pPr lvl="1"/>
            <a:r>
              <a:rPr lang="en-US" dirty="0" smtClean="0"/>
              <a:t>N00014-12-C-0522</a:t>
            </a:r>
          </a:p>
          <a:p>
            <a:pPr marL="228600" indent="-228600">
              <a:spcBef>
                <a:spcPts val="0"/>
              </a:spcBef>
              <a:buNone/>
            </a:pPr>
            <a:endParaRPr lang="en-US" dirty="0" smtClean="0"/>
          </a:p>
          <a:p>
            <a:pPr marL="228600" indent="-228600">
              <a:spcBef>
                <a:spcPts val="0"/>
              </a:spcBef>
            </a:pPr>
            <a:r>
              <a:rPr lang="en-US" dirty="0" smtClean="0"/>
              <a:t>More information (papers, movies)</a:t>
            </a:r>
          </a:p>
          <a:p>
            <a:pPr marL="557784" lvl="1" indent="-228600">
              <a:spcBef>
                <a:spcPts val="0"/>
              </a:spcBef>
            </a:pPr>
            <a:r>
              <a:rPr lang="en-US" dirty="0" smtClean="0">
                <a:hlinkClick r:id="rId3"/>
              </a:rPr>
              <a:t>simingl@cse.unr.edu</a:t>
            </a:r>
            <a:r>
              <a:rPr lang="en-US" dirty="0" smtClean="0"/>
              <a:t> (</a:t>
            </a:r>
            <a:r>
              <a:rPr lang="en-US" dirty="0" smtClean="0">
                <a:hlinkClick r:id="rId4"/>
              </a:rPr>
              <a:t>http://www.cse.unr.edu/~simingl</a:t>
            </a:r>
            <a:r>
              <a:rPr lang="en-US" dirty="0" smtClean="0"/>
              <a:t>)</a:t>
            </a:r>
          </a:p>
          <a:p>
            <a:pPr marL="557784" lvl="1" indent="-228600">
              <a:spcBef>
                <a:spcPts val="0"/>
              </a:spcBef>
            </a:pPr>
            <a:r>
              <a:rPr lang="en-US" dirty="0" smtClean="0">
                <a:hlinkClick r:id="rId5"/>
              </a:rPr>
              <a:t>sushil@cse.unr.edu</a:t>
            </a:r>
            <a:r>
              <a:rPr lang="en-US" dirty="0" smtClean="0"/>
              <a:t> (</a:t>
            </a:r>
            <a:r>
              <a:rPr lang="en-US" dirty="0" smtClean="0">
                <a:hlinkClick r:id="rId6"/>
              </a:rPr>
              <a:t>http://www.cse.unr.edu/~sushil</a:t>
            </a:r>
            <a:r>
              <a:rPr lang="en-US" dirty="0" smtClean="0"/>
              <a:t>)</a:t>
            </a:r>
          </a:p>
          <a:p>
            <a:pPr marL="557784" lvl="1" indent="-228600">
              <a:spcBef>
                <a:spcPts val="0"/>
              </a:spcBef>
            </a:pPr>
            <a:r>
              <a:rPr lang="en-US" dirty="0" smtClean="0">
                <a:hlinkClick r:id="rId5"/>
              </a:rPr>
              <a:t>monica@cse.unr.edu</a:t>
            </a:r>
            <a:r>
              <a:rPr lang="en-US" dirty="0" smtClean="0"/>
              <a:t> </a:t>
            </a:r>
            <a:r>
              <a:rPr lang="en-US" dirty="0"/>
              <a:t>(</a:t>
            </a:r>
            <a:r>
              <a:rPr lang="en-US" dirty="0">
                <a:hlinkClick r:id="rId7"/>
              </a:rPr>
              <a:t>http://www.cse.unr.edu</a:t>
            </a:r>
            <a:r>
              <a:rPr lang="en-US" dirty="0" smtClean="0">
                <a:hlinkClick r:id="rId7"/>
              </a:rPr>
              <a:t>/~monica</a:t>
            </a:r>
            <a:r>
              <a:rPr lang="en-US" dirty="0" smtClean="0"/>
              <a:t>)</a:t>
            </a:r>
            <a:endParaRPr lang="en-US" dirty="0"/>
          </a:p>
          <a:p>
            <a:pPr marL="557784" lvl="1" indent="-228600">
              <a:spcBef>
                <a:spcPts val="0"/>
              </a:spcBef>
            </a:pPr>
            <a:endParaRPr lang="en-US" dirty="0" smtClean="0"/>
          </a:p>
        </p:txBody>
      </p:sp>
      <p:sp>
        <p:nvSpPr>
          <p:cNvPr id="5" name="Slide Number Placeholder 4"/>
          <p:cNvSpPr>
            <a:spLocks noGrp="1"/>
          </p:cNvSpPr>
          <p:nvPr>
            <p:ph type="sldNum" sz="quarter" idx="12"/>
          </p:nvPr>
        </p:nvSpPr>
        <p:spPr/>
        <p:txBody>
          <a:bodyPr/>
          <a:lstStyle/>
          <a:p>
            <a:fld id="{5C42578D-7C0D-4A6B-B9A6-FD2D3715BE21}" type="slidenum">
              <a:rPr lang="en-US" smtClean="0"/>
              <a:pPr/>
              <a:t>17</a:t>
            </a:fld>
            <a:endParaRPr lang="en-US"/>
          </a:p>
        </p:txBody>
      </p:sp>
      <p:sp>
        <p:nvSpPr>
          <p:cNvPr id="6" name="Footer Placeholder 3"/>
          <p:cNvSpPr>
            <a:spLocks noGrp="1"/>
          </p:cNvSpPr>
          <p:nvPr>
            <p:ph type="ftr" sz="quarter" idx="11"/>
          </p:nvPr>
        </p:nvSpPr>
        <p:spPr>
          <a:xfrm>
            <a:off x="914400" y="6416675"/>
            <a:ext cx="5562600" cy="365125"/>
          </a:xfrm>
        </p:spPr>
        <p:txBody>
          <a:bodyPr/>
          <a:lstStyle/>
          <a:p>
            <a:r>
              <a:rPr lang="en-US" dirty="0" smtClean="0"/>
              <a:t>Evolutionary Computing Systems Lab (ECSL), University of Nevada, Reno</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914400" y="1600200"/>
            <a:ext cx="7772400" cy="4800600"/>
          </a:xfrm>
        </p:spPr>
        <p:txBody>
          <a:bodyPr numCol="2">
            <a:normAutofit/>
          </a:bodyPr>
          <a:lstStyle/>
          <a:p>
            <a:r>
              <a:rPr lang="en-US" dirty="0" smtClean="0"/>
              <a:t>RTS Games</a:t>
            </a:r>
            <a:endParaRPr lang="en-US" dirty="0"/>
          </a:p>
          <a:p>
            <a:r>
              <a:rPr lang="en-US" dirty="0" smtClean="0"/>
              <a:t>Prior Work</a:t>
            </a:r>
          </a:p>
          <a:p>
            <a:r>
              <a:rPr lang="en-US" dirty="0" smtClean="0"/>
              <a:t>Methodology</a:t>
            </a:r>
          </a:p>
          <a:p>
            <a:pPr lvl="1"/>
            <a:r>
              <a:rPr lang="en-US" dirty="0" smtClean="0"/>
              <a:t>Representation</a:t>
            </a:r>
          </a:p>
          <a:p>
            <a:pPr lvl="2"/>
            <a:r>
              <a:rPr lang="en-US" dirty="0"/>
              <a:t>Influence Map</a:t>
            </a:r>
          </a:p>
          <a:p>
            <a:pPr lvl="2"/>
            <a:r>
              <a:rPr lang="en-US" dirty="0"/>
              <a:t>Potential </a:t>
            </a:r>
            <a:r>
              <a:rPr lang="en-US" dirty="0" smtClean="0"/>
              <a:t>Field</a:t>
            </a:r>
          </a:p>
          <a:p>
            <a:pPr lvl="1"/>
            <a:r>
              <a:rPr lang="en-US" dirty="0" smtClean="0"/>
              <a:t>Performance Metrics</a:t>
            </a:r>
          </a:p>
          <a:p>
            <a:pPr lvl="1"/>
            <a:endParaRPr lang="en-US" dirty="0" smtClean="0"/>
          </a:p>
          <a:p>
            <a:pPr lvl="1"/>
            <a:endParaRPr lang="en-US" dirty="0"/>
          </a:p>
          <a:p>
            <a:pPr lvl="1"/>
            <a:r>
              <a:rPr lang="en-US" dirty="0" smtClean="0"/>
              <a:t>Techniques</a:t>
            </a:r>
          </a:p>
          <a:p>
            <a:pPr lvl="2"/>
            <a:r>
              <a:rPr lang="en-US" dirty="0" smtClean="0"/>
              <a:t>Genetic Algorithm</a:t>
            </a:r>
          </a:p>
          <a:p>
            <a:pPr lvl="2"/>
            <a:r>
              <a:rPr lang="en-US" dirty="0" smtClean="0"/>
              <a:t>Case-injected GA</a:t>
            </a:r>
          </a:p>
          <a:p>
            <a:r>
              <a:rPr lang="en-US" dirty="0" smtClean="0"/>
              <a:t>Results</a:t>
            </a:r>
          </a:p>
          <a:p>
            <a:r>
              <a:rPr lang="en-US" dirty="0" smtClean="0"/>
              <a:t>Conclusions and Future Work</a:t>
            </a:r>
          </a:p>
        </p:txBody>
      </p:sp>
      <p:sp>
        <p:nvSpPr>
          <p:cNvPr id="5" name="Slide Number Placeholder 4"/>
          <p:cNvSpPr>
            <a:spLocks noGrp="1"/>
          </p:cNvSpPr>
          <p:nvPr>
            <p:ph type="sldNum" sz="quarter" idx="12"/>
          </p:nvPr>
        </p:nvSpPr>
        <p:spPr/>
        <p:txBody>
          <a:bodyPr/>
          <a:lstStyle/>
          <a:p>
            <a:fld id="{5C42578D-7C0D-4A6B-B9A6-FD2D3715BE21}" type="slidenum">
              <a:rPr lang="en-US" smtClean="0"/>
              <a:pPr/>
              <a:t>2</a:t>
            </a:fld>
            <a:endParaRPr lang="en-US" dirty="0"/>
          </a:p>
        </p:txBody>
      </p:sp>
      <p:sp>
        <p:nvSpPr>
          <p:cNvPr id="8" name="Footer Placeholder 3"/>
          <p:cNvSpPr>
            <a:spLocks noGrp="1"/>
          </p:cNvSpPr>
          <p:nvPr>
            <p:ph type="ftr" sz="quarter" idx="11"/>
          </p:nvPr>
        </p:nvSpPr>
        <p:spPr>
          <a:xfrm>
            <a:off x="914400" y="6416675"/>
            <a:ext cx="5562600" cy="365125"/>
          </a:xfrm>
        </p:spPr>
        <p:txBody>
          <a:bodyPr/>
          <a:lstStyle/>
          <a:p>
            <a:r>
              <a:rPr lang="en-US" dirty="0" smtClean="0"/>
              <a:t>Evolutionary Computing Systems Lab (ECSL), University of Nevada, Reno</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Real-Time Strategy Game</a:t>
            </a:r>
            <a:endParaRPr lang="en-US" dirty="0"/>
          </a:p>
        </p:txBody>
      </p:sp>
      <p:sp>
        <p:nvSpPr>
          <p:cNvPr id="6" name="Text Placeholder 5"/>
          <p:cNvSpPr>
            <a:spLocks noGrp="1"/>
          </p:cNvSpPr>
          <p:nvPr>
            <p:ph idx="1"/>
          </p:nvPr>
        </p:nvSpPr>
        <p:spPr>
          <a:xfrm>
            <a:off x="457200" y="1600200"/>
            <a:ext cx="3810000" cy="4572000"/>
          </a:xfrm>
        </p:spPr>
        <p:txBody>
          <a:bodyPr>
            <a:normAutofit fontScale="85000" lnSpcReduction="20000"/>
          </a:bodyPr>
          <a:lstStyle/>
          <a:p>
            <a:pPr marL="416052" indent="-342900">
              <a:buFont typeface="Wingdings" pitchFamily="2" charset="2"/>
              <a:buChar char="§"/>
            </a:pPr>
            <a:r>
              <a:rPr lang="en-US" dirty="0" smtClean="0"/>
              <a:t>Real-Time</a:t>
            </a:r>
          </a:p>
          <a:p>
            <a:pPr marL="416052" indent="-342900">
              <a:buFont typeface="Wingdings" pitchFamily="2" charset="2"/>
              <a:buChar char="§"/>
            </a:pPr>
            <a:r>
              <a:rPr lang="en-US" dirty="0" smtClean="0"/>
              <a:t>Strategy</a:t>
            </a:r>
          </a:p>
          <a:p>
            <a:pPr marL="745236" lvl="1" indent="-342900">
              <a:buFont typeface="Wingdings" pitchFamily="2" charset="2"/>
              <a:buChar char="§"/>
            </a:pPr>
            <a:r>
              <a:rPr lang="en-US" dirty="0" smtClean="0"/>
              <a:t>Economy</a:t>
            </a:r>
          </a:p>
          <a:p>
            <a:pPr marL="745236" lvl="1" indent="-342900">
              <a:buFont typeface="Wingdings" pitchFamily="2" charset="2"/>
              <a:buChar char="§"/>
            </a:pPr>
            <a:r>
              <a:rPr lang="en-US" dirty="0" smtClean="0"/>
              <a:t>Technology</a:t>
            </a:r>
          </a:p>
          <a:p>
            <a:pPr marL="745236" lvl="1" indent="-342900">
              <a:buFont typeface="Wingdings" pitchFamily="2" charset="2"/>
              <a:buChar char="§"/>
            </a:pPr>
            <a:r>
              <a:rPr lang="en-US" dirty="0" smtClean="0"/>
              <a:t>Army</a:t>
            </a:r>
          </a:p>
          <a:p>
            <a:pPr marL="416052">
              <a:buFont typeface="Wingdings" pitchFamily="2" charset="2"/>
              <a:buChar char="§"/>
            </a:pPr>
            <a:r>
              <a:rPr lang="en-US" dirty="0" smtClean="0"/>
              <a:t>Player</a:t>
            </a:r>
          </a:p>
          <a:p>
            <a:pPr marL="745236" lvl="1" indent="-342900">
              <a:buFont typeface="Wingdings" pitchFamily="2" charset="2"/>
              <a:buChar char="§"/>
            </a:pPr>
            <a:r>
              <a:rPr lang="en-US" dirty="0" smtClean="0"/>
              <a:t>Macro</a:t>
            </a:r>
          </a:p>
          <a:p>
            <a:pPr marL="745236" lvl="1" indent="-342900">
              <a:buFont typeface="Wingdings" pitchFamily="2" charset="2"/>
              <a:buChar char="§"/>
            </a:pPr>
            <a:r>
              <a:rPr lang="en-US" dirty="0" smtClean="0"/>
              <a:t>Micro</a:t>
            </a:r>
          </a:p>
          <a:p>
            <a:pPr marL="416052">
              <a:buFont typeface="Wingdings" pitchFamily="2" charset="2"/>
              <a:buChar char="§"/>
            </a:pPr>
            <a:r>
              <a:rPr lang="en-US" dirty="0" smtClean="0"/>
              <a:t>StarCraft</a:t>
            </a:r>
            <a:endParaRPr lang="en-US" dirty="0"/>
          </a:p>
          <a:p>
            <a:pPr marL="745236" lvl="1">
              <a:buFont typeface="Wingdings" pitchFamily="2" charset="2"/>
              <a:buChar char="§"/>
            </a:pPr>
            <a:r>
              <a:rPr lang="en-US" dirty="0" smtClean="0"/>
              <a:t>Released in 1998</a:t>
            </a:r>
          </a:p>
          <a:p>
            <a:pPr marL="745236" lvl="1">
              <a:buFont typeface="Wingdings" pitchFamily="2" charset="2"/>
              <a:buChar char="§"/>
            </a:pPr>
            <a:r>
              <a:rPr lang="en-US" dirty="0" smtClean="0"/>
              <a:t>Sold </a:t>
            </a:r>
            <a:r>
              <a:rPr lang="en-US" dirty="0"/>
              <a:t>over </a:t>
            </a:r>
            <a:r>
              <a:rPr lang="en-US" dirty="0" smtClean="0"/>
              <a:t>11 </a:t>
            </a:r>
            <a:r>
              <a:rPr lang="en-US" dirty="0"/>
              <a:t>million </a:t>
            </a:r>
            <a:r>
              <a:rPr lang="en-US" dirty="0" smtClean="0"/>
              <a:t>copies</a:t>
            </a:r>
          </a:p>
        </p:txBody>
      </p:sp>
      <p:sp>
        <p:nvSpPr>
          <p:cNvPr id="4" name="Footer Placeholder 3"/>
          <p:cNvSpPr>
            <a:spLocks noGrp="1"/>
          </p:cNvSpPr>
          <p:nvPr>
            <p:ph type="ftr" sz="quarter" idx="11"/>
          </p:nvPr>
        </p:nvSpPr>
        <p:spPr/>
        <p:txBody>
          <a:bodyPr/>
          <a:lstStyle/>
          <a:p>
            <a:r>
              <a:rPr lang="en-US" smtClean="0"/>
              <a:t>Evolutionary Computing Systems Lab (ECSL), University of Nevada, Reno</a:t>
            </a:r>
            <a:endParaRPr lang="en-US"/>
          </a:p>
        </p:txBody>
      </p:sp>
      <p:sp>
        <p:nvSpPr>
          <p:cNvPr id="5" name="Slide Number Placeholder 4"/>
          <p:cNvSpPr>
            <a:spLocks noGrp="1"/>
          </p:cNvSpPr>
          <p:nvPr>
            <p:ph type="sldNum" sz="quarter" idx="12"/>
          </p:nvPr>
        </p:nvSpPr>
        <p:spPr/>
        <p:txBody>
          <a:bodyPr/>
          <a:lstStyle/>
          <a:p>
            <a:fld id="{5C42578D-7C0D-4A6B-B9A6-FD2D3715BE21}" type="slidenum">
              <a:rPr lang="en-US" smtClean="0"/>
              <a:pPr/>
              <a:t>3</a:t>
            </a:fld>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200400"/>
            <a:ext cx="3988324" cy="297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Placeholder 5"/>
          <p:cNvSpPr txBox="1">
            <a:spLocks/>
          </p:cNvSpPr>
          <p:nvPr/>
        </p:nvSpPr>
        <p:spPr>
          <a:xfrm>
            <a:off x="4267200" y="1524000"/>
            <a:ext cx="4114800" cy="1600200"/>
          </a:xfrm>
          <a:prstGeom prst="rect">
            <a:avLst/>
          </a:prstGeom>
        </p:spPr>
        <p:txBody>
          <a:bodyPr vert="horz">
            <a:normAutofit fontScale="62500" lnSpcReduction="20000"/>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416052">
              <a:buFont typeface="Wingdings" pitchFamily="2" charset="2"/>
              <a:buChar char="§"/>
            </a:pPr>
            <a:r>
              <a:rPr lang="en-US" dirty="0" smtClean="0"/>
              <a:t>Challenges in AI research</a:t>
            </a:r>
          </a:p>
          <a:p>
            <a:pPr marL="973836" lvl="1" indent="-514350">
              <a:buFont typeface="+mj-lt"/>
              <a:buAutoNum type="arabicPeriod"/>
            </a:pPr>
            <a:r>
              <a:rPr lang="en-US" dirty="0" smtClean="0"/>
              <a:t>Decision making under uncertainty</a:t>
            </a:r>
          </a:p>
          <a:p>
            <a:pPr marL="973836" lvl="1" indent="-514350">
              <a:buFont typeface="+mj-lt"/>
              <a:buAutoNum type="arabicPeriod"/>
            </a:pPr>
            <a:r>
              <a:rPr lang="en-US" dirty="0" smtClean="0"/>
              <a:t>Opponent modeling </a:t>
            </a:r>
          </a:p>
          <a:p>
            <a:pPr marL="973836" lvl="1" indent="-514350">
              <a:buFont typeface="+mj-lt"/>
              <a:buAutoNum type="arabicPeriod"/>
            </a:pPr>
            <a:r>
              <a:rPr lang="en-US" dirty="0" smtClean="0"/>
              <a:t>Spatial and temporal reasoning</a:t>
            </a:r>
          </a:p>
          <a:p>
            <a:pPr marL="973836" lvl="1" indent="-514350">
              <a:buFont typeface="+mj-lt"/>
              <a:buAutoNum type="arabicPeriod"/>
            </a:pPr>
            <a:r>
              <a:rPr lang="en-US" dirty="0" smtClean="0"/>
              <a:t>…</a:t>
            </a:r>
          </a:p>
        </p:txBody>
      </p:sp>
    </p:spTree>
    <p:extLst>
      <p:ext uri="{BB962C8B-B14F-4D97-AF65-F5344CB8AC3E}">
        <p14:creationId xmlns:p14="http://schemas.microsoft.com/office/powerpoint/2010/main" val="726059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Work</a:t>
            </a:r>
            <a:endParaRPr lang="en-US" dirty="0"/>
          </a:p>
        </p:txBody>
      </p:sp>
      <p:sp>
        <p:nvSpPr>
          <p:cNvPr id="3" name="Content Placeholder 2"/>
          <p:cNvSpPr>
            <a:spLocks noGrp="1"/>
          </p:cNvSpPr>
          <p:nvPr>
            <p:ph idx="1"/>
          </p:nvPr>
        </p:nvSpPr>
        <p:spPr>
          <a:xfrm>
            <a:off x="381000" y="1497874"/>
            <a:ext cx="4343400" cy="4445726"/>
          </a:xfrm>
        </p:spPr>
        <p:txBody>
          <a:bodyPr>
            <a:normAutofit/>
          </a:bodyPr>
          <a:lstStyle/>
          <a:p>
            <a:pPr marL="411480" lvl="1" indent="-342900">
              <a:spcBef>
                <a:spcPts val="0"/>
              </a:spcBef>
              <a:buClr>
                <a:schemeClr val="tx2"/>
              </a:buClr>
              <a:buSzPct val="95000"/>
              <a:buFont typeface="Wingdings"/>
              <a:buChar char=""/>
            </a:pPr>
            <a:r>
              <a:rPr lang="en-US" dirty="0"/>
              <a:t>Case based planning (David Aha </a:t>
            </a:r>
            <a:r>
              <a:rPr lang="en-US" dirty="0" smtClean="0"/>
              <a:t>2005, </a:t>
            </a:r>
            <a:r>
              <a:rPr lang="en-US" dirty="0" err="1"/>
              <a:t>Ontanon</a:t>
            </a:r>
            <a:r>
              <a:rPr lang="en-US" dirty="0"/>
              <a:t> 2007, )</a:t>
            </a:r>
          </a:p>
          <a:p>
            <a:pPr>
              <a:spcBef>
                <a:spcPts val="0"/>
              </a:spcBef>
            </a:pPr>
            <a:r>
              <a:rPr lang="en-US" dirty="0"/>
              <a:t>Case injected </a:t>
            </a:r>
            <a:r>
              <a:rPr lang="en-US" dirty="0" smtClean="0"/>
              <a:t>GA(Louis, Miles </a:t>
            </a:r>
            <a:r>
              <a:rPr lang="en-US" dirty="0"/>
              <a:t>2005</a:t>
            </a:r>
            <a:r>
              <a:rPr lang="en-US" dirty="0" smtClean="0"/>
              <a:t>)</a:t>
            </a:r>
          </a:p>
          <a:p>
            <a:pPr>
              <a:spcBef>
                <a:spcPts val="0"/>
              </a:spcBef>
            </a:pPr>
            <a:r>
              <a:rPr lang="en-US" dirty="0" smtClean="0"/>
              <a:t>Flocking (</a:t>
            </a:r>
            <a:r>
              <a:rPr lang="en-US" dirty="0" err="1" smtClean="0"/>
              <a:t>Preuss</a:t>
            </a:r>
            <a:r>
              <a:rPr lang="en-US" dirty="0" smtClean="0"/>
              <a:t>, 2010)</a:t>
            </a:r>
          </a:p>
          <a:p>
            <a:pPr>
              <a:spcBef>
                <a:spcPts val="0"/>
              </a:spcBef>
            </a:pPr>
            <a:r>
              <a:rPr lang="en-US" dirty="0" smtClean="0"/>
              <a:t>MAPF </a:t>
            </a:r>
            <a:r>
              <a:rPr lang="en-US" dirty="0"/>
              <a:t>(</a:t>
            </a:r>
            <a:r>
              <a:rPr lang="en-US" dirty="0" err="1" smtClean="0"/>
              <a:t>Hagelback</a:t>
            </a:r>
            <a:r>
              <a:rPr lang="en-US" dirty="0" smtClean="0"/>
              <a:t>, 2008)</a:t>
            </a:r>
          </a:p>
          <a:p>
            <a:pPr lvl="1">
              <a:spcBef>
                <a:spcPts val="0"/>
              </a:spcBef>
            </a:pPr>
            <a:endParaRPr lang="en-US" dirty="0" smtClean="0"/>
          </a:p>
          <a:p>
            <a:pPr>
              <a:spcBef>
                <a:spcPts val="0"/>
              </a:spcBef>
            </a:pPr>
            <a:endParaRPr lang="en-US" dirty="0"/>
          </a:p>
          <a:p>
            <a:pPr>
              <a:spcBef>
                <a:spcPts val="0"/>
              </a:spcBef>
            </a:pPr>
            <a:endParaRPr lang="en-US" dirty="0" smtClean="0"/>
          </a:p>
        </p:txBody>
      </p:sp>
      <p:sp>
        <p:nvSpPr>
          <p:cNvPr id="6" name="Slide Number Placeholder 5"/>
          <p:cNvSpPr>
            <a:spLocks noGrp="1"/>
          </p:cNvSpPr>
          <p:nvPr>
            <p:ph type="sldNum" sz="quarter" idx="12"/>
          </p:nvPr>
        </p:nvSpPr>
        <p:spPr/>
        <p:txBody>
          <a:bodyPr/>
          <a:lstStyle/>
          <a:p>
            <a:fld id="{5C42578D-7C0D-4A6B-B9A6-FD2D3715BE21}" type="slidenum">
              <a:rPr lang="en-US" smtClean="0"/>
              <a:pPr/>
              <a:t>4</a:t>
            </a:fld>
            <a:endParaRPr lang="en-US"/>
          </a:p>
        </p:txBody>
      </p:sp>
      <p:sp>
        <p:nvSpPr>
          <p:cNvPr id="7" name="Footer Placeholder 3"/>
          <p:cNvSpPr>
            <a:spLocks noGrp="1"/>
          </p:cNvSpPr>
          <p:nvPr>
            <p:ph type="ftr" sz="quarter" idx="11"/>
          </p:nvPr>
        </p:nvSpPr>
        <p:spPr>
          <a:xfrm>
            <a:off x="914400" y="6416675"/>
            <a:ext cx="5562600" cy="365125"/>
          </a:xfrm>
        </p:spPr>
        <p:txBody>
          <a:bodyPr/>
          <a:lstStyle/>
          <a:p>
            <a:r>
              <a:rPr lang="en-US" dirty="0" smtClean="0"/>
              <a:t>Evolutionary Computing Systems Lab (ECSL), University of Nevada, Reno</a:t>
            </a:r>
            <a:endParaRPr lang="en-US" dirty="0"/>
          </a:p>
        </p:txBody>
      </p:sp>
      <p:sp>
        <p:nvSpPr>
          <p:cNvPr id="12" name="Content Placeholder 2"/>
          <p:cNvSpPr txBox="1">
            <a:spLocks/>
          </p:cNvSpPr>
          <p:nvPr/>
        </p:nvSpPr>
        <p:spPr>
          <a:xfrm>
            <a:off x="4800600" y="1371600"/>
            <a:ext cx="4191000" cy="4572000"/>
          </a:xfrm>
          <a:prstGeom prst="rect">
            <a:avLst/>
          </a:prstGeom>
        </p:spPr>
        <p:txBody>
          <a:bodyPr vert="horz">
            <a:normAutofit/>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What we</a:t>
            </a:r>
            <a:r>
              <a:rPr kumimoji="0" lang="en-US" sz="3000" b="0" i="0" u="none" strike="noStrike" kern="1200" cap="none" spc="0" normalizeH="0" noProof="0" dirty="0" smtClean="0">
                <a:ln>
                  <a:noFill/>
                </a:ln>
                <a:solidFill>
                  <a:schemeClr val="tx1"/>
                </a:solidFill>
                <a:effectLst/>
                <a:uLnTx/>
                <a:uFillTx/>
                <a:latin typeface="+mn-lt"/>
                <a:ea typeface="+mn-ea"/>
                <a:cs typeface="+mn-cs"/>
              </a:rPr>
              <a:t> do</a:t>
            </a: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740664" lvl="1" indent="-285750">
              <a:spcBef>
                <a:spcPct val="20000"/>
              </a:spcBef>
              <a:buClr>
                <a:schemeClr val="accent2"/>
              </a:buClr>
              <a:buSzPct val="90000"/>
              <a:buFont typeface="Wingdings"/>
              <a:buChar char=""/>
              <a:defRPr/>
            </a:pPr>
            <a:r>
              <a:rPr lang="en-US" sz="2600" dirty="0" smtClean="0"/>
              <a:t>Skirmish</a:t>
            </a:r>
          </a:p>
          <a:p>
            <a:pPr marL="740664" lvl="1" indent="-285750">
              <a:spcBef>
                <a:spcPct val="20000"/>
              </a:spcBef>
              <a:buClr>
                <a:schemeClr val="accent2"/>
              </a:buClr>
              <a:buSzPct val="90000"/>
              <a:buFont typeface="Wingdings"/>
              <a:buChar char=""/>
              <a:defRPr/>
            </a:pPr>
            <a:r>
              <a:rPr lang="en-US" sz="2600" dirty="0" smtClean="0"/>
              <a:t>Spatial Reasoning</a:t>
            </a:r>
          </a:p>
          <a:p>
            <a:pPr marL="740664" lvl="1" indent="-285750">
              <a:spcBef>
                <a:spcPct val="20000"/>
              </a:spcBef>
              <a:buClr>
                <a:schemeClr val="accent2"/>
              </a:buClr>
              <a:buSzPct val="90000"/>
              <a:buFont typeface="Wingdings"/>
              <a:buChar char=""/>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Micro</a:t>
            </a:r>
          </a:p>
          <a:p>
            <a:pPr marL="740664" marR="0" lvl="1" indent="-28575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r>
              <a:rPr lang="en-US" sz="2600" dirty="0" smtClean="0"/>
              <a:t>Compare CIGAR to GA</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CIGAR</a:t>
            </a:r>
            <a:endParaRPr lang="en-US" dirty="0"/>
          </a:p>
        </p:txBody>
      </p:sp>
      <p:sp>
        <p:nvSpPr>
          <p:cNvPr id="6" name="Slide Number Placeholder 5"/>
          <p:cNvSpPr>
            <a:spLocks noGrp="1"/>
          </p:cNvSpPr>
          <p:nvPr>
            <p:ph type="sldNum" sz="quarter" idx="12"/>
          </p:nvPr>
        </p:nvSpPr>
        <p:spPr/>
        <p:txBody>
          <a:bodyPr/>
          <a:lstStyle/>
          <a:p>
            <a:fld id="{5C42578D-7C0D-4A6B-B9A6-FD2D3715BE21}" type="slidenum">
              <a:rPr lang="en-US" smtClean="0"/>
              <a:pPr/>
              <a:t>5</a:t>
            </a:fld>
            <a:endParaRPr lang="en-US"/>
          </a:p>
        </p:txBody>
      </p:sp>
      <p:sp>
        <p:nvSpPr>
          <p:cNvPr id="7" name="Footer Placeholder 3"/>
          <p:cNvSpPr>
            <a:spLocks noGrp="1"/>
          </p:cNvSpPr>
          <p:nvPr>
            <p:ph type="ftr" sz="quarter" idx="11"/>
          </p:nvPr>
        </p:nvSpPr>
        <p:spPr>
          <a:xfrm>
            <a:off x="914400" y="6416675"/>
            <a:ext cx="5562600" cy="365125"/>
          </a:xfrm>
        </p:spPr>
        <p:txBody>
          <a:bodyPr/>
          <a:lstStyle/>
          <a:p>
            <a:r>
              <a:rPr lang="en-US" dirty="0" smtClean="0"/>
              <a:t>Evolutionary Computing Systems Lab (ECSL), University of Nevada, Reno</a:t>
            </a: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124200"/>
            <a:ext cx="4370752"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2"/>
          <p:cNvSpPr txBox="1">
            <a:spLocks/>
          </p:cNvSpPr>
          <p:nvPr/>
        </p:nvSpPr>
        <p:spPr>
          <a:xfrm>
            <a:off x="762001" y="1447800"/>
            <a:ext cx="7543799" cy="4191000"/>
          </a:xfrm>
          <a:prstGeom prst="rect">
            <a:avLst/>
          </a:prstGeom>
        </p:spPr>
        <p:txBody>
          <a:bodyPr vert="horz">
            <a:norm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r>
              <a:rPr lang="en-US" dirty="0" smtClean="0"/>
              <a:t>Case-Injected Genetic </a:t>
            </a:r>
            <a:r>
              <a:rPr lang="en-US" dirty="0" err="1" smtClean="0"/>
              <a:t>AlgoRithm</a:t>
            </a:r>
            <a:endParaRPr lang="en-US" dirty="0" smtClean="0"/>
          </a:p>
          <a:p>
            <a:pPr lvl="1"/>
            <a:r>
              <a:rPr lang="en-US" dirty="0" smtClean="0"/>
              <a:t>Case-based reasoning</a:t>
            </a:r>
          </a:p>
          <a:p>
            <a:pPr lvl="1"/>
            <a:r>
              <a:rPr lang="en-US" dirty="0" smtClean="0"/>
              <a:t>Problem similarity to solution similarity</a:t>
            </a:r>
            <a:endParaRPr lang="en-US" dirty="0"/>
          </a:p>
        </p:txBody>
      </p:sp>
    </p:spTree>
    <p:extLst>
      <p:ext uri="{BB962C8B-B14F-4D97-AF65-F5344CB8AC3E}">
        <p14:creationId xmlns:p14="http://schemas.microsoft.com/office/powerpoint/2010/main" val="4044392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Scenarios</a:t>
            </a:r>
            <a:endParaRPr lang="en-US" dirty="0"/>
          </a:p>
        </p:txBody>
      </p:sp>
      <p:sp>
        <p:nvSpPr>
          <p:cNvPr id="3" name="Content Placeholder 2"/>
          <p:cNvSpPr>
            <a:spLocks noGrp="1"/>
          </p:cNvSpPr>
          <p:nvPr>
            <p:ph idx="1"/>
          </p:nvPr>
        </p:nvSpPr>
        <p:spPr>
          <a:xfrm>
            <a:off x="762000" y="1371600"/>
            <a:ext cx="7924800" cy="2743200"/>
          </a:xfrm>
        </p:spPr>
        <p:txBody>
          <a:bodyPr>
            <a:normAutofit fontScale="92500" lnSpcReduction="10000"/>
          </a:bodyPr>
          <a:lstStyle/>
          <a:p>
            <a:r>
              <a:rPr lang="en-US" dirty="0" smtClean="0"/>
              <a:t>Same units</a:t>
            </a:r>
            <a:endParaRPr lang="en-US" dirty="0"/>
          </a:p>
          <a:p>
            <a:pPr lvl="1"/>
            <a:r>
              <a:rPr lang="en-US" dirty="0"/>
              <a:t>8 </a:t>
            </a:r>
            <a:r>
              <a:rPr lang="en-US" dirty="0" smtClean="0"/>
              <a:t>Marines, 1 Tank</a:t>
            </a:r>
          </a:p>
          <a:p>
            <a:r>
              <a:rPr lang="en-US" dirty="0" smtClean="0"/>
              <a:t>Plain</a:t>
            </a:r>
          </a:p>
          <a:p>
            <a:pPr lvl="1"/>
            <a:r>
              <a:rPr lang="en-US" dirty="0" smtClean="0"/>
              <a:t>No high land, No choke point, No obstacles</a:t>
            </a:r>
          </a:p>
          <a:p>
            <a:r>
              <a:rPr lang="en-US" dirty="0" smtClean="0"/>
              <a:t>Position of enemy units</a:t>
            </a:r>
          </a:p>
          <a:p>
            <a:pPr lvl="1"/>
            <a:r>
              <a:rPr lang="en-US" dirty="0" smtClean="0"/>
              <a:t>5 scenarios</a:t>
            </a:r>
          </a:p>
        </p:txBody>
      </p:sp>
      <p:sp>
        <p:nvSpPr>
          <p:cNvPr id="5" name="Slide Number Placeholder 4"/>
          <p:cNvSpPr>
            <a:spLocks noGrp="1"/>
          </p:cNvSpPr>
          <p:nvPr>
            <p:ph type="sldNum" sz="quarter" idx="12"/>
          </p:nvPr>
        </p:nvSpPr>
        <p:spPr/>
        <p:txBody>
          <a:bodyPr/>
          <a:lstStyle/>
          <a:p>
            <a:fld id="{5C42578D-7C0D-4A6B-B9A6-FD2D3715BE21}" type="slidenum">
              <a:rPr lang="en-US" smtClean="0"/>
              <a:pPr/>
              <a:t>6</a:t>
            </a:fld>
            <a:endParaRPr lang="en-US"/>
          </a:p>
        </p:txBody>
      </p:sp>
      <p:sp>
        <p:nvSpPr>
          <p:cNvPr id="12" name="Footer Placeholder 3"/>
          <p:cNvSpPr>
            <a:spLocks noGrp="1"/>
          </p:cNvSpPr>
          <p:nvPr>
            <p:ph type="ftr" sz="quarter" idx="11"/>
          </p:nvPr>
        </p:nvSpPr>
        <p:spPr>
          <a:xfrm>
            <a:off x="762000" y="6470213"/>
            <a:ext cx="5562600" cy="365125"/>
          </a:xfrm>
        </p:spPr>
        <p:txBody>
          <a:bodyPr/>
          <a:lstStyle/>
          <a:p>
            <a:r>
              <a:rPr lang="en-US" dirty="0" smtClean="0"/>
              <a:t>Evolutionary Computing Systems Lab (ECSL), University of Nevada, Reno</a:t>
            </a:r>
            <a:endParaRPr lang="en-US" dirty="0"/>
          </a:p>
        </p:txBody>
      </p:sp>
      <p:pic>
        <p:nvPicPr>
          <p:cNvPr id="1026" name="Picture 2" descr="C:\Users\PC\Desktop\New folder - Copy\Intermedia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739215"/>
            <a:ext cx="1621595" cy="12043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C\Desktop\New folder - Copy\Dispers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6722" y="4739215"/>
            <a:ext cx="1563278" cy="12043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C\Desktop\New folder - Copy\Concentrat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4746875"/>
            <a:ext cx="1700212" cy="119672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PC\Desktop\New folder - Copy\Corn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4758266"/>
            <a:ext cx="1544853" cy="11853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PC\Desktop\New folder - Copy\Spli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4758265"/>
            <a:ext cx="1524000" cy="118533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p:nvPr/>
        </p:nvSpPr>
        <p:spPr>
          <a:xfrm>
            <a:off x="533400" y="6107668"/>
            <a:ext cx="1621595" cy="338554"/>
          </a:xfrm>
          <a:prstGeom prst="rect">
            <a:avLst/>
          </a:prstGeom>
          <a:noFill/>
        </p:spPr>
        <p:txBody>
          <a:bodyPr wrap="square" lIns="91440" tIns="45720" rIns="91440" bIns="45720">
            <a:spAutoFit/>
          </a:bodyPr>
          <a:lstStyle/>
          <a:p>
            <a:pPr algn="ctr"/>
            <a:r>
              <a:rPr lang="en-US"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 Intermediate</a:t>
            </a:r>
            <a:endParaRPr lang="en-US" sz="1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Rectangle 3"/>
          <p:cNvSpPr/>
          <p:nvPr/>
        </p:nvSpPr>
        <p:spPr>
          <a:xfrm>
            <a:off x="2246722" y="6109811"/>
            <a:ext cx="1621595" cy="369332"/>
          </a:xfrm>
          <a:prstGeom prst="rect">
            <a:avLst/>
          </a:prstGeom>
          <a:noFill/>
        </p:spPr>
        <p:txBody>
          <a:bodyPr wrap="square" lIns="91440" tIns="45720" rIns="91440" bIns="45720">
            <a:spAutoFit/>
          </a:bodyPr>
          <a:lstStyle/>
          <a:p>
            <a:pPr algn="ctr"/>
            <a:r>
              <a:rPr lang="en-US"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 </a:t>
            </a:r>
            <a:r>
              <a:rPr lang="en-US"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Dispersed</a:t>
            </a:r>
            <a:endParaRPr lang="en-US"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4" name="Rectangle 3"/>
          <p:cNvSpPr/>
          <p:nvPr/>
        </p:nvSpPr>
        <p:spPr>
          <a:xfrm>
            <a:off x="3925508" y="6138446"/>
            <a:ext cx="1621595" cy="338554"/>
          </a:xfrm>
          <a:prstGeom prst="rect">
            <a:avLst/>
          </a:prstGeom>
          <a:noFill/>
        </p:spPr>
        <p:txBody>
          <a:bodyPr wrap="square" lIns="91440" tIns="45720" rIns="91440" bIns="45720">
            <a:spAutoFit/>
          </a:bodyPr>
          <a:lstStyle/>
          <a:p>
            <a:pPr algn="ctr"/>
            <a:r>
              <a:rPr lang="en-US"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 Concentrated</a:t>
            </a:r>
            <a:endParaRPr lang="en-US" sz="1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5" name="Rectangle 3"/>
          <p:cNvSpPr/>
          <p:nvPr/>
        </p:nvSpPr>
        <p:spPr>
          <a:xfrm>
            <a:off x="5715000" y="6113502"/>
            <a:ext cx="1621595" cy="369332"/>
          </a:xfrm>
          <a:prstGeom prst="rect">
            <a:avLst/>
          </a:prstGeom>
          <a:noFill/>
        </p:spPr>
        <p:txBody>
          <a:bodyPr wrap="square" lIns="91440" tIns="45720" rIns="91440" bIns="45720">
            <a:spAutoFit/>
          </a:bodyPr>
          <a:lstStyle/>
          <a:p>
            <a:pPr algn="ctr"/>
            <a:r>
              <a:rPr lang="en-US"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 </a:t>
            </a:r>
            <a:r>
              <a:rPr lang="en-US"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Corner</a:t>
            </a:r>
            <a:endParaRPr lang="en-US"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6" name="Rectangle 3"/>
          <p:cNvSpPr/>
          <p:nvPr/>
        </p:nvSpPr>
        <p:spPr>
          <a:xfrm>
            <a:off x="7391400" y="6131004"/>
            <a:ext cx="1621595" cy="338554"/>
          </a:xfrm>
          <a:prstGeom prst="rect">
            <a:avLst/>
          </a:prstGeom>
          <a:noFill/>
        </p:spPr>
        <p:txBody>
          <a:bodyPr wrap="square" lIns="91440" tIns="45720" rIns="91440" bIns="45720">
            <a:spAutoFit/>
          </a:bodyPr>
          <a:lstStyle/>
          <a:p>
            <a:pPr algn="ctr"/>
            <a:r>
              <a:rPr lang="en-US"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 Split</a:t>
            </a:r>
            <a:endParaRPr lang="en-US" sz="1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Right Arrow 5"/>
          <p:cNvSpPr/>
          <p:nvPr/>
        </p:nvSpPr>
        <p:spPr>
          <a:xfrm>
            <a:off x="1802605" y="4434415"/>
            <a:ext cx="5867400" cy="304800"/>
          </a:xfrm>
          <a:prstGeom prst="rightArrow">
            <a:avLst>
              <a:gd name="adj1" fmla="val 50000"/>
              <a:gd name="adj2" fmla="val 513542"/>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0907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924800" cy="914400"/>
          </a:xfrm>
        </p:spPr>
        <p:txBody>
          <a:bodyPr/>
          <a:lstStyle/>
          <a:p>
            <a:r>
              <a:rPr lang="en-US" sz="3600" dirty="0" smtClean="0"/>
              <a:t>Representation – IM &amp; PF</a:t>
            </a:r>
            <a:endParaRPr lang="en-US" sz="3600" dirty="0"/>
          </a:p>
        </p:txBody>
      </p:sp>
      <p:sp>
        <p:nvSpPr>
          <p:cNvPr id="3" name="Content Placeholder 2"/>
          <p:cNvSpPr>
            <a:spLocks noGrp="1"/>
          </p:cNvSpPr>
          <p:nvPr>
            <p:ph idx="1"/>
          </p:nvPr>
        </p:nvSpPr>
        <p:spPr>
          <a:xfrm>
            <a:off x="609600" y="1143000"/>
            <a:ext cx="3886200" cy="5029200"/>
          </a:xfrm>
        </p:spPr>
        <p:txBody>
          <a:bodyPr>
            <a:normAutofit/>
          </a:bodyPr>
          <a:lstStyle/>
          <a:p>
            <a:pPr marL="582930" indent="-514350"/>
            <a:r>
              <a:rPr lang="en-US" dirty="0" smtClean="0"/>
              <a:t>Influence Map</a:t>
            </a:r>
          </a:p>
          <a:p>
            <a:pPr marL="912114" lvl="1" indent="-514350"/>
            <a:r>
              <a:rPr lang="en-US" dirty="0" smtClean="0"/>
              <a:t>Marine IM</a:t>
            </a:r>
          </a:p>
          <a:p>
            <a:pPr marL="912114" lvl="1" indent="-514350"/>
            <a:r>
              <a:rPr lang="en-US" dirty="0" smtClean="0"/>
              <a:t>Tank IM</a:t>
            </a:r>
          </a:p>
          <a:p>
            <a:pPr marL="912114" lvl="1" indent="-514350"/>
            <a:r>
              <a:rPr lang="en-US" dirty="0" smtClean="0"/>
              <a:t>Sum IM</a:t>
            </a:r>
          </a:p>
          <a:p>
            <a:pPr marL="582930" indent="-514350"/>
            <a:r>
              <a:rPr lang="en-US" dirty="0" smtClean="0"/>
              <a:t>Potential Field</a:t>
            </a:r>
          </a:p>
          <a:p>
            <a:pPr marL="912114" lvl="1" indent="-514350"/>
            <a:r>
              <a:rPr lang="en-US" dirty="0"/>
              <a:t>Attractor</a:t>
            </a:r>
          </a:p>
          <a:p>
            <a:pPr marL="912114" lvl="1" indent="-514350"/>
            <a:r>
              <a:rPr lang="en-US" dirty="0"/>
              <a:t>Friend </a:t>
            </a:r>
            <a:r>
              <a:rPr lang="en-US" dirty="0" err="1"/>
              <a:t>Repulsor</a:t>
            </a:r>
            <a:endParaRPr lang="en-US" dirty="0"/>
          </a:p>
          <a:p>
            <a:pPr marL="912114" lvl="1" indent="-514350"/>
            <a:r>
              <a:rPr lang="en-US" dirty="0"/>
              <a:t>Enemy </a:t>
            </a:r>
            <a:r>
              <a:rPr lang="en-US" dirty="0" err="1"/>
              <a:t>Repulsor</a:t>
            </a:r>
            <a:endParaRPr lang="en-US" dirty="0"/>
          </a:p>
          <a:p>
            <a:pPr marL="912114" lvl="1" indent="-514350"/>
            <a:endParaRPr lang="en-US" dirty="0" smtClean="0"/>
          </a:p>
        </p:txBody>
      </p:sp>
      <p:sp>
        <p:nvSpPr>
          <p:cNvPr id="5" name="Slide Number Placeholder 4"/>
          <p:cNvSpPr>
            <a:spLocks noGrp="1"/>
          </p:cNvSpPr>
          <p:nvPr>
            <p:ph type="sldNum" sz="quarter" idx="12"/>
          </p:nvPr>
        </p:nvSpPr>
        <p:spPr/>
        <p:txBody>
          <a:bodyPr/>
          <a:lstStyle/>
          <a:p>
            <a:fld id="{5C42578D-7C0D-4A6B-B9A6-FD2D3715BE21}" type="slidenum">
              <a:rPr lang="en-US" smtClean="0"/>
              <a:pPr/>
              <a:t>7</a:t>
            </a:fld>
            <a:endParaRPr lang="en-US"/>
          </a:p>
        </p:txBody>
      </p:sp>
      <p:sp>
        <p:nvSpPr>
          <p:cNvPr id="8" name="Footer Placeholder 3"/>
          <p:cNvSpPr>
            <a:spLocks noGrp="1"/>
          </p:cNvSpPr>
          <p:nvPr>
            <p:ph type="ftr" sz="quarter" idx="11"/>
          </p:nvPr>
        </p:nvSpPr>
        <p:spPr>
          <a:xfrm>
            <a:off x="914400" y="6416675"/>
            <a:ext cx="5562600" cy="365125"/>
          </a:xfrm>
        </p:spPr>
        <p:txBody>
          <a:bodyPr/>
          <a:lstStyle/>
          <a:p>
            <a:r>
              <a:rPr lang="en-US" dirty="0" smtClean="0"/>
              <a:t>Evolutionary Computing Systems Lab (ECSL), University of Nevada, Reno</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dirty="0" smtClean="0"/>
              <a:t>Representation - Encoding</a:t>
            </a:r>
            <a:endParaRPr lang="en-US" dirty="0"/>
          </a:p>
        </p:txBody>
      </p:sp>
      <p:sp>
        <p:nvSpPr>
          <p:cNvPr id="3" name="Content Placeholder 2"/>
          <p:cNvSpPr>
            <a:spLocks noGrp="1"/>
          </p:cNvSpPr>
          <p:nvPr>
            <p:ph idx="1"/>
          </p:nvPr>
        </p:nvSpPr>
        <p:spPr>
          <a:xfrm>
            <a:off x="609600" y="1143000"/>
            <a:ext cx="7315200" cy="3657600"/>
          </a:xfrm>
        </p:spPr>
        <p:txBody>
          <a:bodyPr>
            <a:normAutofit/>
          </a:bodyPr>
          <a:lstStyle/>
          <a:p>
            <a:pPr marL="582930" indent="-514350"/>
            <a:r>
              <a:rPr lang="en-US" dirty="0" smtClean="0"/>
              <a:t>Influence Maps</a:t>
            </a:r>
          </a:p>
          <a:p>
            <a:pPr marL="912114" lvl="1" indent="-514350"/>
            <a:r>
              <a:rPr lang="en-US" dirty="0" smtClean="0"/>
              <a:t>2 IMs, 4 parameters</a:t>
            </a:r>
          </a:p>
          <a:p>
            <a:pPr marL="582930" indent="-514350"/>
            <a:r>
              <a:rPr lang="en-US" dirty="0" smtClean="0"/>
              <a:t>Potential Fields</a:t>
            </a:r>
          </a:p>
          <a:p>
            <a:pPr marL="912114" lvl="1" indent="-514350"/>
            <a:r>
              <a:rPr lang="en-US" dirty="0" smtClean="0"/>
              <a:t>3 PFs, 6 parameters</a:t>
            </a:r>
          </a:p>
          <a:p>
            <a:pPr marL="582930" indent="-514350"/>
            <a:r>
              <a:rPr lang="en-US" dirty="0" err="1" smtClean="0"/>
              <a:t>Bitstring</a:t>
            </a:r>
            <a:r>
              <a:rPr lang="en-US" dirty="0" smtClean="0"/>
              <a:t> / Chromosome </a:t>
            </a:r>
          </a:p>
          <a:p>
            <a:pPr marL="912114" lvl="1" indent="-514350"/>
            <a:r>
              <a:rPr lang="en-US" dirty="0" smtClean="0"/>
              <a:t>Total: 48 bits</a:t>
            </a:r>
            <a:endParaRPr lang="en-US" dirty="0"/>
          </a:p>
          <a:p>
            <a:pPr marL="912114" lvl="1" indent="-514350"/>
            <a:endParaRPr lang="en-US" dirty="0" smtClean="0"/>
          </a:p>
        </p:txBody>
      </p:sp>
      <p:sp>
        <p:nvSpPr>
          <p:cNvPr id="5" name="Slide Number Placeholder 4"/>
          <p:cNvSpPr>
            <a:spLocks noGrp="1"/>
          </p:cNvSpPr>
          <p:nvPr>
            <p:ph type="sldNum" sz="quarter" idx="12"/>
          </p:nvPr>
        </p:nvSpPr>
        <p:spPr/>
        <p:txBody>
          <a:bodyPr/>
          <a:lstStyle/>
          <a:p>
            <a:fld id="{5C42578D-7C0D-4A6B-B9A6-FD2D3715BE21}" type="slidenum">
              <a:rPr lang="en-US" smtClean="0"/>
              <a:pPr/>
              <a:t>8</a:t>
            </a:fld>
            <a:endParaRPr lang="en-US"/>
          </a:p>
        </p:txBody>
      </p:sp>
      <p:sp>
        <p:nvSpPr>
          <p:cNvPr id="8" name="Footer Placeholder 3"/>
          <p:cNvSpPr>
            <a:spLocks noGrp="1"/>
          </p:cNvSpPr>
          <p:nvPr>
            <p:ph type="ftr" sz="quarter" idx="11"/>
          </p:nvPr>
        </p:nvSpPr>
        <p:spPr>
          <a:xfrm>
            <a:off x="914400" y="6416675"/>
            <a:ext cx="5562600" cy="365125"/>
          </a:xfrm>
        </p:spPr>
        <p:txBody>
          <a:bodyPr/>
          <a:lstStyle/>
          <a:p>
            <a:r>
              <a:rPr lang="en-US" dirty="0" smtClean="0"/>
              <a:t>Evolutionary Computing Systems Lab (ECSL), University of Nevada, Reno</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3330975458"/>
              </p:ext>
            </p:extLst>
          </p:nvPr>
        </p:nvGraphicFramePr>
        <p:xfrm>
          <a:off x="838200" y="5627132"/>
          <a:ext cx="7848600" cy="370840"/>
        </p:xfrm>
        <a:graphic>
          <a:graphicData uri="http://schemas.openxmlformats.org/drawingml/2006/table">
            <a:tbl>
              <a:tblPr firstRow="1" bandRow="1">
                <a:tableStyleId>{5C22544A-7EE6-4342-B048-85BDC9FD1C3A}</a:tableStyleId>
              </a:tblPr>
              <a:tblGrid>
                <a:gridCol w="261620"/>
                <a:gridCol w="261620"/>
                <a:gridCol w="261620"/>
                <a:gridCol w="261620"/>
                <a:gridCol w="261620"/>
                <a:gridCol w="261620"/>
                <a:gridCol w="261620"/>
                <a:gridCol w="261620"/>
                <a:gridCol w="261620"/>
                <a:gridCol w="261620"/>
                <a:gridCol w="261620"/>
                <a:gridCol w="261620"/>
                <a:gridCol w="261620"/>
                <a:gridCol w="261620"/>
                <a:gridCol w="261620"/>
                <a:gridCol w="261620"/>
                <a:gridCol w="261620"/>
                <a:gridCol w="261620"/>
                <a:gridCol w="261620"/>
                <a:gridCol w="261620"/>
                <a:gridCol w="261620"/>
                <a:gridCol w="261620"/>
                <a:gridCol w="261620"/>
                <a:gridCol w="261620"/>
                <a:gridCol w="261620"/>
                <a:gridCol w="261620"/>
                <a:gridCol w="261620"/>
                <a:gridCol w="261620"/>
                <a:gridCol w="261620"/>
                <a:gridCol w="261620"/>
              </a:tblGrid>
              <a:tr h="370840">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r>
            </a:tbl>
          </a:graphicData>
        </a:graphic>
      </p:graphicFrame>
      <p:sp>
        <p:nvSpPr>
          <p:cNvPr id="13" name="Right Brace 12"/>
          <p:cNvSpPr/>
          <p:nvPr/>
        </p:nvSpPr>
        <p:spPr>
          <a:xfrm rot="16200000">
            <a:off x="1485900" y="4827032"/>
            <a:ext cx="304800" cy="1295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1371601" y="5029200"/>
            <a:ext cx="914399" cy="369332"/>
          </a:xfrm>
          <a:prstGeom prst="rect">
            <a:avLst/>
          </a:prstGeom>
          <a:noFill/>
        </p:spPr>
        <p:txBody>
          <a:bodyPr wrap="square" rtlCol="0">
            <a:spAutoFit/>
          </a:bodyPr>
          <a:lstStyle/>
          <a:p>
            <a:r>
              <a:rPr lang="en-US" dirty="0" smtClean="0"/>
              <a:t>W</a:t>
            </a:r>
            <a:r>
              <a:rPr lang="en-US" baseline="-25000" dirty="0" smtClean="0"/>
              <a:t>M</a:t>
            </a:r>
            <a:endParaRPr lang="en-US" baseline="-25000" dirty="0"/>
          </a:p>
        </p:txBody>
      </p:sp>
      <p:sp>
        <p:nvSpPr>
          <p:cNvPr id="15" name="Right Brace 14"/>
          <p:cNvSpPr/>
          <p:nvPr/>
        </p:nvSpPr>
        <p:spPr>
          <a:xfrm rot="16200000">
            <a:off x="2895600" y="4929663"/>
            <a:ext cx="304800" cy="106680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2829042" y="5029200"/>
            <a:ext cx="447558" cy="369332"/>
          </a:xfrm>
          <a:prstGeom prst="rect">
            <a:avLst/>
          </a:prstGeom>
          <a:noFill/>
        </p:spPr>
        <p:txBody>
          <a:bodyPr wrap="none" rtlCol="0">
            <a:spAutoFit/>
          </a:bodyPr>
          <a:lstStyle/>
          <a:p>
            <a:r>
              <a:rPr lang="en-US" dirty="0" smtClean="0"/>
              <a:t>R</a:t>
            </a:r>
            <a:r>
              <a:rPr lang="en-US" baseline="-25000" dirty="0" smtClean="0"/>
              <a:t>M</a:t>
            </a:r>
            <a:endParaRPr lang="en-US" baseline="-25000" dirty="0"/>
          </a:p>
        </p:txBody>
      </p:sp>
      <p:sp>
        <p:nvSpPr>
          <p:cNvPr id="18" name="TextBox 17"/>
          <p:cNvSpPr txBox="1"/>
          <p:nvPr/>
        </p:nvSpPr>
        <p:spPr>
          <a:xfrm>
            <a:off x="4327278" y="5169932"/>
            <a:ext cx="550151" cy="369332"/>
          </a:xfrm>
          <a:prstGeom prst="rect">
            <a:avLst/>
          </a:prstGeom>
          <a:noFill/>
        </p:spPr>
        <p:txBody>
          <a:bodyPr wrap="none" rtlCol="0">
            <a:spAutoFit/>
          </a:bodyPr>
          <a:lstStyle/>
          <a:p>
            <a:r>
              <a:rPr lang="en-US" dirty="0" smtClean="0"/>
              <a:t>……</a:t>
            </a:r>
            <a:endParaRPr lang="en-US" dirty="0"/>
          </a:p>
        </p:txBody>
      </p:sp>
      <p:sp>
        <p:nvSpPr>
          <p:cNvPr id="19" name="TextBox 18"/>
          <p:cNvSpPr txBox="1"/>
          <p:nvPr/>
        </p:nvSpPr>
        <p:spPr>
          <a:xfrm>
            <a:off x="3968298" y="5953780"/>
            <a:ext cx="1365702" cy="523220"/>
          </a:xfrm>
          <a:prstGeom prst="rect">
            <a:avLst/>
          </a:prstGeom>
          <a:noFill/>
        </p:spPr>
        <p:txBody>
          <a:bodyPr wrap="square" rtlCol="0">
            <a:spAutoFit/>
          </a:bodyPr>
          <a:lstStyle/>
          <a:p>
            <a:r>
              <a:rPr lang="en-US" sz="2800" dirty="0" smtClean="0"/>
              <a:t>48 bits</a:t>
            </a:r>
            <a:endParaRPr lang="en-US" sz="2800" dirty="0"/>
          </a:p>
        </p:txBody>
      </p:sp>
      <p:sp>
        <p:nvSpPr>
          <p:cNvPr id="20" name="Right Brace 19"/>
          <p:cNvSpPr/>
          <p:nvPr/>
        </p:nvSpPr>
        <p:spPr>
          <a:xfrm rot="16200000">
            <a:off x="7848601" y="4952999"/>
            <a:ext cx="304800" cy="106680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7848599" y="5029200"/>
            <a:ext cx="397866" cy="369332"/>
          </a:xfrm>
          <a:prstGeom prst="rect">
            <a:avLst/>
          </a:prstGeom>
          <a:noFill/>
        </p:spPr>
        <p:txBody>
          <a:bodyPr wrap="none" rtlCol="0">
            <a:spAutoFit/>
          </a:bodyPr>
          <a:lstStyle/>
          <a:p>
            <a:r>
              <a:rPr lang="en-US" dirty="0" err="1" smtClean="0"/>
              <a:t>e</a:t>
            </a:r>
            <a:r>
              <a:rPr lang="en-US" baseline="-25000" dirty="0" err="1" smtClean="0"/>
              <a:t>A</a:t>
            </a:r>
            <a:endParaRPr lang="en-US" baseline="-25000" dirty="0"/>
          </a:p>
        </p:txBody>
      </p:sp>
      <p:sp>
        <p:nvSpPr>
          <p:cNvPr id="22" name="Right Brace 21"/>
          <p:cNvSpPr/>
          <p:nvPr/>
        </p:nvSpPr>
        <p:spPr>
          <a:xfrm rot="16200000">
            <a:off x="6324598" y="4724398"/>
            <a:ext cx="304800" cy="152400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6329315" y="5029200"/>
            <a:ext cx="383438" cy="369332"/>
          </a:xfrm>
          <a:prstGeom prst="rect">
            <a:avLst/>
          </a:prstGeom>
          <a:noFill/>
        </p:spPr>
        <p:txBody>
          <a:bodyPr wrap="none" rtlCol="0">
            <a:spAutoFit/>
          </a:bodyPr>
          <a:lstStyle/>
          <a:p>
            <a:r>
              <a:rPr lang="en-US" dirty="0" err="1" smtClean="0"/>
              <a:t>c</a:t>
            </a:r>
            <a:r>
              <a:rPr lang="en-US" baseline="-25000" dirty="0" err="1" smtClean="0"/>
              <a:t>A</a:t>
            </a:r>
            <a:endParaRPr lang="en-US" baseline="-25000" dirty="0"/>
          </a:p>
        </p:txBody>
      </p:sp>
      <p:graphicFrame>
        <p:nvGraphicFramePr>
          <p:cNvPr id="25" name="Table 24"/>
          <p:cNvGraphicFramePr>
            <a:graphicFrameLocks noGrp="1"/>
          </p:cNvGraphicFramePr>
          <p:nvPr>
            <p:extLst>
              <p:ext uri="{D42A27DB-BD31-4B8C-83A1-F6EECF244321}">
                <p14:modId xmlns:p14="http://schemas.microsoft.com/office/powerpoint/2010/main" val="1678054080"/>
              </p:ext>
            </p:extLst>
          </p:nvPr>
        </p:nvGraphicFramePr>
        <p:xfrm>
          <a:off x="5867400" y="877227"/>
          <a:ext cx="2667002" cy="4158014"/>
        </p:xfrm>
        <a:graphic>
          <a:graphicData uri="http://schemas.openxmlformats.org/drawingml/2006/table">
            <a:tbl>
              <a:tblPr firstRow="1" bandRow="1">
                <a:tableStyleId>{5C22544A-7EE6-4342-B048-85BDC9FD1C3A}</a:tableStyleId>
              </a:tblPr>
              <a:tblGrid>
                <a:gridCol w="1333501"/>
                <a:gridCol w="1333501"/>
              </a:tblGrid>
              <a:tr h="500414">
                <a:tc>
                  <a:txBody>
                    <a:bodyPr/>
                    <a:lstStyle/>
                    <a:p>
                      <a:r>
                        <a:rPr lang="en-US" dirty="0" smtClean="0"/>
                        <a:t>Parameters</a:t>
                      </a:r>
                      <a:endParaRPr lang="en-US" dirty="0"/>
                    </a:p>
                  </a:txBody>
                  <a:tcPr/>
                </a:tc>
                <a:tc>
                  <a:txBody>
                    <a:bodyPr/>
                    <a:lstStyle/>
                    <a:p>
                      <a:r>
                        <a:rPr lang="en-US" dirty="0" smtClean="0"/>
                        <a:t>bits</a:t>
                      </a:r>
                      <a:endParaRPr lang="en-US" dirty="0"/>
                    </a:p>
                  </a:txBody>
                  <a:tcPr/>
                </a:tc>
              </a:tr>
              <a:tr h="319436">
                <a:tc>
                  <a:txBody>
                    <a:bodyPr/>
                    <a:lstStyle/>
                    <a:p>
                      <a:r>
                        <a:rPr lang="en-US" dirty="0" smtClean="0"/>
                        <a:t>W</a:t>
                      </a:r>
                      <a:r>
                        <a:rPr lang="en-US" baseline="-25000" dirty="0" smtClean="0"/>
                        <a:t>M</a:t>
                      </a:r>
                      <a:endParaRPr lang="en-US" baseline="-25000" dirty="0"/>
                    </a:p>
                  </a:txBody>
                  <a:tcPr/>
                </a:tc>
                <a:tc>
                  <a:txBody>
                    <a:bodyPr/>
                    <a:lstStyle/>
                    <a:p>
                      <a:r>
                        <a:rPr lang="en-US" dirty="0" smtClean="0"/>
                        <a:t>5</a:t>
                      </a:r>
                      <a:endParaRPr lang="en-US" dirty="0"/>
                    </a:p>
                  </a:txBody>
                  <a:tcPr/>
                </a:tc>
              </a:tr>
              <a:tr h="319436">
                <a:tc>
                  <a:txBody>
                    <a:bodyPr/>
                    <a:lstStyle/>
                    <a:p>
                      <a:r>
                        <a:rPr lang="en-US" dirty="0" smtClean="0"/>
                        <a:t>R</a:t>
                      </a:r>
                      <a:r>
                        <a:rPr lang="en-US" baseline="-25000" dirty="0" smtClean="0"/>
                        <a:t>M</a:t>
                      </a:r>
                      <a:endParaRPr lang="en-US" baseline="-25000" dirty="0"/>
                    </a:p>
                  </a:txBody>
                  <a:tcPr/>
                </a:tc>
                <a:tc>
                  <a:txBody>
                    <a:bodyPr/>
                    <a:lstStyle/>
                    <a:p>
                      <a:r>
                        <a:rPr lang="en-US" dirty="0" smtClean="0"/>
                        <a:t>4</a:t>
                      </a:r>
                      <a:endParaRPr lang="en-US" dirty="0"/>
                    </a:p>
                  </a:txBody>
                  <a:tcPr/>
                </a:tc>
              </a:tr>
              <a:tr h="319436">
                <a:tc>
                  <a:txBody>
                    <a:bodyPr/>
                    <a:lstStyle/>
                    <a:p>
                      <a:r>
                        <a:rPr lang="en-US" dirty="0" smtClean="0"/>
                        <a:t>W</a:t>
                      </a:r>
                      <a:r>
                        <a:rPr lang="en-US" baseline="-25000" dirty="0" smtClean="0"/>
                        <a:t>T</a:t>
                      </a:r>
                      <a:endParaRPr lang="en-US" baseline="-25000" dirty="0"/>
                    </a:p>
                  </a:txBody>
                  <a:tcPr/>
                </a:tc>
                <a:tc>
                  <a:txBody>
                    <a:bodyPr/>
                    <a:lstStyle/>
                    <a:p>
                      <a:r>
                        <a:rPr lang="en-US" dirty="0" smtClean="0"/>
                        <a:t>5</a:t>
                      </a:r>
                      <a:endParaRPr lang="en-US" dirty="0"/>
                    </a:p>
                  </a:txBody>
                  <a:tcPr/>
                </a:tc>
              </a:tr>
              <a:tr h="319436">
                <a:tc>
                  <a:txBody>
                    <a:bodyPr/>
                    <a:lstStyle/>
                    <a:p>
                      <a:r>
                        <a:rPr lang="en-US" dirty="0" smtClean="0"/>
                        <a:t>R</a:t>
                      </a:r>
                      <a:r>
                        <a:rPr lang="en-US" baseline="-25000" dirty="0" smtClean="0"/>
                        <a:t>T</a:t>
                      </a:r>
                      <a:endParaRPr lang="en-US" baseline="-25000" dirty="0"/>
                    </a:p>
                  </a:txBody>
                  <a:tcPr/>
                </a:tc>
                <a:tc>
                  <a:txBody>
                    <a:bodyPr/>
                    <a:lstStyle/>
                    <a:p>
                      <a:r>
                        <a:rPr lang="en-US" dirty="0" smtClean="0"/>
                        <a:t>4</a:t>
                      </a:r>
                      <a:endParaRPr lang="en-US" dirty="0"/>
                    </a:p>
                  </a:txBody>
                  <a:tcPr/>
                </a:tc>
              </a:tr>
              <a:tr h="319436">
                <a:tc>
                  <a:txBody>
                    <a:bodyPr/>
                    <a:lstStyle/>
                    <a:p>
                      <a:r>
                        <a:rPr lang="en-US" dirty="0" err="1" smtClean="0"/>
                        <a:t>c</a:t>
                      </a:r>
                      <a:r>
                        <a:rPr lang="en-US" baseline="-25000" dirty="0" err="1" smtClean="0"/>
                        <a:t>A</a:t>
                      </a:r>
                      <a:endParaRPr lang="en-US" baseline="-25000" dirty="0"/>
                    </a:p>
                  </a:txBody>
                  <a:tcPr/>
                </a:tc>
                <a:tc>
                  <a:txBody>
                    <a:bodyPr/>
                    <a:lstStyle/>
                    <a:p>
                      <a:r>
                        <a:rPr lang="en-US" dirty="0" smtClean="0"/>
                        <a:t>6</a:t>
                      </a:r>
                      <a:endParaRPr lang="en-US" dirty="0"/>
                    </a:p>
                  </a:txBody>
                  <a:tcPr/>
                </a:tc>
              </a:tr>
              <a:tr h="319436">
                <a:tc>
                  <a:txBody>
                    <a:bodyPr/>
                    <a:lstStyle/>
                    <a:p>
                      <a:r>
                        <a:rPr lang="en-US" dirty="0" err="1" smtClean="0"/>
                        <a:t>c</a:t>
                      </a:r>
                      <a:r>
                        <a:rPr lang="en-US" baseline="-25000" dirty="0" err="1" smtClean="0"/>
                        <a:t>FR</a:t>
                      </a:r>
                      <a:endParaRPr lang="en-US" baseline="-25000" dirty="0"/>
                    </a:p>
                  </a:txBody>
                  <a:tcPr/>
                </a:tc>
                <a:tc>
                  <a:txBody>
                    <a:bodyPr/>
                    <a:lstStyle/>
                    <a:p>
                      <a:r>
                        <a:rPr lang="en-US" dirty="0" smtClean="0"/>
                        <a:t>6</a:t>
                      </a:r>
                      <a:endParaRPr lang="en-US" dirty="0"/>
                    </a:p>
                  </a:txBody>
                  <a:tcPr/>
                </a:tc>
              </a:tr>
              <a:tr h="319436">
                <a:tc>
                  <a:txBody>
                    <a:bodyPr/>
                    <a:lstStyle/>
                    <a:p>
                      <a:r>
                        <a:rPr lang="en-US" dirty="0" err="1" smtClean="0"/>
                        <a:t>c</a:t>
                      </a:r>
                      <a:r>
                        <a:rPr lang="en-US" baseline="-25000" dirty="0" err="1" smtClean="0"/>
                        <a:t>ER</a:t>
                      </a:r>
                      <a:endParaRPr lang="en-US" baseline="-25000" dirty="0"/>
                    </a:p>
                  </a:txBody>
                  <a:tcPr/>
                </a:tc>
                <a:tc>
                  <a:txBody>
                    <a:bodyPr/>
                    <a:lstStyle/>
                    <a:p>
                      <a:r>
                        <a:rPr lang="en-US" dirty="0" smtClean="0"/>
                        <a:t>6</a:t>
                      </a:r>
                      <a:endParaRPr lang="en-US" dirty="0"/>
                    </a:p>
                  </a:txBody>
                  <a:tcPr/>
                </a:tc>
              </a:tr>
              <a:tr h="319436">
                <a:tc>
                  <a:txBody>
                    <a:bodyPr/>
                    <a:lstStyle/>
                    <a:p>
                      <a:r>
                        <a:rPr lang="en-US" dirty="0" err="1" smtClean="0"/>
                        <a:t>e</a:t>
                      </a:r>
                      <a:r>
                        <a:rPr lang="en-US" baseline="-25000" dirty="0" err="1" smtClean="0"/>
                        <a:t>A</a:t>
                      </a:r>
                      <a:endParaRPr lang="en-US" baseline="-25000" dirty="0"/>
                    </a:p>
                  </a:txBody>
                  <a:tcPr/>
                </a:tc>
                <a:tc>
                  <a:txBody>
                    <a:bodyPr/>
                    <a:lstStyle/>
                    <a:p>
                      <a:r>
                        <a:rPr lang="en-US" dirty="0" smtClean="0"/>
                        <a:t>4</a:t>
                      </a:r>
                      <a:endParaRPr lang="en-US" dirty="0"/>
                    </a:p>
                  </a:txBody>
                  <a:tcPr/>
                </a:tc>
              </a:tr>
              <a:tr h="319436">
                <a:tc>
                  <a:txBody>
                    <a:bodyPr/>
                    <a:lstStyle/>
                    <a:p>
                      <a:r>
                        <a:rPr lang="en-US" dirty="0" err="1" smtClean="0"/>
                        <a:t>e</a:t>
                      </a:r>
                      <a:r>
                        <a:rPr lang="en-US" baseline="-25000" dirty="0" err="1" smtClean="0"/>
                        <a:t>FR</a:t>
                      </a:r>
                      <a:endParaRPr lang="en-US" baseline="-25000" dirty="0"/>
                    </a:p>
                  </a:txBody>
                  <a:tcPr/>
                </a:tc>
                <a:tc>
                  <a:txBody>
                    <a:bodyPr/>
                    <a:lstStyle/>
                    <a:p>
                      <a:r>
                        <a:rPr lang="en-US" dirty="0" smtClean="0"/>
                        <a:t>4</a:t>
                      </a:r>
                      <a:endParaRPr lang="en-US" dirty="0"/>
                    </a:p>
                  </a:txBody>
                  <a:tcPr/>
                </a:tc>
              </a:tr>
              <a:tr h="319436">
                <a:tc>
                  <a:txBody>
                    <a:bodyPr/>
                    <a:lstStyle/>
                    <a:p>
                      <a:r>
                        <a:rPr lang="en-US" dirty="0" err="1" smtClean="0"/>
                        <a:t>e</a:t>
                      </a:r>
                      <a:r>
                        <a:rPr lang="en-US" baseline="-25000" dirty="0" err="1" smtClean="0"/>
                        <a:t>ER</a:t>
                      </a:r>
                      <a:endParaRPr lang="en-US" baseline="-25000" dirty="0"/>
                    </a:p>
                  </a:txBody>
                  <a:tcPr/>
                </a:tc>
                <a:tc>
                  <a:txBody>
                    <a:bodyPr/>
                    <a:lstStyle/>
                    <a:p>
                      <a:r>
                        <a:rPr lang="en-US" dirty="0" smtClean="0"/>
                        <a:t>4</a:t>
                      </a:r>
                      <a:endParaRPr lang="en-US" dirty="0"/>
                    </a:p>
                  </a:txBody>
                  <a:tcPr/>
                </a:tc>
              </a:tr>
            </a:tbl>
          </a:graphicData>
        </a:graphic>
      </p:graphicFrame>
      <p:sp>
        <p:nvSpPr>
          <p:cNvPr id="24" name="Right Brace 23"/>
          <p:cNvSpPr/>
          <p:nvPr/>
        </p:nvSpPr>
        <p:spPr>
          <a:xfrm rot="10800000">
            <a:off x="5562596" y="1554637"/>
            <a:ext cx="304800" cy="106680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p:cNvSpPr txBox="1"/>
          <p:nvPr/>
        </p:nvSpPr>
        <p:spPr>
          <a:xfrm>
            <a:off x="5105400" y="1903371"/>
            <a:ext cx="587320" cy="369332"/>
          </a:xfrm>
          <a:prstGeom prst="rect">
            <a:avLst/>
          </a:prstGeom>
          <a:noFill/>
        </p:spPr>
        <p:txBody>
          <a:bodyPr wrap="square" rtlCol="0">
            <a:spAutoFit/>
          </a:bodyPr>
          <a:lstStyle/>
          <a:p>
            <a:r>
              <a:rPr lang="en-US" dirty="0" smtClean="0"/>
              <a:t>IMs</a:t>
            </a:r>
            <a:endParaRPr lang="en-US" baseline="-25000" dirty="0"/>
          </a:p>
        </p:txBody>
      </p:sp>
      <p:sp>
        <p:nvSpPr>
          <p:cNvPr id="27" name="Right Brace 26"/>
          <p:cNvSpPr/>
          <p:nvPr/>
        </p:nvSpPr>
        <p:spPr>
          <a:xfrm rot="10800000">
            <a:off x="5562601" y="3047999"/>
            <a:ext cx="304800" cy="182879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5105400" y="3745468"/>
            <a:ext cx="587320" cy="369332"/>
          </a:xfrm>
          <a:prstGeom prst="rect">
            <a:avLst/>
          </a:prstGeom>
          <a:noFill/>
        </p:spPr>
        <p:txBody>
          <a:bodyPr wrap="square" rtlCol="0">
            <a:spAutoFit/>
          </a:bodyPr>
          <a:lstStyle/>
          <a:p>
            <a:r>
              <a:rPr lang="en-US" dirty="0" smtClean="0"/>
              <a:t>PFs</a:t>
            </a:r>
            <a:endParaRPr lang="en-US" baseline="-25000" dirty="0"/>
          </a:p>
        </p:txBody>
      </p:sp>
    </p:spTree>
    <p:extLst>
      <p:ext uri="{BB962C8B-B14F-4D97-AF65-F5344CB8AC3E}">
        <p14:creationId xmlns:p14="http://schemas.microsoft.com/office/powerpoint/2010/main" val="3955528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dirty="0" smtClean="0"/>
              <a:t>Metric - Fitness</a:t>
            </a:r>
            <a:endParaRPr lang="en-US" dirty="0"/>
          </a:p>
        </p:txBody>
      </p:sp>
      <p:sp>
        <p:nvSpPr>
          <p:cNvPr id="3" name="Content Placeholder 2"/>
          <p:cNvSpPr>
            <a:spLocks noGrp="1"/>
          </p:cNvSpPr>
          <p:nvPr>
            <p:ph idx="1"/>
          </p:nvPr>
        </p:nvSpPr>
        <p:spPr>
          <a:xfrm>
            <a:off x="381000" y="1219200"/>
            <a:ext cx="8077200" cy="1676400"/>
          </a:xfrm>
        </p:spPr>
        <p:txBody>
          <a:bodyPr>
            <a:normAutofit fontScale="92500" lnSpcReduction="20000"/>
          </a:bodyPr>
          <a:lstStyle/>
          <a:p>
            <a:pPr marL="582930" indent="-514350">
              <a:buFont typeface="Wingdings" pitchFamily="2" charset="2"/>
              <a:buChar char="§"/>
            </a:pPr>
            <a:r>
              <a:rPr lang="en-US" dirty="0" smtClean="0"/>
              <a:t>When engaged, fitness rewards</a:t>
            </a:r>
          </a:p>
          <a:p>
            <a:pPr marL="912114" lvl="1" indent="-514350">
              <a:buFont typeface="Wingdings" pitchFamily="2" charset="2"/>
              <a:buChar char="§"/>
            </a:pPr>
            <a:r>
              <a:rPr lang="en-US" dirty="0" smtClean="0"/>
              <a:t>More surviving units</a:t>
            </a:r>
          </a:p>
          <a:p>
            <a:pPr marL="912114" lvl="1" indent="-514350">
              <a:buFont typeface="Wingdings" pitchFamily="2" charset="2"/>
              <a:buChar char="§"/>
            </a:pPr>
            <a:r>
              <a:rPr lang="en-US" dirty="0" smtClean="0"/>
              <a:t>More expensive units</a:t>
            </a:r>
          </a:p>
          <a:p>
            <a:pPr marL="912114" lvl="1" indent="-514350">
              <a:buFont typeface="Wingdings" pitchFamily="2" charset="2"/>
              <a:buChar char="§"/>
            </a:pPr>
            <a:r>
              <a:rPr lang="en-US" dirty="0" smtClean="0"/>
              <a:t>Short game</a:t>
            </a:r>
          </a:p>
        </p:txBody>
      </p:sp>
      <p:sp>
        <p:nvSpPr>
          <p:cNvPr id="5" name="Slide Number Placeholder 4"/>
          <p:cNvSpPr>
            <a:spLocks noGrp="1"/>
          </p:cNvSpPr>
          <p:nvPr>
            <p:ph type="sldNum" sz="quarter" idx="12"/>
          </p:nvPr>
        </p:nvSpPr>
        <p:spPr/>
        <p:txBody>
          <a:bodyPr/>
          <a:lstStyle/>
          <a:p>
            <a:fld id="{5C42578D-7C0D-4A6B-B9A6-FD2D3715BE21}" type="slidenum">
              <a:rPr lang="en-US" smtClean="0"/>
              <a:pPr/>
              <a:t>9</a:t>
            </a:fld>
            <a:endParaRPr lang="en-US"/>
          </a:p>
        </p:txBody>
      </p:sp>
      <p:sp>
        <p:nvSpPr>
          <p:cNvPr id="31" name="Footer Placeholder 3"/>
          <p:cNvSpPr>
            <a:spLocks noGrp="1"/>
          </p:cNvSpPr>
          <p:nvPr>
            <p:ph type="ftr" sz="quarter" idx="11"/>
          </p:nvPr>
        </p:nvSpPr>
        <p:spPr>
          <a:xfrm>
            <a:off x="914400" y="6416675"/>
            <a:ext cx="5562600" cy="365125"/>
          </a:xfrm>
        </p:spPr>
        <p:txBody>
          <a:bodyPr/>
          <a:lstStyle/>
          <a:p>
            <a:r>
              <a:rPr lang="en-US" dirty="0" smtClean="0"/>
              <a:t>Evolutionary Computing Systems Lab (ECSL), University of Nevada, Reno</a:t>
            </a:r>
            <a:endParaRPr lang="en-US" dirty="0"/>
          </a:p>
        </p:txBody>
      </p:sp>
      <p:sp>
        <p:nvSpPr>
          <p:cNvPr id="38" name="Content Placeholder 2"/>
          <p:cNvSpPr txBox="1">
            <a:spLocks/>
          </p:cNvSpPr>
          <p:nvPr/>
        </p:nvSpPr>
        <p:spPr>
          <a:xfrm>
            <a:off x="497264" y="3919584"/>
            <a:ext cx="8458200" cy="1104900"/>
          </a:xfrm>
          <a:prstGeom prst="rect">
            <a:avLst/>
          </a:prstGeom>
        </p:spPr>
        <p:txBody>
          <a:bodyPr vert="horz">
            <a:norm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582930" indent="-514350">
              <a:buFont typeface="Wingdings" pitchFamily="2" charset="2"/>
              <a:buChar char="§"/>
            </a:pPr>
            <a:r>
              <a:rPr lang="en-US" sz="2800" dirty="0" smtClean="0"/>
              <a:t>Without engagement, fitness rewards</a:t>
            </a:r>
          </a:p>
          <a:p>
            <a:pPr marL="912114" lvl="1" indent="-514350">
              <a:buFont typeface="Wingdings" pitchFamily="2" charset="2"/>
              <a:buChar char="§"/>
            </a:pPr>
            <a:r>
              <a:rPr lang="en-US" sz="2400" dirty="0" smtClean="0"/>
              <a:t>Movements in the right direction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819400"/>
            <a:ext cx="5334000" cy="974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5024484"/>
            <a:ext cx="3429000"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248400" y="3210580"/>
            <a:ext cx="559769" cy="523220"/>
          </a:xfrm>
          <a:prstGeom prst="rect">
            <a:avLst/>
          </a:prstGeom>
          <a:noFill/>
        </p:spPr>
        <p:txBody>
          <a:bodyPr wrap="none" rtlCol="0">
            <a:spAutoFit/>
          </a:bodyPr>
          <a:lstStyle/>
          <a:p>
            <a:r>
              <a:rPr lang="en-US" sz="2800" dirty="0" smtClean="0"/>
              <a:t>(1)</a:t>
            </a:r>
            <a:endParaRPr lang="en-US" sz="2800" dirty="0"/>
          </a:p>
        </p:txBody>
      </p:sp>
      <p:sp>
        <p:nvSpPr>
          <p:cNvPr id="11" name="TextBox 10"/>
          <p:cNvSpPr txBox="1"/>
          <p:nvPr/>
        </p:nvSpPr>
        <p:spPr>
          <a:xfrm>
            <a:off x="6324600" y="5181600"/>
            <a:ext cx="582211" cy="523220"/>
          </a:xfrm>
          <a:prstGeom prst="rect">
            <a:avLst/>
          </a:prstGeom>
          <a:noFill/>
        </p:spPr>
        <p:txBody>
          <a:bodyPr wrap="none" rtlCol="0">
            <a:spAutoFit/>
          </a:bodyPr>
          <a:lstStyle/>
          <a:p>
            <a:r>
              <a:rPr lang="en-US" sz="2800" dirty="0" smtClean="0"/>
              <a:t>(2)</a:t>
            </a:r>
            <a:endParaRPr lang="en-US" sz="2800" dirty="0"/>
          </a:p>
        </p:txBody>
      </p:sp>
      <p:graphicFrame>
        <p:nvGraphicFramePr>
          <p:cNvPr id="8" name="Table 7"/>
          <p:cNvGraphicFramePr>
            <a:graphicFrameLocks noGrp="1"/>
          </p:cNvGraphicFramePr>
          <p:nvPr>
            <p:extLst>
              <p:ext uri="{D42A27DB-BD31-4B8C-83A1-F6EECF244321}">
                <p14:modId xmlns:p14="http://schemas.microsoft.com/office/powerpoint/2010/main" val="1069590372"/>
              </p:ext>
            </p:extLst>
          </p:nvPr>
        </p:nvGraphicFramePr>
        <p:xfrm>
          <a:off x="6172201" y="1207708"/>
          <a:ext cx="2846746" cy="2002872"/>
        </p:xfrm>
        <a:graphic>
          <a:graphicData uri="http://schemas.openxmlformats.org/drawingml/2006/table">
            <a:tbl>
              <a:tblPr firstRow="1" bandRow="1">
                <a:tableStyleId>{5C22544A-7EE6-4342-B048-85BDC9FD1C3A}</a:tableStyleId>
              </a:tblPr>
              <a:tblGrid>
                <a:gridCol w="685799"/>
                <a:gridCol w="1372241"/>
                <a:gridCol w="788706"/>
              </a:tblGrid>
              <a:tr h="560324">
                <a:tc>
                  <a:txBody>
                    <a:bodyPr/>
                    <a:lstStyle/>
                    <a:p>
                      <a:r>
                        <a:rPr lang="en-US" sz="1300" dirty="0" smtClean="0"/>
                        <a:t>Parameters</a:t>
                      </a:r>
                      <a:endParaRPr lang="en-US" sz="1300" dirty="0"/>
                    </a:p>
                  </a:txBody>
                  <a:tcPr/>
                </a:tc>
                <a:tc>
                  <a:txBody>
                    <a:bodyPr/>
                    <a:lstStyle/>
                    <a:p>
                      <a:r>
                        <a:rPr lang="en-US" sz="1300" dirty="0" smtClean="0"/>
                        <a:t>Description</a:t>
                      </a:r>
                      <a:endParaRPr lang="en-US" sz="1300" dirty="0"/>
                    </a:p>
                  </a:txBody>
                  <a:tcPr/>
                </a:tc>
                <a:tc>
                  <a:txBody>
                    <a:bodyPr/>
                    <a:lstStyle/>
                    <a:p>
                      <a:r>
                        <a:rPr lang="en-US" sz="1300" dirty="0" smtClean="0"/>
                        <a:t>Default</a:t>
                      </a:r>
                      <a:endParaRPr lang="en-US" sz="1300" dirty="0"/>
                    </a:p>
                  </a:txBody>
                  <a:tcPr/>
                </a:tc>
              </a:tr>
              <a:tr h="385080">
                <a:tc>
                  <a:txBody>
                    <a:bodyPr/>
                    <a:lstStyle/>
                    <a:p>
                      <a:r>
                        <a:rPr lang="en-US" sz="1300" dirty="0" smtClean="0"/>
                        <a:t>S</a:t>
                      </a:r>
                      <a:r>
                        <a:rPr lang="en-US" sz="1300" baseline="-25000" dirty="0" smtClean="0"/>
                        <a:t>M</a:t>
                      </a:r>
                      <a:endParaRPr lang="en-US" sz="1300" baseline="-25000" dirty="0"/>
                    </a:p>
                  </a:txBody>
                  <a:tcPr/>
                </a:tc>
                <a:tc>
                  <a:txBody>
                    <a:bodyPr/>
                    <a:lstStyle/>
                    <a:p>
                      <a:r>
                        <a:rPr lang="en-US" sz="1300" dirty="0" smtClean="0"/>
                        <a:t>Marine</a:t>
                      </a:r>
                      <a:endParaRPr lang="en-US" sz="1300" dirty="0"/>
                    </a:p>
                  </a:txBody>
                  <a:tcPr/>
                </a:tc>
                <a:tc>
                  <a:txBody>
                    <a:bodyPr/>
                    <a:lstStyle/>
                    <a:p>
                      <a:r>
                        <a:rPr lang="en-US" sz="1300" dirty="0" smtClean="0"/>
                        <a:t>100</a:t>
                      </a:r>
                      <a:endParaRPr lang="en-US" sz="1300" dirty="0"/>
                    </a:p>
                  </a:txBody>
                  <a:tcPr/>
                </a:tc>
              </a:tr>
              <a:tr h="336194">
                <a:tc>
                  <a:txBody>
                    <a:bodyPr/>
                    <a:lstStyle/>
                    <a:p>
                      <a:r>
                        <a:rPr lang="en-US" sz="1300" dirty="0" smtClean="0"/>
                        <a:t>S</a:t>
                      </a:r>
                      <a:r>
                        <a:rPr lang="en-US" sz="1300" baseline="-25000" dirty="0" smtClean="0"/>
                        <a:t>T</a:t>
                      </a:r>
                      <a:endParaRPr lang="en-US" sz="1300" baseline="-25000" dirty="0"/>
                    </a:p>
                  </a:txBody>
                  <a:tcPr/>
                </a:tc>
                <a:tc>
                  <a:txBody>
                    <a:bodyPr/>
                    <a:lstStyle/>
                    <a:p>
                      <a:r>
                        <a:rPr lang="en-US" sz="1300" dirty="0" smtClean="0"/>
                        <a:t>Tank</a:t>
                      </a:r>
                      <a:endParaRPr lang="en-US" sz="1300" dirty="0"/>
                    </a:p>
                  </a:txBody>
                  <a:tcPr/>
                </a:tc>
                <a:tc>
                  <a:txBody>
                    <a:bodyPr/>
                    <a:lstStyle/>
                    <a:p>
                      <a:r>
                        <a:rPr lang="en-US" sz="1300" dirty="0" smtClean="0"/>
                        <a:t>700</a:t>
                      </a:r>
                      <a:endParaRPr lang="en-US" sz="1300" dirty="0"/>
                    </a:p>
                  </a:txBody>
                  <a:tcPr/>
                </a:tc>
              </a:tr>
              <a:tr h="336194">
                <a:tc>
                  <a:txBody>
                    <a:bodyPr/>
                    <a:lstStyle/>
                    <a:p>
                      <a:r>
                        <a:rPr lang="en-US" sz="1300" dirty="0" err="1" smtClean="0"/>
                        <a:t>S</a:t>
                      </a:r>
                      <a:r>
                        <a:rPr lang="en-US" sz="1300" baseline="-25000" dirty="0" err="1" smtClean="0"/>
                        <a:t>time</a:t>
                      </a:r>
                      <a:endParaRPr lang="en-US" sz="1300" baseline="-25000" dirty="0"/>
                    </a:p>
                  </a:txBody>
                  <a:tcPr/>
                </a:tc>
                <a:tc>
                  <a:txBody>
                    <a:bodyPr/>
                    <a:lstStyle/>
                    <a:p>
                      <a:r>
                        <a:rPr lang="en-US" sz="1300" dirty="0" smtClean="0"/>
                        <a:t>Time Weight</a:t>
                      </a:r>
                      <a:endParaRPr lang="en-US" sz="1300" dirty="0"/>
                    </a:p>
                  </a:txBody>
                  <a:tcPr/>
                </a:tc>
                <a:tc>
                  <a:txBody>
                    <a:bodyPr/>
                    <a:lstStyle/>
                    <a:p>
                      <a:r>
                        <a:rPr lang="en-US" sz="1300" dirty="0" smtClean="0"/>
                        <a:t>100</a:t>
                      </a:r>
                      <a:endParaRPr lang="en-US" sz="1300" dirty="0"/>
                    </a:p>
                  </a:txBody>
                  <a:tcPr/>
                </a:tc>
              </a:tr>
              <a:tr h="385080">
                <a:tc>
                  <a:txBody>
                    <a:bodyPr/>
                    <a:lstStyle/>
                    <a:p>
                      <a:r>
                        <a:rPr lang="en-US" sz="1300" dirty="0" err="1" smtClean="0"/>
                        <a:t>S</a:t>
                      </a:r>
                      <a:r>
                        <a:rPr lang="en-US" sz="1300" baseline="-25000" dirty="0" err="1" smtClean="0"/>
                        <a:t>dist</a:t>
                      </a:r>
                      <a:endParaRPr lang="en-US" sz="1300" baseline="-25000" dirty="0"/>
                    </a:p>
                  </a:txBody>
                  <a:tcPr/>
                </a:tc>
                <a:tc>
                  <a:txBody>
                    <a:bodyPr/>
                    <a:lstStyle/>
                    <a:p>
                      <a:r>
                        <a:rPr lang="en-US" sz="1300" dirty="0" smtClean="0"/>
                        <a:t>Distance Weight</a:t>
                      </a:r>
                      <a:endParaRPr lang="en-US" sz="1300" dirty="0"/>
                    </a:p>
                  </a:txBody>
                  <a:tcPr/>
                </a:tc>
                <a:tc>
                  <a:txBody>
                    <a:bodyPr/>
                    <a:lstStyle/>
                    <a:p>
                      <a:r>
                        <a:rPr lang="en-US" sz="1300" dirty="0" smtClean="0"/>
                        <a:t>100</a:t>
                      </a:r>
                      <a:endParaRPr lang="en-US" sz="1300" dirty="0"/>
                    </a:p>
                  </a:txBody>
                  <a:tcPr/>
                </a:tc>
              </a:tr>
            </a:tbl>
          </a:graphicData>
        </a:graphic>
      </p:graphicFrame>
      <p:sp>
        <p:nvSpPr>
          <p:cNvPr id="14" name="Rounded Rectangle 13"/>
          <p:cNvSpPr/>
          <p:nvPr/>
        </p:nvSpPr>
        <p:spPr>
          <a:xfrm>
            <a:off x="1600200" y="2857501"/>
            <a:ext cx="1524000" cy="353080"/>
          </a:xfrm>
          <a:prstGeom prst="round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ounded Rectangle 14"/>
          <p:cNvSpPr/>
          <p:nvPr/>
        </p:nvSpPr>
        <p:spPr>
          <a:xfrm>
            <a:off x="4038600" y="2857501"/>
            <a:ext cx="1524000" cy="353080"/>
          </a:xfrm>
          <a:prstGeom prst="round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Rounded Rectangle 16"/>
          <p:cNvSpPr/>
          <p:nvPr/>
        </p:nvSpPr>
        <p:spPr>
          <a:xfrm>
            <a:off x="3292507" y="2857501"/>
            <a:ext cx="425385" cy="353080"/>
          </a:xfrm>
          <a:prstGeom prst="round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Rounded Rectangle 17"/>
          <p:cNvSpPr/>
          <p:nvPr/>
        </p:nvSpPr>
        <p:spPr>
          <a:xfrm>
            <a:off x="5715000" y="2860251"/>
            <a:ext cx="425385" cy="353080"/>
          </a:xfrm>
          <a:prstGeom prst="round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Rounded Rectangle 18"/>
          <p:cNvSpPr/>
          <p:nvPr/>
        </p:nvSpPr>
        <p:spPr>
          <a:xfrm>
            <a:off x="2193892" y="3213330"/>
            <a:ext cx="3368708" cy="706253"/>
          </a:xfrm>
          <a:prstGeom prst="round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xit" presetSubtype="0" fill="hold" grpId="1" nodeType="withEffect">
                                  <p:stCondLst>
                                    <p:cond delay="0"/>
                                  </p:stCondLst>
                                  <p:childTnLst>
                                    <p:animEffect transition="out" filter="fade">
                                      <p:cBhvr>
                                        <p:cTn id="20" dur="500"/>
                                        <p:tgtEl>
                                          <p:spTgt spid="14"/>
                                        </p:tgtEl>
                                      </p:cBhvr>
                                    </p:animEffect>
                                    <p:set>
                                      <p:cBhvr>
                                        <p:cTn id="21" dur="1" fill="hold">
                                          <p:stCondLst>
                                            <p:cond delay="499"/>
                                          </p:stCondLst>
                                        </p:cTn>
                                        <p:tgtEl>
                                          <p:spTgt spid="14"/>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5"/>
                                        </p:tgtEl>
                                      </p:cBhvr>
                                    </p:animEffect>
                                    <p:set>
                                      <p:cBhvr>
                                        <p:cTn id="24" dur="1" fill="hold">
                                          <p:stCondLst>
                                            <p:cond delay="499"/>
                                          </p:stCondLst>
                                        </p:cTn>
                                        <p:tgtEl>
                                          <p:spTgt spid="1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xit" presetSubtype="0" fill="hold" grpId="1" nodeType="withEffect">
                                  <p:stCondLst>
                                    <p:cond delay="0"/>
                                  </p:stCondLst>
                                  <p:childTnLst>
                                    <p:animEffect transition="out" filter="fade">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8"/>
                                        </p:tgtEl>
                                      </p:cBhvr>
                                    </p:animEffect>
                                    <p:set>
                                      <p:cBhvr>
                                        <p:cTn id="35" dur="1" fill="hold">
                                          <p:stCondLst>
                                            <p:cond delay="499"/>
                                          </p:stCondLst>
                                        </p:cTn>
                                        <p:tgtEl>
                                          <p:spTgt spid="1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9"/>
                                        </p:tgtEl>
                                      </p:cBhvr>
                                    </p:animEffect>
                                    <p:set>
                                      <p:cBhvr>
                                        <p:cTn id="40"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7" grpId="0" animBg="1"/>
      <p:bldP spid="17" grpId="1" animBg="1"/>
      <p:bldP spid="18" grpId="0" animBg="1"/>
      <p:bldP spid="18" grpId="1" animBg="1"/>
      <p:bldP spid="19" grpId="0" animBg="1"/>
      <p:bldP spid="19" grpId="1"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17499</TotalTime>
  <Words>2389</Words>
  <Application>Microsoft Office PowerPoint</Application>
  <PresentationFormat>On-screen Show (4:3)</PresentationFormat>
  <Paragraphs>349</Paragraphs>
  <Slides>17</Slides>
  <Notes>17</Notes>
  <HiddenSlides>0</HiddenSlides>
  <MMClips>1</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Metro</vt:lpstr>
      <vt:lpstr>Using CIGAR for Finding Effective Group Behaviors in RTS Game</vt:lpstr>
      <vt:lpstr>Outline</vt:lpstr>
      <vt:lpstr>Real-Time Strategy Game</vt:lpstr>
      <vt:lpstr>Previous Work</vt:lpstr>
      <vt:lpstr>CIGAR</vt:lpstr>
      <vt:lpstr>Scenarios</vt:lpstr>
      <vt:lpstr>Representation – IM &amp; PF</vt:lpstr>
      <vt:lpstr>Representation - Encoding</vt:lpstr>
      <vt:lpstr>Metric - Fitness</vt:lpstr>
      <vt:lpstr>Methodology - GA</vt:lpstr>
      <vt:lpstr>Methodology – CIGAR</vt:lpstr>
      <vt:lpstr>Results – GA vs CIGAR</vt:lpstr>
      <vt:lpstr>Results - Quality</vt:lpstr>
      <vt:lpstr>Results - Speed</vt:lpstr>
      <vt:lpstr>Best Solution in Intermediate</vt:lpstr>
      <vt:lpstr>Conclusions and Future Work</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Coevolving Influence Maps for Spatial Team Tactics in a RTS Game</dc:title>
  <dc:creator>Pippa</dc:creator>
  <cp:lastModifiedBy>Siming Liu</cp:lastModifiedBy>
  <cp:revision>1936</cp:revision>
  <dcterms:created xsi:type="dcterms:W3CDTF">2010-06-25T19:34:11Z</dcterms:created>
  <dcterms:modified xsi:type="dcterms:W3CDTF">2013-08-01T00:07:17Z</dcterms:modified>
</cp:coreProperties>
</file>