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731" r:id="rId3"/>
    <p:sldId id="729" r:id="rId4"/>
    <p:sldId id="730" r:id="rId5"/>
    <p:sldId id="732" r:id="rId6"/>
    <p:sldId id="712" r:id="rId7"/>
    <p:sldId id="713" r:id="rId8"/>
    <p:sldId id="714" r:id="rId9"/>
    <p:sldId id="715" r:id="rId10"/>
    <p:sldId id="716" r:id="rId11"/>
    <p:sldId id="717" r:id="rId12"/>
    <p:sldId id="718" r:id="rId13"/>
    <p:sldId id="719" r:id="rId14"/>
    <p:sldId id="720" r:id="rId15"/>
    <p:sldId id="721" r:id="rId16"/>
    <p:sldId id="722" r:id="rId17"/>
    <p:sldId id="723" r:id="rId18"/>
    <p:sldId id="724" r:id="rId19"/>
    <p:sldId id="725" r:id="rId20"/>
    <p:sldId id="726" r:id="rId21"/>
    <p:sldId id="727" r:id="rId22"/>
    <p:sldId id="728" r:id="rId23"/>
    <p:sldId id="640" r:id="rId24"/>
    <p:sldId id="567" r:id="rId25"/>
    <p:sldId id="569" r:id="rId26"/>
    <p:sldId id="570" r:id="rId27"/>
    <p:sldId id="571" r:id="rId28"/>
    <p:sldId id="572" r:id="rId29"/>
    <p:sldId id="573" r:id="rId30"/>
    <p:sldId id="574" r:id="rId31"/>
    <p:sldId id="702" r:id="rId32"/>
    <p:sldId id="703" r:id="rId33"/>
    <p:sldId id="641" r:id="rId34"/>
    <p:sldId id="577" r:id="rId35"/>
    <p:sldId id="578" r:id="rId36"/>
    <p:sldId id="579" r:id="rId37"/>
    <p:sldId id="580" r:id="rId38"/>
    <p:sldId id="581" r:id="rId39"/>
    <p:sldId id="582" r:id="rId40"/>
    <p:sldId id="583" r:id="rId41"/>
    <p:sldId id="584" r:id="rId42"/>
    <p:sldId id="585" r:id="rId43"/>
    <p:sldId id="644" r:id="rId44"/>
    <p:sldId id="705" r:id="rId45"/>
    <p:sldId id="706" r:id="rId46"/>
    <p:sldId id="707" r:id="rId47"/>
    <p:sldId id="708" r:id="rId48"/>
    <p:sldId id="709" r:id="rId49"/>
    <p:sldId id="710" r:id="rId50"/>
    <p:sldId id="711" r:id="rId51"/>
    <p:sldId id="410" r:id="rId5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04" autoAdjust="0"/>
    <p:restoredTop sz="89533" autoAdjust="0"/>
  </p:normalViewPr>
  <p:slideViewPr>
    <p:cSldViewPr snapToGrid="0" snapToObjects="1">
      <p:cViewPr>
        <p:scale>
          <a:sx n="137" d="100"/>
          <a:sy n="137" d="100"/>
        </p:scale>
        <p:origin x="-678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153" d="100"/>
          <a:sy n="153" d="100"/>
        </p:scale>
        <p:origin x="-353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CA90D-EC3E-604B-A6FA-521DE195B893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12DD7-91DD-A842-803C-29F24802D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1263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0B57D-E960-F042-A420-50ECD5D84EF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8BD8B-BBF6-694A-9D73-8D1BCE887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389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EA6AC3-D973-E34D-8075-A4D110ABC5FC}" type="slidenum">
              <a:rPr lang="en-US"/>
              <a:pPr/>
              <a:t>51</a:t>
            </a:fld>
            <a:endParaRPr lang="en-US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192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870C-C156-104D-9DEF-0A376B3A1876}" type="datetime1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0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2646-17AB-D846-80B5-DD65D262D3DB}" type="datetime1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59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B52E-E80E-DF41-BE95-B12B882FE796}" type="datetime1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63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E200-29BE-8D49-BD75-BE65FAB9A10F}" type="datetime1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84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4B1F-CC76-FB41-9BDB-EB3711746505}" type="datetime1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3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4A062-E2F6-5149-8D53-23C778C00960}" type="datetime1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1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3C5BB-CFB2-624A-9A97-CF9BCAEC600A}" type="datetime1">
              <a:rPr lang="en-US" smtClean="0"/>
              <a:t>10/17/2017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05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6732-506B-AC45-93AD-3D6C9C23E77F}" type="datetime1">
              <a:rPr lang="en-US" smtClean="0"/>
              <a:t>10/17/2017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24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83A8-8F96-754D-B478-D589585196C9}" type="datetime1">
              <a:rPr lang="en-US" smtClean="0"/>
              <a:t>10/17/2017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10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79C56-DFDF-6F4C-8FB2-F904EE8849E4}" type="datetime1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899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0C47E-4A80-B845-A880-21A115F576CC}" type="datetime1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547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Questrial"/>
                <a:cs typeface="Questrial"/>
              </a:defRPr>
            </a:lvl1pPr>
          </a:lstStyle>
          <a:p>
            <a:fld id="{F8CA23E3-8884-694F-8909-41C6A7F59C30}" type="datetime1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Questrial"/>
                <a:cs typeface="Questrial"/>
              </a:defRPr>
            </a:lvl1pPr>
          </a:lstStyle>
          <a:p>
            <a:r>
              <a:rPr lang="en-US"/>
              <a:t>CS 135 - Lecture [7][0]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Questrial"/>
                <a:cs typeface="Questrial"/>
              </a:defRPr>
            </a:lvl1pPr>
          </a:lstStyle>
          <a:p>
            <a:fld id="{8A30BEF4-F42D-9543-9633-19C3F5F35A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42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Questrial"/>
          <a:ea typeface="+mj-ea"/>
          <a:cs typeface="Questrial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Tx/>
        <a:buNone/>
        <a:defRPr sz="2800" b="0" i="0" kern="1200">
          <a:solidFill>
            <a:schemeClr val="tx1"/>
          </a:solidFill>
          <a:latin typeface="Questrial"/>
          <a:ea typeface="+mn-ea"/>
          <a:cs typeface="Questrial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/>
        <a:buChar char="–"/>
        <a:defRPr sz="2400" b="0" i="0" kern="1200">
          <a:solidFill>
            <a:schemeClr val="tx1"/>
          </a:solidFill>
          <a:latin typeface="Questrial"/>
          <a:ea typeface="+mn-ea"/>
          <a:cs typeface="Questrial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/>
        <a:buChar char="•"/>
        <a:defRPr sz="2000" b="0" i="0" kern="1200">
          <a:solidFill>
            <a:schemeClr val="tx1"/>
          </a:solidFill>
          <a:latin typeface="Questrial"/>
          <a:ea typeface="+mn-ea"/>
          <a:cs typeface="Questrial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/>
        <a:buChar char="–"/>
        <a:defRPr sz="2000" b="0" i="0" kern="1200">
          <a:solidFill>
            <a:schemeClr val="tx1"/>
          </a:solidFill>
          <a:latin typeface="Questrial"/>
          <a:ea typeface="+mn-ea"/>
          <a:cs typeface="Questrial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/>
        <a:buChar char="»"/>
        <a:defRPr sz="2000" b="0" i="0" kern="1200">
          <a:solidFill>
            <a:schemeClr val="tx1"/>
          </a:solidFill>
          <a:latin typeface="Questrial"/>
          <a:ea typeface="+mn-ea"/>
          <a:cs typeface="Quest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e.unr.edu/~sushil/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5281"/>
            <a:ext cx="7772400" cy="1995170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dirty="0"/>
              <a:t>Lecture [7][0]</a:t>
            </a:r>
            <a:br>
              <a:rPr lang="en-US" dirty="0"/>
            </a:br>
            <a:r>
              <a:rPr lang="en-US" dirty="0"/>
              <a:t>Functions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291" y="3886200"/>
            <a:ext cx="7065817" cy="1420091"/>
          </a:xfrm>
        </p:spPr>
        <p:txBody>
          <a:bodyPr>
            <a:normAutofit/>
          </a:bodyPr>
          <a:lstStyle/>
          <a:p>
            <a:r>
              <a:rPr lang="en-US" dirty="0"/>
              <a:t>Dr. </a:t>
            </a:r>
            <a:r>
              <a:rPr lang="en-US" dirty="0" err="1"/>
              <a:t>Siming</a:t>
            </a:r>
            <a:r>
              <a:rPr lang="en-US" dirty="0"/>
              <a:t> </a:t>
            </a:r>
            <a:r>
              <a:rPr lang="en-US" dirty="0" smtClean="0"/>
              <a:t>Liu</a:t>
            </a:r>
          </a:p>
          <a:p>
            <a:r>
              <a:rPr lang="en-US" dirty="0" smtClean="0"/>
              <a:t>Had a baby boy at 11:00 a.m. yesterday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19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Return Values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return value could just be used and discarded:</a:t>
            </a:r>
          </a:p>
          <a:p>
            <a:r>
              <a:rPr lang="en-US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Avg.: </a:t>
            </a:r>
            <a:r>
              <a:rPr lang="en-US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dirty="0">
                <a:solidFill>
                  <a:srgbClr val="0F68FC"/>
                </a:solidFill>
                <a:latin typeface="Courier"/>
                <a:ea typeface="Courier"/>
                <a:cs typeface="Courier"/>
              </a:rPr>
              <a:t>\n</a:t>
            </a:r>
            <a:r>
              <a:rPr lang="en-US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x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y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))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</a:p>
          <a:p>
            <a:endParaRPr lang="en-US" dirty="0"/>
          </a:p>
          <a:p>
            <a:r>
              <a:rPr lang="en-US" dirty="0"/>
              <a:t>The return value could be saved in a variable:</a:t>
            </a:r>
          </a:p>
          <a:p>
            <a:r>
              <a:rPr lang="en-US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avg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x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y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</a:p>
          <a:p>
            <a:r>
              <a:rPr lang="en-US" dirty="0"/>
              <a:t>
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67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Return Values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Ignoring the return value of </a:t>
            </a:r>
            <a:r>
              <a:rPr lang="en-US" dirty="0">
                <a:latin typeface="Courier New"/>
                <a:cs typeface="Courier New"/>
              </a:rPr>
              <a:t>average</a:t>
            </a:r>
            <a:r>
              <a:rPr lang="en-US" dirty="0"/>
              <a:t> is an odd thing to do, but for some functions it makes sense.</a:t>
            </a:r>
          </a:p>
          <a:p>
            <a:pPr>
              <a:spcAft>
                <a:spcPts val="1800"/>
              </a:spcAft>
            </a:pPr>
            <a:r>
              <a:rPr lang="en-US" dirty="0"/>
              <a:t>Example: </a:t>
            </a:r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/>
              <a:t> returns the number of characters that it prints (9 in this case):</a:t>
            </a:r>
          </a:p>
          <a:p>
            <a:pPr>
              <a:spcAft>
                <a:spcPts val="1800"/>
              </a:spcAft>
            </a:pP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sz="2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num_chars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24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24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Hi, Mom!</a:t>
            </a:r>
            <a:r>
              <a:rPr lang="en-US" sz="2400" dirty="0">
                <a:solidFill>
                  <a:srgbClr val="0F68FC"/>
                </a:solidFill>
                <a:latin typeface="Courier"/>
                <a:ea typeface="Courier"/>
                <a:cs typeface="Courier"/>
              </a:rPr>
              <a:t>\n</a:t>
            </a:r>
            <a:r>
              <a:rPr lang="en-US" sz="24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</a:p>
          <a:p>
            <a:pPr>
              <a:spcAft>
                <a:spcPts val="1800"/>
              </a:spcAft>
            </a:pPr>
            <a:r>
              <a:rPr lang="en-US" dirty="0"/>
              <a:t>We normally discard </a:t>
            </a:r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 err="1"/>
              <a:t>’s</a:t>
            </a:r>
            <a:r>
              <a:rPr lang="en-US" dirty="0"/>
              <a:t> return value:</a:t>
            </a:r>
          </a:p>
          <a:p>
            <a:pPr>
              <a:spcAft>
                <a:spcPts val="1800"/>
              </a:spcAft>
            </a:pPr>
            <a:r>
              <a:rPr lang="en-US" sz="2400" dirty="0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sz="2400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24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24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Hi, Mom!</a:t>
            </a:r>
            <a:r>
              <a:rPr lang="en-US" sz="2400" dirty="0">
                <a:solidFill>
                  <a:srgbClr val="0F68FC"/>
                </a:solidFill>
                <a:latin typeface="Courier"/>
                <a:ea typeface="Courier"/>
                <a:cs typeface="Courier"/>
              </a:rPr>
              <a:t>\n</a:t>
            </a:r>
            <a:r>
              <a:rPr lang="en-US" sz="24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dirty="0">
                <a:solidFill>
                  <a:srgbClr val="696969"/>
                </a:solidFill>
                <a:latin typeface="Courier"/>
                <a:ea typeface="Courier"/>
                <a:cs typeface="Courier"/>
              </a:rPr>
              <a:t>/* discards return value */</a:t>
            </a:r>
            <a:endParaRPr lang="en-US" sz="24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12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Program: Computing Averages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>
                <a:latin typeface="Courier New"/>
                <a:cs typeface="Courier New"/>
              </a:rPr>
              <a:t>average.c</a:t>
            </a:r>
            <a:r>
              <a:rPr lang="en-US" dirty="0"/>
              <a:t> program reads three numbers and uses the average function to compute their averages, one pair at a time:</a:t>
            </a:r>
          </a:p>
          <a:p>
            <a:r>
              <a:rPr lang="en-US" dirty="0">
                <a:latin typeface="Courier New"/>
                <a:cs typeface="Courier New"/>
              </a:rPr>
              <a:t>	Enter three numbers: 3.5 9.6 10.2</a:t>
            </a:r>
          </a:p>
          <a:p>
            <a:r>
              <a:rPr lang="en-US" dirty="0">
                <a:latin typeface="Courier New"/>
                <a:cs typeface="Courier New"/>
              </a:rPr>
              <a:t>	Average of 3.5 and 9.6: 6.55</a:t>
            </a:r>
          </a:p>
          <a:p>
            <a:r>
              <a:rPr lang="en-US" dirty="0">
                <a:latin typeface="Courier New"/>
                <a:cs typeface="Courier New"/>
              </a:rPr>
              <a:t>	Average of 9.6 and 10.2: 9.9</a:t>
            </a:r>
          </a:p>
          <a:p>
            <a:r>
              <a:rPr lang="en-US" dirty="0">
                <a:latin typeface="Courier New"/>
                <a:cs typeface="Courier New"/>
              </a:rPr>
              <a:t>	Average of 3.5 and 10.2: 6.85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389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Courier New" charset="0"/>
                <a:cs typeface="Courier New" charset="0"/>
              </a:rPr>
              <a:t>average.c</a:t>
            </a:r>
            <a:endParaRPr lang="en-US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696969"/>
                </a:solidFill>
                <a:latin typeface="Courier"/>
                <a:ea typeface="Courier"/>
                <a:cs typeface="Courier"/>
              </a:rPr>
              <a:t>/* Computes pairwise averages of three numbers */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4A43"/>
                </a:solidFill>
                <a:latin typeface="Courier"/>
                <a:ea typeface="Courier"/>
                <a:cs typeface="Courier"/>
              </a:rPr>
              <a:t>#include </a:t>
            </a:r>
            <a:r>
              <a:rPr lang="en-US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dirty="0" err="1">
                <a:solidFill>
                  <a:srgbClr val="40125A"/>
                </a:solidFill>
                <a:latin typeface="Courier"/>
                <a:ea typeface="Courier"/>
                <a:cs typeface="Courier"/>
              </a:rPr>
              <a:t>stdio.h</a:t>
            </a:r>
            <a:r>
              <a:rPr lang="en-US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&gt;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b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+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b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/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2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400301"/>
                </a:solidFill>
                <a:latin typeface="Courier"/>
                <a:ea typeface="Courier"/>
                <a:cs typeface="Courier"/>
              </a:rPr>
              <a:t>main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void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x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y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z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Enter three numbers: </a:t>
            </a:r>
            <a:r>
              <a:rPr lang="en-US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scanf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</a:t>
            </a:r>
            <a:r>
              <a:rPr lang="en-US" dirty="0" err="1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lf%lf%lf</a:t>
            </a:r>
            <a:r>
              <a:rPr lang="en-US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x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y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z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Average of </a:t>
            </a:r>
            <a:r>
              <a:rPr lang="en-US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 and </a:t>
            </a:r>
            <a:r>
              <a:rPr lang="en-US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: </a:t>
            </a:r>
            <a:r>
              <a:rPr lang="en-US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dirty="0">
                <a:solidFill>
                  <a:srgbClr val="0F68FC"/>
                </a:solidFill>
                <a:latin typeface="Courier"/>
                <a:ea typeface="Courier"/>
                <a:cs typeface="Courier"/>
              </a:rPr>
              <a:t>\n</a:t>
            </a:r>
            <a:r>
              <a:rPr lang="en-US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x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y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x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y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))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Average of </a:t>
            </a:r>
            <a:r>
              <a:rPr lang="en-US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 and </a:t>
            </a:r>
            <a:r>
              <a:rPr lang="en-US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: </a:t>
            </a:r>
            <a:r>
              <a:rPr lang="en-US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dirty="0">
                <a:solidFill>
                  <a:srgbClr val="0F68FC"/>
                </a:solidFill>
                <a:latin typeface="Courier"/>
                <a:ea typeface="Courier"/>
                <a:cs typeface="Courier"/>
              </a:rPr>
              <a:t>\n</a:t>
            </a:r>
            <a:r>
              <a:rPr lang="en-US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y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z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y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z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))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Average of </a:t>
            </a:r>
            <a:r>
              <a:rPr lang="en-US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 and </a:t>
            </a:r>
            <a:r>
              <a:rPr lang="en-US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: </a:t>
            </a:r>
            <a:r>
              <a:rPr lang="en-US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dirty="0">
                <a:solidFill>
                  <a:srgbClr val="0F68FC"/>
                </a:solidFill>
                <a:latin typeface="Courier"/>
                <a:ea typeface="Courier"/>
                <a:cs typeface="Courier"/>
              </a:rPr>
              <a:t>\n</a:t>
            </a:r>
            <a:r>
              <a:rPr lang="en-US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x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z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x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z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))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0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94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with no Return Values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2647497"/>
            <a:ext cx="8229600" cy="2674329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void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print_count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2400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n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sz="2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sz="2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sz="2400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24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24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T minus </a:t>
            </a:r>
            <a:r>
              <a:rPr lang="en-US" sz="24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%d</a:t>
            </a:r>
            <a:r>
              <a:rPr lang="en-US" sz="24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 and counting</a:t>
            </a:r>
            <a:r>
              <a:rPr lang="en-US" sz="2400" dirty="0">
                <a:solidFill>
                  <a:srgbClr val="0F68FC"/>
                </a:solidFill>
                <a:latin typeface="Courier"/>
                <a:ea typeface="Courier"/>
                <a:cs typeface="Courier"/>
              </a:rPr>
              <a:t>\n</a:t>
            </a:r>
            <a:r>
              <a:rPr lang="en-US" sz="24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n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2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6573" y="1778019"/>
            <a:ext cx="41351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The return value is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void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974884" y="2296792"/>
            <a:ext cx="393530" cy="43120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514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with no Return Values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2137675"/>
            <a:ext cx="8229600" cy="3988488"/>
          </a:xfrm>
        </p:spPr>
        <p:txBody>
          <a:bodyPr>
            <a:normAutofit/>
          </a:bodyPr>
          <a:lstStyle/>
          <a:p>
            <a:r>
              <a:rPr lang="en-US" dirty="0"/>
              <a:t>Call </a:t>
            </a:r>
            <a:r>
              <a:rPr lang="en-US" dirty="0" err="1">
                <a:latin typeface="Courier New"/>
                <a:cs typeface="Courier New"/>
              </a:rPr>
              <a:t>print_count</a:t>
            </a:r>
            <a:r>
              <a:rPr lang="en-US" dirty="0"/>
              <a:t> 10 times in a loop:</a:t>
            </a:r>
          </a:p>
          <a:p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	for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10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0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--</a:t>
            </a:r>
            <a:r>
              <a:rPr lang="en-US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	</a:t>
            </a:r>
            <a:r>
              <a:rPr lang="en-US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print_count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46639" y="4651654"/>
            <a:ext cx="78781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 return value, so we cannot assign the result of </a:t>
            </a:r>
            <a:r>
              <a:rPr lang="en-US" sz="2400" dirty="0" err="1">
                <a:latin typeface="Courier New"/>
                <a:cs typeface="Courier New"/>
              </a:rPr>
              <a:t>print_count</a:t>
            </a:r>
            <a:r>
              <a:rPr lang="en-US" sz="2400" dirty="0"/>
              <a:t> to a variable!</a:t>
            </a: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1225312" y="3837081"/>
            <a:ext cx="143102" cy="93020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66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with no Parameters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2092953"/>
            <a:ext cx="8229600" cy="403321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print_pun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void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To C, or not to C: that is the question.</a:t>
            </a:r>
            <a:r>
              <a:rPr lang="en-US" dirty="0">
                <a:solidFill>
                  <a:srgbClr val="0F68FC"/>
                </a:solidFill>
                <a:latin typeface="Courier"/>
                <a:ea typeface="Courier"/>
                <a:cs typeface="Courier"/>
              </a:rPr>
              <a:t>\n</a:t>
            </a:r>
            <a:r>
              <a:rPr lang="en-US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</a:p>
          <a:p>
            <a:r>
              <a:rPr lang="en-US" dirty="0"/>
              <a:t>Calling a function with no arguments:</a:t>
            </a:r>
          </a:p>
          <a:p>
            <a:r>
              <a:rPr lang="en-US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print_pun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()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900" dirty="0">
                <a:solidFill>
                  <a:srgbClr val="696969"/>
                </a:solidFill>
                <a:latin typeface="Courier"/>
                <a:ea typeface="Courier"/>
                <a:cs typeface="Courier"/>
              </a:rPr>
              <a:t>/* The parentheses must be present*/</a:t>
            </a:r>
            <a:endParaRPr lang="en-US" sz="19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print_pun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</a:t>
            </a:r>
            <a:r>
              <a:rPr lang="en-US" dirty="0">
                <a:solidFill>
                  <a:srgbClr val="3F5EBF"/>
                </a:solidFill>
                <a:latin typeface="Courier"/>
                <a:ea typeface="Courier"/>
                <a:cs typeface="Courier"/>
              </a:rPr>
              <a:t>/*** WRONG ***/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0" y="147484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Write </a:t>
            </a:r>
            <a:r>
              <a:rPr lang="en-US" b="1" dirty="0">
                <a:solidFill>
                  <a:srgbClr val="558ED5"/>
                </a:solidFill>
              </a:rPr>
              <a:t>void</a:t>
            </a:r>
            <a:r>
              <a:rPr lang="en-US" dirty="0">
                <a:solidFill>
                  <a:srgbClr val="558ED5"/>
                </a:solidFill>
              </a:rPr>
              <a:t> </a:t>
            </a:r>
            <a:r>
              <a:rPr lang="en-US" dirty="0"/>
              <a:t>in parentheses after the function’s name</a:t>
            </a:r>
          </a:p>
        </p:txBody>
      </p:sp>
      <p:cxnSp>
        <p:nvCxnSpPr>
          <p:cNvPr id="9" name="Straight Arrow Connector 8"/>
          <p:cNvCxnSpPr>
            <a:stCxn id="6" idx="1"/>
          </p:cNvCxnSpPr>
          <p:nvPr/>
        </p:nvCxnSpPr>
        <p:spPr>
          <a:xfrm flipH="1">
            <a:off x="3944252" y="1798012"/>
            <a:ext cx="627748" cy="323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28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Form of a Function Definition</a:t>
            </a:r>
            <a:endParaRPr lang="en-US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251491" y="1690462"/>
            <a:ext cx="8229600" cy="4364147"/>
          </a:xfrm>
        </p:spPr>
        <p:txBody>
          <a:bodyPr/>
          <a:lstStyle/>
          <a:p>
            <a:r>
              <a:rPr lang="en-US" dirty="0"/>
              <a:t>	return-type </a:t>
            </a:r>
            <a:r>
              <a:rPr lang="en-US" b="1" dirty="0">
                <a:solidFill>
                  <a:srgbClr val="558ED5"/>
                </a:solidFill>
              </a:rPr>
              <a:t>function-name </a:t>
            </a:r>
            <a:r>
              <a:rPr lang="en-US" dirty="0"/>
              <a:t>( </a:t>
            </a:r>
            <a:r>
              <a:rPr lang="en-US" i="1" dirty="0"/>
              <a:t>parameters</a:t>
            </a:r>
            <a:r>
              <a:rPr lang="en-US" dirty="0"/>
              <a:t> )</a:t>
            </a:r>
          </a:p>
          <a:p>
            <a:r>
              <a:rPr lang="en-US" dirty="0"/>
              <a:t>	{</a:t>
            </a:r>
          </a:p>
          <a:p>
            <a:r>
              <a:rPr lang="en-US" dirty="0"/>
              <a:t>	  </a:t>
            </a:r>
            <a:r>
              <a:rPr lang="en-US" i="1" dirty="0"/>
              <a:t>declarations</a:t>
            </a:r>
          </a:p>
          <a:p>
            <a:r>
              <a:rPr lang="en-US" i="1" dirty="0"/>
              <a:t>	  statements</a:t>
            </a:r>
          </a:p>
          <a:p>
            <a:r>
              <a:rPr lang="en-US" dirty="0"/>
              <a:t>	}</a:t>
            </a:r>
          </a:p>
        </p:txBody>
      </p:sp>
      <p:sp>
        <p:nvSpPr>
          <p:cNvPr id="8" name="Rectangle 7"/>
          <p:cNvSpPr/>
          <p:nvPr/>
        </p:nvSpPr>
        <p:spPr>
          <a:xfrm>
            <a:off x="2159870" y="4185191"/>
            <a:ext cx="6678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24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b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sz="2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sz="2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	</a:t>
            </a:r>
            <a:r>
              <a:rPr lang="en-US" dirty="0">
                <a:solidFill>
                  <a:srgbClr val="696969"/>
                </a:solidFill>
                <a:latin typeface="Courier"/>
                <a:ea typeface="Courier"/>
                <a:cs typeface="Courier"/>
              </a:rPr>
              <a:t>/* computes the average of two double values */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	</a:t>
            </a:r>
            <a:r>
              <a:rPr lang="en-US" sz="24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return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 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+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b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/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2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2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47650" y="2295274"/>
            <a:ext cx="34992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List of:</a:t>
            </a:r>
          </a:p>
          <a:p>
            <a:r>
              <a:rPr lang="en-US" dirty="0"/>
              <a:t>param1-type param1-name,</a:t>
            </a:r>
          </a:p>
          <a:p>
            <a:r>
              <a:rPr lang="en-US" dirty="0"/>
              <a:t>…</a:t>
            </a:r>
          </a:p>
          <a:p>
            <a:r>
              <a:rPr lang="en-US" dirty="0"/>
              <a:t> </a:t>
            </a:r>
            <a:r>
              <a:rPr lang="en-US" dirty="0" err="1"/>
              <a:t>paramN</a:t>
            </a:r>
            <a:r>
              <a:rPr lang="en-US" dirty="0"/>
              <a:t>-type </a:t>
            </a:r>
            <a:r>
              <a:rPr lang="en-US" dirty="0" err="1"/>
              <a:t>paramN</a:t>
            </a:r>
            <a:r>
              <a:rPr lang="en-US" dirty="0"/>
              <a:t>-name</a:t>
            </a:r>
          </a:p>
        </p:txBody>
      </p:sp>
      <p:sp>
        <p:nvSpPr>
          <p:cNvPr id="3" name="Right Brace 2"/>
          <p:cNvSpPr/>
          <p:nvPr/>
        </p:nvSpPr>
        <p:spPr>
          <a:xfrm rot="5400000">
            <a:off x="6279459" y="1142368"/>
            <a:ext cx="155448" cy="211458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90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600200"/>
            <a:ext cx="7955280" cy="4525963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en-US" dirty="0"/>
              <a:t>Rules governing the return type:</a:t>
            </a:r>
          </a:p>
          <a:p>
            <a:pPr lvl="1">
              <a:spcAft>
                <a:spcPts val="2400"/>
              </a:spcAft>
            </a:pPr>
            <a:r>
              <a:rPr lang="en-US" dirty="0"/>
              <a:t>Functions may not return arrays</a:t>
            </a:r>
          </a:p>
          <a:p>
            <a:pPr lvl="1">
              <a:spcAft>
                <a:spcPts val="2400"/>
              </a:spcAft>
            </a:pPr>
            <a:r>
              <a:rPr lang="en-US" dirty="0"/>
              <a:t>Specifying that the return type is </a:t>
            </a:r>
            <a:r>
              <a:rPr lang="en-US" dirty="0">
                <a:latin typeface="Courier New"/>
                <a:cs typeface="Courier New"/>
              </a:rPr>
              <a:t>void</a:t>
            </a:r>
            <a:r>
              <a:rPr lang="en-US" dirty="0"/>
              <a:t> indicates that the function does not return a value.</a:t>
            </a:r>
          </a:p>
          <a:p>
            <a:pPr>
              <a:spcAft>
                <a:spcPts val="2400"/>
              </a:spcAft>
            </a:pPr>
            <a:r>
              <a:rPr lang="en-US" dirty="0"/>
              <a:t>If the return type is omitted in C89, the function is presumed to return a value of type 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endParaRPr lang="en-US" dirty="0"/>
          </a:p>
          <a:p>
            <a:pPr>
              <a:spcAft>
                <a:spcPts val="2400"/>
              </a:spcAft>
            </a:pPr>
            <a:r>
              <a:rPr lang="en-US" dirty="0"/>
              <a:t>In C99, omitting the return type is illegal</a:t>
            </a:r>
          </a:p>
        </p:txBody>
      </p:sp>
      <p:sp>
        <p:nvSpPr>
          <p:cNvPr id="10" name="Decagon 9"/>
          <p:cNvSpPr>
            <a:spLocks noChangeAspect="1"/>
          </p:cNvSpPr>
          <p:nvPr/>
        </p:nvSpPr>
        <p:spPr>
          <a:xfrm>
            <a:off x="148167" y="5182548"/>
            <a:ext cx="548640" cy="548640"/>
          </a:xfrm>
          <a:prstGeom prst="decagon">
            <a:avLst/>
          </a:prstGeom>
          <a:solidFill>
            <a:schemeClr val="accent6"/>
          </a:solidFill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C99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342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Definitions – Style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288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As a matter of style, some programmers put the return type above the function name:</a:t>
            </a:r>
          </a:p>
          <a:p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average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b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	return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+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b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/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2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</a:p>
          <a:p>
            <a:r>
              <a:rPr lang="en-US" dirty="0"/>
              <a:t>Putting the return type on a separate line is especially useful if the return type is lengthy, like </a:t>
            </a:r>
            <a:r>
              <a:rPr lang="en-US" dirty="0">
                <a:latin typeface="Courier New"/>
                <a:cs typeface="Courier New"/>
              </a:rPr>
              <a:t>unsigned long int</a:t>
            </a:r>
            <a:r>
              <a:rPr lang="en-US" dirty="0"/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97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5281"/>
            <a:ext cx="7772400" cy="1995170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dirty="0"/>
              <a:t>Lecture [7][0]</a:t>
            </a:r>
            <a:br>
              <a:rPr lang="en-US" dirty="0"/>
            </a:br>
            <a:r>
              <a:rPr lang="en-US" dirty="0"/>
              <a:t>Functions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420091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Dr. Sushil Louis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20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Use in Functions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1542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24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b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sz="2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sz="2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sz="24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sum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   </a:t>
            </a:r>
            <a:r>
              <a:rPr lang="en-US" sz="2400" dirty="0">
                <a:solidFill>
                  <a:srgbClr val="696969"/>
                </a:solidFill>
                <a:latin typeface="Courier"/>
                <a:ea typeface="Courier"/>
                <a:cs typeface="Courier"/>
              </a:rPr>
              <a:t>/* declaration */</a:t>
            </a:r>
            <a:endParaRPr lang="en-US" sz="2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</a:t>
            </a: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sum 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 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+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b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  </a:t>
            </a:r>
            <a:r>
              <a:rPr lang="en-US" sz="2400" dirty="0">
                <a:solidFill>
                  <a:srgbClr val="696969"/>
                </a:solidFill>
                <a:latin typeface="Courier"/>
                <a:ea typeface="Courier"/>
                <a:cs typeface="Courier"/>
              </a:rPr>
              <a:t>/* statement */</a:t>
            </a:r>
            <a:endParaRPr lang="en-US" sz="2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sz="24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return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sum 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/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2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</a:t>
            </a:r>
            <a:r>
              <a:rPr lang="en-US" sz="2400" dirty="0">
                <a:solidFill>
                  <a:srgbClr val="696969"/>
                </a:solidFill>
                <a:latin typeface="Courier"/>
                <a:ea typeface="Courier"/>
                <a:cs typeface="Courier"/>
              </a:rPr>
              <a:t>/* statement */</a:t>
            </a: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071758" y="1876478"/>
            <a:ext cx="4615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Variable </a:t>
            </a:r>
            <a:r>
              <a:rPr lang="en-US" dirty="0">
                <a:latin typeface="Courier New"/>
                <a:cs typeface="Courier New"/>
              </a:rPr>
              <a:t>sum</a:t>
            </a:r>
            <a:r>
              <a:rPr lang="en-US" dirty="0"/>
              <a:t> can only be used inside the function </a:t>
            </a:r>
            <a:r>
              <a:rPr lang="en-US" dirty="0">
                <a:latin typeface="Courier New"/>
                <a:cs typeface="Courier New"/>
              </a:rPr>
              <a:t>average</a:t>
            </a:r>
          </a:p>
        </p:txBody>
      </p:sp>
      <p:sp>
        <p:nvSpPr>
          <p:cNvPr id="9" name="Freeform 8"/>
          <p:cNvSpPr/>
          <p:nvPr/>
        </p:nvSpPr>
        <p:spPr>
          <a:xfrm>
            <a:off x="2933593" y="2189689"/>
            <a:ext cx="1189581" cy="413091"/>
          </a:xfrm>
          <a:custGeom>
            <a:avLst/>
            <a:gdLst>
              <a:gd name="connsiteX0" fmla="*/ 1189536 w 1189581"/>
              <a:gd name="connsiteY0" fmla="*/ 1656 h 413091"/>
              <a:gd name="connsiteX1" fmla="*/ 1046434 w 1189581"/>
              <a:gd name="connsiteY1" fmla="*/ 1656 h 413091"/>
              <a:gd name="connsiteX2" fmla="*/ 295148 w 1189581"/>
              <a:gd name="connsiteY2" fmla="*/ 46377 h 413091"/>
              <a:gd name="connsiteX3" fmla="*/ 0 w 1189581"/>
              <a:gd name="connsiteY3" fmla="*/ 413091 h 413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9581" h="413091">
                <a:moveTo>
                  <a:pt x="1189536" y="1656"/>
                </a:moveTo>
                <a:cubicBezTo>
                  <a:pt x="1192517" y="-2071"/>
                  <a:pt x="1046434" y="1656"/>
                  <a:pt x="1046434" y="1656"/>
                </a:cubicBezTo>
                <a:cubicBezTo>
                  <a:pt x="897369" y="9109"/>
                  <a:pt x="469554" y="-22195"/>
                  <a:pt x="295148" y="46377"/>
                </a:cubicBezTo>
                <a:cubicBezTo>
                  <a:pt x="120742" y="114949"/>
                  <a:pt x="0" y="413091"/>
                  <a:pt x="0" y="413091"/>
                </a:cubicBezTo>
              </a:path>
            </a:pathLst>
          </a:cu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96807" y="4721742"/>
            <a:ext cx="8229600" cy="160183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2800" b="0" i="0" kern="1200">
                <a:solidFill>
                  <a:schemeClr val="tx1"/>
                </a:solidFill>
                <a:latin typeface="Questrial"/>
                <a:ea typeface="+mn-ea"/>
                <a:cs typeface="Questrial"/>
              </a:defRPr>
            </a:lvl1pPr>
            <a:lvl2pPr marL="742950" indent="-28575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–"/>
              <a:defRPr sz="2400" b="0" i="0" kern="1200">
                <a:solidFill>
                  <a:schemeClr val="tx1"/>
                </a:solidFill>
                <a:latin typeface="Questrial"/>
                <a:ea typeface="+mn-ea"/>
                <a:cs typeface="Questrial"/>
              </a:defRPr>
            </a:lvl2pPr>
            <a:lvl3pPr marL="1143000" indent="-2286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Questrial"/>
                <a:ea typeface="+mn-ea"/>
                <a:cs typeface="Questrial"/>
              </a:defRPr>
            </a:lvl3pPr>
            <a:lvl4pPr marL="1600200" indent="-2286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Questrial"/>
                <a:ea typeface="+mn-ea"/>
                <a:cs typeface="Questrial"/>
              </a:defRPr>
            </a:lvl4pPr>
            <a:lvl5pPr marL="2057400" indent="-2286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»"/>
              <a:defRPr sz="2000" b="0" i="0" kern="1200">
                <a:solidFill>
                  <a:schemeClr val="tx1"/>
                </a:solidFill>
                <a:latin typeface="Questrial"/>
                <a:ea typeface="+mn-ea"/>
                <a:cs typeface="Quest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 C89, variable declarations must come before all statements in the body of a function (this includes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/>
              <a:t>).</a:t>
            </a:r>
          </a:p>
          <a:p>
            <a:r>
              <a:rPr lang="en-US" dirty="0"/>
              <a:t>Variable declarations and statements can be mixed: each variable must be declared prior to the first statement that uses it</a:t>
            </a:r>
          </a:p>
        </p:txBody>
      </p:sp>
      <p:sp>
        <p:nvSpPr>
          <p:cNvPr id="13" name="Decagon 12"/>
          <p:cNvSpPr>
            <a:spLocks noChangeAspect="1"/>
          </p:cNvSpPr>
          <p:nvPr/>
        </p:nvSpPr>
        <p:spPr>
          <a:xfrm>
            <a:off x="85559" y="5456868"/>
            <a:ext cx="548640" cy="548640"/>
          </a:xfrm>
          <a:prstGeom prst="decagon">
            <a:avLst/>
          </a:prstGeom>
          <a:solidFill>
            <a:schemeClr val="accent6"/>
          </a:solidFill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C99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72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Program: Testing Whether a Number Is Prime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 err="1">
                <a:latin typeface="Courier New"/>
                <a:cs typeface="Courier New"/>
              </a:rPr>
              <a:t>prime.c</a:t>
            </a:r>
            <a:r>
              <a:rPr lang="en-US" dirty="0"/>
              <a:t> program tests whether a number is prime:</a:t>
            </a:r>
          </a:p>
          <a:p>
            <a:r>
              <a:rPr lang="en-US" dirty="0">
                <a:latin typeface="Courier New"/>
                <a:cs typeface="Courier New"/>
              </a:rPr>
              <a:t>	Enter a number: 34</a:t>
            </a:r>
          </a:p>
          <a:p>
            <a:r>
              <a:rPr lang="en-US" dirty="0">
                <a:latin typeface="Courier New"/>
                <a:cs typeface="Courier New"/>
              </a:rPr>
              <a:t>	Not prime</a:t>
            </a:r>
          </a:p>
          <a:p>
            <a:r>
              <a:rPr lang="en-US" dirty="0"/>
              <a:t>Use a function named </a:t>
            </a:r>
            <a:r>
              <a:rPr lang="en-US" dirty="0" err="1">
                <a:latin typeface="Courier New"/>
                <a:cs typeface="Courier New"/>
              </a:rPr>
              <a:t>is_prime</a:t>
            </a:r>
            <a:r>
              <a:rPr lang="en-US" dirty="0"/>
              <a:t> that returns </a:t>
            </a:r>
            <a:r>
              <a:rPr lang="en-US" dirty="0">
                <a:latin typeface="Courier New"/>
                <a:cs typeface="Courier New"/>
              </a:rPr>
              <a:t>true</a:t>
            </a:r>
            <a:r>
              <a:rPr lang="en-US" dirty="0"/>
              <a:t> if its parameter is a prime number and </a:t>
            </a:r>
            <a:r>
              <a:rPr lang="en-US" dirty="0">
                <a:latin typeface="Courier New"/>
                <a:cs typeface="Courier New"/>
              </a:rPr>
              <a:t>false</a:t>
            </a:r>
            <a:r>
              <a:rPr lang="en-US" dirty="0"/>
              <a:t> if it is not.</a:t>
            </a:r>
          </a:p>
          <a:p>
            <a:r>
              <a:rPr lang="en-US" dirty="0"/>
              <a:t>Strategy: divide the parameter </a:t>
            </a:r>
            <a:r>
              <a:rPr lang="en-US" dirty="0">
                <a:latin typeface="Courier New"/>
                <a:cs typeface="Courier New"/>
              </a:rPr>
              <a:t>n</a:t>
            </a:r>
            <a:r>
              <a:rPr lang="en-US" dirty="0"/>
              <a:t> by each of the numbers between 2 and the square root of </a:t>
            </a:r>
            <a:r>
              <a:rPr lang="en-US" dirty="0">
                <a:latin typeface="Courier New"/>
                <a:cs typeface="Courier New"/>
              </a:rPr>
              <a:t>n</a:t>
            </a:r>
            <a:r>
              <a:rPr lang="en-US" dirty="0"/>
              <a:t>; if the remainder is ever 0, </a:t>
            </a:r>
            <a:r>
              <a:rPr lang="en-US" dirty="0">
                <a:latin typeface="Courier New"/>
                <a:cs typeface="Courier New"/>
              </a:rPr>
              <a:t>n</a:t>
            </a:r>
            <a:r>
              <a:rPr lang="en-US" dirty="0"/>
              <a:t> is not prime.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539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prime.c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37577" cy="487543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600" dirty="0">
                <a:solidFill>
                  <a:srgbClr val="696969"/>
                </a:solidFill>
                <a:latin typeface="Courier"/>
                <a:ea typeface="Courier"/>
                <a:cs typeface="Courier"/>
              </a:rPr>
              <a:t>/* Tests whether a number is prime */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600" dirty="0">
                <a:solidFill>
                  <a:srgbClr val="004A43"/>
                </a:solidFill>
                <a:latin typeface="Courier"/>
                <a:ea typeface="Courier"/>
                <a:cs typeface="Courier"/>
              </a:rPr>
              <a:t>#include </a:t>
            </a:r>
            <a:r>
              <a:rPr lang="en-US" sz="16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sz="1600" dirty="0" err="1">
                <a:solidFill>
                  <a:srgbClr val="40125A"/>
                </a:solidFill>
                <a:latin typeface="Courier"/>
                <a:ea typeface="Courier"/>
                <a:cs typeface="Courier"/>
              </a:rPr>
              <a:t>stdbool.h</a:t>
            </a:r>
            <a:r>
              <a:rPr lang="en-US" sz="16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&gt;</a:t>
            </a:r>
            <a:r>
              <a:rPr lang="en-US" sz="1600" dirty="0">
                <a:solidFill>
                  <a:srgbClr val="004A43"/>
                </a:solidFill>
                <a:latin typeface="Courier"/>
                <a:ea typeface="Courier"/>
                <a:cs typeface="Courier"/>
              </a:rPr>
              <a:t>   </a:t>
            </a:r>
            <a:r>
              <a:rPr lang="en-US" sz="1600" dirty="0">
                <a:solidFill>
                  <a:srgbClr val="696969"/>
                </a:solidFill>
                <a:latin typeface="Courier"/>
                <a:ea typeface="Courier"/>
                <a:cs typeface="Courier"/>
              </a:rPr>
              <a:t>/* C99 only */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600" dirty="0">
                <a:solidFill>
                  <a:srgbClr val="004A43"/>
                </a:solidFill>
                <a:latin typeface="Courier"/>
                <a:ea typeface="Courier"/>
                <a:cs typeface="Courier"/>
              </a:rPr>
              <a:t>#include </a:t>
            </a:r>
            <a:r>
              <a:rPr lang="en-US" sz="16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sz="1600" dirty="0" err="1">
                <a:solidFill>
                  <a:srgbClr val="40125A"/>
                </a:solidFill>
                <a:latin typeface="Courier"/>
                <a:ea typeface="Courier"/>
                <a:cs typeface="Courier"/>
              </a:rPr>
              <a:t>stdio.h</a:t>
            </a:r>
            <a:r>
              <a:rPr lang="en-US" sz="16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&gt;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6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bool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is_prime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600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n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600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divisor</a:t>
            </a: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6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n 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&lt;=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1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</a:t>
            </a:r>
            <a:r>
              <a:rPr lang="en-US" sz="16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false</a:t>
            </a: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6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divisor 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2</a:t>
            </a: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divisor 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*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divisor 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&lt;=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n</a:t>
            </a: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divisor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++)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</a:t>
            </a:r>
            <a:r>
              <a:rPr lang="en-US" sz="16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n 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%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divisor 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==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0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  </a:t>
            </a:r>
            <a:r>
              <a:rPr lang="en-US" sz="16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false</a:t>
            </a: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6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true</a:t>
            </a: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  <a:endParaRPr lang="en-US" sz="16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282957" y="1600200"/>
            <a:ext cx="3714589" cy="4724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2800" b="0" i="0" kern="1200">
                <a:solidFill>
                  <a:schemeClr val="tx1"/>
                </a:solidFill>
                <a:latin typeface="Questrial"/>
                <a:ea typeface="+mn-ea"/>
                <a:cs typeface="Questrial"/>
              </a:defRPr>
            </a:lvl1pPr>
            <a:lvl2pPr marL="742950" indent="-28575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–"/>
              <a:defRPr sz="2400" b="0" i="0" kern="1200">
                <a:solidFill>
                  <a:schemeClr val="tx1"/>
                </a:solidFill>
                <a:latin typeface="Questrial"/>
                <a:ea typeface="+mn-ea"/>
                <a:cs typeface="Questrial"/>
              </a:defRPr>
            </a:lvl2pPr>
            <a:lvl3pPr marL="1143000" indent="-2286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Questrial"/>
                <a:ea typeface="+mn-ea"/>
                <a:cs typeface="Questrial"/>
              </a:defRPr>
            </a:lvl3pPr>
            <a:lvl4pPr marL="1600200" indent="-2286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Questrial"/>
                <a:ea typeface="+mn-ea"/>
                <a:cs typeface="Questrial"/>
              </a:defRPr>
            </a:lvl4pPr>
            <a:lvl5pPr marL="2057400" indent="-2286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»"/>
              <a:defRPr sz="2000" b="0" i="0" kern="1200">
                <a:solidFill>
                  <a:schemeClr val="tx1"/>
                </a:solidFill>
                <a:latin typeface="Questrial"/>
                <a:ea typeface="+mn-ea"/>
                <a:cs typeface="Quest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>
                <a:solidFill>
                  <a:srgbClr val="400301"/>
                </a:solidFill>
                <a:latin typeface="Courier"/>
                <a:ea typeface="Courier"/>
                <a:cs typeface="Courier"/>
              </a:rPr>
              <a:t>main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6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void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600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n</a:t>
            </a: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600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6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6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Enter a number: </a:t>
            </a:r>
            <a:r>
              <a:rPr lang="en-US" sz="16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600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scanf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6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6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%d</a:t>
            </a:r>
            <a:r>
              <a:rPr lang="en-US" sz="16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&amp;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n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6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is_prime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n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))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</a:t>
            </a:r>
            <a:r>
              <a:rPr lang="en-US" sz="1600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6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6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Prime</a:t>
            </a:r>
            <a:r>
              <a:rPr lang="en-US" sz="1600" dirty="0">
                <a:solidFill>
                  <a:srgbClr val="0F68FC"/>
                </a:solidFill>
                <a:latin typeface="Courier"/>
                <a:ea typeface="Courier"/>
                <a:cs typeface="Courier"/>
              </a:rPr>
              <a:t>\n</a:t>
            </a:r>
            <a:r>
              <a:rPr lang="en-US" sz="16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6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else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</a:t>
            </a:r>
            <a:r>
              <a:rPr lang="en-US" sz="1600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6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6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Not prime</a:t>
            </a:r>
            <a:r>
              <a:rPr lang="en-US" sz="1600" dirty="0">
                <a:solidFill>
                  <a:srgbClr val="0F68FC"/>
                </a:solidFill>
                <a:latin typeface="Courier"/>
                <a:ea typeface="Courier"/>
                <a:cs typeface="Courier"/>
              </a:rPr>
              <a:t>\n</a:t>
            </a:r>
            <a:r>
              <a:rPr lang="en-US" sz="16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6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0</a:t>
            </a: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endParaRPr lang="en-US" sz="1600" dirty="0">
              <a:latin typeface="Courier New" charset="0"/>
              <a:cs typeface="Courier New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3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Declarations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211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32541" y="4990889"/>
            <a:ext cx="4910190" cy="12521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dist="76200" dir="27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Declarations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800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4A43"/>
                </a:solidFill>
                <a:latin typeface="Courier"/>
                <a:ea typeface="Courier"/>
                <a:cs typeface="Courier"/>
              </a:rPr>
              <a:t>#include 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sz="1800" dirty="0" err="1">
                <a:solidFill>
                  <a:srgbClr val="40125A"/>
                </a:solidFill>
                <a:latin typeface="Courier"/>
                <a:ea typeface="Courier"/>
                <a:cs typeface="Courier"/>
              </a:rPr>
              <a:t>stdio.h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&gt;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1800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800" dirty="0">
                <a:solidFill>
                  <a:srgbClr val="400301"/>
                </a:solidFill>
                <a:latin typeface="Courier"/>
                <a:ea typeface="Courier"/>
                <a:cs typeface="Courier"/>
              </a:rPr>
              <a:t>main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8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void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8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x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y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z</a:t>
            </a: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800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8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Enter three numbers: 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800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scanf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8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</a:t>
            </a:r>
            <a:r>
              <a:rPr lang="en-US" sz="1800" dirty="0" err="1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lf%lf%lf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&amp;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x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&amp;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y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&amp;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z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800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8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Average of </a:t>
            </a:r>
            <a:r>
              <a:rPr lang="en-US" sz="18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sz="18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 and </a:t>
            </a:r>
            <a:r>
              <a:rPr lang="en-US" sz="18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sz="18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: </a:t>
            </a:r>
            <a:r>
              <a:rPr lang="en-US" sz="18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sz="1800" dirty="0">
                <a:solidFill>
                  <a:srgbClr val="0F68FC"/>
                </a:solidFill>
                <a:latin typeface="Courier"/>
                <a:ea typeface="Courier"/>
                <a:cs typeface="Courier"/>
              </a:rPr>
              <a:t>\n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x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y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x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y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))</a:t>
            </a: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800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8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Average of </a:t>
            </a:r>
            <a:r>
              <a:rPr lang="en-US" sz="18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sz="18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 and </a:t>
            </a:r>
            <a:r>
              <a:rPr lang="en-US" sz="18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sz="18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: </a:t>
            </a:r>
            <a:r>
              <a:rPr lang="en-US" sz="18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sz="1800" dirty="0">
                <a:solidFill>
                  <a:srgbClr val="0F68FC"/>
                </a:solidFill>
                <a:latin typeface="Courier"/>
                <a:ea typeface="Courier"/>
                <a:cs typeface="Courier"/>
              </a:rPr>
              <a:t>\n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y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z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y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z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))</a:t>
            </a: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800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8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Average of </a:t>
            </a:r>
            <a:r>
              <a:rPr lang="en-US" sz="18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sz="18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 and </a:t>
            </a:r>
            <a:r>
              <a:rPr lang="en-US" sz="18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sz="18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: </a:t>
            </a:r>
            <a:r>
              <a:rPr lang="en-US" sz="18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sz="1800" dirty="0">
                <a:solidFill>
                  <a:srgbClr val="0F68FC"/>
                </a:solidFill>
                <a:latin typeface="Courier"/>
                <a:ea typeface="Courier"/>
                <a:cs typeface="Courier"/>
              </a:rPr>
              <a:t>\n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x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z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x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z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))</a:t>
            </a: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8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800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0</a:t>
            </a: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18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8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8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b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8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 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+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b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/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800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2</a:t>
            </a: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  <a:endParaRPr lang="en-US" sz="1800" dirty="0">
              <a:latin typeface="Courier New" charset="0"/>
              <a:cs typeface="Courier New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09046" y="4964056"/>
            <a:ext cx="303197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Also legal: function definition is after the call in </a:t>
            </a:r>
            <a:r>
              <a:rPr lang="en-US" sz="2400" dirty="0">
                <a:latin typeface="Courier New"/>
                <a:cs typeface="Courier New"/>
              </a:rPr>
              <a:t>main</a:t>
            </a:r>
          </a:p>
        </p:txBody>
      </p:sp>
      <p:sp>
        <p:nvSpPr>
          <p:cNvPr id="8" name="Rectangle 7"/>
          <p:cNvSpPr/>
          <p:nvPr/>
        </p:nvSpPr>
        <p:spPr>
          <a:xfrm>
            <a:off x="5274888" y="1842567"/>
            <a:ext cx="38691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compiler assumes that </a:t>
            </a:r>
            <a:r>
              <a:rPr lang="en-US" dirty="0">
                <a:latin typeface="Courier New"/>
                <a:cs typeface="Courier New"/>
              </a:rPr>
              <a:t>average</a:t>
            </a:r>
            <a:r>
              <a:rPr lang="en-US" dirty="0"/>
              <a:t> returns an 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/>
              <a:t> value</a:t>
            </a:r>
          </a:p>
          <a:p>
            <a:r>
              <a:rPr lang="en-US" dirty="0"/>
              <a:t>(</a:t>
            </a:r>
            <a:r>
              <a:rPr lang="en-US" b="1" dirty="0">
                <a:solidFill>
                  <a:srgbClr val="558ED5"/>
                </a:solidFill>
              </a:rPr>
              <a:t>implicit declaration</a:t>
            </a:r>
            <a:r>
              <a:rPr lang="en-US" dirty="0"/>
              <a:t>)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6555866" y="2765897"/>
            <a:ext cx="393529" cy="57169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10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Call-Before-Definition Problem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sz="30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	</a:t>
            </a:r>
            <a:r>
              <a:rPr lang="en-US" sz="30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avg</a:t>
            </a:r>
            <a:r>
              <a:rPr lang="en-US" sz="30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30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30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sz="30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30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x</a:t>
            </a:r>
            <a:r>
              <a:rPr lang="en-US" sz="30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30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y</a:t>
            </a:r>
            <a:r>
              <a:rPr lang="en-US" sz="30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30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/>
          </a:p>
          <a:p>
            <a:pPr>
              <a:spcAft>
                <a:spcPts val="1800"/>
              </a:spcAft>
            </a:pPr>
            <a:r>
              <a:rPr lang="en-US" dirty="0"/>
              <a:t>The compiler is unable to check that we are passing the </a:t>
            </a:r>
            <a:r>
              <a:rPr lang="en-US" b="1" dirty="0">
                <a:solidFill>
                  <a:srgbClr val="558ED5"/>
                </a:solidFill>
              </a:rPr>
              <a:t>right number of arguments </a:t>
            </a:r>
            <a:r>
              <a:rPr lang="en-US" dirty="0"/>
              <a:t>and that </a:t>
            </a:r>
            <a:r>
              <a:rPr lang="en-US" b="1" dirty="0">
                <a:solidFill>
                  <a:srgbClr val="558ED5"/>
                </a:solidFill>
              </a:rPr>
              <a:t>the arguments have the proper type</a:t>
            </a:r>
            <a:r>
              <a:rPr lang="en-US" dirty="0"/>
              <a:t>.</a:t>
            </a:r>
          </a:p>
          <a:p>
            <a:pPr>
              <a:spcAft>
                <a:spcPts val="1800"/>
              </a:spcAft>
            </a:pPr>
            <a:r>
              <a:rPr lang="en-US" dirty="0"/>
              <a:t>Default argument promotions are performed.</a:t>
            </a:r>
          </a:p>
          <a:p>
            <a:pPr>
              <a:spcAft>
                <a:spcPts val="1800"/>
              </a:spcAft>
            </a:pPr>
            <a:r>
              <a:rPr lang="en-US" dirty="0"/>
              <a:t>When the definition of </a:t>
            </a:r>
            <a:r>
              <a:rPr lang="en-US" dirty="0">
                <a:latin typeface="Courier New"/>
                <a:cs typeface="Courier New"/>
              </a:rPr>
              <a:t>average</a:t>
            </a:r>
            <a:r>
              <a:rPr lang="en-US" dirty="0"/>
              <a:t> is discovered we get an error message</a:t>
            </a:r>
          </a:p>
          <a:p>
            <a:pPr lvl="1">
              <a:spcAft>
                <a:spcPts val="1800"/>
              </a:spcAft>
            </a:pPr>
            <a:r>
              <a:rPr lang="en-US" dirty="0"/>
              <a:t>The function’s return type is actually </a:t>
            </a:r>
            <a:r>
              <a:rPr lang="en-US" dirty="0">
                <a:latin typeface="Courier New"/>
                <a:cs typeface="Courier New"/>
              </a:rPr>
              <a:t>double</a:t>
            </a:r>
          </a:p>
        </p:txBody>
      </p:sp>
      <p:pic>
        <p:nvPicPr>
          <p:cNvPr id="8" name="Shape 77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0415" y="-8881"/>
            <a:ext cx="1373584" cy="9723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954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Call-Before-Definition Solution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Arrange the program so that the definition of </a:t>
            </a:r>
            <a:r>
              <a:rPr lang="en-US" b="1" dirty="0">
                <a:solidFill>
                  <a:srgbClr val="558ED5"/>
                </a:solidFill>
              </a:rPr>
              <a:t>each function precedes all its calls</a:t>
            </a:r>
            <a:r>
              <a:rPr lang="en-US" dirty="0"/>
              <a:t>.</a:t>
            </a:r>
          </a:p>
          <a:p>
            <a:r>
              <a:rPr lang="en-US" dirty="0"/>
              <a:t>Unfortunately, such an arrangement does not always exist.</a:t>
            </a:r>
          </a:p>
          <a:p>
            <a:r>
              <a:rPr lang="en-US" dirty="0"/>
              <a:t>Sometimes, this may make the program harder to understand (function definitions are placed in an unnatural order.)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686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Call-Before-Definition Solution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/>
              <a:t>Use a </a:t>
            </a:r>
            <a:r>
              <a:rPr lang="en-US" b="1" dirty="0">
                <a:solidFill>
                  <a:srgbClr val="558ED5"/>
                </a:solidFill>
              </a:rPr>
              <a:t>function declaration</a:t>
            </a:r>
            <a:r>
              <a:rPr lang="en-US" dirty="0"/>
              <a:t>: gives the compiler a brief summary of the function’s return value and parameters</a:t>
            </a:r>
          </a:p>
          <a:p>
            <a:pPr>
              <a:spcAft>
                <a:spcPts val="2400"/>
              </a:spcAft>
            </a:pPr>
            <a:r>
              <a:rPr lang="en-US" dirty="0"/>
              <a:t>General form of a function declaration:</a:t>
            </a:r>
          </a:p>
          <a:p>
            <a:pPr>
              <a:spcAft>
                <a:spcPts val="2400"/>
              </a:spcAft>
            </a:pPr>
            <a:r>
              <a:rPr lang="en-US" dirty="0"/>
              <a:t>	</a:t>
            </a:r>
            <a:r>
              <a:rPr lang="en-US" i="1" dirty="0"/>
              <a:t>return-type </a:t>
            </a:r>
            <a:r>
              <a:rPr lang="en-US" b="1" dirty="0">
                <a:solidFill>
                  <a:srgbClr val="558ED5"/>
                </a:solidFill>
              </a:rPr>
              <a:t>function-name </a:t>
            </a:r>
            <a:r>
              <a:rPr lang="en-US" dirty="0"/>
              <a:t>( </a:t>
            </a:r>
            <a:r>
              <a:rPr lang="en-US" i="1" dirty="0"/>
              <a:t>parameters</a:t>
            </a:r>
            <a:r>
              <a:rPr lang="en-US" dirty="0"/>
              <a:t> ) ;</a:t>
            </a:r>
          </a:p>
          <a:p>
            <a:pPr>
              <a:spcAft>
                <a:spcPts val="2400"/>
              </a:spcAft>
            </a:pPr>
            <a:r>
              <a:rPr lang="en-US" dirty="0"/>
              <a:t>The declaration of a function must be consistent with the function’s definition!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7676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54168" y="1958790"/>
            <a:ext cx="6067538" cy="4114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dist="76200" dir="27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Prototypes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8006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4A43"/>
                </a:solidFill>
                <a:latin typeface="Courier"/>
                <a:ea typeface="Courier"/>
                <a:cs typeface="Courier"/>
              </a:rPr>
              <a:t>#include 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sz="1800" dirty="0" err="1">
                <a:solidFill>
                  <a:srgbClr val="40125A"/>
                </a:solidFill>
                <a:latin typeface="Courier"/>
                <a:ea typeface="Courier"/>
                <a:cs typeface="Courier"/>
              </a:rPr>
              <a:t>stdio.h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&gt;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31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31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sz="31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31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31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</a:t>
            </a:r>
            <a:r>
              <a:rPr lang="en-US" sz="31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31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31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31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b</a:t>
            </a:r>
            <a:r>
              <a:rPr lang="en-US" sz="31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31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r>
              <a:rPr lang="en-US" sz="31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300" dirty="0">
                <a:solidFill>
                  <a:srgbClr val="696969"/>
                </a:solidFill>
                <a:latin typeface="Courier"/>
                <a:ea typeface="Courier"/>
                <a:cs typeface="Courier"/>
              </a:rPr>
              <a:t>/* DECLARATION */</a:t>
            </a:r>
            <a:endParaRPr lang="en-US" sz="23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800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800" dirty="0">
                <a:solidFill>
                  <a:srgbClr val="400301"/>
                </a:solidFill>
                <a:latin typeface="Courier"/>
                <a:ea typeface="Courier"/>
                <a:cs typeface="Courier"/>
              </a:rPr>
              <a:t>main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8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void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8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x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y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z</a:t>
            </a: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800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8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Enter three numbers: 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800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scanf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8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</a:t>
            </a:r>
            <a:r>
              <a:rPr lang="en-US" sz="1800" dirty="0" err="1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lf%lf%lf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&amp;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x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&amp;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y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&amp;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z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800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8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Average of </a:t>
            </a:r>
            <a:r>
              <a:rPr lang="en-US" sz="18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sz="18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 and </a:t>
            </a:r>
            <a:r>
              <a:rPr lang="en-US" sz="18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sz="18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: </a:t>
            </a:r>
            <a:r>
              <a:rPr lang="en-US" sz="18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sz="1800" dirty="0">
                <a:solidFill>
                  <a:srgbClr val="0F68FC"/>
                </a:solidFill>
                <a:latin typeface="Courier"/>
                <a:ea typeface="Courier"/>
                <a:cs typeface="Courier"/>
              </a:rPr>
              <a:t>\n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x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y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x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y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))</a:t>
            </a: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800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8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Average of </a:t>
            </a:r>
            <a:r>
              <a:rPr lang="en-US" sz="18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sz="18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 and </a:t>
            </a:r>
            <a:r>
              <a:rPr lang="en-US" sz="18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sz="18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: </a:t>
            </a:r>
            <a:r>
              <a:rPr lang="en-US" sz="18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sz="1800" dirty="0">
                <a:solidFill>
                  <a:srgbClr val="0F68FC"/>
                </a:solidFill>
                <a:latin typeface="Courier"/>
                <a:ea typeface="Courier"/>
                <a:cs typeface="Courier"/>
              </a:rPr>
              <a:t>\n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y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z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y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z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))</a:t>
            </a: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800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8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Average of </a:t>
            </a:r>
            <a:r>
              <a:rPr lang="en-US" sz="18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sz="18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 and </a:t>
            </a:r>
            <a:r>
              <a:rPr lang="en-US" sz="18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sz="18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: </a:t>
            </a:r>
            <a:r>
              <a:rPr lang="en-US" sz="18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%g</a:t>
            </a:r>
            <a:r>
              <a:rPr lang="en-US" sz="1800" dirty="0">
                <a:solidFill>
                  <a:srgbClr val="0F68FC"/>
                </a:solidFill>
                <a:latin typeface="Courier"/>
                <a:ea typeface="Courier"/>
                <a:cs typeface="Courier"/>
              </a:rPr>
              <a:t>\n</a:t>
            </a:r>
            <a:r>
              <a:rPr lang="en-US" sz="18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x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z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x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z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))</a:t>
            </a: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8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800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0</a:t>
            </a: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8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8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8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b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</a:t>
            </a:r>
            <a:r>
              <a:rPr lang="en-US" sz="1800" dirty="0">
                <a:solidFill>
                  <a:srgbClr val="696969"/>
                </a:solidFill>
                <a:latin typeface="Courier"/>
                <a:ea typeface="Courier"/>
                <a:cs typeface="Courier"/>
              </a:rPr>
              <a:t>/* DEFINITION */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18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 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+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b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/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800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2</a:t>
            </a: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  <a:endParaRPr lang="en-US" sz="1800" dirty="0">
              <a:latin typeface="Courier New" charset="0"/>
              <a:cs typeface="Courier New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47595" y="2745756"/>
            <a:ext cx="3915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is called a </a:t>
            </a:r>
            <a:r>
              <a:rPr lang="en-US" b="1" dirty="0">
                <a:solidFill>
                  <a:srgbClr val="558ED5"/>
                </a:solidFill>
              </a:rPr>
              <a:t>function prototype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089068" y="2468612"/>
            <a:ext cx="1860328" cy="29728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05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Prototypes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C also has an older style of function declaration in which the parentheses are left empty.</a:t>
            </a:r>
            <a:endParaRPr lang="en-US" b="1" dirty="0">
              <a:solidFill>
                <a:srgbClr val="800F07"/>
              </a:solidFill>
              <a:latin typeface="Courier"/>
              <a:ea typeface="Courier"/>
              <a:cs typeface="Courier"/>
            </a:endParaRPr>
          </a:p>
          <a:p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is usually best not to omit parameter names. Putting parameter names in your prototypes makes the function declaration more readable.</a:t>
            </a:r>
          </a:p>
        </p:txBody>
      </p:sp>
      <p:sp>
        <p:nvSpPr>
          <p:cNvPr id="8" name="Rectangle 7"/>
          <p:cNvSpPr/>
          <p:nvPr/>
        </p:nvSpPr>
        <p:spPr>
          <a:xfrm>
            <a:off x="3386098" y="3608157"/>
            <a:ext cx="4572000" cy="1200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Parameter names are not required, as long as their types are present</a:t>
            </a:r>
          </a:p>
        </p:txBody>
      </p:sp>
      <p:cxnSp>
        <p:nvCxnSpPr>
          <p:cNvPr id="11" name="Straight Arrow Connector 10"/>
          <p:cNvCxnSpPr>
            <a:stCxn id="8" idx="0"/>
          </p:cNvCxnSpPr>
          <p:nvPr/>
        </p:nvCxnSpPr>
        <p:spPr>
          <a:xfrm flipH="1" flipV="1">
            <a:off x="4874415" y="3121542"/>
            <a:ext cx="797683" cy="48661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672098" y="3049988"/>
            <a:ext cx="400797" cy="55816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86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1. Write a c program that prints a symmetric Pascal’s matrix: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Pascal’s matrix has the following rules:</a:t>
            </a:r>
          </a:p>
          <a:p>
            <a:r>
              <a:rPr lang="en-US" dirty="0"/>
              <a:t>An element of the matrix s</a:t>
            </a:r>
            <a:r>
              <a:rPr lang="en-US" dirty="0">
                <a:latin typeface="Courier New"/>
                <a:cs typeface="Courier New"/>
              </a:rPr>
              <a:t>[</a:t>
            </a:r>
            <a:r>
              <a:rPr lang="en-US" dirty="0" err="1">
                <a:latin typeface="Courier New"/>
                <a:cs typeface="Courier New"/>
              </a:rPr>
              <a:t>i</a:t>
            </a:r>
            <a:r>
              <a:rPr lang="en-US" dirty="0">
                <a:latin typeface="Courier New"/>
                <a:cs typeface="Courier New"/>
              </a:rPr>
              <a:t>][j] =</a:t>
            </a:r>
            <a:r>
              <a:rPr lang="en-US" dirty="0"/>
              <a:t> </a:t>
            </a:r>
          </a:p>
          <a:p>
            <a:r>
              <a:rPr lang="en-US" dirty="0"/>
              <a:t>	if the row is 0, or the column is 0, then it is equal to 1</a:t>
            </a:r>
          </a:p>
          <a:p>
            <a:r>
              <a:rPr lang="en-US" dirty="0"/>
              <a:t>	else, </a:t>
            </a:r>
            <a:r>
              <a:rPr lang="en-US" dirty="0">
                <a:latin typeface="Courier New"/>
                <a:cs typeface="Courier New"/>
              </a:rPr>
              <a:t>s[</a:t>
            </a:r>
            <a:r>
              <a:rPr lang="en-US" dirty="0" err="1">
                <a:latin typeface="Courier New"/>
                <a:cs typeface="Courier New"/>
              </a:rPr>
              <a:t>i</a:t>
            </a:r>
            <a:r>
              <a:rPr lang="en-US" dirty="0">
                <a:latin typeface="Courier New"/>
                <a:cs typeface="Courier New"/>
              </a:rPr>
              <a:t>][j]</a:t>
            </a:r>
            <a:r>
              <a:rPr lang="en-US" dirty="0"/>
              <a:t> is equal to the element above plus the element to the left in the matrix.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[6][1]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3</a:t>
            </a:fld>
            <a:endParaRPr lang="en-US"/>
          </a:p>
        </p:txBody>
      </p:sp>
      <p:pic>
        <p:nvPicPr>
          <p:cNvPr id="1028" name="Picture 4" descr="https://lh4.googleusercontent.com/D07wlBjiioW3WXQFp0HoCp2JWwGSEXpUjs44EsSKm5i1SDXU-63LWf7wUTSCPnR5foiP2hiHbaFuDoENcTHzwlT6fkC6P9HJluSolLx1B8_aUyurakjqxqchxPq3IOhSCRBoTV9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387" y="2265086"/>
            <a:ext cx="2181225" cy="115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839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Declarations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1395245" y="1887236"/>
            <a:ext cx="7291555" cy="4238927"/>
          </a:xfrm>
        </p:spPr>
        <p:txBody>
          <a:bodyPr/>
          <a:lstStyle/>
          <a:p>
            <a:r>
              <a:rPr lang="en-US" dirty="0"/>
              <a:t>In C99, either a </a:t>
            </a:r>
            <a:r>
              <a:rPr lang="en-US" b="1" dirty="0">
                <a:solidFill>
                  <a:srgbClr val="558ED5"/>
                </a:solidFill>
              </a:rPr>
              <a:t>declaration</a:t>
            </a:r>
            <a:r>
              <a:rPr lang="en-US" dirty="0"/>
              <a:t> or a </a:t>
            </a:r>
            <a:r>
              <a:rPr lang="en-US" b="1" dirty="0">
                <a:solidFill>
                  <a:srgbClr val="558ED5"/>
                </a:solidFill>
              </a:rPr>
              <a:t>definition</a:t>
            </a:r>
            <a:r>
              <a:rPr lang="en-US" dirty="0"/>
              <a:t> of a function must be present prior to any call of the function.</a:t>
            </a:r>
          </a:p>
          <a:p>
            <a:endParaRPr lang="en-US" dirty="0"/>
          </a:p>
          <a:p>
            <a:r>
              <a:rPr lang="en-US" dirty="0"/>
              <a:t>Calling a function for which the compiler has not yet seen a declaration or definition is an error.</a:t>
            </a:r>
          </a:p>
        </p:txBody>
      </p:sp>
      <p:pic>
        <p:nvPicPr>
          <p:cNvPr id="10" name="Shape 771"/>
          <p:cNvPicPr preferRelativeResize="0">
            <a:picLocks noChangeAspect="1"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0428" y="4263001"/>
            <a:ext cx="824150" cy="58338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Decagon 10"/>
          <p:cNvSpPr>
            <a:spLocks noChangeAspect="1"/>
          </p:cNvSpPr>
          <p:nvPr/>
        </p:nvSpPr>
        <p:spPr>
          <a:xfrm>
            <a:off x="388183" y="2254312"/>
            <a:ext cx="548640" cy="548640"/>
          </a:xfrm>
          <a:prstGeom prst="decagon">
            <a:avLst/>
          </a:prstGeom>
          <a:solidFill>
            <a:schemeClr val="accent6"/>
          </a:solidFill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C99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087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Organizing a C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Recommended ordering: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#include </a:t>
            </a:r>
            <a:r>
              <a:rPr lang="en-US" dirty="0"/>
              <a:t>directives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#define </a:t>
            </a:r>
            <a:r>
              <a:rPr lang="en-US" dirty="0"/>
              <a:t>directives</a:t>
            </a:r>
          </a:p>
          <a:p>
            <a:pPr lvl="1"/>
            <a:r>
              <a:rPr lang="en-US" dirty="0"/>
              <a:t>Type definitions</a:t>
            </a:r>
          </a:p>
          <a:p>
            <a:pPr lvl="1"/>
            <a:r>
              <a:rPr lang="en-US" dirty="0"/>
              <a:t>Declarations of external variables</a:t>
            </a:r>
          </a:p>
          <a:p>
            <a:pPr lvl="1"/>
            <a:r>
              <a:rPr lang="en-US" dirty="0"/>
              <a:t>Prototypes for functions other than main</a:t>
            </a:r>
          </a:p>
          <a:p>
            <a:pPr lvl="1"/>
            <a:r>
              <a:rPr lang="en-US" dirty="0"/>
              <a:t>Definition of main</a:t>
            </a:r>
          </a:p>
          <a:p>
            <a:pPr lvl="1"/>
            <a:r>
              <a:rPr lang="en-US" dirty="0"/>
              <a:t>Definitions of other functions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375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Organizing a C Program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 practice to have a boxed comment preceding each function definition</a:t>
            </a:r>
          </a:p>
          <a:p>
            <a:r>
              <a:rPr lang="en-US" dirty="0"/>
              <a:t>Information to include in the comment:</a:t>
            </a:r>
          </a:p>
          <a:p>
            <a:pPr lvl="1"/>
            <a:r>
              <a:rPr lang="en-US" dirty="0"/>
              <a:t>Name of the function</a:t>
            </a:r>
          </a:p>
          <a:p>
            <a:pPr lvl="1"/>
            <a:r>
              <a:rPr lang="en-US" dirty="0"/>
              <a:t>Purpose of the function</a:t>
            </a:r>
          </a:p>
          <a:p>
            <a:pPr lvl="1"/>
            <a:r>
              <a:rPr lang="en-US" dirty="0"/>
              <a:t>Meaning of each parameter</a:t>
            </a:r>
          </a:p>
          <a:p>
            <a:pPr lvl="1"/>
            <a:r>
              <a:rPr lang="en-US" dirty="0"/>
              <a:t>Description of return value (if any)</a:t>
            </a:r>
          </a:p>
          <a:p>
            <a:pPr lvl="1"/>
            <a:r>
              <a:rPr lang="en-US" dirty="0"/>
              <a:t>Description of side effects (such as modifying external variables)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920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Arguments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3244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5053293" y="3076820"/>
            <a:ext cx="295148" cy="35777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Arguments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385649" y="1425763"/>
            <a:ext cx="8229600" cy="1333512"/>
          </a:xfrm>
        </p:spPr>
        <p:txBody>
          <a:bodyPr>
            <a:normAutofit fontScale="92500"/>
          </a:bodyPr>
          <a:lstStyle/>
          <a:p>
            <a:pPr indent="-285750"/>
            <a:r>
              <a:rPr lang="en-US" dirty="0"/>
              <a:t>We can use parameters as variables within the function, reducing the number of genuine variables needed.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89536" y="2638552"/>
            <a:ext cx="618022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96969"/>
                </a:solidFill>
                <a:latin typeface="Courier"/>
                <a:ea typeface="Courier"/>
                <a:cs typeface="Courier"/>
              </a:rPr>
              <a:t>/* computes x to power n */</a:t>
            </a:r>
            <a:endParaRPr lang="en-US" sz="2400" b="1" dirty="0">
              <a:solidFill>
                <a:srgbClr val="800F07"/>
              </a:solidFill>
              <a:latin typeface="Courier"/>
              <a:ea typeface="Courier"/>
              <a:cs typeface="Courier"/>
            </a:endParaRPr>
          </a:p>
          <a:p>
            <a:r>
              <a:rPr lang="en-US" sz="2400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power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2400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x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n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sz="2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sz="2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sz="2400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result 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1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2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</a:t>
            </a: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sz="24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for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1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&lt;=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n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++)</a:t>
            </a:r>
            <a:endParaRPr lang="en-US" sz="2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  result 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result 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*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x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2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</a:t>
            </a: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sz="24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return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result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2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357893" y="3102277"/>
            <a:ext cx="2456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n</a:t>
            </a:r>
            <a:r>
              <a:rPr lang="en-US" dirty="0"/>
              <a:t> is a copy of the original parameter, so we can modify it inside the function 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5474667" y="3291482"/>
            <a:ext cx="883226" cy="6261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597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Arguments: re-Writing </a:t>
            </a:r>
            <a:r>
              <a:rPr lang="en-US" dirty="0">
                <a:latin typeface="Courier New"/>
                <a:cs typeface="Courier New"/>
              </a:rPr>
              <a:t>power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Removes the need for variable </a:t>
            </a:r>
            <a:r>
              <a:rPr lang="en-US" dirty="0" err="1">
                <a:latin typeface="Courier New"/>
                <a:cs typeface="Courier New"/>
              </a:rPr>
              <a:t>i</a:t>
            </a:r>
            <a:r>
              <a:rPr lang="en-US" dirty="0"/>
              <a:t>:</a:t>
            </a:r>
          </a:p>
          <a:p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power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x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n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result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1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n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--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0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  result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result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*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x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result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27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7449191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Challenges of Pass by Value Requirement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Example: a function that decomposes a double value into an integer part and a fractional part</a:t>
            </a:r>
          </a:p>
          <a:p>
            <a:pPr lvl="1"/>
            <a:r>
              <a:rPr lang="en-US" dirty="0"/>
              <a:t>A function cannot return two numbers</a:t>
            </a:r>
          </a:p>
          <a:p>
            <a:pPr lvl="1"/>
            <a:r>
              <a:rPr lang="en-US" dirty="0"/>
              <a:t>try passing a pair of variables to the function and having it modify them:</a:t>
            </a:r>
          </a:p>
          <a:p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	void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decompose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x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long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int_part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             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frac_part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int_part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long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x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frac_part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x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-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int_part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  <a:endParaRPr lang="en-US" dirty="0"/>
          </a:p>
        </p:txBody>
      </p:sp>
      <p:pic>
        <p:nvPicPr>
          <p:cNvPr id="8" name="Shape 77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0415" y="-8881"/>
            <a:ext cx="1373584" cy="9723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4545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Arguments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US" dirty="0"/>
              <a:t>What happens when we call the function?</a:t>
            </a:r>
          </a:p>
          <a:p>
            <a:pPr>
              <a:spcAft>
                <a:spcPts val="300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decompose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>
                <a:solidFill>
                  <a:srgbClr val="008111"/>
                </a:solidFill>
                <a:latin typeface="Courier"/>
                <a:ea typeface="Courier"/>
                <a:cs typeface="Courier"/>
              </a:rPr>
              <a:t>3.14159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d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</a:p>
          <a:p>
            <a:pPr>
              <a:spcAft>
                <a:spcPts val="3000"/>
              </a:spcAft>
            </a:pPr>
            <a:r>
              <a:rPr lang="en-US" dirty="0" err="1">
                <a:latin typeface="Courier New"/>
                <a:cs typeface="Courier New"/>
              </a:rPr>
              <a:t>i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d</a:t>
            </a:r>
            <a:r>
              <a:rPr lang="en-US" dirty="0"/>
              <a:t> will not be affected by the assignments to </a:t>
            </a:r>
            <a:r>
              <a:rPr lang="en-US" dirty="0" err="1">
                <a:latin typeface="Courier New"/>
                <a:cs typeface="Courier New"/>
              </a:rPr>
              <a:t>int_part</a:t>
            </a:r>
            <a:r>
              <a:rPr lang="en-US" dirty="0"/>
              <a:t> and </a:t>
            </a:r>
            <a:r>
              <a:rPr lang="en-US" dirty="0" err="1">
                <a:latin typeface="Courier New"/>
                <a:cs typeface="Courier New"/>
              </a:rPr>
              <a:t>frac_part</a:t>
            </a:r>
            <a:r>
              <a:rPr lang="en-US" dirty="0"/>
              <a:t>.</a:t>
            </a:r>
          </a:p>
          <a:p>
            <a:pPr>
              <a:spcAft>
                <a:spcPts val="3000"/>
              </a:spcAft>
            </a:pPr>
            <a:r>
              <a:rPr lang="en-US" dirty="0"/>
              <a:t>Chapter 11 shows how to make decompose work correctly.</a:t>
            </a:r>
          </a:p>
        </p:txBody>
      </p:sp>
      <p:pic>
        <p:nvPicPr>
          <p:cNvPr id="6" name="Shape 77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0415" y="-8881"/>
            <a:ext cx="1373584" cy="97231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44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Argument Conversions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Happen during function calls in which the types of the arguments do not match the types of the parameters.</a:t>
            </a:r>
          </a:p>
          <a:p>
            <a:r>
              <a:rPr lang="en-US" dirty="0"/>
              <a:t>Rules for argument conversions: </a:t>
            </a:r>
          </a:p>
          <a:p>
            <a:pPr lvl="1"/>
            <a:r>
              <a:rPr lang="en-US" dirty="0"/>
              <a:t>the compiler has seen a prototype for the function (or the function’s full definition) prior to the call.</a:t>
            </a:r>
          </a:p>
          <a:p>
            <a:pPr lvl="1"/>
            <a:r>
              <a:rPr lang="en-US" dirty="0"/>
              <a:t>the compiler has NOT seen a prototype for the function (or the function’s full definition) prior to the call.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2956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Argument Conversions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b="1" dirty="0">
                <a:solidFill>
                  <a:srgbClr val="558ED5"/>
                </a:solidFill>
              </a:rPr>
              <a:t>If the compiler has encountered a prototype prior to the call:</a:t>
            </a:r>
          </a:p>
          <a:p>
            <a:r>
              <a:rPr lang="en-US" dirty="0"/>
              <a:t>The value of each argument is implicitly converted to the type of the corresponding parameter as if by assignment.</a:t>
            </a:r>
          </a:p>
          <a:p>
            <a:r>
              <a:rPr lang="en-US" dirty="0"/>
              <a:t>Example: If an 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/>
              <a:t> argument is passed to a function that was expecting a </a:t>
            </a:r>
            <a:r>
              <a:rPr lang="en-US" dirty="0">
                <a:latin typeface="Courier New"/>
                <a:cs typeface="Courier New"/>
              </a:rPr>
              <a:t>double</a:t>
            </a:r>
            <a:r>
              <a:rPr lang="en-US" dirty="0"/>
              <a:t>, the argument is converted to </a:t>
            </a:r>
            <a:r>
              <a:rPr lang="en-US" dirty="0">
                <a:latin typeface="Courier New"/>
                <a:cs typeface="Courier New"/>
              </a:rPr>
              <a:t>double</a:t>
            </a:r>
            <a:r>
              <a:rPr lang="en-US" dirty="0"/>
              <a:t> automatically.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63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 have a working program?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ourier New"/>
                <a:cs typeface="Courier New"/>
              </a:rPr>
              <a:t>if ( yes )</a:t>
            </a:r>
          </a:p>
          <a:p>
            <a:r>
              <a:rPr lang="en-US" dirty="0"/>
              <a:t>	good for you!</a:t>
            </a:r>
          </a:p>
          <a:p>
            <a:r>
              <a:rPr lang="en-US" dirty="0">
                <a:latin typeface="Courier New"/>
                <a:cs typeface="Courier New"/>
              </a:rPr>
              <a:t>else</a:t>
            </a:r>
          </a:p>
          <a:p>
            <a:r>
              <a:rPr lang="en-US" dirty="0">
                <a:latin typeface="Courier New"/>
                <a:cs typeface="Courier New"/>
              </a:rPr>
              <a:t>{</a:t>
            </a:r>
          </a:p>
          <a:p>
            <a:r>
              <a:rPr lang="en-US" dirty="0"/>
              <a:t>	this will be the topic </a:t>
            </a:r>
            <a:r>
              <a:rPr lang="en-US"/>
              <a:t>of next </a:t>
            </a:r>
            <a:r>
              <a:rPr lang="en-US" dirty="0"/>
              <a:t>week’s workshop</a:t>
            </a:r>
          </a:p>
          <a:p>
            <a:r>
              <a:rPr lang="en-US" dirty="0"/>
              <a:t>	please, attend</a:t>
            </a:r>
          </a:p>
          <a:p>
            <a:r>
              <a:rPr lang="en-US" dirty="0">
                <a:latin typeface="Courier New"/>
                <a:cs typeface="Courier New"/>
              </a:rPr>
              <a:t>}</a:t>
            </a:r>
          </a:p>
          <a:p>
            <a:r>
              <a:rPr lang="en-US" dirty="0"/>
              <a:t>* this quiz will not be graded... this time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[6][1]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98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Argument Conversions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558ED5"/>
                </a:solidFill>
              </a:rPr>
              <a:t>If the compiler has not encountered a prototype prior to the call:</a:t>
            </a:r>
          </a:p>
          <a:p>
            <a:r>
              <a:rPr lang="en-US" dirty="0"/>
              <a:t>The compiler performs the default argument promotions: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float</a:t>
            </a:r>
            <a:r>
              <a:rPr lang="en-US" dirty="0"/>
              <a:t> arguments are converted to </a:t>
            </a:r>
            <a:r>
              <a:rPr lang="en-US" dirty="0">
                <a:latin typeface="Courier New"/>
                <a:cs typeface="Courier New"/>
              </a:rPr>
              <a:t>double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integral promotions are performed, causing </a:t>
            </a:r>
            <a:r>
              <a:rPr lang="en-US" dirty="0">
                <a:latin typeface="Courier New"/>
                <a:cs typeface="Courier New"/>
              </a:rPr>
              <a:t>char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short</a:t>
            </a:r>
            <a:r>
              <a:rPr lang="en-US" dirty="0"/>
              <a:t> arguments to be converted to </a:t>
            </a:r>
            <a:r>
              <a:rPr lang="en-US" dirty="0">
                <a:latin typeface="Courier New"/>
                <a:cs typeface="Courier New"/>
              </a:rPr>
              <a:t>int</a:t>
            </a:r>
            <a:r>
              <a:rPr lang="en-US" dirty="0"/>
              <a:t>. (In C99, the integer promotions are performed.)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597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Argument Conversions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233600" y="1600200"/>
            <a:ext cx="7726451" cy="45259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4A43"/>
                </a:solidFill>
                <a:latin typeface="Courier"/>
                <a:ea typeface="Courier"/>
                <a:cs typeface="Courier"/>
              </a:rPr>
              <a:t>	#include </a:t>
            </a:r>
            <a:r>
              <a:rPr lang="en-US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dirty="0" err="1">
                <a:solidFill>
                  <a:srgbClr val="40125A"/>
                </a:solidFill>
                <a:latin typeface="Courier"/>
                <a:ea typeface="Courier"/>
                <a:cs typeface="Courier"/>
              </a:rPr>
              <a:t>stdio.h</a:t>
            </a:r>
            <a:r>
              <a:rPr lang="en-US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&gt;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400301"/>
                </a:solidFill>
                <a:latin typeface="Courier"/>
                <a:ea typeface="Courier"/>
                <a:cs typeface="Courier"/>
              </a:rPr>
              <a:t>main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void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x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008111"/>
                </a:solidFill>
                <a:latin typeface="Courier"/>
                <a:ea typeface="Courier"/>
                <a:cs typeface="Courier"/>
              </a:rPr>
              <a:t>3.0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Square: </a:t>
            </a:r>
            <a:r>
              <a:rPr lang="en-US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%d</a:t>
            </a:r>
            <a:r>
              <a:rPr lang="en-US" dirty="0">
                <a:solidFill>
                  <a:srgbClr val="0F68FC"/>
                </a:solidFill>
                <a:latin typeface="Courier"/>
                <a:ea typeface="Courier"/>
                <a:cs typeface="Courier"/>
              </a:rPr>
              <a:t>\n</a:t>
            </a:r>
            <a:r>
              <a:rPr lang="en-US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square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x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))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0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square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n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n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*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n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  <a:endParaRPr lang="en-US" dirty="0"/>
          </a:p>
        </p:txBody>
      </p:sp>
      <p:pic>
        <p:nvPicPr>
          <p:cNvPr id="6" name="Shape 77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0415" y="-8881"/>
            <a:ext cx="1373584" cy="9723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3913786" y="150841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Relying on the default argument promotions is dangerous.</a:t>
            </a:r>
          </a:p>
        </p:txBody>
      </p:sp>
      <p:sp>
        <p:nvSpPr>
          <p:cNvPr id="3" name="Rectangle 2"/>
          <p:cNvSpPr/>
          <p:nvPr/>
        </p:nvSpPr>
        <p:spPr>
          <a:xfrm>
            <a:off x="4490444" y="356659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At the time </a:t>
            </a:r>
            <a:r>
              <a:rPr lang="en-US" dirty="0">
                <a:latin typeface="Courier New"/>
                <a:cs typeface="Courier New"/>
              </a:rPr>
              <a:t>square</a:t>
            </a:r>
            <a:r>
              <a:rPr lang="en-US" dirty="0"/>
              <a:t> is called, the compiler doesn’t know that it expects an argument of type </a:t>
            </a:r>
            <a:r>
              <a:rPr lang="en-US" dirty="0">
                <a:latin typeface="Courier New"/>
                <a:cs typeface="Courier New"/>
              </a:rPr>
              <a:t>int</a:t>
            </a:r>
            <a:r>
              <a:rPr lang="en-US" dirty="0"/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4490444" y="468896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effect of calling </a:t>
            </a:r>
            <a:r>
              <a:rPr lang="en-US" dirty="0">
                <a:latin typeface="Courier New"/>
                <a:cs typeface="Courier New"/>
              </a:rPr>
              <a:t>square</a:t>
            </a:r>
            <a:r>
              <a:rPr lang="en-US" dirty="0"/>
              <a:t> is undefined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761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Argument Conversions - Solution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778118" y="1600200"/>
            <a:ext cx="8094212" cy="4525963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/>
              <a:t>Casting </a:t>
            </a:r>
            <a:r>
              <a:rPr lang="en-US" dirty="0">
                <a:latin typeface="Courier New"/>
                <a:cs typeface="Courier New"/>
              </a:rPr>
              <a:t>square’s</a:t>
            </a:r>
            <a:r>
              <a:rPr lang="en-US" dirty="0"/>
              <a:t> argument to the proper type:</a:t>
            </a:r>
          </a:p>
          <a:p>
            <a:pPr>
              <a:spcAft>
                <a:spcPts val="2400"/>
              </a:spcAft>
            </a:pPr>
            <a:r>
              <a:rPr lang="en-US" sz="2400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24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24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Square: </a:t>
            </a:r>
            <a:r>
              <a:rPr lang="en-US" sz="24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%d</a:t>
            </a:r>
            <a:r>
              <a:rPr lang="en-US" sz="2400" dirty="0">
                <a:solidFill>
                  <a:srgbClr val="0F68FC"/>
                </a:solidFill>
                <a:latin typeface="Courier"/>
                <a:ea typeface="Courier"/>
                <a:cs typeface="Courier"/>
              </a:rPr>
              <a:t>\n</a:t>
            </a:r>
            <a:r>
              <a:rPr lang="en-US" sz="24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square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((</a:t>
            </a:r>
            <a:r>
              <a:rPr lang="en-US" sz="2400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x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))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</a:p>
          <a:p>
            <a:pPr>
              <a:spcAft>
                <a:spcPts val="2400"/>
              </a:spcAft>
            </a:pPr>
            <a:r>
              <a:rPr lang="en-US" dirty="0"/>
              <a:t>Better solution: provide a prototype for </a:t>
            </a:r>
            <a:r>
              <a:rPr lang="en-US" dirty="0">
                <a:latin typeface="Courier New"/>
                <a:cs typeface="Courier New"/>
              </a:rPr>
              <a:t>square</a:t>
            </a:r>
            <a:r>
              <a:rPr lang="en-US" dirty="0"/>
              <a:t> before calling it.</a:t>
            </a:r>
          </a:p>
          <a:p>
            <a:pPr>
              <a:spcAft>
                <a:spcPts val="2400"/>
              </a:spcAft>
            </a:pPr>
            <a:r>
              <a:rPr lang="en-US" dirty="0"/>
              <a:t>In C99, calling </a:t>
            </a:r>
            <a:r>
              <a:rPr lang="en-US" dirty="0">
                <a:latin typeface="Courier New"/>
                <a:cs typeface="Courier New"/>
              </a:rPr>
              <a:t>square</a:t>
            </a:r>
            <a:r>
              <a:rPr lang="en-US" dirty="0"/>
              <a:t> without first providing a declaration or definition of the function is an error.</a:t>
            </a:r>
          </a:p>
        </p:txBody>
      </p:sp>
      <p:sp>
        <p:nvSpPr>
          <p:cNvPr id="8" name="Decagon 7"/>
          <p:cNvSpPr>
            <a:spLocks noChangeAspect="1"/>
          </p:cNvSpPr>
          <p:nvPr/>
        </p:nvSpPr>
        <p:spPr>
          <a:xfrm>
            <a:off x="85559" y="4356726"/>
            <a:ext cx="548640" cy="548640"/>
          </a:xfrm>
          <a:prstGeom prst="decagon">
            <a:avLst/>
          </a:prstGeom>
          <a:solidFill>
            <a:schemeClr val="accent6"/>
          </a:solidFill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C99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6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scope and duration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36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Properties of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Storage duration:</a:t>
            </a:r>
            <a:r>
              <a:rPr lang="en-US" dirty="0"/>
              <a:t> the portion of program execution during which storage for the variable exists</a:t>
            </a:r>
          </a:p>
          <a:p>
            <a:endParaRPr lang="en-US" dirty="0"/>
          </a:p>
          <a:p>
            <a:r>
              <a:rPr lang="en-US" b="1" dirty="0">
                <a:solidFill>
                  <a:srgbClr val="558ED5"/>
                </a:solidFill>
              </a:rPr>
              <a:t>Scope:</a:t>
            </a:r>
            <a:r>
              <a:rPr lang="en-US" dirty="0"/>
              <a:t> the portion of the program text in which the variable can be referenced</a:t>
            </a:r>
          </a:p>
          <a:p>
            <a:endParaRPr lang="en-US" dirty="0"/>
          </a:p>
          <a:p>
            <a:r>
              <a:rPr lang="en-US" dirty="0"/>
              <a:t>Variables can be </a:t>
            </a:r>
            <a:r>
              <a:rPr lang="en-US" b="1" dirty="0">
                <a:solidFill>
                  <a:srgbClr val="558ED5"/>
                </a:solidFill>
              </a:rPr>
              <a:t>local</a:t>
            </a:r>
            <a:r>
              <a:rPr lang="en-US" dirty="0">
                <a:solidFill>
                  <a:srgbClr val="558ED5"/>
                </a:solidFill>
              </a:rPr>
              <a:t> </a:t>
            </a:r>
            <a:r>
              <a:rPr lang="en-US" dirty="0"/>
              <a:t>or </a:t>
            </a:r>
            <a:r>
              <a:rPr lang="en-US" b="1" dirty="0">
                <a:solidFill>
                  <a:srgbClr val="558ED5"/>
                </a:solidFill>
              </a:rPr>
              <a:t>global</a:t>
            </a:r>
            <a:r>
              <a:rPr lang="en-US" dirty="0">
                <a:solidFill>
                  <a:srgbClr val="558ED5"/>
                </a:solidFill>
              </a:rPr>
              <a:t> </a:t>
            </a:r>
            <a:r>
              <a:rPr lang="en-US" dirty="0"/>
              <a:t>(</a:t>
            </a:r>
            <a:r>
              <a:rPr lang="en-US" b="1" dirty="0">
                <a:solidFill>
                  <a:srgbClr val="558ED5"/>
                </a:solidFill>
              </a:rPr>
              <a:t>external</a:t>
            </a:r>
            <a:r>
              <a:rPr lang="en-US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957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495971" y="3325417"/>
            <a:ext cx="2765937" cy="527331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4000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Variables – Storage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04172"/>
          </a:xfrm>
        </p:spPr>
        <p:txBody>
          <a:bodyPr>
            <a:normAutofit/>
          </a:bodyPr>
          <a:lstStyle/>
          <a:p>
            <a:r>
              <a:rPr lang="en-US" dirty="0"/>
              <a:t>A variable declared in the body of a function is said to be </a:t>
            </a:r>
            <a:r>
              <a:rPr lang="en-US" b="1" dirty="0">
                <a:solidFill>
                  <a:srgbClr val="558ED5"/>
                </a:solidFill>
              </a:rPr>
              <a:t>local</a:t>
            </a:r>
            <a:r>
              <a:rPr lang="en-US" dirty="0">
                <a:solidFill>
                  <a:srgbClr val="558ED5"/>
                </a:solidFill>
              </a:rPr>
              <a:t> </a:t>
            </a:r>
            <a:r>
              <a:rPr lang="en-US" dirty="0"/>
              <a:t>to the function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779264" y="2741813"/>
            <a:ext cx="7701503" cy="3293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sum_digits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n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sz="2800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sz="2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sum </a:t>
            </a:r>
            <a:r>
              <a:rPr lang="en-US" sz="2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2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800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0</a:t>
            </a:r>
            <a:r>
              <a:rPr lang="en-US" sz="2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r>
              <a:rPr lang="en-US" sz="2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n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0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  sum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+=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n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%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10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  n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/=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10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sum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129321" y="2781260"/>
            <a:ext cx="1104360" cy="5632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40000" dist="76200" dir="2700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01060" y="3846199"/>
            <a:ext cx="43264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558ED5"/>
                </a:solidFill>
              </a:rPr>
              <a:t>Automatic storage duration:</a:t>
            </a:r>
            <a:r>
              <a:rPr lang="en-US" sz="2400" b="1" dirty="0"/>
              <a:t> </a:t>
            </a:r>
            <a:r>
              <a:rPr lang="en-US" sz="2400" dirty="0"/>
              <a:t>storage is automatically allocated at function call and then </a:t>
            </a:r>
            <a:r>
              <a:rPr lang="en-US" sz="2400" dirty="0" err="1"/>
              <a:t>deallocated</a:t>
            </a:r>
            <a:r>
              <a:rPr lang="en-US" sz="2400" dirty="0"/>
              <a:t> when the function returns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279736" y="2875002"/>
            <a:ext cx="923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urier New"/>
                <a:cs typeface="Courier New"/>
              </a:rPr>
              <a:t>sum:</a:t>
            </a: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412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495971" y="3325417"/>
            <a:ext cx="2765937" cy="527331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4000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Variables </a:t>
            </a:r>
            <a:r>
              <a:rPr lang="en-US"/>
              <a:t>- Scope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04172"/>
          </a:xfrm>
        </p:spPr>
        <p:txBody>
          <a:bodyPr>
            <a:normAutofit/>
          </a:bodyPr>
          <a:lstStyle/>
          <a:p>
            <a:r>
              <a:rPr lang="en-US" dirty="0"/>
              <a:t>A variable declared in the body of a function is said to be </a:t>
            </a:r>
            <a:r>
              <a:rPr lang="en-US" b="1" dirty="0">
                <a:solidFill>
                  <a:srgbClr val="558ED5"/>
                </a:solidFill>
              </a:rPr>
              <a:t>local</a:t>
            </a:r>
            <a:r>
              <a:rPr lang="en-US" dirty="0">
                <a:solidFill>
                  <a:srgbClr val="558ED5"/>
                </a:solidFill>
              </a:rPr>
              <a:t> </a:t>
            </a:r>
            <a:r>
              <a:rPr lang="en-US" dirty="0"/>
              <a:t>to the function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779264" y="2741813"/>
            <a:ext cx="7701503" cy="3293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sum_digits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n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sz="2800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sz="2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sum </a:t>
            </a:r>
            <a:r>
              <a:rPr lang="en-US" sz="2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2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800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0</a:t>
            </a:r>
            <a:r>
              <a:rPr lang="en-US" sz="2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r>
              <a:rPr lang="en-US" sz="2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n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0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  sum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+=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n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%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10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  n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/=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10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sum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  <a:endParaRPr lang="en-US" dirty="0"/>
          </a:p>
        </p:txBody>
      </p:sp>
      <p:sp>
        <p:nvSpPr>
          <p:cNvPr id="8" name="Right Bracket 7"/>
          <p:cNvSpPr/>
          <p:nvPr/>
        </p:nvSpPr>
        <p:spPr>
          <a:xfrm>
            <a:off x="4261908" y="3325417"/>
            <a:ext cx="129149" cy="2389135"/>
          </a:xfrm>
          <a:prstGeom prst="rightBracket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477157" y="3723605"/>
            <a:ext cx="432648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558ED5"/>
                </a:solidFill>
              </a:rPr>
              <a:t>Block scope:</a:t>
            </a:r>
            <a:r>
              <a:rPr lang="en-US" sz="2400" b="1" dirty="0"/>
              <a:t> </a:t>
            </a:r>
            <a:r>
              <a:rPr lang="en-US" sz="2400" dirty="0"/>
              <a:t>visible from the point of declaration to the end of the function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3433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Local Variables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140148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Static variables have a </a:t>
            </a:r>
            <a:r>
              <a:rPr lang="en-US" b="1" dirty="0">
                <a:solidFill>
                  <a:srgbClr val="558ED5"/>
                </a:solidFill>
              </a:rPr>
              <a:t>permanent storage location: </a:t>
            </a:r>
            <a:r>
              <a:rPr lang="en-US" dirty="0"/>
              <a:t>they retain their value throughout the execution of the program.</a:t>
            </a:r>
          </a:p>
          <a:p>
            <a:r>
              <a:rPr lang="en-US" sz="22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void</a:t>
            </a:r>
            <a:r>
              <a:rPr lang="en-US" sz="22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f</a:t>
            </a:r>
            <a:r>
              <a:rPr lang="en-US" sz="22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22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void</a:t>
            </a:r>
            <a:r>
              <a:rPr lang="en-US" sz="22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sz="22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22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sz="22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sz="22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22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</a:t>
            </a:r>
            <a:r>
              <a:rPr lang="en-US" sz="22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static</a:t>
            </a:r>
            <a:r>
              <a:rPr lang="en-US" sz="22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200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sz="22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</a:t>
            </a:r>
            <a:r>
              <a:rPr lang="en-US" sz="22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r>
              <a:rPr lang="en-US" sz="22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</a:t>
            </a:r>
          </a:p>
          <a:p>
            <a:r>
              <a:rPr lang="en-US" sz="22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  …</a:t>
            </a:r>
          </a:p>
          <a:p>
            <a:r>
              <a:rPr lang="en-US" sz="22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sz="22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</a:p>
          <a:p>
            <a:r>
              <a:rPr lang="en-US" dirty="0"/>
              <a:t>A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local variable has block scope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776348"/>
              </p:ext>
            </p:extLst>
          </p:nvPr>
        </p:nvGraphicFramePr>
        <p:xfrm>
          <a:off x="7223039" y="2101629"/>
          <a:ext cx="1243719" cy="33407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37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40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FF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23126" y="1189805"/>
            <a:ext cx="1763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 memory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66319" y="1628470"/>
            <a:ext cx="1162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contents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993306" y="4317963"/>
            <a:ext cx="1208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00110100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686800" y="4317963"/>
            <a:ext cx="323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ourier New"/>
                <a:cs typeface="Courier New"/>
              </a:rPr>
              <a:t>i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69161" y="3958653"/>
            <a:ext cx="112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address: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573115" y="4143319"/>
            <a:ext cx="2420191" cy="33361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41763" y="3484989"/>
            <a:ext cx="2023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Always at the same location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2024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Parameters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Parameters have the same properties as local variables:</a:t>
            </a:r>
          </a:p>
          <a:p>
            <a:pPr lvl="1"/>
            <a:r>
              <a:rPr lang="en-US" b="1" dirty="0">
                <a:solidFill>
                  <a:srgbClr val="558ED5"/>
                </a:solidFill>
              </a:rPr>
              <a:t>automatic storage duration </a:t>
            </a:r>
            <a:r>
              <a:rPr lang="en-US" dirty="0"/>
              <a:t>and </a:t>
            </a:r>
          </a:p>
          <a:p>
            <a:pPr lvl="1"/>
            <a:r>
              <a:rPr lang="en-US" b="1" dirty="0">
                <a:solidFill>
                  <a:srgbClr val="558ED5"/>
                </a:solidFill>
              </a:rPr>
              <a:t>block scope</a:t>
            </a:r>
          </a:p>
          <a:p>
            <a:r>
              <a:rPr lang="en-US" dirty="0"/>
              <a:t>Each parameter is initialized automatically when a function is called</a:t>
            </a:r>
          </a:p>
          <a:p>
            <a:pPr lvl="1"/>
            <a:r>
              <a:rPr lang="en-US" dirty="0"/>
              <a:t>by being assigned the value of the corresponding argument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473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External Variables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625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dirty="0"/>
              <a:t>External (global) variables  are declared outside the body of any function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>
                <a:solidFill>
                  <a:srgbClr val="558ED5"/>
                </a:solidFill>
              </a:rPr>
              <a:t>Static storage duration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>
                <a:solidFill>
                  <a:srgbClr val="558ED5"/>
                </a:solidFill>
              </a:rPr>
              <a:t>File scope</a:t>
            </a:r>
            <a:r>
              <a:rPr lang="en-US" b="1" dirty="0"/>
              <a:t>: </a:t>
            </a:r>
            <a:r>
              <a:rPr lang="en-US" dirty="0"/>
              <a:t>visible from its point of declaration to the end of the enclosing file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dirty="0"/>
              <a:t>Use of external variables: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dirty="0"/>
              <a:t>Transmit information to functions (other than parameters)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1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 of 10.0, 20.0 </a:t>
            </a:r>
            <a:r>
              <a:rPr lang="en-US" dirty="0" smtClean="0">
                <a:sym typeface="Wingdings" panose="05000000000000000000" pitchFamily="2" charset="2"/>
              </a:rPr>
              <a:t></a:t>
            </a:r>
            <a:r>
              <a:rPr lang="en-US" dirty="0" smtClean="0"/>
              <a:t> (10.0 + 20.0)/2.0 </a:t>
            </a:r>
            <a:r>
              <a:rPr lang="en-US" dirty="0" smtClean="0">
                <a:sym typeface="Wingdings" panose="05000000000000000000" pitchFamily="2" charset="2"/>
              </a:rPr>
              <a:t></a:t>
            </a:r>
            <a:r>
              <a:rPr lang="en-US" dirty="0" smtClean="0"/>
              <a:t> 15.0</a:t>
            </a:r>
          </a:p>
          <a:p>
            <a:r>
              <a:rPr lang="en-US" dirty="0" smtClean="0"/>
              <a:t>Average of 75.0, 85.0 </a:t>
            </a:r>
            <a:r>
              <a:rPr lang="en-US" dirty="0" smtClean="0">
                <a:sym typeface="Wingdings" panose="05000000000000000000" pitchFamily="2" charset="2"/>
              </a:rPr>
              <a:t>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75.0 </a:t>
            </a:r>
            <a:r>
              <a:rPr lang="en-US" dirty="0"/>
              <a:t>+ </a:t>
            </a:r>
            <a:r>
              <a:rPr lang="en-US" dirty="0" smtClean="0"/>
              <a:t>85.0)/2.0 </a:t>
            </a:r>
            <a:r>
              <a:rPr lang="en-US" dirty="0" smtClean="0">
                <a:sym typeface="Wingdings" panose="05000000000000000000" pitchFamily="2" charset="2"/>
              </a:rPr>
              <a:t></a:t>
            </a:r>
            <a:r>
              <a:rPr lang="en-US" dirty="0" smtClean="0"/>
              <a:t> 80.0</a:t>
            </a:r>
          </a:p>
          <a:p>
            <a:r>
              <a:rPr lang="en-US" dirty="0" smtClean="0"/>
              <a:t>Average of 10.0, 20.0, 30.0 </a:t>
            </a:r>
            <a:r>
              <a:rPr lang="en-US" dirty="0" smtClean="0">
                <a:sym typeface="Wingdings" panose="05000000000000000000" pitchFamily="2" charset="2"/>
              </a:rPr>
              <a:t></a:t>
            </a:r>
            <a:r>
              <a:rPr lang="en-US" dirty="0" smtClean="0"/>
              <a:t> (10.0 + 15.0 + 30.0)/3.0 </a:t>
            </a:r>
            <a:r>
              <a:rPr lang="en-US" dirty="0" smtClean="0">
                <a:sym typeface="Wingdings" panose="05000000000000000000" pitchFamily="2" charset="2"/>
              </a:rPr>
              <a:t></a:t>
            </a:r>
            <a:r>
              <a:rPr lang="en-US" dirty="0" smtClean="0"/>
              <a:t> 18.3333333</a:t>
            </a:r>
          </a:p>
          <a:p>
            <a:r>
              <a:rPr lang="en-US" dirty="0" smtClean="0"/>
              <a:t>…</a:t>
            </a:r>
            <a:endParaRPr lang="en-US" dirty="0"/>
          </a:p>
          <a:p>
            <a:r>
              <a:rPr lang="en-US" dirty="0" smtClean="0"/>
              <a:t>Average of </a:t>
            </a:r>
            <a:r>
              <a:rPr lang="en-US" b="1" dirty="0" smtClean="0"/>
              <a:t>n</a:t>
            </a:r>
            <a:r>
              <a:rPr lang="en-US" dirty="0" smtClean="0"/>
              <a:t> numbers is sum of the </a:t>
            </a:r>
            <a:r>
              <a:rPr lang="en-US" b="1" dirty="0" smtClean="0"/>
              <a:t>n</a:t>
            </a:r>
            <a:r>
              <a:rPr lang="en-US" dirty="0" smtClean="0"/>
              <a:t> numbers divided by </a:t>
            </a:r>
            <a:r>
              <a:rPr lang="en-US" b="1" dirty="0" smtClean="0"/>
              <a:t>n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135 - Lecture [7][0]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0642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Pros and Cons of External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Pros: </a:t>
            </a:r>
          </a:p>
          <a:p>
            <a:pPr lvl="1"/>
            <a:r>
              <a:rPr lang="en-US" dirty="0"/>
              <a:t>convenient when many functions must share a variable or when a few functions share a large number of variables.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Maintenance: e.g.: changing an external variable’s type </a:t>
            </a:r>
          </a:p>
          <a:p>
            <a:pPr lvl="1"/>
            <a:r>
              <a:rPr lang="en-US" dirty="0"/>
              <a:t>Hard to debug: it is difficult to identify the guilty function that incorrectly changes the variable</a:t>
            </a:r>
          </a:p>
          <a:p>
            <a:pPr lvl="1"/>
            <a:r>
              <a:rPr lang="en-US" dirty="0"/>
              <a:t>Functions that rely on external variables are hard to reuse in other programs.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6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49D3-8B44-3843-BF6B-410D081CE7A6}" type="slidenum">
              <a:rPr lang="en-US"/>
              <a:pPr/>
              <a:t>51</a:t>
            </a:fld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895184" y="2776539"/>
            <a:ext cx="4038600" cy="1192212"/>
          </a:xfrm>
        </p:spPr>
        <p:txBody>
          <a:bodyPr/>
          <a:lstStyle/>
          <a:p>
            <a:r>
              <a:rPr lang="en-US" sz="2400" dirty="0"/>
              <a:t>Chapter 9 </a:t>
            </a:r>
          </a:p>
          <a:p>
            <a:r>
              <a:rPr lang="en-US" sz="2400" dirty="0"/>
              <a:t>Chapter 10 (read ahead)</a:t>
            </a:r>
          </a:p>
          <a:p>
            <a:endParaRPr lang="en-US" sz="2400" dirty="0"/>
          </a:p>
        </p:txBody>
      </p:sp>
      <p:pic>
        <p:nvPicPr>
          <p:cNvPr id="7" name="Picture 4" descr="mrayztno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94833" y="2141538"/>
            <a:ext cx="3095625" cy="2708275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2623115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2925994" y="3872859"/>
            <a:ext cx="2458222" cy="50087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Computing Averages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2119786"/>
            <a:ext cx="8229600" cy="400637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b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	</a:t>
            </a:r>
            <a:r>
              <a:rPr lang="en-US" sz="1800" dirty="0">
                <a:solidFill>
                  <a:srgbClr val="696969"/>
                </a:solidFill>
                <a:latin typeface="Courier"/>
                <a:ea typeface="Courier"/>
                <a:cs typeface="Courier"/>
              </a:rPr>
              <a:t>/* computes the average of two double values */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	</a:t>
            </a:r>
            <a:r>
              <a:rPr lang="en-US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+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b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/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2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</a:p>
          <a:p>
            <a:r>
              <a:rPr lang="en-US" dirty="0"/>
              <a:t>The parameters represent the numbers that will be supplied when </a:t>
            </a:r>
            <a:r>
              <a:rPr lang="en-US" dirty="0">
                <a:latin typeface="Courier New"/>
                <a:cs typeface="Courier New"/>
              </a:rPr>
              <a:t>average</a:t>
            </a:r>
            <a:r>
              <a:rPr lang="en-US" dirty="0"/>
              <a:t> is called.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51491" y="1417638"/>
            <a:ext cx="3577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558ED5"/>
                </a:solidFill>
              </a:rPr>
              <a:t>type</a:t>
            </a:r>
            <a:r>
              <a:rPr lang="en-US" dirty="0">
                <a:solidFill>
                  <a:srgbClr val="558ED5"/>
                </a:solidFill>
              </a:rPr>
              <a:t> </a:t>
            </a:r>
            <a:r>
              <a:rPr lang="en-US" dirty="0"/>
              <a:t>of the value returned  </a:t>
            </a:r>
          </a:p>
        </p:txBody>
      </p:sp>
      <p:sp>
        <p:nvSpPr>
          <p:cNvPr id="3" name="Rectangle 2"/>
          <p:cNvSpPr/>
          <p:nvPr/>
        </p:nvSpPr>
        <p:spPr>
          <a:xfrm>
            <a:off x="5020360" y="1417638"/>
            <a:ext cx="39324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function’s </a:t>
            </a:r>
            <a:r>
              <a:rPr lang="en-US" b="1" dirty="0">
                <a:solidFill>
                  <a:srgbClr val="558ED5"/>
                </a:solidFill>
              </a:rPr>
              <a:t>parameters </a:t>
            </a:r>
            <a:r>
              <a:rPr lang="en-US" dirty="0"/>
              <a:t>(and their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type</a:t>
            </a:r>
            <a:r>
              <a:rPr lang="en-US" dirty="0"/>
              <a:t>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082868" y="1786970"/>
            <a:ext cx="240826" cy="49978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7120695" y="1849785"/>
            <a:ext cx="240826" cy="3339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384216" y="1849785"/>
            <a:ext cx="1736479" cy="43697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759369" y="4705768"/>
            <a:ext cx="4045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value returned by the function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4445109" y="4373736"/>
            <a:ext cx="1029558" cy="41143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56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the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930" y="3023155"/>
            <a:ext cx="8229600" cy="2789960"/>
          </a:xfrm>
        </p:spPr>
        <p:txBody>
          <a:bodyPr/>
          <a:lstStyle/>
          <a:p>
            <a:r>
              <a:rPr lang="en-US" dirty="0"/>
              <a:t>Arguments can be:</a:t>
            </a:r>
          </a:p>
          <a:p>
            <a:pPr lvl="1"/>
            <a:r>
              <a:rPr lang="en-US" dirty="0"/>
              <a:t>Variables, or</a:t>
            </a:r>
          </a:p>
          <a:p>
            <a:pPr lvl="1"/>
            <a:r>
              <a:rPr lang="en-US" dirty="0"/>
              <a:t>Any expression of a compatible type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791760" y="1745260"/>
            <a:ext cx="4494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avg</a:t>
            </a:r>
            <a:r>
              <a:rPr lang="en-US" sz="2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2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sz="2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2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x</a:t>
            </a:r>
            <a:r>
              <a:rPr lang="en-US" sz="2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y</a:t>
            </a:r>
            <a:r>
              <a:rPr lang="en-US" sz="2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2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r>
              <a:rPr lang="en-US" sz="2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54973" y="4834458"/>
            <a:ext cx="535615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avg</a:t>
            </a:r>
            <a:r>
              <a:rPr lang="en-US" sz="2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 </a:t>
            </a:r>
            <a:r>
              <a:rPr lang="en-US" sz="2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average</a:t>
            </a:r>
            <a:r>
              <a:rPr lang="en-US" sz="2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2800" dirty="0">
                <a:solidFill>
                  <a:srgbClr val="008111"/>
                </a:solidFill>
                <a:latin typeface="Courier"/>
                <a:ea typeface="Courier"/>
                <a:cs typeface="Courier"/>
              </a:rPr>
              <a:t>5.1</a:t>
            </a:r>
            <a:r>
              <a:rPr lang="en-US" sz="2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800" dirty="0">
                <a:solidFill>
                  <a:srgbClr val="008111"/>
                </a:solidFill>
                <a:latin typeface="Courier"/>
                <a:ea typeface="Courier"/>
                <a:cs typeface="Courier"/>
              </a:rPr>
              <a:t>8.9</a:t>
            </a:r>
            <a:r>
              <a:rPr lang="en-US" sz="2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2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28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28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avg</a:t>
            </a:r>
            <a:r>
              <a:rPr lang="en-US" sz="2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2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sz="2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2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x</a:t>
            </a:r>
            <a:r>
              <a:rPr lang="en-US" sz="2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/</a:t>
            </a:r>
            <a:r>
              <a:rPr lang="en-US" sz="2800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2</a:t>
            </a:r>
            <a:r>
              <a:rPr lang="en-US" sz="2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y</a:t>
            </a:r>
            <a:r>
              <a:rPr lang="en-US" sz="2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/</a:t>
            </a:r>
            <a:r>
              <a:rPr lang="en-US" sz="2800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3</a:t>
            </a:r>
            <a:r>
              <a:rPr lang="en-US" sz="28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28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779507" y="2597190"/>
            <a:ext cx="4224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These are </a:t>
            </a:r>
            <a:r>
              <a:rPr lang="en-US" b="1" dirty="0">
                <a:solidFill>
                  <a:srgbClr val="558ED5"/>
                </a:solidFill>
              </a:rPr>
              <a:t>arguments</a:t>
            </a:r>
            <a:r>
              <a:rPr lang="en-US" dirty="0">
                <a:solidFill>
                  <a:srgbClr val="558ED5"/>
                </a:solidFill>
              </a:rPr>
              <a:t> </a:t>
            </a:r>
            <a:r>
              <a:rPr lang="en-US" dirty="0"/>
              <a:t>to the function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5007561" y="2286350"/>
            <a:ext cx="309070" cy="31084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316631" y="2268480"/>
            <a:ext cx="286204" cy="32871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970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What Happens When the Function is Called?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values of the arguments are copied into the parameters </a:t>
            </a:r>
            <a:r>
              <a:rPr lang="en-US" dirty="0">
                <a:latin typeface="Courier New"/>
                <a:cs typeface="Courier New"/>
              </a:rPr>
              <a:t>a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b</a:t>
            </a:r>
            <a:r>
              <a:rPr lang="en-US" dirty="0"/>
              <a:t>: </a:t>
            </a:r>
            <a:r>
              <a:rPr lang="en-US" b="1" dirty="0">
                <a:solidFill>
                  <a:srgbClr val="558ED5"/>
                </a:solidFill>
              </a:rPr>
              <a:t>pass by value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81719" y="3631006"/>
            <a:ext cx="881991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24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b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sz="2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sz="2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	</a:t>
            </a:r>
            <a:r>
              <a:rPr lang="en-US" dirty="0">
                <a:solidFill>
                  <a:srgbClr val="696969"/>
                </a:solidFill>
                <a:latin typeface="Courier"/>
                <a:ea typeface="Courier"/>
                <a:cs typeface="Courier"/>
              </a:rPr>
              <a:t>/* computes the average of two double values */</a:t>
            </a:r>
            <a:r>
              <a:rPr lang="en-US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	</a:t>
            </a:r>
            <a:r>
              <a:rPr lang="en-US" sz="24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return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 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+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b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/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2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2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34261" y="5083813"/>
            <a:ext cx="1375727" cy="420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dist="76200" dir="27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5.1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33405" y="5134860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634261" y="5754979"/>
            <a:ext cx="1375727" cy="420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dist="76200" dir="2700000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8.9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33405" y="5806026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b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1719" y="2782313"/>
            <a:ext cx="4617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avg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 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average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2400" dirty="0">
                <a:solidFill>
                  <a:srgbClr val="008111"/>
                </a:solidFill>
                <a:latin typeface="Courier"/>
                <a:ea typeface="Courier"/>
                <a:cs typeface="Courier"/>
              </a:rPr>
              <a:t>5.1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2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2400" dirty="0">
                <a:solidFill>
                  <a:srgbClr val="008111"/>
                </a:solidFill>
                <a:latin typeface="Courier"/>
                <a:ea typeface="Courier"/>
                <a:cs typeface="Courier"/>
              </a:rPr>
              <a:t>8.9</a:t>
            </a:r>
            <a:r>
              <a:rPr lang="en-US" sz="24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24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2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3590" y="5569998"/>
            <a:ext cx="6589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When the body of the function is executed,</a:t>
            </a:r>
          </a:p>
          <a:p>
            <a:r>
              <a:rPr lang="en-US" dirty="0"/>
              <a:t>a and b will have the values passed on by the arguments:</a:t>
            </a:r>
          </a:p>
        </p:txBody>
      </p:sp>
    </p:spTree>
    <p:extLst>
      <p:ext uri="{BB962C8B-B14F-4D97-AF65-F5344CB8AC3E}">
        <p14:creationId xmlns:p14="http://schemas.microsoft.com/office/powerpoint/2010/main" val="1739976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Arguments: Passed by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720" y="1416818"/>
            <a:ext cx="7595647" cy="4525963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696969"/>
                </a:solidFill>
                <a:latin typeface="Courier"/>
                <a:ea typeface="Courier"/>
                <a:cs typeface="Courier"/>
              </a:rPr>
              <a:t>/* Demonstrates pass by value concept */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4A43"/>
                </a:solidFill>
                <a:latin typeface="Courier"/>
                <a:ea typeface="Courier"/>
                <a:cs typeface="Courier"/>
              </a:rPr>
              <a:t>#include </a:t>
            </a:r>
            <a:r>
              <a:rPr lang="en-US" sz="16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sz="1600" dirty="0" err="1">
                <a:solidFill>
                  <a:srgbClr val="40125A"/>
                </a:solidFill>
                <a:latin typeface="Courier"/>
                <a:ea typeface="Courier"/>
                <a:cs typeface="Courier"/>
              </a:rPr>
              <a:t>stdio.h</a:t>
            </a:r>
            <a:r>
              <a:rPr lang="en-US" sz="16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&gt;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spcAft>
                <a:spcPts val="0"/>
              </a:spcAft>
            </a:pP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spcAft>
                <a:spcPts val="0"/>
              </a:spcAft>
            </a:pPr>
            <a:r>
              <a:rPr lang="en-US" sz="16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6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b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sz="16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avg</a:t>
            </a: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avg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 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+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b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/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2</a:t>
            </a: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a 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b 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0</a:t>
            </a: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>
                <a:solidFill>
                  <a:srgbClr val="696969"/>
                </a:solidFill>
                <a:latin typeface="Courier"/>
                <a:ea typeface="Courier"/>
                <a:cs typeface="Courier"/>
              </a:rPr>
              <a:t>/* clear a and b */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spcAft>
                <a:spcPts val="0"/>
              </a:spcAft>
            </a:pP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sz="16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avg</a:t>
            </a: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spcAft>
                <a:spcPts val="0"/>
              </a:spcAft>
            </a:pP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spcAft>
                <a:spcPts val="0"/>
              </a:spcAft>
            </a:pPr>
            <a:r>
              <a:rPr lang="en-US" sz="1600" b="1" dirty="0" err="1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>
                <a:solidFill>
                  <a:srgbClr val="400301"/>
                </a:solidFill>
                <a:latin typeface="Courier"/>
                <a:ea typeface="Courier"/>
                <a:cs typeface="Courier"/>
              </a:rPr>
              <a:t>main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()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{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sz="16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avg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x 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>
                <a:solidFill>
                  <a:srgbClr val="008111"/>
                </a:solidFill>
                <a:latin typeface="Courier"/>
                <a:ea typeface="Courier"/>
                <a:cs typeface="Courier"/>
              </a:rPr>
              <a:t>5.1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y 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>
                <a:solidFill>
                  <a:srgbClr val="008111"/>
                </a:solidFill>
                <a:latin typeface="Courier"/>
                <a:ea typeface="Courier"/>
                <a:cs typeface="Courier"/>
              </a:rPr>
              <a:t>8.9</a:t>
            </a: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sz="1600" dirty="0">
                <a:solidFill>
                  <a:srgbClr val="696969"/>
                </a:solidFill>
                <a:latin typeface="Courier"/>
                <a:ea typeface="Courier"/>
                <a:cs typeface="Courier"/>
              </a:rPr>
              <a:t>/* the return value is discarded */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	</a:t>
            </a:r>
            <a:r>
              <a:rPr lang="en-US" sz="16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avg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average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x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y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</a:t>
            </a:r>
            <a:r>
              <a:rPr lang="en-US" sz="1600" dirty="0" err="1">
                <a:solidFill>
                  <a:srgbClr val="5F3006"/>
                </a:solidFill>
                <a:latin typeface="Courier"/>
                <a:ea typeface="Courier"/>
                <a:cs typeface="Courier"/>
              </a:rPr>
              <a:t>printf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6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6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x = </a:t>
            </a:r>
            <a:r>
              <a:rPr lang="en-US" sz="16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%.2f</a:t>
            </a:r>
            <a:r>
              <a:rPr lang="en-US" sz="1600" dirty="0">
                <a:solidFill>
                  <a:srgbClr val="0D39E7"/>
                </a:solidFill>
                <a:latin typeface="Courier"/>
                <a:ea typeface="Courier"/>
                <a:cs typeface="Courier"/>
              </a:rPr>
              <a:t> y = </a:t>
            </a:r>
            <a:r>
              <a:rPr lang="en-US" sz="1600" dirty="0">
                <a:solidFill>
                  <a:srgbClr val="027997"/>
                </a:solidFill>
                <a:latin typeface="Courier"/>
                <a:ea typeface="Courier"/>
                <a:cs typeface="Courier"/>
              </a:rPr>
              <a:t>%.2f</a:t>
            </a:r>
            <a:r>
              <a:rPr lang="en-US" sz="1600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x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y</a:t>
            </a:r>
            <a:r>
              <a:rPr lang="en-US" sz="1600" dirty="0">
                <a:solidFill>
                  <a:srgbClr val="808030"/>
                </a:solidFill>
                <a:latin typeface="Courier"/>
                <a:ea typeface="Courier"/>
                <a:cs typeface="Courier"/>
              </a:rPr>
              <a:t>)</a:t>
            </a: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	</a:t>
            </a:r>
            <a:r>
              <a:rPr lang="en-US" sz="1600" b="1" dirty="0">
                <a:solidFill>
                  <a:srgbClr val="800F07"/>
                </a:solidFill>
                <a:latin typeface="Courier"/>
                <a:ea typeface="Courier"/>
                <a:cs typeface="Courie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600" dirty="0">
                <a:solidFill>
                  <a:srgbClr val="008D14"/>
                </a:solidFill>
                <a:latin typeface="Courier"/>
                <a:ea typeface="Courier"/>
                <a:cs typeface="Courier"/>
              </a:rPr>
              <a:t>0</a:t>
            </a: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6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7F2180"/>
                </a:solidFill>
                <a:latin typeface="Courier"/>
                <a:ea typeface="Courier"/>
                <a:cs typeface="Courier"/>
              </a:rPr>
              <a:t>}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135 - Lecture [7][0]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BEF4-F42D-9543-9633-19C3F5F35AA3}" type="slidenum">
              <a:rPr lang="en-US" smtClean="0"/>
              <a:t>9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845993" y="5094606"/>
            <a:ext cx="1876583" cy="1091545"/>
            <a:chOff x="6845993" y="4924670"/>
            <a:chExt cx="1876583" cy="1091545"/>
          </a:xfrm>
        </p:grpSpPr>
        <p:sp>
          <p:nvSpPr>
            <p:cNvPr id="6" name="Rectangle 5"/>
            <p:cNvSpPr/>
            <p:nvPr/>
          </p:nvSpPr>
          <p:spPr>
            <a:xfrm>
              <a:off x="7346849" y="4924670"/>
              <a:ext cx="1375727" cy="42037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dist="76200" dir="2700000" rotWithShape="0">
                <a:srgbClr val="000000">
                  <a:alpha val="5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845993" y="4975717"/>
              <a:ext cx="323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7346849" y="5595836"/>
              <a:ext cx="1375727" cy="42037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dist="76200" dir="2700000" rotWithShape="0">
                <a:srgbClr val="000000">
                  <a:alpha val="5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45993" y="5646883"/>
              <a:ext cx="323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urier New"/>
                  <a:cs typeface="Courier New"/>
                </a:rPr>
                <a:t>b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798342" y="2436665"/>
            <a:ext cx="1876583" cy="1091545"/>
            <a:chOff x="6810217" y="3384755"/>
            <a:chExt cx="1876583" cy="1091545"/>
          </a:xfrm>
        </p:grpSpPr>
        <p:sp>
          <p:nvSpPr>
            <p:cNvPr id="10" name="Rectangle 9"/>
            <p:cNvSpPr/>
            <p:nvPr/>
          </p:nvSpPr>
          <p:spPr>
            <a:xfrm>
              <a:off x="7311073" y="3384755"/>
              <a:ext cx="1375727" cy="42037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dist="76200" dir="2700000" rotWithShape="0">
                <a:srgbClr val="000000">
                  <a:alpha val="5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5.1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810217" y="3435802"/>
              <a:ext cx="323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urier New"/>
                  <a:cs typeface="Courier New"/>
                </a:rPr>
                <a:t>x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311073" y="4055921"/>
              <a:ext cx="1375727" cy="42037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dist="76200" dir="2700000" rotWithShape="0">
                <a:srgbClr val="000000">
                  <a:alpha val="5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8.9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810217" y="4106968"/>
              <a:ext cx="323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urier New"/>
                  <a:cs typeface="Courier New"/>
                </a:rPr>
                <a:t>y</a:t>
              </a:r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>
            <a:off x="211241" y="5011493"/>
            <a:ext cx="52768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7736634" y="5136709"/>
            <a:ext cx="504427" cy="1025572"/>
            <a:chOff x="7736634" y="4966773"/>
            <a:chExt cx="504427" cy="1025572"/>
          </a:xfrm>
        </p:grpSpPr>
        <p:sp>
          <p:nvSpPr>
            <p:cNvPr id="18" name="TextBox 17"/>
            <p:cNvSpPr txBox="1"/>
            <p:nvPr/>
          </p:nvSpPr>
          <p:spPr>
            <a:xfrm>
              <a:off x="7736634" y="4966773"/>
              <a:ext cx="5044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5.1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736634" y="5623013"/>
              <a:ext cx="5044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8.9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7819240" y="5136709"/>
            <a:ext cx="312593" cy="1025572"/>
            <a:chOff x="7636820" y="1366217"/>
            <a:chExt cx="312593" cy="1025572"/>
          </a:xfrm>
          <a:solidFill>
            <a:schemeClr val="bg1"/>
          </a:solidFill>
        </p:grpSpPr>
        <p:sp>
          <p:nvSpPr>
            <p:cNvPr id="20" name="TextBox 19"/>
            <p:cNvSpPr txBox="1"/>
            <p:nvPr/>
          </p:nvSpPr>
          <p:spPr>
            <a:xfrm>
              <a:off x="7636820" y="1366217"/>
              <a:ext cx="312593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636820" y="2022457"/>
              <a:ext cx="312593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6365271" y="4106412"/>
            <a:ext cx="26551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558ED5"/>
                </a:solidFill>
              </a:rPr>
              <a:t>Argument</a:t>
            </a:r>
            <a:r>
              <a:rPr lang="en-US" dirty="0">
                <a:solidFill>
                  <a:srgbClr val="558ED5"/>
                </a:solidFill>
              </a:rPr>
              <a:t> </a:t>
            </a:r>
            <a:r>
              <a:rPr lang="en-US" dirty="0"/>
              <a:t>values are assigned to the </a:t>
            </a:r>
            <a:r>
              <a:rPr lang="en-US" b="1" dirty="0">
                <a:solidFill>
                  <a:srgbClr val="558ED5"/>
                </a:solidFill>
              </a:rPr>
              <a:t>parameters</a:t>
            </a:r>
            <a:r>
              <a:rPr lang="en-US" dirty="0"/>
              <a:t>: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365271" y="1236336"/>
            <a:ext cx="29683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Changes made to </a:t>
            </a:r>
            <a:r>
              <a:rPr lang="en-US" b="1" dirty="0">
                <a:solidFill>
                  <a:srgbClr val="558ED5"/>
                </a:solidFill>
              </a:rPr>
              <a:t>parameters</a:t>
            </a:r>
            <a:r>
              <a:rPr lang="en-US" dirty="0">
                <a:solidFill>
                  <a:srgbClr val="558ED5"/>
                </a:solidFill>
              </a:rPr>
              <a:t> </a:t>
            </a:r>
            <a:r>
              <a:rPr lang="en-US" dirty="0"/>
              <a:t>inside the function do not affect the </a:t>
            </a:r>
            <a:r>
              <a:rPr lang="en-US" b="1" dirty="0">
                <a:solidFill>
                  <a:srgbClr val="558ED5"/>
                </a:solidFill>
              </a:rPr>
              <a:t>arguments</a:t>
            </a:r>
          </a:p>
        </p:txBody>
      </p:sp>
    </p:spTree>
    <p:extLst>
      <p:ext uri="{BB962C8B-B14F-4D97-AF65-F5344CB8AC3E}">
        <p14:creationId xmlns:p14="http://schemas.microsoft.com/office/powerpoint/2010/main" val="1581698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7145E-7 2.08748E-6 L 0.00156 0.0673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0.06734 L 0.00174 -0.3892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8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94 -0.38926 L -0.01094 -0.24532 " pathEditMode="relative" ptsTypes="AA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94 -0.24532 L -0.01094 0.1143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9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  <a:tailEnd type="triangle"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 w="12700">
          <a:solidFill>
            <a:schemeClr val="tx1"/>
          </a:solidFill>
          <a:tailEnd type="triangl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19458</TotalTime>
  <Words>2508</Words>
  <Application>Microsoft Office PowerPoint</Application>
  <PresentationFormat>On-screen Show (4:3)</PresentationFormat>
  <Paragraphs>578</Paragraphs>
  <Slides>51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Lecture [7][0] Functions</vt:lpstr>
      <vt:lpstr>Lecture [7][0] Functions</vt:lpstr>
      <vt:lpstr>quick quiz</vt:lpstr>
      <vt:lpstr>Do you have a working program?</vt:lpstr>
      <vt:lpstr>Average</vt:lpstr>
      <vt:lpstr>Example: Computing Averages</vt:lpstr>
      <vt:lpstr>Calling the Function</vt:lpstr>
      <vt:lpstr>What Happens When the Function is Called?</vt:lpstr>
      <vt:lpstr>Arguments: Passed by Value</vt:lpstr>
      <vt:lpstr>Use of Return Values</vt:lpstr>
      <vt:lpstr>Use of Return Values</vt:lpstr>
      <vt:lpstr>Program: Computing Averages</vt:lpstr>
      <vt:lpstr>average.c</vt:lpstr>
      <vt:lpstr>Functions with no Return Values</vt:lpstr>
      <vt:lpstr>Functions with no Return Values</vt:lpstr>
      <vt:lpstr>Functions with no Parameters</vt:lpstr>
      <vt:lpstr>General Form of a Function Definition</vt:lpstr>
      <vt:lpstr>Return Values</vt:lpstr>
      <vt:lpstr>Function Definitions – Style</vt:lpstr>
      <vt:lpstr>Variable Use in Functions</vt:lpstr>
      <vt:lpstr>Program: Testing Whether a Number Is Prime</vt:lpstr>
      <vt:lpstr>prime.c</vt:lpstr>
      <vt:lpstr>Function Declarations</vt:lpstr>
      <vt:lpstr>Function Declarations</vt:lpstr>
      <vt:lpstr>Call-Before-Definition Problem</vt:lpstr>
      <vt:lpstr>Call-Before-Definition Solution</vt:lpstr>
      <vt:lpstr>Call-Before-Definition Solution</vt:lpstr>
      <vt:lpstr>Function Prototypes</vt:lpstr>
      <vt:lpstr>Function Prototypes</vt:lpstr>
      <vt:lpstr>Function Declarations</vt:lpstr>
      <vt:lpstr>Organizing a C Program</vt:lpstr>
      <vt:lpstr>Organizing a C Program</vt:lpstr>
      <vt:lpstr>More on Arguments</vt:lpstr>
      <vt:lpstr>Arguments</vt:lpstr>
      <vt:lpstr>Arguments: re-Writing power</vt:lpstr>
      <vt:lpstr>Challenges of Pass by Value Requirement</vt:lpstr>
      <vt:lpstr>Arguments</vt:lpstr>
      <vt:lpstr>Argument Conversions</vt:lpstr>
      <vt:lpstr>Argument Conversions</vt:lpstr>
      <vt:lpstr>Argument Conversions</vt:lpstr>
      <vt:lpstr>Argument Conversions</vt:lpstr>
      <vt:lpstr>Argument Conversions - Solution</vt:lpstr>
      <vt:lpstr>Variable scope and duration</vt:lpstr>
      <vt:lpstr>Key Properties of Variables</vt:lpstr>
      <vt:lpstr>Local Variables – Storage</vt:lpstr>
      <vt:lpstr>Local Variables - Scope</vt:lpstr>
      <vt:lpstr>Static Local Variables</vt:lpstr>
      <vt:lpstr>Parameters</vt:lpstr>
      <vt:lpstr>External Variables</vt:lpstr>
      <vt:lpstr>Pros and Cons of External Variables</vt:lpstr>
      <vt:lpstr>Readings</vt:lpstr>
    </vt:vector>
  </TitlesOfParts>
  <Company>University of Nevada, Reno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</dc:title>
  <dc:creator>Monica Nicolescu</dc:creator>
  <cp:lastModifiedBy>Sushil Louis</cp:lastModifiedBy>
  <cp:revision>577</cp:revision>
  <cp:lastPrinted>2015-10-13T00:24:12Z</cp:lastPrinted>
  <dcterms:created xsi:type="dcterms:W3CDTF">2015-08-13T11:42:02Z</dcterms:created>
  <dcterms:modified xsi:type="dcterms:W3CDTF">2017-10-17T20:15:53Z</dcterms:modified>
</cp:coreProperties>
</file>