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0" r:id="rId6"/>
    <p:sldId id="271" r:id="rId7"/>
    <p:sldId id="273" r:id="rId8"/>
    <p:sldId id="274" r:id="rId9"/>
    <p:sldId id="272" r:id="rId10"/>
    <p:sldId id="260" r:id="rId11"/>
    <p:sldId id="261" r:id="rId12"/>
    <p:sldId id="262" r:id="rId13"/>
    <p:sldId id="263" r:id="rId14"/>
    <p:sldId id="264" r:id="rId15"/>
    <p:sldId id="276" r:id="rId16"/>
    <p:sldId id="277" r:id="rId17"/>
    <p:sldId id="278" r:id="rId18"/>
    <p:sldId id="279" r:id="rId19"/>
    <p:sldId id="280" r:id="rId20"/>
    <p:sldId id="281" r:id="rId21"/>
    <p:sldId id="282" r:id="rId22"/>
    <p:sldId id="283" r:id="rId23"/>
    <p:sldId id="265" r:id="rId24"/>
    <p:sldId id="275" r:id="rId25"/>
    <p:sldId id="266" r:id="rId26"/>
    <p:sldId id="267" r:id="rId27"/>
    <p:sldId id="268" r:id="rId28"/>
    <p:sldId id="26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1152" y="-6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3/23/2015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a:xfrm>
            <a:off x="6008688" y="855956"/>
            <a:ext cx="2246489" cy="301227"/>
          </a:xfrm>
          <a:prstGeom prst="rect">
            <a:avLst/>
          </a:prstGeo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a:xfrm>
            <a:off x="6008688" y="855956"/>
            <a:ext cx="2246489" cy="30122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a:xfrm>
            <a:off x="6008688" y="855956"/>
            <a:ext cx="2246489" cy="30122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a:xfrm>
            <a:off x="6008688" y="855956"/>
            <a:ext cx="2246489" cy="30122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a:xfrm>
            <a:off x="6008688" y="855956"/>
            <a:ext cx="2246489" cy="30122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0" y="35560"/>
            <a:ext cx="83058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381000" y="16764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8200" y="1600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3/23/2015</a:t>
            </a:fld>
            <a:endParaRPr lang="en-US"/>
          </a:p>
        </p:txBody>
      </p:sp>
      <p:sp>
        <p:nvSpPr>
          <p:cNvPr id="8" name="Footer Placeholder 7"/>
          <p:cNvSpPr>
            <a:spLocks noGrp="1"/>
          </p:cNvSpPr>
          <p:nvPr>
            <p:ph type="ftr" sz="quarter" idx="11"/>
          </p:nvPr>
        </p:nvSpPr>
        <p:spPr>
          <a:xfrm>
            <a:off x="6008688" y="855956"/>
            <a:ext cx="2246489" cy="301227"/>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3/23/2015</a:t>
            </a:fld>
            <a:endParaRPr lang="en-US"/>
          </a:p>
        </p:txBody>
      </p:sp>
      <p:sp>
        <p:nvSpPr>
          <p:cNvPr id="4" name="Footer Placeholder 3"/>
          <p:cNvSpPr>
            <a:spLocks noGrp="1"/>
          </p:cNvSpPr>
          <p:nvPr>
            <p:ph type="ftr" sz="quarter" idx="11"/>
          </p:nvPr>
        </p:nvSpPr>
        <p:spPr>
          <a:xfrm>
            <a:off x="6008688" y="855956"/>
            <a:ext cx="2246489" cy="301227"/>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3/23/2015</a:t>
            </a:fld>
            <a:endParaRPr lang="en-US"/>
          </a:p>
        </p:txBody>
      </p:sp>
      <p:sp>
        <p:nvSpPr>
          <p:cNvPr id="3" name="Footer Placeholder 2"/>
          <p:cNvSpPr>
            <a:spLocks noGrp="1"/>
          </p:cNvSpPr>
          <p:nvPr>
            <p:ph type="ftr" sz="quarter" idx="11"/>
          </p:nvPr>
        </p:nvSpPr>
        <p:spPr>
          <a:xfrm>
            <a:off x="6008688" y="855956"/>
            <a:ext cx="2246489" cy="301227"/>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6" name="Footer Placeholder 5"/>
          <p:cNvSpPr>
            <a:spLocks noGrp="1"/>
          </p:cNvSpPr>
          <p:nvPr>
            <p:ph type="ftr" sz="quarter" idx="11"/>
          </p:nvPr>
        </p:nvSpPr>
        <p:spPr>
          <a:xfrm>
            <a:off x="6008688" y="855956"/>
            <a:ext cx="2246489" cy="301227"/>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6" name="Footer Placeholder 5"/>
          <p:cNvSpPr>
            <a:spLocks noGrp="1"/>
          </p:cNvSpPr>
          <p:nvPr>
            <p:ph type="ftr" sz="quarter" idx="11"/>
          </p:nvPr>
        </p:nvSpPr>
        <p:spPr>
          <a:xfrm>
            <a:off x="6008688" y="855956"/>
            <a:ext cx="2246489" cy="301227"/>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0" y="0"/>
            <a:ext cx="83058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71600"/>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7956359" y="653612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3/23/2015</a:t>
            </a:fld>
            <a:endParaRPr lang="en-US"/>
          </a:p>
        </p:txBody>
      </p:sp>
      <p:sp>
        <p:nvSpPr>
          <p:cNvPr id="6" name="Slide Number Placeholder 5"/>
          <p:cNvSpPr>
            <a:spLocks noGrp="1"/>
          </p:cNvSpPr>
          <p:nvPr>
            <p:ph type="sldNum" sz="quarter" idx="4"/>
          </p:nvPr>
        </p:nvSpPr>
        <p:spPr>
          <a:xfrm>
            <a:off x="20320" y="6562773"/>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gafferongames.com/networking-for-game-programmers/udp-vs-tc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gafferongames.com/networking-for-game-programmers/udp-vs-tc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Game Networking</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CS381</a:t>
            </a:r>
          </a:p>
          <a:p>
            <a:r>
              <a:rPr lang="en-US" dirty="0" err="1" smtClean="0"/>
              <a:t>Sushil</a:t>
            </a:r>
            <a:r>
              <a:rPr lang="en-US" dirty="0" smtClean="0"/>
              <a:t> J. Louis</a:t>
            </a:r>
          </a:p>
          <a:p>
            <a:r>
              <a:rPr lang="en-US" dirty="0" smtClean="0"/>
              <a:t>Dept. of Computer Science and Engineering</a:t>
            </a:r>
          </a:p>
          <a:p>
            <a:r>
              <a:rPr lang="en-US" dirty="0" smtClean="0"/>
              <a:t>University of Nevada, Reno</a:t>
            </a:r>
            <a:endParaRPr lang="en-US" dirty="0"/>
          </a:p>
        </p:txBody>
      </p:sp>
      <p:sp>
        <p:nvSpPr>
          <p:cNvPr id="4" name="Subtitle 2"/>
          <p:cNvSpPr txBox="1">
            <a:spLocks/>
          </p:cNvSpPr>
          <p:nvPr/>
        </p:nvSpPr>
        <p:spPr>
          <a:xfrm>
            <a:off x="135321" y="6248400"/>
            <a:ext cx="8780079" cy="585952"/>
          </a:xfrm>
          <a:prstGeom prst="rect">
            <a:avLst/>
          </a:prstGeom>
        </p:spPr>
        <p:txBody>
          <a:bodyPr vert="horz" lIns="91440" tIns="45720" rIns="91440" bIns="45720" rtlCol="0">
            <a:normAutofit fontScale="77500" lnSpcReduction="20000"/>
          </a:bodyPr>
          <a:lstStyle>
            <a:lvl1pPr marL="0" indent="0" algn="l" defTabSz="914400" rtl="0" eaLnBrk="1" latinLnBrk="0" hangingPunct="1">
              <a:spcBef>
                <a:spcPct val="20000"/>
              </a:spcBef>
              <a:buClr>
                <a:schemeClr val="tx2"/>
              </a:buClr>
              <a:buFont typeface="Wingdings" charset="2"/>
              <a:buNone/>
              <a:defRPr sz="2200" kern="1200">
                <a:solidFill>
                  <a:schemeClr val="tx1"/>
                </a:solidFill>
                <a:latin typeface="+mn-lt"/>
                <a:ea typeface="+mn-ea"/>
                <a:cs typeface="+mn-cs"/>
              </a:defRPr>
            </a:lvl1pPr>
            <a:lvl2pPr marL="457200" indent="0" algn="ctr" defTabSz="914400" rtl="0" eaLnBrk="1" latinLnBrk="0" hangingPunct="1">
              <a:spcBef>
                <a:spcPct val="20000"/>
              </a:spcBef>
              <a:buClr>
                <a:schemeClr val="tx2"/>
              </a:buClr>
              <a:buFont typeface="Wingdings" charset="2"/>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Wingdings" charset="2"/>
              <a:buNone/>
              <a:defRPr sz="16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tx2"/>
              </a:buClr>
              <a:buFont typeface="Wingdings"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tx2"/>
              </a:buClr>
              <a:buFont typeface="Wingdings" charset="2"/>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2"/>
              </a:buClr>
              <a:buFont typeface="Wingdings" pitchFamily="2" charset="2"/>
              <a:buNone/>
              <a:defRPr sz="1400" kern="1200">
                <a:solidFill>
                  <a:schemeClr val="tx1">
                    <a:tint val="75000"/>
                  </a:schemeClr>
                </a:solidFill>
                <a:latin typeface="+mn-lt"/>
                <a:ea typeface="+mn-ea"/>
                <a:cs typeface="+mn-cs"/>
              </a:defRPr>
            </a:lvl9pPr>
          </a:lstStyle>
          <a:p>
            <a:pPr algn="ctr"/>
            <a:r>
              <a:rPr lang="en-US" dirty="0" smtClean="0">
                <a:hlinkClick r:id="rId2"/>
              </a:rPr>
              <a:t>From and much thanks to</a:t>
            </a:r>
          </a:p>
          <a:p>
            <a:r>
              <a:rPr lang="en-US" dirty="0" smtClean="0">
                <a:hlinkClick r:id="rId2"/>
              </a:rPr>
              <a:t>http</a:t>
            </a:r>
            <a:r>
              <a:rPr lang="en-US" dirty="0">
                <a:hlinkClick r:id="rId2"/>
              </a:rPr>
              <a:t>://gafferongames.com/networking-for-game-programmers/udp-vs-tcp</a:t>
            </a:r>
            <a:r>
              <a:rPr lang="en-US" dirty="0" smtClean="0">
                <a:hlinkClick r:id="rId2"/>
              </a:rPr>
              <a:t>/</a:t>
            </a:r>
            <a:endParaRPr lang="en-US" dirty="0" smtClean="0"/>
          </a:p>
          <a:p>
            <a:endParaRPr lang="en-US" dirty="0"/>
          </a:p>
          <a:p>
            <a:endParaRPr lang="en-US" dirty="0"/>
          </a:p>
        </p:txBody>
      </p:sp>
    </p:spTree>
    <p:extLst>
      <p:ext uri="{BB962C8B-B14F-4D97-AF65-F5344CB8AC3E}">
        <p14:creationId xmlns:p14="http://schemas.microsoft.com/office/powerpoint/2010/main" val="1316746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Games UDP </a:t>
            </a:r>
            <a:r>
              <a:rPr lang="en-US" dirty="0" err="1" smtClean="0"/>
              <a:t>vs</a:t>
            </a:r>
            <a:r>
              <a:rPr lang="en-US" dirty="0" smtClean="0"/>
              <a:t> TCP</a:t>
            </a:r>
            <a:endParaRPr lang="en-US" dirty="0"/>
          </a:p>
        </p:txBody>
      </p:sp>
      <p:sp>
        <p:nvSpPr>
          <p:cNvPr id="4" name="Content Placeholder 3"/>
          <p:cNvSpPr>
            <a:spLocks noGrp="1"/>
          </p:cNvSpPr>
          <p:nvPr>
            <p:ph sz="quarter" idx="13"/>
          </p:nvPr>
        </p:nvSpPr>
        <p:spPr>
          <a:xfrm>
            <a:off x="0" y="1676400"/>
            <a:ext cx="4191000" cy="3593592"/>
          </a:xfrm>
        </p:spPr>
        <p:txBody>
          <a:bodyPr/>
          <a:lstStyle/>
          <a:p>
            <a:r>
              <a:rPr lang="en-US" dirty="0" smtClean="0"/>
              <a:t>Connection based</a:t>
            </a:r>
          </a:p>
          <a:p>
            <a:r>
              <a:rPr lang="en-US" dirty="0" smtClean="0"/>
              <a:t>Guaranteed reliable and ordered</a:t>
            </a:r>
          </a:p>
          <a:p>
            <a:r>
              <a:rPr lang="en-US" dirty="0" smtClean="0"/>
              <a:t>Automatically breaks up data into packets for you</a:t>
            </a:r>
          </a:p>
          <a:p>
            <a:r>
              <a:rPr lang="en-US" dirty="0" smtClean="0"/>
              <a:t>Makes sure it doesn’t send data too fast for the connection to handle (flow control)</a:t>
            </a:r>
          </a:p>
          <a:p>
            <a:r>
              <a:rPr lang="en-US" dirty="0" smtClean="0"/>
              <a:t>Easy</a:t>
            </a:r>
          </a:p>
          <a:p>
            <a:pPr lvl="1"/>
            <a:r>
              <a:rPr lang="en-US" dirty="0" smtClean="0"/>
              <a:t>Like Reading/Writing from/to a file</a:t>
            </a:r>
          </a:p>
        </p:txBody>
      </p:sp>
      <p:sp>
        <p:nvSpPr>
          <p:cNvPr id="5" name="Content Placeholder 4"/>
          <p:cNvSpPr>
            <a:spLocks noGrp="1"/>
          </p:cNvSpPr>
          <p:nvPr>
            <p:ph sz="quarter" idx="14"/>
          </p:nvPr>
        </p:nvSpPr>
        <p:spPr>
          <a:xfrm>
            <a:off x="4648200" y="1600200"/>
            <a:ext cx="4495800" cy="3595687"/>
          </a:xfrm>
        </p:spPr>
        <p:txBody>
          <a:bodyPr/>
          <a:lstStyle/>
          <a:p>
            <a:r>
              <a:rPr lang="en-US" dirty="0" smtClean="0"/>
              <a:t>No concept of connection – you have to code this</a:t>
            </a:r>
          </a:p>
          <a:p>
            <a:r>
              <a:rPr lang="en-US" dirty="0" smtClean="0"/>
              <a:t>No guarantee of reliability or ordering of packets. Duplicate and Lost packets possible</a:t>
            </a:r>
          </a:p>
          <a:p>
            <a:r>
              <a:rPr lang="en-US" dirty="0" smtClean="0"/>
              <a:t>You have to packetize</a:t>
            </a:r>
          </a:p>
          <a:p>
            <a:r>
              <a:rPr lang="en-US" dirty="0" smtClean="0"/>
              <a:t>You have to handle flow control</a:t>
            </a:r>
          </a:p>
          <a:p>
            <a:r>
              <a:rPr lang="en-US" dirty="0" smtClean="0"/>
              <a:t>If packet loss, you have to detect and get the packet resent or otherwise handle it</a:t>
            </a:r>
            <a:endParaRPr lang="en-US" dirty="0"/>
          </a:p>
        </p:txBody>
      </p:sp>
      <p:sp>
        <p:nvSpPr>
          <p:cNvPr id="6" name="TextBox 5"/>
          <p:cNvSpPr txBox="1"/>
          <p:nvPr/>
        </p:nvSpPr>
        <p:spPr>
          <a:xfrm>
            <a:off x="609600" y="5486400"/>
            <a:ext cx="7391400" cy="369332"/>
          </a:xfrm>
          <a:prstGeom prst="rect">
            <a:avLst/>
          </a:prstGeom>
          <a:noFill/>
        </p:spPr>
        <p:txBody>
          <a:bodyPr wrap="square" rtlCol="0">
            <a:spAutoFit/>
          </a:bodyPr>
          <a:lstStyle/>
          <a:p>
            <a:r>
              <a:rPr lang="en-US" dirty="0" smtClean="0"/>
              <a:t>We should </a:t>
            </a:r>
            <a:r>
              <a:rPr lang="en-US" dirty="0" err="1" smtClean="0"/>
              <a:t>obviosly</a:t>
            </a:r>
            <a:r>
              <a:rPr lang="en-US" dirty="0" smtClean="0"/>
              <a:t> use TCP over IP right?</a:t>
            </a:r>
            <a:endParaRPr lang="en-US" dirty="0"/>
          </a:p>
        </p:txBody>
      </p:sp>
    </p:spTree>
    <p:extLst>
      <p:ext uri="{BB962C8B-B14F-4D97-AF65-F5344CB8AC3E}">
        <p14:creationId xmlns:p14="http://schemas.microsoft.com/office/powerpoint/2010/main" val="744954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1154097"/>
          </a:xfrm>
        </p:spPr>
        <p:txBody>
          <a:bodyPr>
            <a:normAutofit fontScale="90000"/>
          </a:bodyPr>
          <a:lstStyle/>
          <a:p>
            <a:r>
              <a:rPr lang="en-US" dirty="0" smtClean="0"/>
              <a:t>Real-time networked games use UDP!</a:t>
            </a:r>
            <a:endParaRPr lang="en-US" dirty="0"/>
          </a:p>
        </p:txBody>
      </p:sp>
      <p:sp>
        <p:nvSpPr>
          <p:cNvPr id="3" name="Content Placeholder 2"/>
          <p:cNvSpPr>
            <a:spLocks noGrp="1"/>
          </p:cNvSpPr>
          <p:nvPr>
            <p:ph idx="1"/>
          </p:nvPr>
        </p:nvSpPr>
        <p:spPr>
          <a:xfrm>
            <a:off x="457200" y="1371600"/>
            <a:ext cx="8229600" cy="5181600"/>
          </a:xfrm>
        </p:spPr>
        <p:txBody>
          <a:bodyPr>
            <a:noAutofit/>
          </a:bodyPr>
          <a:lstStyle/>
          <a:p>
            <a:r>
              <a:rPr lang="en-US" sz="2400" dirty="0" smtClean="0"/>
              <a:t>Games need latest data, fast – old game state is useless</a:t>
            </a:r>
          </a:p>
          <a:p>
            <a:pPr lvl="1"/>
            <a:endParaRPr lang="en-US" sz="2000" dirty="0" smtClean="0"/>
          </a:p>
          <a:p>
            <a:r>
              <a:rPr lang="en-US" sz="2400" dirty="0" smtClean="0"/>
              <a:t>TCP packetizes and queues up small packets to send</a:t>
            </a:r>
          </a:p>
          <a:p>
            <a:pPr lvl="1"/>
            <a:r>
              <a:rPr lang="en-US" sz="2000" dirty="0" smtClean="0"/>
              <a:t>Queuing can cause delays</a:t>
            </a:r>
          </a:p>
          <a:p>
            <a:pPr lvl="1"/>
            <a:r>
              <a:rPr lang="en-US" sz="2000" dirty="0" smtClean="0"/>
              <a:t>TCP_NODELAY option gets rid of this problem</a:t>
            </a:r>
          </a:p>
          <a:p>
            <a:r>
              <a:rPr lang="en-US" sz="2400" dirty="0" smtClean="0"/>
              <a:t>TCP reliability implementation can cause delays</a:t>
            </a:r>
          </a:p>
          <a:p>
            <a:pPr lvl="1"/>
            <a:r>
              <a:rPr lang="en-US" sz="2000" dirty="0" smtClean="0"/>
              <a:t>What happens when a packet is lost?</a:t>
            </a:r>
          </a:p>
          <a:p>
            <a:pPr lvl="1"/>
            <a:r>
              <a:rPr lang="en-US" sz="2000" dirty="0" smtClean="0"/>
              <a:t>What happens when a packet arrives out of order?</a:t>
            </a:r>
          </a:p>
          <a:p>
            <a:r>
              <a:rPr lang="en-US" sz="2400" dirty="0" smtClean="0"/>
              <a:t>Detect loss and ask for sender to resend lost packet</a:t>
            </a:r>
          </a:p>
          <a:p>
            <a:r>
              <a:rPr lang="en-US" sz="2400" dirty="0" smtClean="0"/>
              <a:t>Even if newer data arrives, M2 has to wait till old data packet gets resent</a:t>
            </a:r>
          </a:p>
          <a:p>
            <a:pPr lvl="1"/>
            <a:r>
              <a:rPr lang="en-US" sz="2000" dirty="0" smtClean="0"/>
              <a:t>If the old data packet also gets lost?.... Very bad.</a:t>
            </a:r>
          </a:p>
        </p:txBody>
      </p:sp>
    </p:spTree>
    <p:extLst>
      <p:ext uri="{BB962C8B-B14F-4D97-AF65-F5344CB8AC3E}">
        <p14:creationId xmlns:p14="http://schemas.microsoft.com/office/powerpoint/2010/main" val="2809700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 bad – UDP good</a:t>
            </a:r>
            <a:endParaRPr lang="en-US" dirty="0"/>
          </a:p>
        </p:txBody>
      </p:sp>
      <p:sp>
        <p:nvSpPr>
          <p:cNvPr id="3" name="Content Placeholder 2"/>
          <p:cNvSpPr>
            <a:spLocks noGrp="1"/>
          </p:cNvSpPr>
          <p:nvPr>
            <p:ph idx="1"/>
          </p:nvPr>
        </p:nvSpPr>
        <p:spPr>
          <a:xfrm>
            <a:off x="152400" y="1371600"/>
            <a:ext cx="8763000" cy="5334000"/>
          </a:xfrm>
        </p:spPr>
        <p:txBody>
          <a:bodyPr/>
          <a:lstStyle/>
          <a:p>
            <a:r>
              <a:rPr lang="en-US" dirty="0" smtClean="0"/>
              <a:t>M1 </a:t>
            </a:r>
            <a:r>
              <a:rPr lang="en-US" dirty="0"/>
              <a:t>sends </a:t>
            </a:r>
            <a:r>
              <a:rPr lang="en-US" dirty="0" smtClean="0"/>
              <a:t>data packets [d1</a:t>
            </a:r>
            <a:r>
              <a:rPr lang="en-US" dirty="0"/>
              <a:t>, </a:t>
            </a:r>
            <a:r>
              <a:rPr lang="en-US" dirty="0" smtClean="0"/>
              <a:t>d2</a:t>
            </a:r>
            <a:r>
              <a:rPr lang="en-US" dirty="0"/>
              <a:t>, </a:t>
            </a:r>
            <a:r>
              <a:rPr lang="en-US" dirty="0" smtClean="0"/>
              <a:t>d3</a:t>
            </a:r>
            <a:r>
              <a:rPr lang="en-US" dirty="0"/>
              <a:t>, </a:t>
            </a:r>
            <a:r>
              <a:rPr lang="en-US" dirty="0" smtClean="0"/>
              <a:t>d4</a:t>
            </a:r>
            <a:r>
              <a:rPr lang="en-US" dirty="0"/>
              <a:t>, </a:t>
            </a:r>
            <a:r>
              <a:rPr lang="en-US" dirty="0" smtClean="0"/>
              <a:t>….] to M2</a:t>
            </a:r>
          </a:p>
          <a:p>
            <a:r>
              <a:rPr lang="en-US" dirty="0" smtClean="0"/>
              <a:t>M2 acknowledges each packet sent by sending an </a:t>
            </a:r>
            <a:r>
              <a:rPr lang="en-US" dirty="0" err="1" smtClean="0"/>
              <a:t>ack</a:t>
            </a:r>
            <a:r>
              <a:rPr lang="en-US" dirty="0" smtClean="0"/>
              <a:t> packet to M1 [a1, a2, a3, a4]</a:t>
            </a:r>
          </a:p>
          <a:p>
            <a:r>
              <a:rPr lang="en-US" dirty="0" smtClean="0"/>
              <a:t>Now suppose a data packet, d2,  gets lost, </a:t>
            </a:r>
            <a:endParaRPr lang="en-US" dirty="0"/>
          </a:p>
          <a:p>
            <a:pPr lvl="1"/>
            <a:r>
              <a:rPr lang="en-US" dirty="0" smtClean="0"/>
              <a:t>Assume 70 </a:t>
            </a:r>
            <a:r>
              <a:rPr lang="en-US" dirty="0" err="1"/>
              <a:t>ms</a:t>
            </a:r>
            <a:r>
              <a:rPr lang="en-US" dirty="0"/>
              <a:t> to get from  M1 to M2 </a:t>
            </a:r>
          </a:p>
          <a:p>
            <a:pPr lvl="1"/>
            <a:r>
              <a:rPr lang="en-US" dirty="0"/>
              <a:t>M1 </a:t>
            </a:r>
            <a:r>
              <a:rPr lang="en-US" dirty="0" smtClean="0"/>
              <a:t>send d2, waits for 140 </a:t>
            </a:r>
            <a:r>
              <a:rPr lang="en-US" dirty="0" err="1" smtClean="0"/>
              <a:t>ms</a:t>
            </a:r>
            <a:r>
              <a:rPr lang="en-US" dirty="0" smtClean="0"/>
              <a:t> to get a2 from M2</a:t>
            </a:r>
          </a:p>
          <a:p>
            <a:pPr lvl="1"/>
            <a:r>
              <a:rPr lang="en-US" dirty="0" smtClean="0"/>
              <a:t>d2 got lost!</a:t>
            </a:r>
          </a:p>
          <a:p>
            <a:pPr lvl="1"/>
            <a:r>
              <a:rPr lang="en-US" dirty="0" smtClean="0"/>
              <a:t>M1 sends d2 again 140 </a:t>
            </a:r>
            <a:r>
              <a:rPr lang="en-US" dirty="0" err="1" smtClean="0"/>
              <a:t>ms</a:t>
            </a:r>
            <a:r>
              <a:rPr lang="en-US" dirty="0" smtClean="0"/>
              <a:t> after it first sent it and it takes 70 </a:t>
            </a:r>
            <a:r>
              <a:rPr lang="en-US" dirty="0" err="1" smtClean="0"/>
              <a:t>ms</a:t>
            </a:r>
            <a:r>
              <a:rPr lang="en-US" dirty="0" smtClean="0"/>
              <a:t> to M2 to get d2</a:t>
            </a:r>
          </a:p>
          <a:p>
            <a:pPr lvl="1"/>
            <a:r>
              <a:rPr lang="en-US" dirty="0" smtClean="0"/>
              <a:t>M2 gets d2 </a:t>
            </a:r>
            <a:r>
              <a:rPr lang="en-US" b="1" dirty="0" smtClean="0"/>
              <a:t>210 </a:t>
            </a:r>
            <a:r>
              <a:rPr lang="en-US" dirty="0" err="1" smtClean="0"/>
              <a:t>ms</a:t>
            </a:r>
            <a:r>
              <a:rPr lang="en-US" dirty="0" smtClean="0"/>
              <a:t> after it was first sent in the </a:t>
            </a:r>
            <a:r>
              <a:rPr lang="en-US" b="1" dirty="0" smtClean="0"/>
              <a:t>BEST</a:t>
            </a:r>
            <a:r>
              <a:rPr lang="en-US" dirty="0" smtClean="0"/>
              <a:t> case</a:t>
            </a:r>
          </a:p>
          <a:p>
            <a:pPr lvl="1"/>
            <a:r>
              <a:rPr lang="en-US" dirty="0" smtClean="0"/>
              <a:t>Suppose d2 again gets lost, ½ second delays possible!</a:t>
            </a:r>
          </a:p>
          <a:p>
            <a:r>
              <a:rPr lang="en-US" dirty="0" smtClean="0"/>
              <a:t>RT games cannot deal with this kind of delay – think flying bullets</a:t>
            </a:r>
          </a:p>
          <a:p>
            <a:r>
              <a:rPr lang="en-US" dirty="0" smtClean="0"/>
              <a:t>What happened a second ago does not matter</a:t>
            </a:r>
          </a:p>
          <a:p>
            <a:r>
              <a:rPr lang="en-US" dirty="0" smtClean="0"/>
              <a:t>So games use UDP – check out </a:t>
            </a:r>
            <a:r>
              <a:rPr lang="en-US" dirty="0" err="1" smtClean="0"/>
              <a:t>OpenEcslent’s</a:t>
            </a:r>
            <a:r>
              <a:rPr lang="en-US" dirty="0" smtClean="0"/>
              <a:t>  Network Manager and Network Aspect.</a:t>
            </a:r>
            <a:endParaRPr lang="en-US" dirty="0"/>
          </a:p>
          <a:p>
            <a:endParaRPr lang="en-US" dirty="0"/>
          </a:p>
        </p:txBody>
      </p:sp>
    </p:spTree>
    <p:extLst>
      <p:ext uri="{BB962C8B-B14F-4D97-AF65-F5344CB8AC3E}">
        <p14:creationId xmlns:p14="http://schemas.microsoft.com/office/powerpoint/2010/main" val="2467713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8" y="0"/>
            <a:ext cx="8305800" cy="1154097"/>
          </a:xfrm>
        </p:spPr>
        <p:txBody>
          <a:bodyPr>
            <a:normAutofit/>
          </a:bodyPr>
          <a:lstStyle/>
          <a:p>
            <a:r>
              <a:rPr lang="en-US" sz="3200" dirty="0">
                <a:hlinkClick r:id="rId2"/>
              </a:rPr>
              <a:t>http://gafferongames.com/networking-for-game-programmers/udp-vs-tcp/</a:t>
            </a:r>
            <a:endParaRPr lang="en-US" sz="3200" dirty="0"/>
          </a:p>
        </p:txBody>
      </p:sp>
      <p:sp>
        <p:nvSpPr>
          <p:cNvPr id="3" name="Content Placeholder 2"/>
          <p:cNvSpPr>
            <a:spLocks noGrp="1"/>
          </p:cNvSpPr>
          <p:nvPr>
            <p:ph idx="1"/>
          </p:nvPr>
        </p:nvSpPr>
        <p:spPr>
          <a:xfrm>
            <a:off x="8068" y="1371600"/>
            <a:ext cx="8382000" cy="5257800"/>
          </a:xfrm>
        </p:spPr>
        <p:txBody>
          <a:bodyPr>
            <a:normAutofit/>
          </a:bodyPr>
          <a:lstStyle/>
          <a:p>
            <a:r>
              <a:rPr lang="en-US" dirty="0"/>
              <a:t>Consider a very simple example of a multiplayer game, some sort of action game like a shooter. You want to network this in a very simple way. Every </a:t>
            </a:r>
            <a:r>
              <a:rPr lang="en-US" b="1" dirty="0"/>
              <a:t>frame</a:t>
            </a:r>
            <a:r>
              <a:rPr lang="en-US" dirty="0"/>
              <a:t> you send the input from the client to the server (</a:t>
            </a:r>
            <a:r>
              <a:rPr lang="en-US" dirty="0" err="1"/>
              <a:t>eg</a:t>
            </a:r>
            <a:r>
              <a:rPr lang="en-US" dirty="0"/>
              <a:t>. </a:t>
            </a:r>
            <a:r>
              <a:rPr lang="en-US" dirty="0" err="1"/>
              <a:t>keypresses</a:t>
            </a:r>
            <a:r>
              <a:rPr lang="en-US" dirty="0"/>
              <a:t>, mouse input controller input), and each frame the server processes the input from each player, updates the simulation, then sends the current position of game objects back to the client for rendering.</a:t>
            </a:r>
          </a:p>
          <a:p>
            <a:r>
              <a:rPr lang="en-US" dirty="0"/>
              <a:t>So in our simple multiplayer game, whenever a packet is lost, everything has to </a:t>
            </a:r>
            <a:r>
              <a:rPr lang="en-US" i="1" dirty="0"/>
              <a:t>stop and wait</a:t>
            </a:r>
            <a:r>
              <a:rPr lang="en-US" dirty="0"/>
              <a:t> for that packet to be resent. On the client game objects stop receiving updates so they appear to be standing still, and on the server input stops getting through from the client, so the players cannot move or shoot. When the resent packet finally arrives, you receive this stale, out of date information that you don’t even care about! Plus, there are packets backed up in queue waiting for the resend which arrive at same time, so you have to process all of these packets in one frame. Everything is clumped up!</a:t>
            </a:r>
          </a:p>
          <a:p>
            <a:endParaRPr lang="en-US" dirty="0"/>
          </a:p>
        </p:txBody>
      </p:sp>
    </p:spTree>
    <p:extLst>
      <p:ext uri="{BB962C8B-B14F-4D97-AF65-F5344CB8AC3E}">
        <p14:creationId xmlns:p14="http://schemas.microsoft.com/office/powerpoint/2010/main" val="4112761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both TCP and UDP?</a:t>
            </a:r>
            <a:endParaRPr lang="en-US" dirty="0"/>
          </a:p>
        </p:txBody>
      </p:sp>
      <p:sp>
        <p:nvSpPr>
          <p:cNvPr id="3" name="Content Placeholder 2"/>
          <p:cNvSpPr>
            <a:spLocks noGrp="1"/>
          </p:cNvSpPr>
          <p:nvPr>
            <p:ph idx="1"/>
          </p:nvPr>
        </p:nvSpPr>
        <p:spPr/>
        <p:txBody>
          <a:bodyPr>
            <a:normAutofit/>
          </a:bodyPr>
          <a:lstStyle/>
          <a:p>
            <a:r>
              <a:rPr lang="en-US" sz="2800" dirty="0" smtClean="0"/>
              <a:t>NO because TCP affects UDP packet loss. TCP causes UDP packet loss</a:t>
            </a:r>
            <a:endParaRPr lang="en-US" sz="2800" dirty="0"/>
          </a:p>
        </p:txBody>
      </p:sp>
    </p:spTree>
    <p:extLst>
      <p:ext uri="{BB962C8B-B14F-4D97-AF65-F5344CB8AC3E}">
        <p14:creationId xmlns:p14="http://schemas.microsoft.com/office/powerpoint/2010/main" val="1758440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to Peer Lockstep</a:t>
            </a:r>
            <a:endParaRPr lang="en-US" dirty="0"/>
          </a:p>
        </p:txBody>
      </p:sp>
      <p:sp>
        <p:nvSpPr>
          <p:cNvPr id="3" name="Content Placeholder 2"/>
          <p:cNvSpPr>
            <a:spLocks noGrp="1"/>
          </p:cNvSpPr>
          <p:nvPr>
            <p:ph idx="1"/>
          </p:nvPr>
        </p:nvSpPr>
        <p:spPr>
          <a:xfrm>
            <a:off x="457200" y="1371600"/>
            <a:ext cx="7315200" cy="5257800"/>
          </a:xfrm>
        </p:spPr>
        <p:txBody>
          <a:bodyPr>
            <a:normAutofit/>
          </a:bodyPr>
          <a:lstStyle/>
          <a:p>
            <a:r>
              <a:rPr lang="en-US" sz="2800" dirty="0" smtClean="0"/>
              <a:t>No client, no server</a:t>
            </a:r>
          </a:p>
          <a:p>
            <a:r>
              <a:rPr lang="en-US" sz="2800" dirty="0" smtClean="0"/>
              <a:t>Fully connected mesh topology</a:t>
            </a:r>
          </a:p>
          <a:p>
            <a:pPr lvl="1"/>
            <a:r>
              <a:rPr lang="en-US" sz="2400" dirty="0" smtClean="0"/>
              <a:t>Easiest</a:t>
            </a:r>
          </a:p>
          <a:p>
            <a:pPr lvl="1"/>
            <a:r>
              <a:rPr lang="en-US" sz="2400" dirty="0" smtClean="0"/>
              <a:t>First developed for RTS</a:t>
            </a:r>
          </a:p>
          <a:p>
            <a:r>
              <a:rPr lang="en-US" sz="2800" dirty="0" smtClean="0"/>
              <a:t>Turns and commands</a:t>
            </a:r>
          </a:p>
          <a:p>
            <a:r>
              <a:rPr lang="en-US" sz="2800" dirty="0" smtClean="0"/>
              <a:t>Common initial state (starting in a game lobby)</a:t>
            </a:r>
          </a:p>
          <a:p>
            <a:pPr lvl="1"/>
            <a:r>
              <a:rPr lang="en-US" sz="2400" dirty="0" smtClean="0"/>
              <a:t>Beginning of each TURN</a:t>
            </a:r>
          </a:p>
          <a:p>
            <a:pPr lvl="1"/>
            <a:r>
              <a:rPr lang="en-US" sz="2400" dirty="0" smtClean="0"/>
              <a:t>Send all commands to all machines</a:t>
            </a:r>
          </a:p>
          <a:p>
            <a:pPr lvl="1"/>
            <a:r>
              <a:rPr lang="en-US" sz="2400" dirty="0" smtClean="0"/>
              <a:t>All machines run commands</a:t>
            </a:r>
          </a:p>
          <a:p>
            <a:pPr lvl="1"/>
            <a:r>
              <a:rPr lang="en-US" sz="2400" dirty="0" smtClean="0"/>
              <a:t>End Turn</a:t>
            </a:r>
            <a:endParaRPr lang="en-US" sz="2400" dirty="0"/>
          </a:p>
        </p:txBody>
      </p:sp>
      <p:pic>
        <p:nvPicPr>
          <p:cNvPr id="1028" name="Picture 4" descr="http://whatis.techtarget.com/WhatIs/images/mesh-ne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0560" y="1905000"/>
            <a:ext cx="2754840" cy="3173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363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to Peer lockstep</a:t>
            </a:r>
            <a:endParaRPr lang="en-US" dirty="0"/>
          </a:p>
        </p:txBody>
      </p:sp>
      <p:sp>
        <p:nvSpPr>
          <p:cNvPr id="3" name="Content Placeholder 2"/>
          <p:cNvSpPr>
            <a:spLocks noGrp="1"/>
          </p:cNvSpPr>
          <p:nvPr>
            <p:ph idx="1"/>
          </p:nvPr>
        </p:nvSpPr>
        <p:spPr>
          <a:xfrm>
            <a:off x="457200" y="1371600"/>
            <a:ext cx="7315200" cy="5105400"/>
          </a:xfrm>
        </p:spPr>
        <p:txBody>
          <a:bodyPr>
            <a:noAutofit/>
          </a:bodyPr>
          <a:lstStyle/>
          <a:p>
            <a:r>
              <a:rPr lang="en-US" sz="2800" dirty="0" smtClean="0"/>
              <a:t>Simple, elegant.     </a:t>
            </a:r>
            <a:r>
              <a:rPr lang="en-US" sz="2800" dirty="0" smtClean="0"/>
              <a:t>                             </a:t>
            </a:r>
            <a:endParaRPr lang="en-US" sz="2800" dirty="0" smtClean="0"/>
          </a:p>
          <a:p>
            <a:r>
              <a:rPr lang="en-US" sz="2800" dirty="0" smtClean="0"/>
              <a:t>Non-linearity</a:t>
            </a:r>
          </a:p>
          <a:p>
            <a:pPr lvl="1"/>
            <a:r>
              <a:rPr lang="en-US" sz="2400" dirty="0" smtClean="0"/>
              <a:t>Ensuring complete determinism is hard. Slight differences amplify with time</a:t>
            </a:r>
          </a:p>
          <a:p>
            <a:r>
              <a:rPr lang="en-US" sz="2800" dirty="0" smtClean="0"/>
              <a:t>Latency</a:t>
            </a:r>
          </a:p>
          <a:p>
            <a:pPr lvl="1"/>
            <a:r>
              <a:rPr lang="en-US" sz="2400" dirty="0" smtClean="0"/>
              <a:t>All commands must be received before simulating that turn. Latency = max latency over all players!</a:t>
            </a:r>
          </a:p>
          <a:p>
            <a:r>
              <a:rPr lang="en-US" sz="2800" dirty="0" smtClean="0"/>
              <a:t>Command and Conquer, Age of Empire, </a:t>
            </a:r>
            <a:r>
              <a:rPr lang="en-US" sz="2800" dirty="0" err="1" smtClean="0"/>
              <a:t>Starcraft</a:t>
            </a:r>
            <a:endParaRPr lang="en-US" sz="2800" dirty="0"/>
          </a:p>
          <a:p>
            <a:pPr lvl="1"/>
            <a:r>
              <a:rPr lang="en-US" sz="2400" dirty="0" smtClean="0"/>
              <a:t>Best over LANs</a:t>
            </a:r>
          </a:p>
        </p:txBody>
      </p:sp>
      <p:sp>
        <p:nvSpPr>
          <p:cNvPr id="4" name="Rectangle 3"/>
          <p:cNvSpPr/>
          <p:nvPr/>
        </p:nvSpPr>
        <p:spPr>
          <a:xfrm>
            <a:off x="8382253" y="685800"/>
            <a:ext cx="761747" cy="369332"/>
          </a:xfrm>
          <a:prstGeom prst="rect">
            <a:avLst/>
          </a:prstGeom>
        </p:spPr>
        <p:txBody>
          <a:bodyPr wrap="none">
            <a:spAutoFit/>
          </a:bodyPr>
          <a:lstStyle/>
          <a:p>
            <a:r>
              <a:rPr lang="en-US" dirty="0"/>
              <a:t>But…</a:t>
            </a:r>
          </a:p>
        </p:txBody>
      </p:sp>
    </p:spTree>
    <p:extLst>
      <p:ext uri="{BB962C8B-B14F-4D97-AF65-F5344CB8AC3E}">
        <p14:creationId xmlns:p14="http://schemas.microsoft.com/office/powerpoint/2010/main" val="177899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Client/Server </a:t>
            </a:r>
            <a:endParaRPr lang="en-US" dirty="0"/>
          </a:p>
        </p:txBody>
      </p:sp>
      <p:sp>
        <p:nvSpPr>
          <p:cNvPr id="3" name="Content Placeholder 2"/>
          <p:cNvSpPr>
            <a:spLocks noGrp="1"/>
          </p:cNvSpPr>
          <p:nvPr>
            <p:ph idx="1"/>
          </p:nvPr>
        </p:nvSpPr>
        <p:spPr>
          <a:xfrm>
            <a:off x="457200" y="1371600"/>
            <a:ext cx="7315200" cy="5257800"/>
          </a:xfrm>
        </p:spPr>
        <p:txBody>
          <a:bodyPr>
            <a:normAutofit fontScale="92500"/>
          </a:bodyPr>
          <a:lstStyle/>
          <a:p>
            <a:r>
              <a:rPr lang="en-US" sz="2400" dirty="0" smtClean="0"/>
              <a:t>Lockstep not good for action games like DOOM over internet.</a:t>
            </a:r>
          </a:p>
          <a:p>
            <a:r>
              <a:rPr lang="en-US" sz="2400" dirty="0" smtClean="0"/>
              <a:t>Each player is now a client and they all communicate with a server.</a:t>
            </a:r>
          </a:p>
          <a:p>
            <a:r>
              <a:rPr lang="en-US" sz="2400" dirty="0" smtClean="0"/>
              <a:t>Server ran the game simulation, dumb clients interpolated between states received from the server</a:t>
            </a:r>
          </a:p>
          <a:p>
            <a:r>
              <a:rPr lang="en-US" sz="2400" dirty="0" smtClean="0"/>
              <a:t>All input goes from clients to server</a:t>
            </a:r>
          </a:p>
          <a:p>
            <a:pPr lvl="1"/>
            <a:r>
              <a:rPr lang="en-US" sz="2000" dirty="0" err="1" smtClean="0"/>
              <a:t>Keypresses</a:t>
            </a:r>
            <a:r>
              <a:rPr lang="en-US" sz="2000" dirty="0" smtClean="0"/>
              <a:t>, mouse movement, presses</a:t>
            </a:r>
          </a:p>
          <a:p>
            <a:pPr lvl="1"/>
            <a:r>
              <a:rPr lang="en-US" sz="2000" dirty="0" smtClean="0"/>
              <a:t>Server simulates, changes entity states</a:t>
            </a:r>
          </a:p>
          <a:p>
            <a:pPr lvl="1"/>
            <a:r>
              <a:rPr lang="en-US" sz="2000" dirty="0" smtClean="0"/>
              <a:t>Client gets new entity states, interpolates between old and new states</a:t>
            </a:r>
          </a:p>
          <a:p>
            <a:r>
              <a:rPr lang="en-US" sz="2400" dirty="0" smtClean="0"/>
              <a:t>Players could come and go in the middle of the game. Quality of connection depends on client server connection</a:t>
            </a:r>
          </a:p>
          <a:p>
            <a:pPr lvl="1"/>
            <a:endParaRPr lang="en-US" dirty="0"/>
          </a:p>
        </p:txBody>
      </p:sp>
    </p:spTree>
    <p:extLst>
      <p:ext uri="{BB962C8B-B14F-4D97-AF65-F5344CB8AC3E}">
        <p14:creationId xmlns:p14="http://schemas.microsoft.com/office/powerpoint/2010/main" val="2379316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server problems</a:t>
            </a:r>
            <a:endParaRPr lang="en-US" dirty="0"/>
          </a:p>
        </p:txBody>
      </p:sp>
      <p:sp>
        <p:nvSpPr>
          <p:cNvPr id="3" name="Content Placeholder 2"/>
          <p:cNvSpPr>
            <a:spLocks noGrp="1"/>
          </p:cNvSpPr>
          <p:nvPr>
            <p:ph idx="1"/>
          </p:nvPr>
        </p:nvSpPr>
        <p:spPr/>
        <p:txBody>
          <a:bodyPr/>
          <a:lstStyle/>
          <a:p>
            <a:r>
              <a:rPr lang="en-US" dirty="0" smtClean="0"/>
              <a:t>Latency is still the big problem</a:t>
            </a:r>
            <a:endParaRPr lang="en-US" dirty="0"/>
          </a:p>
        </p:txBody>
      </p:sp>
    </p:spTree>
    <p:extLst>
      <p:ext uri="{BB962C8B-B14F-4D97-AF65-F5344CB8AC3E}">
        <p14:creationId xmlns:p14="http://schemas.microsoft.com/office/powerpoint/2010/main" val="882890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Client-side prediction</a:t>
            </a:r>
            <a:endParaRPr lang="en-US" dirty="0"/>
          </a:p>
        </p:txBody>
      </p:sp>
      <p:sp>
        <p:nvSpPr>
          <p:cNvPr id="3" name="Content Placeholder 2"/>
          <p:cNvSpPr>
            <a:spLocks noGrp="1"/>
          </p:cNvSpPr>
          <p:nvPr>
            <p:ph idx="1"/>
          </p:nvPr>
        </p:nvSpPr>
        <p:spPr>
          <a:xfrm>
            <a:off x="457200" y="1371600"/>
            <a:ext cx="7315200" cy="5257800"/>
          </a:xfrm>
        </p:spPr>
        <p:txBody>
          <a:bodyPr>
            <a:normAutofit/>
          </a:bodyPr>
          <a:lstStyle/>
          <a:p>
            <a:r>
              <a:rPr lang="en-US" sz="2800" dirty="0" smtClean="0"/>
              <a:t>Client-side prediction</a:t>
            </a:r>
          </a:p>
          <a:p>
            <a:r>
              <a:rPr lang="en-US" sz="2800" dirty="0" smtClean="0"/>
              <a:t>Latency compensation</a:t>
            </a:r>
          </a:p>
          <a:p>
            <a:r>
              <a:rPr lang="en-US" sz="2800" dirty="0" smtClean="0"/>
              <a:t>Interpolation</a:t>
            </a:r>
          </a:p>
          <a:p>
            <a:r>
              <a:rPr lang="en-US" sz="2800" dirty="0" smtClean="0"/>
              <a:t>John </a:t>
            </a:r>
            <a:r>
              <a:rPr lang="en-US" sz="2800" dirty="0" err="1" smtClean="0"/>
              <a:t>Carmack</a:t>
            </a:r>
            <a:r>
              <a:rPr lang="en-US" sz="2800" dirty="0" smtClean="0"/>
              <a:t> on </a:t>
            </a:r>
            <a:r>
              <a:rPr lang="en-US" sz="2800" dirty="0" err="1" smtClean="0"/>
              <a:t>QuakeWorld</a:t>
            </a:r>
            <a:endParaRPr lang="en-US" sz="2800" dirty="0" smtClean="0"/>
          </a:p>
          <a:p>
            <a:pPr lvl="1"/>
            <a:r>
              <a:rPr lang="en-US" sz="2400" dirty="0"/>
              <a:t>I am now allowing the client to guess at the results of the users movement until the authoritative response from the server comes through. This is a </a:t>
            </a:r>
            <a:r>
              <a:rPr lang="en-US" sz="2400" dirty="0" err="1"/>
              <a:t>biiiig</a:t>
            </a:r>
            <a:r>
              <a:rPr lang="en-US" sz="2400" dirty="0"/>
              <a:t> architectural change. The client now needs to know about solidity of objects, friction, gravity, etc. I am sad to see the elegant client-as-terminal setup go away, but I am practical above idealistic</a:t>
            </a:r>
            <a:r>
              <a:rPr lang="en-US" sz="2400" dirty="0" smtClean="0"/>
              <a:t>.</a:t>
            </a:r>
          </a:p>
        </p:txBody>
      </p:sp>
    </p:spTree>
    <p:extLst>
      <p:ext uri="{BB962C8B-B14F-4D97-AF65-F5344CB8AC3E}">
        <p14:creationId xmlns:p14="http://schemas.microsoft.com/office/powerpoint/2010/main" val="2819655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a:t>
            </a:r>
            <a:endParaRPr lang="en-US" dirty="0"/>
          </a:p>
        </p:txBody>
      </p:sp>
      <p:sp>
        <p:nvSpPr>
          <p:cNvPr id="3" name="Content Placeholder 2"/>
          <p:cNvSpPr>
            <a:spLocks noGrp="1"/>
          </p:cNvSpPr>
          <p:nvPr>
            <p:ph idx="1"/>
          </p:nvPr>
        </p:nvSpPr>
        <p:spPr>
          <a:xfrm>
            <a:off x="457200" y="1371601"/>
            <a:ext cx="7315200" cy="838199"/>
          </a:xfrm>
        </p:spPr>
        <p:txBody>
          <a:bodyPr/>
          <a:lstStyle/>
          <a:p>
            <a:r>
              <a:rPr lang="en-US" dirty="0" smtClean="0"/>
              <a:t>Internet connectivity is usually over TCP/IP </a:t>
            </a:r>
            <a:r>
              <a:rPr lang="en-US" b="1" dirty="0" smtClean="0"/>
              <a:t>sockets</a:t>
            </a:r>
          </a:p>
          <a:p>
            <a:r>
              <a:rPr lang="en-US" dirty="0" smtClean="0"/>
              <a:t>TCP Sockets look like this</a:t>
            </a:r>
          </a:p>
          <a:p>
            <a:endParaRPr lang="en-US" dirty="0"/>
          </a:p>
        </p:txBody>
      </p:sp>
      <p:sp>
        <p:nvSpPr>
          <p:cNvPr id="4" name="Rectangle 3"/>
          <p:cNvSpPr/>
          <p:nvPr/>
        </p:nvSpPr>
        <p:spPr>
          <a:xfrm>
            <a:off x="2286000" y="2590800"/>
            <a:ext cx="1524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M1</a:t>
            </a:r>
            <a:endParaRPr lang="en-US" dirty="0"/>
          </a:p>
        </p:txBody>
      </p:sp>
      <p:sp>
        <p:nvSpPr>
          <p:cNvPr id="5" name="Rectangle 4"/>
          <p:cNvSpPr/>
          <p:nvPr/>
        </p:nvSpPr>
        <p:spPr>
          <a:xfrm>
            <a:off x="6400800" y="2590800"/>
            <a:ext cx="1524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M2</a:t>
            </a:r>
            <a:endParaRPr lang="en-US" dirty="0"/>
          </a:p>
        </p:txBody>
      </p:sp>
      <p:sp>
        <p:nvSpPr>
          <p:cNvPr id="6" name="Rectangle 5"/>
          <p:cNvSpPr/>
          <p:nvPr/>
        </p:nvSpPr>
        <p:spPr>
          <a:xfrm>
            <a:off x="3810000" y="2895600"/>
            <a:ext cx="2590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10000" y="3239844"/>
            <a:ext cx="2590800" cy="3289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262717" y="2985282"/>
            <a:ext cx="1447800" cy="1524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4267200" y="3374302"/>
            <a:ext cx="1447800" cy="114300"/>
          </a:xfrm>
          <a:prstGeom prst="lef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267635" y="2819400"/>
            <a:ext cx="762000" cy="369332"/>
          </a:xfrm>
          <a:prstGeom prst="rect">
            <a:avLst/>
          </a:prstGeom>
          <a:noFill/>
        </p:spPr>
        <p:txBody>
          <a:bodyPr wrap="square" rtlCol="0">
            <a:spAutoFit/>
          </a:bodyPr>
          <a:lstStyle/>
          <a:p>
            <a:r>
              <a:rPr lang="en-US" dirty="0" smtClean="0"/>
              <a:t>write</a:t>
            </a:r>
            <a:endParaRPr lang="en-US" dirty="0"/>
          </a:p>
        </p:txBody>
      </p:sp>
      <p:sp>
        <p:nvSpPr>
          <p:cNvPr id="14" name="TextBox 13"/>
          <p:cNvSpPr txBox="1"/>
          <p:nvPr/>
        </p:nvSpPr>
        <p:spPr>
          <a:xfrm>
            <a:off x="3267635" y="3189636"/>
            <a:ext cx="762000" cy="369332"/>
          </a:xfrm>
          <a:prstGeom prst="rect">
            <a:avLst/>
          </a:prstGeom>
          <a:noFill/>
        </p:spPr>
        <p:txBody>
          <a:bodyPr wrap="square" rtlCol="0">
            <a:spAutoFit/>
          </a:bodyPr>
          <a:lstStyle/>
          <a:p>
            <a:r>
              <a:rPr lang="en-US" dirty="0" smtClean="0"/>
              <a:t>read</a:t>
            </a:r>
            <a:endParaRPr lang="en-US" dirty="0"/>
          </a:p>
        </p:txBody>
      </p:sp>
      <p:sp>
        <p:nvSpPr>
          <p:cNvPr id="15" name="TextBox 14"/>
          <p:cNvSpPr txBox="1"/>
          <p:nvPr/>
        </p:nvSpPr>
        <p:spPr>
          <a:xfrm>
            <a:off x="6172200" y="2876816"/>
            <a:ext cx="762000" cy="369332"/>
          </a:xfrm>
          <a:prstGeom prst="rect">
            <a:avLst/>
          </a:prstGeom>
          <a:noFill/>
        </p:spPr>
        <p:txBody>
          <a:bodyPr wrap="square" rtlCol="0">
            <a:spAutoFit/>
          </a:bodyPr>
          <a:lstStyle/>
          <a:p>
            <a:r>
              <a:rPr lang="en-US" dirty="0" smtClean="0"/>
              <a:t>read</a:t>
            </a:r>
            <a:endParaRPr lang="en-US" dirty="0"/>
          </a:p>
        </p:txBody>
      </p:sp>
      <p:sp>
        <p:nvSpPr>
          <p:cNvPr id="16" name="TextBox 15"/>
          <p:cNvSpPr txBox="1"/>
          <p:nvPr/>
        </p:nvSpPr>
        <p:spPr>
          <a:xfrm>
            <a:off x="6172200" y="3212068"/>
            <a:ext cx="762000" cy="369332"/>
          </a:xfrm>
          <a:prstGeom prst="rect">
            <a:avLst/>
          </a:prstGeom>
          <a:noFill/>
        </p:spPr>
        <p:txBody>
          <a:bodyPr wrap="square" rtlCol="0">
            <a:spAutoFit/>
          </a:bodyPr>
          <a:lstStyle/>
          <a:p>
            <a:r>
              <a:rPr lang="en-US" dirty="0" smtClean="0"/>
              <a:t>write</a:t>
            </a:r>
            <a:endParaRPr lang="en-US" dirty="0"/>
          </a:p>
        </p:txBody>
      </p:sp>
      <p:sp>
        <p:nvSpPr>
          <p:cNvPr id="17" name="Content Placeholder 2"/>
          <p:cNvSpPr txBox="1">
            <a:spLocks/>
          </p:cNvSpPr>
          <p:nvPr/>
        </p:nvSpPr>
        <p:spPr>
          <a:xfrm>
            <a:off x="605117" y="4191000"/>
            <a:ext cx="7315200" cy="228600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r>
              <a:rPr lang="en-US" dirty="0" smtClean="0"/>
              <a:t>Reading from a socket is like reading from a file</a:t>
            </a:r>
          </a:p>
          <a:p>
            <a:r>
              <a:rPr lang="en-US" dirty="0" smtClean="0"/>
              <a:t>Writing to a socket is like writing to a file</a:t>
            </a:r>
          </a:p>
          <a:p>
            <a:r>
              <a:rPr lang="en-US" dirty="0" smtClean="0"/>
              <a:t>So</a:t>
            </a:r>
          </a:p>
          <a:p>
            <a:pPr lvl="1"/>
            <a:r>
              <a:rPr lang="en-US" dirty="0" smtClean="0"/>
              <a:t>How M1 and M2 are not directly connected by a wire</a:t>
            </a:r>
          </a:p>
          <a:p>
            <a:pPr lvl="1"/>
            <a:r>
              <a:rPr lang="en-US" dirty="0"/>
              <a:t>M</a:t>
            </a:r>
            <a:r>
              <a:rPr lang="en-US" dirty="0" smtClean="0"/>
              <a:t>essages (or packets) are routed over the internet using the </a:t>
            </a:r>
            <a:r>
              <a:rPr lang="en-US" sz="2000" b="1" dirty="0" smtClean="0"/>
              <a:t>Internet Protocol (IP)</a:t>
            </a:r>
          </a:p>
          <a:p>
            <a:endParaRPr lang="en-US" dirty="0"/>
          </a:p>
        </p:txBody>
      </p:sp>
      <p:sp>
        <p:nvSpPr>
          <p:cNvPr id="19" name="Parallelogram 18"/>
          <p:cNvSpPr/>
          <p:nvPr/>
        </p:nvSpPr>
        <p:spPr>
          <a:xfrm>
            <a:off x="4724400" y="2286000"/>
            <a:ext cx="609600" cy="1752600"/>
          </a:xfrm>
          <a:prstGeom prst="parallelogram">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085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Client-side prediction</a:t>
            </a:r>
            <a:endParaRPr lang="en-US" dirty="0"/>
          </a:p>
        </p:txBody>
      </p:sp>
      <p:sp>
        <p:nvSpPr>
          <p:cNvPr id="3" name="Content Placeholder 2"/>
          <p:cNvSpPr>
            <a:spLocks noGrp="1"/>
          </p:cNvSpPr>
          <p:nvPr>
            <p:ph idx="1"/>
          </p:nvPr>
        </p:nvSpPr>
        <p:spPr>
          <a:xfrm>
            <a:off x="457200" y="1371600"/>
            <a:ext cx="8458200" cy="5257800"/>
          </a:xfrm>
        </p:spPr>
        <p:txBody>
          <a:bodyPr>
            <a:noAutofit/>
          </a:bodyPr>
          <a:lstStyle/>
          <a:p>
            <a:r>
              <a:rPr lang="en-US" sz="3200" dirty="0" smtClean="0"/>
              <a:t>All machines are the same and run the same code </a:t>
            </a:r>
            <a:r>
              <a:rPr lang="en-US" sz="3200" dirty="0" smtClean="0">
                <a:sym typeface="Wingdings" panose="05000000000000000000" pitchFamily="2" charset="2"/>
              </a:rPr>
              <a:t> no dumb clients</a:t>
            </a:r>
          </a:p>
          <a:p>
            <a:r>
              <a:rPr lang="en-US" sz="3200" dirty="0" smtClean="0">
                <a:sym typeface="Wingdings" panose="05000000000000000000" pitchFamily="2" charset="2"/>
              </a:rPr>
              <a:t>One machine is still the authority  server</a:t>
            </a:r>
          </a:p>
          <a:p>
            <a:r>
              <a:rPr lang="en-US" sz="3200" dirty="0" smtClean="0">
                <a:sym typeface="Wingdings" panose="05000000000000000000" pitchFamily="2" charset="2"/>
              </a:rPr>
              <a:t>So</a:t>
            </a:r>
          </a:p>
          <a:p>
            <a:pPr lvl="1"/>
            <a:r>
              <a:rPr lang="en-US" sz="2800" dirty="0" smtClean="0">
                <a:sym typeface="Wingdings" panose="05000000000000000000" pitchFamily="2" charset="2"/>
              </a:rPr>
              <a:t>Client simulates the movement of your entity locally and </a:t>
            </a:r>
            <a:r>
              <a:rPr lang="en-US" sz="2800" i="1" dirty="0" smtClean="0">
                <a:sym typeface="Wingdings" panose="05000000000000000000" pitchFamily="2" charset="2"/>
              </a:rPr>
              <a:t>immediately</a:t>
            </a:r>
            <a:r>
              <a:rPr lang="en-US" sz="2800" dirty="0" smtClean="0">
                <a:sym typeface="Wingdings" panose="05000000000000000000" pitchFamily="2" charset="2"/>
              </a:rPr>
              <a:t> in response to your input</a:t>
            </a:r>
          </a:p>
          <a:p>
            <a:pPr lvl="2"/>
            <a:r>
              <a:rPr lang="en-US" sz="2400" dirty="0" smtClean="0">
                <a:sym typeface="Wingdings" panose="05000000000000000000" pitchFamily="2" charset="2"/>
              </a:rPr>
              <a:t>No latency issue. Immediate movement </a:t>
            </a:r>
          </a:p>
          <a:p>
            <a:pPr lvl="2"/>
            <a:r>
              <a:rPr lang="en-US" sz="2400" dirty="0" smtClean="0">
                <a:sym typeface="Wingdings" panose="05000000000000000000" pitchFamily="2" charset="2"/>
              </a:rPr>
              <a:t>How do I synchronize with all the other players?</a:t>
            </a:r>
          </a:p>
          <a:p>
            <a:pPr lvl="3"/>
            <a:r>
              <a:rPr lang="en-US" sz="2000" dirty="0" smtClean="0"/>
              <a:t>Communicate with server and correct your movement in response to server state messages</a:t>
            </a:r>
            <a:endParaRPr lang="en-US" sz="2000" dirty="0"/>
          </a:p>
        </p:txBody>
      </p:sp>
    </p:spTree>
    <p:extLst>
      <p:ext uri="{BB962C8B-B14F-4D97-AF65-F5344CB8AC3E}">
        <p14:creationId xmlns:p14="http://schemas.microsoft.com/office/powerpoint/2010/main" val="1536850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Client-side prediction</a:t>
            </a:r>
            <a:endParaRPr lang="en-US" dirty="0"/>
          </a:p>
        </p:txBody>
      </p:sp>
      <p:sp>
        <p:nvSpPr>
          <p:cNvPr id="3" name="Content Placeholder 2"/>
          <p:cNvSpPr>
            <a:spLocks noGrp="1"/>
          </p:cNvSpPr>
          <p:nvPr>
            <p:ph idx="1"/>
          </p:nvPr>
        </p:nvSpPr>
        <p:spPr/>
        <p:txBody>
          <a:bodyPr>
            <a:normAutofit/>
          </a:bodyPr>
          <a:lstStyle/>
          <a:p>
            <a:r>
              <a:rPr lang="en-US" sz="2800" dirty="0" smtClean="0"/>
              <a:t>But server state is </a:t>
            </a:r>
            <a:r>
              <a:rPr lang="en-US" sz="2800" dirty="0" smtClean="0"/>
              <a:t>past-state!</a:t>
            </a:r>
            <a:endParaRPr lang="en-US" sz="2800" dirty="0" smtClean="0"/>
          </a:p>
          <a:p>
            <a:pPr lvl="1"/>
            <a:r>
              <a:rPr lang="en-US" sz="2400" dirty="0" smtClean="0"/>
              <a:t>If it takes 200 </a:t>
            </a:r>
            <a:r>
              <a:rPr lang="en-US" sz="2400" dirty="0" err="1" smtClean="0"/>
              <a:t>ms</a:t>
            </a:r>
            <a:r>
              <a:rPr lang="en-US" sz="2400" dirty="0" smtClean="0"/>
              <a:t> for round trip message between client and server, then server correction for the player character position will be 200 </a:t>
            </a:r>
            <a:r>
              <a:rPr lang="en-US" sz="2400" dirty="0" err="1" smtClean="0"/>
              <a:t>ms</a:t>
            </a:r>
            <a:r>
              <a:rPr lang="en-US" sz="2400" dirty="0" smtClean="0"/>
              <a:t> in the past, .relative to now</a:t>
            </a:r>
            <a:endParaRPr lang="en-US" sz="2400" dirty="0"/>
          </a:p>
        </p:txBody>
      </p:sp>
      <p:cxnSp>
        <p:nvCxnSpPr>
          <p:cNvPr id="5" name="Straight Arrow Connector 4"/>
          <p:cNvCxnSpPr/>
          <p:nvPr/>
        </p:nvCxnSpPr>
        <p:spPr>
          <a:xfrm>
            <a:off x="1600200" y="4648200"/>
            <a:ext cx="66294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600200" y="5638800"/>
            <a:ext cx="66294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4343400"/>
            <a:ext cx="744114" cy="369332"/>
          </a:xfrm>
          <a:prstGeom prst="rect">
            <a:avLst/>
          </a:prstGeom>
          <a:noFill/>
        </p:spPr>
        <p:txBody>
          <a:bodyPr wrap="none" rtlCol="0">
            <a:spAutoFit/>
          </a:bodyPr>
          <a:lstStyle/>
          <a:p>
            <a:r>
              <a:rPr lang="en-US" dirty="0" smtClean="0"/>
              <a:t>Client</a:t>
            </a:r>
            <a:endParaRPr lang="en-US" dirty="0"/>
          </a:p>
        </p:txBody>
      </p:sp>
      <p:sp>
        <p:nvSpPr>
          <p:cNvPr id="8" name="TextBox 7"/>
          <p:cNvSpPr txBox="1"/>
          <p:nvPr/>
        </p:nvSpPr>
        <p:spPr>
          <a:xfrm>
            <a:off x="381000" y="5257800"/>
            <a:ext cx="990600" cy="369332"/>
          </a:xfrm>
          <a:prstGeom prst="rect">
            <a:avLst/>
          </a:prstGeom>
          <a:noFill/>
        </p:spPr>
        <p:txBody>
          <a:bodyPr wrap="square" rtlCol="0">
            <a:spAutoFit/>
          </a:bodyPr>
          <a:lstStyle/>
          <a:p>
            <a:r>
              <a:rPr lang="en-US" dirty="0" smtClean="0"/>
              <a:t>Server</a:t>
            </a:r>
            <a:endParaRPr lang="en-US" dirty="0"/>
          </a:p>
        </p:txBody>
      </p:sp>
      <p:cxnSp>
        <p:nvCxnSpPr>
          <p:cNvPr id="10" name="Straight Connector 9"/>
          <p:cNvCxnSpPr/>
          <p:nvPr/>
        </p:nvCxnSpPr>
        <p:spPr>
          <a:xfrm>
            <a:off x="1600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362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124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86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648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410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72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934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96200" y="4419600"/>
            <a:ext cx="0" cy="16002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327484" y="6096000"/>
            <a:ext cx="540533" cy="369332"/>
          </a:xfrm>
          <a:prstGeom prst="rect">
            <a:avLst/>
          </a:prstGeom>
          <a:noFill/>
        </p:spPr>
        <p:txBody>
          <a:bodyPr wrap="none" rtlCol="0">
            <a:spAutoFit/>
          </a:bodyPr>
          <a:lstStyle/>
          <a:p>
            <a:r>
              <a:rPr lang="en-US" dirty="0" smtClean="0"/>
              <a:t>000</a:t>
            </a:r>
            <a:endParaRPr lang="en-US" dirty="0"/>
          </a:p>
        </p:txBody>
      </p:sp>
      <p:sp>
        <p:nvSpPr>
          <p:cNvPr id="21" name="TextBox 20"/>
          <p:cNvSpPr txBox="1"/>
          <p:nvPr/>
        </p:nvSpPr>
        <p:spPr>
          <a:xfrm>
            <a:off x="2126467" y="6096000"/>
            <a:ext cx="526106" cy="369332"/>
          </a:xfrm>
          <a:prstGeom prst="rect">
            <a:avLst/>
          </a:prstGeom>
          <a:noFill/>
        </p:spPr>
        <p:txBody>
          <a:bodyPr wrap="none" rtlCol="0">
            <a:spAutoFit/>
          </a:bodyPr>
          <a:lstStyle/>
          <a:p>
            <a:r>
              <a:rPr lang="en-US" dirty="0"/>
              <a:t>1</a:t>
            </a:r>
            <a:r>
              <a:rPr lang="en-US" dirty="0" smtClean="0"/>
              <a:t>00</a:t>
            </a:r>
            <a:endParaRPr lang="en-US" dirty="0"/>
          </a:p>
        </p:txBody>
      </p:sp>
      <p:sp>
        <p:nvSpPr>
          <p:cNvPr id="22" name="TextBox 21"/>
          <p:cNvSpPr txBox="1"/>
          <p:nvPr/>
        </p:nvSpPr>
        <p:spPr>
          <a:xfrm>
            <a:off x="2925450" y="6096000"/>
            <a:ext cx="536044" cy="369332"/>
          </a:xfrm>
          <a:prstGeom prst="rect">
            <a:avLst/>
          </a:prstGeom>
          <a:noFill/>
        </p:spPr>
        <p:txBody>
          <a:bodyPr wrap="none" rtlCol="0">
            <a:spAutoFit/>
          </a:bodyPr>
          <a:lstStyle/>
          <a:p>
            <a:r>
              <a:rPr lang="en-US" dirty="0" smtClean="0"/>
              <a:t>200</a:t>
            </a:r>
            <a:endParaRPr lang="en-US" dirty="0"/>
          </a:p>
        </p:txBody>
      </p:sp>
      <p:sp>
        <p:nvSpPr>
          <p:cNvPr id="23" name="TextBox 22"/>
          <p:cNvSpPr txBox="1"/>
          <p:nvPr/>
        </p:nvSpPr>
        <p:spPr>
          <a:xfrm>
            <a:off x="3644223" y="6096000"/>
            <a:ext cx="526106" cy="369332"/>
          </a:xfrm>
          <a:prstGeom prst="rect">
            <a:avLst/>
          </a:prstGeom>
          <a:noFill/>
        </p:spPr>
        <p:txBody>
          <a:bodyPr wrap="none" rtlCol="0">
            <a:spAutoFit/>
          </a:bodyPr>
          <a:lstStyle/>
          <a:p>
            <a:r>
              <a:rPr lang="en-US" dirty="0" smtClean="0"/>
              <a:t>300</a:t>
            </a:r>
            <a:endParaRPr lang="en-US" dirty="0"/>
          </a:p>
        </p:txBody>
      </p:sp>
      <p:sp>
        <p:nvSpPr>
          <p:cNvPr id="24" name="TextBox 23"/>
          <p:cNvSpPr txBox="1"/>
          <p:nvPr/>
        </p:nvSpPr>
        <p:spPr>
          <a:xfrm>
            <a:off x="4396425" y="6096000"/>
            <a:ext cx="540533" cy="369332"/>
          </a:xfrm>
          <a:prstGeom prst="rect">
            <a:avLst/>
          </a:prstGeom>
          <a:noFill/>
        </p:spPr>
        <p:txBody>
          <a:bodyPr wrap="none" rtlCol="0">
            <a:spAutoFit/>
          </a:bodyPr>
          <a:lstStyle/>
          <a:p>
            <a:r>
              <a:rPr lang="en-US" dirty="0" smtClean="0"/>
              <a:t>400</a:t>
            </a:r>
            <a:endParaRPr lang="en-US" dirty="0"/>
          </a:p>
        </p:txBody>
      </p:sp>
      <p:sp>
        <p:nvSpPr>
          <p:cNvPr id="25" name="TextBox 24"/>
          <p:cNvSpPr txBox="1"/>
          <p:nvPr/>
        </p:nvSpPr>
        <p:spPr>
          <a:xfrm>
            <a:off x="5146185" y="6096000"/>
            <a:ext cx="528030" cy="369332"/>
          </a:xfrm>
          <a:prstGeom prst="rect">
            <a:avLst/>
          </a:prstGeom>
          <a:noFill/>
        </p:spPr>
        <p:txBody>
          <a:bodyPr wrap="none" rtlCol="0">
            <a:spAutoFit/>
          </a:bodyPr>
          <a:lstStyle/>
          <a:p>
            <a:r>
              <a:rPr lang="en-US" dirty="0" smtClean="0"/>
              <a:t>500</a:t>
            </a:r>
            <a:endParaRPr lang="en-US" dirty="0"/>
          </a:p>
        </p:txBody>
      </p:sp>
      <p:sp>
        <p:nvSpPr>
          <p:cNvPr id="26" name="TextBox 25"/>
          <p:cNvSpPr txBox="1"/>
          <p:nvPr/>
        </p:nvSpPr>
        <p:spPr>
          <a:xfrm>
            <a:off x="5909147" y="6120063"/>
            <a:ext cx="543739" cy="369332"/>
          </a:xfrm>
          <a:prstGeom prst="rect">
            <a:avLst/>
          </a:prstGeom>
          <a:noFill/>
        </p:spPr>
        <p:txBody>
          <a:bodyPr wrap="none" rtlCol="0">
            <a:spAutoFit/>
          </a:bodyPr>
          <a:lstStyle/>
          <a:p>
            <a:r>
              <a:rPr lang="en-US" dirty="0" smtClean="0"/>
              <a:t>600</a:t>
            </a:r>
            <a:endParaRPr lang="en-US" dirty="0"/>
          </a:p>
        </p:txBody>
      </p:sp>
      <p:sp>
        <p:nvSpPr>
          <p:cNvPr id="27" name="TextBox 26"/>
          <p:cNvSpPr txBox="1"/>
          <p:nvPr/>
        </p:nvSpPr>
        <p:spPr>
          <a:xfrm>
            <a:off x="6680810" y="6096000"/>
            <a:ext cx="521297" cy="369332"/>
          </a:xfrm>
          <a:prstGeom prst="rect">
            <a:avLst/>
          </a:prstGeom>
          <a:noFill/>
        </p:spPr>
        <p:txBody>
          <a:bodyPr wrap="none" rtlCol="0">
            <a:spAutoFit/>
          </a:bodyPr>
          <a:lstStyle/>
          <a:p>
            <a:r>
              <a:rPr lang="en-US" dirty="0" smtClean="0"/>
              <a:t>700</a:t>
            </a:r>
            <a:endParaRPr lang="en-US" dirty="0"/>
          </a:p>
        </p:txBody>
      </p:sp>
      <p:sp>
        <p:nvSpPr>
          <p:cNvPr id="28" name="TextBox 27"/>
          <p:cNvSpPr txBox="1"/>
          <p:nvPr/>
        </p:nvSpPr>
        <p:spPr>
          <a:xfrm>
            <a:off x="7444264" y="6096000"/>
            <a:ext cx="540533" cy="369332"/>
          </a:xfrm>
          <a:prstGeom prst="rect">
            <a:avLst/>
          </a:prstGeom>
          <a:noFill/>
        </p:spPr>
        <p:txBody>
          <a:bodyPr wrap="none" rtlCol="0">
            <a:spAutoFit/>
          </a:bodyPr>
          <a:lstStyle/>
          <a:p>
            <a:r>
              <a:rPr lang="en-US" dirty="0" smtClean="0"/>
              <a:t>800</a:t>
            </a:r>
            <a:endParaRPr lang="en-US" dirty="0"/>
          </a:p>
        </p:txBody>
      </p:sp>
      <p:sp>
        <p:nvSpPr>
          <p:cNvPr id="29" name="TextBox 28"/>
          <p:cNvSpPr txBox="1"/>
          <p:nvPr/>
        </p:nvSpPr>
        <p:spPr>
          <a:xfrm>
            <a:off x="1371599" y="4267200"/>
            <a:ext cx="754867" cy="369332"/>
          </a:xfrm>
          <a:prstGeom prst="rect">
            <a:avLst/>
          </a:prstGeom>
          <a:noFill/>
        </p:spPr>
        <p:txBody>
          <a:bodyPr wrap="square" rtlCol="0">
            <a:spAutoFit/>
          </a:bodyPr>
          <a:lstStyle/>
          <a:p>
            <a:r>
              <a:rPr lang="en-US" dirty="0" smtClean="0"/>
              <a:t>Move</a:t>
            </a:r>
            <a:endParaRPr lang="en-US" dirty="0"/>
          </a:p>
        </p:txBody>
      </p:sp>
      <p:sp>
        <p:nvSpPr>
          <p:cNvPr id="30" name="TextBox 29"/>
          <p:cNvSpPr txBox="1"/>
          <p:nvPr/>
        </p:nvSpPr>
        <p:spPr>
          <a:xfrm>
            <a:off x="2012086" y="5650468"/>
            <a:ext cx="754867" cy="369332"/>
          </a:xfrm>
          <a:prstGeom prst="rect">
            <a:avLst/>
          </a:prstGeom>
          <a:noFill/>
        </p:spPr>
        <p:txBody>
          <a:bodyPr wrap="square" rtlCol="0">
            <a:spAutoFit/>
          </a:bodyPr>
          <a:lstStyle/>
          <a:p>
            <a:r>
              <a:rPr lang="en-US" dirty="0" smtClean="0"/>
              <a:t>Move</a:t>
            </a:r>
            <a:endParaRPr lang="en-US" dirty="0"/>
          </a:p>
        </p:txBody>
      </p:sp>
      <p:sp>
        <p:nvSpPr>
          <p:cNvPr id="31" name="TextBox 30"/>
          <p:cNvSpPr txBox="1"/>
          <p:nvPr/>
        </p:nvSpPr>
        <p:spPr>
          <a:xfrm>
            <a:off x="2362200" y="4234934"/>
            <a:ext cx="1749034" cy="369332"/>
          </a:xfrm>
          <a:prstGeom prst="rect">
            <a:avLst/>
          </a:prstGeom>
          <a:noFill/>
        </p:spPr>
        <p:txBody>
          <a:bodyPr wrap="square" rtlCol="0">
            <a:spAutoFit/>
          </a:bodyPr>
          <a:lstStyle/>
          <a:p>
            <a:r>
              <a:rPr lang="en-US" dirty="0" smtClean="0"/>
              <a:t>Moved 200 </a:t>
            </a:r>
            <a:r>
              <a:rPr lang="en-US" dirty="0" err="1" smtClean="0"/>
              <a:t>ms</a:t>
            </a:r>
            <a:endParaRPr lang="en-US" dirty="0"/>
          </a:p>
        </p:txBody>
      </p:sp>
      <p:sp>
        <p:nvSpPr>
          <p:cNvPr id="32" name="TextBox 31"/>
          <p:cNvSpPr txBox="1"/>
          <p:nvPr/>
        </p:nvSpPr>
        <p:spPr>
          <a:xfrm>
            <a:off x="2451145" y="5219700"/>
            <a:ext cx="1749034" cy="369332"/>
          </a:xfrm>
          <a:prstGeom prst="rect">
            <a:avLst/>
          </a:prstGeom>
          <a:noFill/>
        </p:spPr>
        <p:txBody>
          <a:bodyPr wrap="square" rtlCol="0">
            <a:spAutoFit/>
          </a:bodyPr>
          <a:lstStyle/>
          <a:p>
            <a:r>
              <a:rPr lang="en-US" dirty="0" smtClean="0"/>
              <a:t>Moved 100 </a:t>
            </a:r>
            <a:r>
              <a:rPr lang="en-US" dirty="0" err="1" smtClean="0"/>
              <a:t>ms</a:t>
            </a:r>
            <a:endParaRPr lang="en-US" dirty="0"/>
          </a:p>
        </p:txBody>
      </p:sp>
      <p:cxnSp>
        <p:nvCxnSpPr>
          <p:cNvPr id="34" name="Straight Arrow Connector 33"/>
          <p:cNvCxnSpPr/>
          <p:nvPr/>
        </p:nvCxnSpPr>
        <p:spPr>
          <a:xfrm>
            <a:off x="1600200" y="4648200"/>
            <a:ext cx="685800" cy="940832"/>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2451145" y="4712732"/>
            <a:ext cx="673055" cy="8763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1181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305800" cy="762000"/>
          </a:xfrm>
        </p:spPr>
        <p:txBody>
          <a:bodyPr/>
          <a:lstStyle/>
          <a:p>
            <a:r>
              <a:rPr lang="en-US" dirty="0" smtClean="0"/>
              <a:t>Client-side prediction </a:t>
            </a:r>
            <a:r>
              <a:rPr lang="en-US" dirty="0" err="1" smtClean="0"/>
              <a:t>soln</a:t>
            </a:r>
            <a:endParaRPr lang="en-US" dirty="0"/>
          </a:p>
        </p:txBody>
      </p:sp>
      <p:sp>
        <p:nvSpPr>
          <p:cNvPr id="3" name="Content Placeholder 2"/>
          <p:cNvSpPr>
            <a:spLocks noGrp="1"/>
          </p:cNvSpPr>
          <p:nvPr>
            <p:ph idx="1"/>
          </p:nvPr>
        </p:nvSpPr>
        <p:spPr>
          <a:xfrm>
            <a:off x="76200" y="762000"/>
            <a:ext cx="8839200" cy="5867400"/>
          </a:xfrm>
        </p:spPr>
        <p:txBody>
          <a:bodyPr>
            <a:noAutofit/>
          </a:bodyPr>
          <a:lstStyle/>
          <a:p>
            <a:r>
              <a:rPr lang="en-US" sz="2800" dirty="0" smtClean="0"/>
              <a:t>Keep a buffer of past local state (and input) for each entity</a:t>
            </a:r>
          </a:p>
          <a:p>
            <a:r>
              <a:rPr lang="en-US" sz="2800" dirty="0" smtClean="0"/>
              <a:t>When client gets correction from server</a:t>
            </a:r>
          </a:p>
          <a:p>
            <a:pPr lvl="1"/>
            <a:r>
              <a:rPr lang="en-US" sz="2400" dirty="0" smtClean="0"/>
              <a:t>Discard state older than server state</a:t>
            </a:r>
          </a:p>
          <a:p>
            <a:pPr lvl="1"/>
            <a:r>
              <a:rPr lang="en-US" sz="2400" dirty="0" smtClean="0"/>
              <a:t>Simulate from server state to now</a:t>
            </a:r>
          </a:p>
          <a:p>
            <a:pPr lvl="2"/>
            <a:r>
              <a:rPr lang="en-US" sz="2000" dirty="0" smtClean="0">
                <a:sym typeface="Wingdings" panose="05000000000000000000" pitchFamily="2" charset="2"/>
              </a:rPr>
              <a:t>This is your (client entity) new predicted position using latest info from server</a:t>
            </a:r>
            <a:endParaRPr lang="en-US" sz="2000" dirty="0" smtClean="0"/>
          </a:p>
          <a:p>
            <a:pPr lvl="1"/>
            <a:r>
              <a:rPr lang="en-US" sz="2400" dirty="0" smtClean="0"/>
              <a:t>Look at the difference in position</a:t>
            </a:r>
          </a:p>
          <a:p>
            <a:pPr lvl="2"/>
            <a:r>
              <a:rPr lang="en-US" sz="2000" dirty="0" smtClean="0"/>
              <a:t>Between the predicted position and your current position </a:t>
            </a:r>
            <a:r>
              <a:rPr lang="en-US" sz="2000" dirty="0" smtClean="0">
                <a:sym typeface="Wingdings" panose="05000000000000000000" pitchFamily="2" charset="2"/>
              </a:rPr>
              <a:t> </a:t>
            </a:r>
            <a:r>
              <a:rPr lang="en-US" sz="2000" dirty="0" err="1" smtClean="0">
                <a:sym typeface="Wingdings" panose="05000000000000000000" pitchFamily="2" charset="2"/>
              </a:rPr>
              <a:t>pDiff</a:t>
            </a:r>
            <a:endParaRPr lang="en-US" sz="2000" dirty="0" smtClean="0">
              <a:sym typeface="Wingdings" panose="05000000000000000000" pitchFamily="2" charset="2"/>
            </a:endParaRPr>
          </a:p>
          <a:p>
            <a:pPr lvl="1"/>
            <a:r>
              <a:rPr lang="en-US" sz="2400" dirty="0" smtClean="0">
                <a:sym typeface="Wingdings" panose="05000000000000000000" pitchFamily="2" charset="2"/>
              </a:rPr>
              <a:t>Note network latency </a:t>
            </a:r>
          </a:p>
          <a:p>
            <a:pPr lvl="1"/>
            <a:r>
              <a:rPr lang="en-US" sz="2400" dirty="0" smtClean="0">
                <a:sym typeface="Wingdings" panose="05000000000000000000" pitchFamily="2" charset="2"/>
              </a:rPr>
              <a:t>Keep simulating forward from current position, but interpolate to eliminate </a:t>
            </a:r>
            <a:r>
              <a:rPr lang="en-US" sz="2400" dirty="0" err="1" smtClean="0">
                <a:sym typeface="Wingdings" panose="05000000000000000000" pitchFamily="2" charset="2"/>
              </a:rPr>
              <a:t>pDiff</a:t>
            </a:r>
            <a:r>
              <a:rPr lang="en-US" sz="2400" dirty="0" smtClean="0">
                <a:sym typeface="Wingdings" panose="05000000000000000000" pitchFamily="2" charset="2"/>
              </a:rPr>
              <a:t> within latency amount of time</a:t>
            </a:r>
          </a:p>
          <a:p>
            <a:pPr lvl="1"/>
            <a:r>
              <a:rPr lang="en-US" sz="2400" dirty="0" smtClean="0">
                <a:sym typeface="Wingdings" panose="05000000000000000000" pitchFamily="2" charset="2"/>
              </a:rPr>
              <a:t>By the time you next get a correction from server, your predicted position should be your current position!</a:t>
            </a:r>
            <a:endParaRPr lang="en-US" sz="2400" dirty="0"/>
          </a:p>
        </p:txBody>
      </p:sp>
    </p:spTree>
    <p:extLst>
      <p:ext uri="{BB962C8B-B14F-4D97-AF65-F5344CB8AC3E}">
        <p14:creationId xmlns:p14="http://schemas.microsoft.com/office/powerpoint/2010/main" val="3706305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1524000"/>
          </a:xfrm>
        </p:spPr>
        <p:txBody>
          <a:bodyPr/>
          <a:lstStyle/>
          <a:p>
            <a:r>
              <a:rPr lang="en-US" dirty="0" smtClean="0"/>
              <a:t>How do you network games?</a:t>
            </a:r>
            <a:br>
              <a:rPr lang="en-US" dirty="0" smtClean="0"/>
            </a:br>
            <a:r>
              <a:rPr lang="en-US" dirty="0" err="1" smtClean="0"/>
              <a:t>OpenEcslent</a:t>
            </a:r>
            <a:r>
              <a:rPr lang="en-US" dirty="0" smtClean="0"/>
              <a:t> Networking:</a:t>
            </a:r>
            <a:endParaRPr lang="en-US" dirty="0"/>
          </a:p>
        </p:txBody>
      </p:sp>
      <p:sp>
        <p:nvSpPr>
          <p:cNvPr id="3" name="Rounded Rectangle 2"/>
          <p:cNvSpPr/>
          <p:nvPr/>
        </p:nvSpPr>
        <p:spPr>
          <a:xfrm>
            <a:off x="15240" y="2362200"/>
            <a:ext cx="2667000" cy="2895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Server</a:t>
            </a:r>
          </a:p>
          <a:p>
            <a:pPr algn="ctr"/>
            <a:r>
              <a:rPr lang="en-US" dirty="0" smtClean="0"/>
              <a:t>Running game</a:t>
            </a:r>
            <a:endParaRPr lang="en-US" dirty="0"/>
          </a:p>
        </p:txBody>
      </p:sp>
      <p:sp>
        <p:nvSpPr>
          <p:cNvPr id="4" name="Rounded Rectangle 3"/>
          <p:cNvSpPr/>
          <p:nvPr/>
        </p:nvSpPr>
        <p:spPr>
          <a:xfrm>
            <a:off x="6400800" y="2362200"/>
            <a:ext cx="2667000" cy="2895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Client</a:t>
            </a:r>
          </a:p>
          <a:p>
            <a:pPr algn="ctr"/>
            <a:r>
              <a:rPr lang="en-US" dirty="0" smtClean="0"/>
              <a:t>Running game</a:t>
            </a:r>
            <a:endParaRPr lang="en-US" dirty="0"/>
          </a:p>
        </p:txBody>
      </p:sp>
      <p:sp>
        <p:nvSpPr>
          <p:cNvPr id="5" name="Left Arrow 4"/>
          <p:cNvSpPr/>
          <p:nvPr/>
        </p:nvSpPr>
        <p:spPr>
          <a:xfrm>
            <a:off x="2682240" y="4495800"/>
            <a:ext cx="3718560" cy="228600"/>
          </a:xfrm>
          <a:prstGeom prst="lef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682240" y="2971800"/>
            <a:ext cx="3718560" cy="228600"/>
          </a:xfrm>
          <a:prstGeom prst="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682240" y="3727966"/>
            <a:ext cx="3718560" cy="228600"/>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657600" y="2907268"/>
            <a:ext cx="1447800" cy="369332"/>
          </a:xfrm>
          <a:prstGeom prst="rect">
            <a:avLst/>
          </a:prstGeom>
          <a:noFill/>
        </p:spPr>
        <p:txBody>
          <a:bodyPr wrap="square" rtlCol="0">
            <a:spAutoFit/>
          </a:bodyPr>
          <a:lstStyle/>
          <a:p>
            <a:r>
              <a:rPr lang="en-US" dirty="0" smtClean="0"/>
              <a:t>Commands</a:t>
            </a:r>
            <a:endParaRPr lang="en-US" dirty="0"/>
          </a:p>
        </p:txBody>
      </p:sp>
      <p:pic>
        <p:nvPicPr>
          <p:cNvPr id="1028" name="Picture 4" descr="C:\Users\Sushil Louis\AppData\Local\Microsoft\Windows\Temporary Internet Files\Content.IE5\4HO25GOR\MP90043080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5263487"/>
            <a:ext cx="993056"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Sushil Louis\AppData\Local\Microsoft\Windows\Temporary Internet Files\Content.IE5\36299QYM\MP90043080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7190" y="5257800"/>
            <a:ext cx="980405" cy="12954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733800" y="4419600"/>
            <a:ext cx="1447800" cy="369332"/>
          </a:xfrm>
          <a:prstGeom prst="rect">
            <a:avLst/>
          </a:prstGeom>
          <a:noFill/>
        </p:spPr>
        <p:txBody>
          <a:bodyPr wrap="square" rtlCol="0">
            <a:spAutoFit/>
          </a:bodyPr>
          <a:lstStyle/>
          <a:p>
            <a:r>
              <a:rPr lang="en-US" dirty="0" smtClean="0"/>
              <a:t>Commands</a:t>
            </a:r>
            <a:endParaRPr lang="en-US" dirty="0"/>
          </a:p>
        </p:txBody>
      </p:sp>
      <p:sp>
        <p:nvSpPr>
          <p:cNvPr id="15" name="TextBox 14"/>
          <p:cNvSpPr txBox="1"/>
          <p:nvPr/>
        </p:nvSpPr>
        <p:spPr>
          <a:xfrm>
            <a:off x="3276600" y="3657600"/>
            <a:ext cx="2362200" cy="369332"/>
          </a:xfrm>
          <a:prstGeom prst="rect">
            <a:avLst/>
          </a:prstGeom>
          <a:noFill/>
        </p:spPr>
        <p:txBody>
          <a:bodyPr wrap="square" rtlCol="0">
            <a:spAutoFit/>
          </a:bodyPr>
          <a:lstStyle/>
          <a:p>
            <a:r>
              <a:rPr lang="en-US" dirty="0" smtClean="0"/>
              <a:t>Server game state</a:t>
            </a:r>
            <a:endParaRPr lang="en-US" dirty="0"/>
          </a:p>
        </p:txBody>
      </p:sp>
    </p:spTree>
    <p:extLst>
      <p:ext uri="{BB962C8B-B14F-4D97-AF65-F5344CB8AC3E}">
        <p14:creationId xmlns:p14="http://schemas.microsoft.com/office/powerpoint/2010/main" val="2410660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1524000"/>
          </a:xfrm>
          <a:ln>
            <a:solidFill>
              <a:schemeClr val="tx2"/>
            </a:solidFill>
          </a:ln>
        </p:spPr>
        <p:txBody>
          <a:bodyPr/>
          <a:lstStyle/>
          <a:p>
            <a:r>
              <a:rPr lang="en-US" dirty="0" smtClean="0"/>
              <a:t>How do you network games?</a:t>
            </a:r>
            <a:br>
              <a:rPr lang="en-US" dirty="0" smtClean="0"/>
            </a:br>
            <a:r>
              <a:rPr lang="en-US" dirty="0" err="1" smtClean="0"/>
              <a:t>OpenEcslent</a:t>
            </a:r>
            <a:r>
              <a:rPr lang="en-US" dirty="0" smtClean="0"/>
              <a:t> Networking:</a:t>
            </a:r>
            <a:endParaRPr lang="en-US" dirty="0"/>
          </a:p>
        </p:txBody>
      </p:sp>
      <p:sp>
        <p:nvSpPr>
          <p:cNvPr id="16" name="Freeform 15"/>
          <p:cNvSpPr/>
          <p:nvPr/>
        </p:nvSpPr>
        <p:spPr>
          <a:xfrm>
            <a:off x="2743199" y="2286000"/>
            <a:ext cx="1828800" cy="434340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endParaRPr lang="en-US" sz="1800" b="0" i="0" u="none" strike="noStrike" kern="1200" dirty="0">
              <a:ln>
                <a:noFill/>
              </a:ln>
              <a:latin typeface="Liberation Sans" pitchFamily="18"/>
              <a:ea typeface="DejaVu Sans" pitchFamily="2"/>
              <a:cs typeface="DejaVu Sans" pitchFamily="2"/>
            </a:endParaRPr>
          </a:p>
          <a:p>
            <a:pPr marL="0" marR="0" lvl="0" indent="0" algn="ctr" rtl="0" hangingPunct="0">
              <a:lnSpc>
                <a:spcPct val="100000"/>
              </a:lnSpc>
              <a:spcBef>
                <a:spcPts val="0"/>
              </a:spcBef>
              <a:spcAft>
                <a:spcPts val="0"/>
              </a:spcAft>
              <a:buNone/>
              <a:tabLst/>
            </a:pPr>
            <a:r>
              <a:rPr lang="en-US" sz="1800" b="0" i="0" u="none" strike="noStrike" kern="1200" dirty="0">
                <a:ln>
                  <a:noFill/>
                </a:ln>
                <a:latin typeface="Liberation Sans" pitchFamily="18"/>
                <a:ea typeface="DejaVu Sans" pitchFamily="2"/>
                <a:cs typeface="DejaVu Sans" pitchFamily="2"/>
              </a:rPr>
              <a:t>Game Engine</a:t>
            </a:r>
          </a:p>
        </p:txBody>
      </p:sp>
      <p:sp>
        <p:nvSpPr>
          <p:cNvPr id="17" name="Freeform 16"/>
          <p:cNvSpPr/>
          <p:nvPr/>
        </p:nvSpPr>
        <p:spPr>
          <a:xfrm>
            <a:off x="3200400" y="2286000"/>
            <a:ext cx="1371599" cy="137159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Gfx</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Mgr</a:t>
            </a:r>
          </a:p>
          <a:p>
            <a:pPr marL="0" marR="0" lvl="0" indent="0" algn="ctr" rtl="0" hangingPunct="0">
              <a:lnSpc>
                <a:spcPct val="100000"/>
              </a:lnSpc>
              <a:spcBef>
                <a:spcPts val="0"/>
              </a:spcBef>
              <a:spcAft>
                <a:spcPts val="0"/>
              </a:spcAft>
              <a:buNone/>
              <a:tabLst/>
            </a:pPr>
            <a:endParaRPr lang="en-US" sz="1800" b="0" i="0" u="none" strike="noStrike" kern="1200">
              <a:ln>
                <a:noFill/>
              </a:ln>
              <a:latin typeface="Liberation Sans" pitchFamily="18"/>
              <a:ea typeface="DejaVu Sans" pitchFamily="2"/>
              <a:cs typeface="DejaVu Sans" pitchFamily="2"/>
            </a:endParaRPr>
          </a:p>
        </p:txBody>
      </p:sp>
      <p:sp>
        <p:nvSpPr>
          <p:cNvPr id="18" name="Freeform 17"/>
          <p:cNvSpPr/>
          <p:nvPr/>
        </p:nvSpPr>
        <p:spPr>
          <a:xfrm>
            <a:off x="3200400" y="3200400"/>
            <a:ext cx="1371599" cy="137159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Entity</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Mgr</a:t>
            </a:r>
          </a:p>
        </p:txBody>
      </p:sp>
      <p:sp>
        <p:nvSpPr>
          <p:cNvPr id="19" name="Freeform 18"/>
          <p:cNvSpPr/>
          <p:nvPr/>
        </p:nvSpPr>
        <p:spPr>
          <a:xfrm>
            <a:off x="3200400" y="4114800"/>
            <a:ext cx="1371599" cy="137159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Network</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Mgr</a:t>
            </a:r>
          </a:p>
        </p:txBody>
      </p:sp>
      <p:sp>
        <p:nvSpPr>
          <p:cNvPr id="20" name="Freeform 19"/>
          <p:cNvSpPr/>
          <p:nvPr/>
        </p:nvSpPr>
        <p:spPr>
          <a:xfrm>
            <a:off x="3657600" y="5257800"/>
            <a:ext cx="457200" cy="4572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rtl="0" hangingPunct="0">
              <a:lnSpc>
                <a:spcPct val="100000"/>
              </a:lnSpc>
              <a:spcBef>
                <a:spcPts val="0"/>
              </a:spcBef>
              <a:spcAft>
                <a:spcPts val="0"/>
              </a:spcAft>
              <a:buNone/>
              <a:tabLst/>
            </a:pPr>
            <a:endParaRPr lang="en-US" sz="1800" b="0" i="0" u="none" strike="noStrike" kern="1200">
              <a:ln>
                <a:noFill/>
              </a:ln>
              <a:latin typeface="Liberation Sans" pitchFamily="18"/>
              <a:ea typeface="DejaVu Sans" pitchFamily="2"/>
              <a:cs typeface="DejaVu Sans" pitchFamily="2"/>
            </a:endParaRPr>
          </a:p>
        </p:txBody>
      </p:sp>
      <p:sp>
        <p:nvSpPr>
          <p:cNvPr id="21" name="Freeform 20"/>
          <p:cNvSpPr/>
          <p:nvPr/>
        </p:nvSpPr>
        <p:spPr>
          <a:xfrm>
            <a:off x="3657600" y="5486399"/>
            <a:ext cx="457200" cy="4572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rtl="0" hangingPunct="0">
              <a:lnSpc>
                <a:spcPct val="100000"/>
              </a:lnSpc>
              <a:spcBef>
                <a:spcPts val="0"/>
              </a:spcBef>
              <a:spcAft>
                <a:spcPts val="0"/>
              </a:spcAft>
              <a:buNone/>
              <a:tabLst/>
            </a:pPr>
            <a:endParaRPr lang="en-US" sz="1800" b="0" i="0" u="none" strike="noStrike" kern="1200">
              <a:ln>
                <a:noFill/>
              </a:ln>
              <a:latin typeface="Liberation Sans" pitchFamily="18"/>
              <a:ea typeface="DejaVu Sans" pitchFamily="2"/>
              <a:cs typeface="DejaVu Sans" pitchFamily="2"/>
            </a:endParaRPr>
          </a:p>
        </p:txBody>
      </p:sp>
      <p:sp>
        <p:nvSpPr>
          <p:cNvPr id="22" name="Freeform 21"/>
          <p:cNvSpPr/>
          <p:nvPr/>
        </p:nvSpPr>
        <p:spPr>
          <a:xfrm>
            <a:off x="3657600" y="5715000"/>
            <a:ext cx="457200" cy="4572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rtl="0" hangingPunct="0">
              <a:lnSpc>
                <a:spcPct val="100000"/>
              </a:lnSpc>
              <a:spcBef>
                <a:spcPts val="0"/>
              </a:spcBef>
              <a:spcAft>
                <a:spcPts val="0"/>
              </a:spcAft>
              <a:buNone/>
              <a:tabLst/>
            </a:pPr>
            <a:endParaRPr lang="en-US" sz="1800" b="0" i="0" u="none" strike="noStrike" kern="1200">
              <a:ln>
                <a:noFill/>
              </a:ln>
              <a:latin typeface="Liberation Sans" pitchFamily="18"/>
              <a:ea typeface="DejaVu Sans" pitchFamily="2"/>
              <a:cs typeface="DejaVu Sans" pitchFamily="2"/>
            </a:endParaRPr>
          </a:p>
        </p:txBody>
      </p:sp>
      <p:sp>
        <p:nvSpPr>
          <p:cNvPr id="23" name="Freeform 22"/>
          <p:cNvSpPr/>
          <p:nvPr/>
        </p:nvSpPr>
        <p:spPr>
          <a:xfrm>
            <a:off x="5257800" y="3200400"/>
            <a:ext cx="1371599" cy="137159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Network</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Sender</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Thread</a:t>
            </a:r>
          </a:p>
        </p:txBody>
      </p:sp>
      <p:sp>
        <p:nvSpPr>
          <p:cNvPr id="24" name="Freeform 23"/>
          <p:cNvSpPr/>
          <p:nvPr/>
        </p:nvSpPr>
        <p:spPr>
          <a:xfrm>
            <a:off x="5257800" y="5257800"/>
            <a:ext cx="1371599" cy="1371599"/>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99CCFF"/>
          </a:solidFill>
          <a:ln w="0">
            <a:solidFill>
              <a:schemeClr val="tx2"/>
            </a:solidFill>
            <a:prstDash val="solid"/>
          </a:ln>
        </p:spPr>
        <p:txBody>
          <a:bodyPr vert="horz" lIns="90000" tIns="45000" rIns="90000" bIns="45000" anchor="ctr" anchorCtr="0" compatLnSpc="0"/>
          <a:lstStyle/>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Network</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Receiver</a:t>
            </a:r>
          </a:p>
          <a:p>
            <a:pPr marL="0" marR="0" lvl="0" indent="0" algn="ctr" rtl="0" hangingPunct="0">
              <a:lnSpc>
                <a:spcPct val="100000"/>
              </a:lnSpc>
              <a:spcBef>
                <a:spcPts val="0"/>
              </a:spcBef>
              <a:spcAft>
                <a:spcPts val="0"/>
              </a:spcAft>
              <a:buNone/>
              <a:tabLst/>
            </a:pPr>
            <a:r>
              <a:rPr lang="en-US" sz="1800" b="0" i="0" u="none" strike="noStrike" kern="1200">
                <a:ln>
                  <a:noFill/>
                </a:ln>
                <a:latin typeface="Liberation Sans" pitchFamily="18"/>
                <a:ea typeface="DejaVu Sans" pitchFamily="2"/>
                <a:cs typeface="DejaVu Sans" pitchFamily="2"/>
              </a:rPr>
              <a:t>Thread</a:t>
            </a:r>
          </a:p>
        </p:txBody>
      </p:sp>
      <p:cxnSp>
        <p:nvCxnSpPr>
          <p:cNvPr id="25" name="Elbow Connector 24"/>
          <p:cNvCxnSpPr>
            <a:stCxn id="19" idx="1"/>
          </p:cNvCxnSpPr>
          <p:nvPr/>
        </p:nvCxnSpPr>
        <p:spPr>
          <a:xfrm flipV="1">
            <a:off x="4572000" y="3886200"/>
            <a:ext cx="685800" cy="914400"/>
          </a:xfrm>
          <a:prstGeom prst="bentConnector3">
            <a:avLst/>
          </a:prstGeom>
          <a:noFill/>
          <a:ln w="0">
            <a:solidFill>
              <a:schemeClr val="tx2"/>
            </a:solidFill>
            <a:prstDash val="solid"/>
            <a:headEnd type="arrow"/>
            <a:tailEnd type="arrow"/>
          </a:ln>
        </p:spPr>
      </p:cxnSp>
      <p:cxnSp>
        <p:nvCxnSpPr>
          <p:cNvPr id="26" name="Elbow Connector 25"/>
          <p:cNvCxnSpPr>
            <a:stCxn id="19" idx="1"/>
          </p:cNvCxnSpPr>
          <p:nvPr/>
        </p:nvCxnSpPr>
        <p:spPr>
          <a:xfrm>
            <a:off x="4572000" y="4800600"/>
            <a:ext cx="685800" cy="1143000"/>
          </a:xfrm>
          <a:prstGeom prst="bentConnector3">
            <a:avLst/>
          </a:prstGeom>
          <a:noFill/>
          <a:ln w="0">
            <a:solidFill>
              <a:schemeClr val="tx2"/>
            </a:solidFill>
            <a:prstDash val="solid"/>
            <a:headEnd type="arrow"/>
            <a:tailEnd type="arrow"/>
          </a:ln>
        </p:spPr>
      </p:cxnSp>
      <p:sp>
        <p:nvSpPr>
          <p:cNvPr id="27" name="TextBox 26"/>
          <p:cNvSpPr txBox="1"/>
          <p:nvPr/>
        </p:nvSpPr>
        <p:spPr>
          <a:xfrm>
            <a:off x="2743199" y="1600200"/>
            <a:ext cx="1828800" cy="657360"/>
          </a:xfrm>
          <a:prstGeom prst="rect">
            <a:avLst/>
          </a:prstGeom>
          <a:noFill/>
          <a:ln>
            <a:solidFill>
              <a:schemeClr val="tx2"/>
            </a:solidFill>
          </a:ln>
        </p:spPr>
        <p:txBody>
          <a:bodyPr vert="horz" lIns="90000" tIns="45000" rIns="90000" bIns="45000" compatLnSpc="0">
            <a:spAutoFit/>
          </a:bodyPr>
          <a:lstStyle/>
          <a:p>
            <a:pPr marL="0" marR="0" lvl="0" indent="0" rtl="0" hangingPunct="0">
              <a:lnSpc>
                <a:spcPct val="100000"/>
              </a:lnSpc>
              <a:spcBef>
                <a:spcPts val="0"/>
              </a:spcBef>
              <a:spcAft>
                <a:spcPts val="0"/>
              </a:spcAft>
              <a:buNone/>
              <a:tabLst/>
              <a:defRPr sz="4000"/>
            </a:pPr>
            <a:r>
              <a:rPr lang="en-US" sz="4000" b="0" i="0" u="none" strike="noStrike" kern="1200" dirty="0">
                <a:ln>
                  <a:noFill/>
                </a:ln>
                <a:latin typeface="Liberation Sans" pitchFamily="18"/>
                <a:ea typeface="DejaVu Sans" pitchFamily="2"/>
                <a:cs typeface="DejaVu Sans" pitchFamily="2"/>
              </a:rPr>
              <a:t>tick</a:t>
            </a:r>
          </a:p>
        </p:txBody>
      </p:sp>
      <p:sp>
        <p:nvSpPr>
          <p:cNvPr id="28" name="TextBox 27"/>
          <p:cNvSpPr txBox="1"/>
          <p:nvPr/>
        </p:nvSpPr>
        <p:spPr>
          <a:xfrm>
            <a:off x="5257800" y="2003039"/>
            <a:ext cx="1371599" cy="1197359"/>
          </a:xfrm>
          <a:prstGeom prst="rect">
            <a:avLst/>
          </a:prstGeom>
          <a:noFill/>
          <a:ln>
            <a:solidFill>
              <a:schemeClr val="tx2"/>
            </a:solidFill>
          </a:ln>
        </p:spPr>
        <p:txBody>
          <a:bodyPr vert="horz" lIns="90000" tIns="45000" rIns="90000" bIns="45000" compatLnSpc="0">
            <a:spAutoFit/>
          </a:bodyPr>
          <a:lstStyle/>
          <a:p>
            <a:pPr marL="0" marR="0" lvl="0" indent="0" rtl="0" hangingPunct="0">
              <a:lnSpc>
                <a:spcPct val="100000"/>
              </a:lnSpc>
              <a:spcBef>
                <a:spcPts val="0"/>
              </a:spcBef>
              <a:spcAft>
                <a:spcPts val="0"/>
              </a:spcAft>
              <a:buNone/>
              <a:tabLst/>
              <a:defRPr sz="2600"/>
            </a:pPr>
            <a:r>
              <a:rPr lang="en-US" sz="2600" b="0" i="0" u="none" strike="noStrike" kern="1200">
                <a:ln>
                  <a:noFill/>
                </a:ln>
                <a:latin typeface="Liberation Sans" pitchFamily="18"/>
                <a:ea typeface="DejaVu Sans" pitchFamily="2"/>
                <a:cs typeface="DejaVu Sans" pitchFamily="2"/>
              </a:rPr>
              <a:t>Thread run loops</a:t>
            </a:r>
          </a:p>
        </p:txBody>
      </p:sp>
    </p:spTree>
    <p:extLst>
      <p:ext uri="{BB962C8B-B14F-4D97-AF65-F5344CB8AC3E}">
        <p14:creationId xmlns:p14="http://schemas.microsoft.com/office/powerpoint/2010/main" val="1983255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86200" y="4343400"/>
            <a:ext cx="1371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C1</a:t>
            </a:r>
            <a:endParaRPr lang="en-US" dirty="0"/>
          </a:p>
        </p:txBody>
      </p:sp>
      <p:sp>
        <p:nvSpPr>
          <p:cNvPr id="21" name="Down Arrow 20"/>
          <p:cNvSpPr/>
          <p:nvPr/>
        </p:nvSpPr>
        <p:spPr>
          <a:xfrm>
            <a:off x="6053919" y="2971800"/>
            <a:ext cx="1524000" cy="1295400"/>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state</a:t>
            </a:r>
            <a:endParaRPr lang="en-US" dirty="0"/>
          </a:p>
        </p:txBody>
      </p:sp>
      <p:sp>
        <p:nvSpPr>
          <p:cNvPr id="2" name="Title 1"/>
          <p:cNvSpPr>
            <a:spLocks noGrp="1"/>
          </p:cNvSpPr>
          <p:nvPr>
            <p:ph type="title"/>
          </p:nvPr>
        </p:nvSpPr>
        <p:spPr>
          <a:xfrm>
            <a:off x="0" y="35561"/>
            <a:ext cx="8305800" cy="955040"/>
          </a:xfrm>
        </p:spPr>
        <p:txBody>
          <a:bodyPr/>
          <a:lstStyle/>
          <a:p>
            <a:r>
              <a:rPr lang="en-US" dirty="0" smtClean="0"/>
              <a:t>381 engine</a:t>
            </a:r>
            <a:r>
              <a:rPr lang="en-US" dirty="0" smtClean="0"/>
              <a:t> </a:t>
            </a:r>
            <a:r>
              <a:rPr lang="en-US" dirty="0" smtClean="0"/>
              <a:t>networking</a:t>
            </a:r>
            <a:endParaRPr lang="en-US" dirty="0"/>
          </a:p>
        </p:txBody>
      </p:sp>
      <p:sp>
        <p:nvSpPr>
          <p:cNvPr id="3" name="Content Placeholder 2"/>
          <p:cNvSpPr>
            <a:spLocks noGrp="1"/>
          </p:cNvSpPr>
          <p:nvPr>
            <p:ph sz="quarter" idx="13"/>
          </p:nvPr>
        </p:nvSpPr>
        <p:spPr>
          <a:xfrm>
            <a:off x="0" y="1066800"/>
            <a:ext cx="4343400" cy="5181600"/>
          </a:xfrm>
        </p:spPr>
        <p:txBody>
          <a:bodyPr>
            <a:normAutofit lnSpcReduction="10000"/>
          </a:bodyPr>
          <a:lstStyle/>
          <a:p>
            <a:r>
              <a:rPr lang="en-US" sz="2400" dirty="0" smtClean="0"/>
              <a:t>All machines run the game</a:t>
            </a:r>
          </a:p>
          <a:p>
            <a:r>
              <a:rPr lang="en-US" sz="2400" dirty="0" smtClean="0"/>
              <a:t>Whenever either user gives a command, the network subsystem sends the command and arguments to the server</a:t>
            </a:r>
          </a:p>
          <a:p>
            <a:endParaRPr lang="en-US" sz="2400" dirty="0"/>
          </a:p>
          <a:p>
            <a:r>
              <a:rPr lang="en-US" sz="2400" dirty="0" smtClean="0"/>
              <a:t>Server BROADCASTS game state</a:t>
            </a:r>
            <a:r>
              <a:rPr lang="en-US" sz="2400" dirty="0"/>
              <a:t> </a:t>
            </a:r>
            <a:r>
              <a:rPr lang="en-US" sz="2400" dirty="0" smtClean="0"/>
              <a:t>to all clients</a:t>
            </a:r>
          </a:p>
          <a:p>
            <a:pPr lvl="1"/>
            <a:r>
              <a:rPr lang="en-US" sz="2200" b="1" dirty="0" smtClean="0">
                <a:solidFill>
                  <a:schemeClr val="tx2">
                    <a:lumMod val="60000"/>
                    <a:lumOff val="40000"/>
                  </a:schemeClr>
                </a:solidFill>
              </a:rPr>
              <a:t>Time stamp</a:t>
            </a:r>
          </a:p>
          <a:p>
            <a:pPr lvl="1"/>
            <a:r>
              <a:rPr lang="en-US" sz="2000" dirty="0" err="1" smtClean="0"/>
              <a:t>pos</a:t>
            </a:r>
            <a:r>
              <a:rPr lang="en-US" sz="2000" dirty="0" smtClean="0"/>
              <a:t>, </a:t>
            </a:r>
            <a:r>
              <a:rPr lang="en-US" sz="2000" dirty="0" err="1" smtClean="0"/>
              <a:t>vel</a:t>
            </a:r>
            <a:r>
              <a:rPr lang="en-US" sz="2000" dirty="0" smtClean="0"/>
              <a:t>, orientation, </a:t>
            </a:r>
          </a:p>
          <a:p>
            <a:pPr lvl="1"/>
            <a:r>
              <a:rPr lang="en-US" sz="2000" dirty="0" err="1" smtClean="0"/>
              <a:t>desiredSpeed</a:t>
            </a:r>
            <a:r>
              <a:rPr lang="en-US" sz="2000" dirty="0" smtClean="0"/>
              <a:t>, </a:t>
            </a:r>
            <a:r>
              <a:rPr lang="en-US" sz="2000" dirty="0" err="1" smtClean="0"/>
              <a:t>desiredHeading</a:t>
            </a:r>
            <a:endParaRPr lang="en-US" sz="2000" dirty="0" smtClean="0"/>
          </a:p>
          <a:p>
            <a:r>
              <a:rPr lang="en-US" sz="2400" dirty="0" smtClean="0"/>
              <a:t>Client syncs game state with Server’s state</a:t>
            </a:r>
          </a:p>
        </p:txBody>
      </p:sp>
      <p:sp>
        <p:nvSpPr>
          <p:cNvPr id="5" name="Rounded Rectangle 4"/>
          <p:cNvSpPr/>
          <p:nvPr/>
        </p:nvSpPr>
        <p:spPr>
          <a:xfrm>
            <a:off x="6172200" y="2133600"/>
            <a:ext cx="1371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Server</a:t>
            </a:r>
            <a:endParaRPr lang="en-US" dirty="0"/>
          </a:p>
        </p:txBody>
      </p:sp>
      <p:sp>
        <p:nvSpPr>
          <p:cNvPr id="7" name="Rounded Rectangle 6"/>
          <p:cNvSpPr/>
          <p:nvPr/>
        </p:nvSpPr>
        <p:spPr>
          <a:xfrm>
            <a:off x="5486400" y="4343400"/>
            <a:ext cx="1371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C2</a:t>
            </a:r>
            <a:endParaRPr lang="en-US" dirty="0"/>
          </a:p>
        </p:txBody>
      </p:sp>
      <p:sp>
        <p:nvSpPr>
          <p:cNvPr id="8" name="Rounded Rectangle 7"/>
          <p:cNvSpPr/>
          <p:nvPr/>
        </p:nvSpPr>
        <p:spPr>
          <a:xfrm>
            <a:off x="7696200" y="4343400"/>
            <a:ext cx="1371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C7</a:t>
            </a:r>
            <a:endParaRPr lang="en-US" dirty="0"/>
          </a:p>
        </p:txBody>
      </p:sp>
      <p:cxnSp>
        <p:nvCxnSpPr>
          <p:cNvPr id="11" name="Straight Arrow Connector 10"/>
          <p:cNvCxnSpPr>
            <a:stCxn id="6" idx="0"/>
            <a:endCxn id="5" idx="2"/>
          </p:cNvCxnSpPr>
          <p:nvPr/>
        </p:nvCxnSpPr>
        <p:spPr>
          <a:xfrm flipV="1">
            <a:off x="4572000" y="3124200"/>
            <a:ext cx="2286000" cy="1219200"/>
          </a:xfrm>
          <a:prstGeom prst="straightConnector1">
            <a:avLst/>
          </a:prstGeom>
          <a:ln w="571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0"/>
            <a:endCxn id="5" idx="2"/>
          </p:cNvCxnSpPr>
          <p:nvPr/>
        </p:nvCxnSpPr>
        <p:spPr>
          <a:xfrm flipV="1">
            <a:off x="6172200" y="3124200"/>
            <a:ext cx="685800" cy="1219200"/>
          </a:xfrm>
          <a:prstGeom prst="straightConnector1">
            <a:avLst/>
          </a:prstGeom>
          <a:ln w="571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0"/>
          </p:cNvCxnSpPr>
          <p:nvPr/>
        </p:nvCxnSpPr>
        <p:spPr>
          <a:xfrm flipH="1" flipV="1">
            <a:off x="6705600" y="3124200"/>
            <a:ext cx="1676400" cy="1219200"/>
          </a:xfrm>
          <a:prstGeom prst="straightConnector1">
            <a:avLst/>
          </a:prstGeom>
          <a:ln w="571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72400" y="4152900"/>
            <a:ext cx="1143000" cy="381000"/>
          </a:xfrm>
          <a:prstGeom prst="rect">
            <a:avLst/>
          </a:prstGeom>
          <a:noFill/>
        </p:spPr>
        <p:txBody>
          <a:bodyPr wrap="square" rtlCol="0">
            <a:spAutoFit/>
          </a:bodyPr>
          <a:lstStyle/>
          <a:p>
            <a:r>
              <a:rPr lang="en-US" dirty="0" smtClean="0"/>
              <a:t>dh, ds</a:t>
            </a:r>
            <a:endParaRPr lang="en-US" dirty="0"/>
          </a:p>
        </p:txBody>
      </p:sp>
      <p:sp>
        <p:nvSpPr>
          <p:cNvPr id="19" name="TextBox 18"/>
          <p:cNvSpPr txBox="1"/>
          <p:nvPr/>
        </p:nvSpPr>
        <p:spPr>
          <a:xfrm>
            <a:off x="5600700" y="4152900"/>
            <a:ext cx="1143000" cy="381000"/>
          </a:xfrm>
          <a:prstGeom prst="rect">
            <a:avLst/>
          </a:prstGeom>
          <a:noFill/>
        </p:spPr>
        <p:txBody>
          <a:bodyPr wrap="square" rtlCol="0">
            <a:spAutoFit/>
          </a:bodyPr>
          <a:lstStyle/>
          <a:p>
            <a:r>
              <a:rPr lang="en-US" dirty="0" smtClean="0"/>
              <a:t>dh, ds</a:t>
            </a:r>
            <a:endParaRPr lang="en-US" dirty="0"/>
          </a:p>
        </p:txBody>
      </p:sp>
      <p:sp>
        <p:nvSpPr>
          <p:cNvPr id="20" name="TextBox 19"/>
          <p:cNvSpPr txBox="1"/>
          <p:nvPr/>
        </p:nvSpPr>
        <p:spPr>
          <a:xfrm>
            <a:off x="3922594" y="4152900"/>
            <a:ext cx="1143000" cy="381000"/>
          </a:xfrm>
          <a:prstGeom prst="rect">
            <a:avLst/>
          </a:prstGeom>
          <a:noFill/>
        </p:spPr>
        <p:txBody>
          <a:bodyPr wrap="square" rtlCol="0">
            <a:spAutoFit/>
          </a:bodyPr>
          <a:lstStyle/>
          <a:p>
            <a:r>
              <a:rPr lang="en-US" dirty="0" smtClean="0"/>
              <a:t>dh, ds</a:t>
            </a:r>
            <a:endParaRPr lang="en-US" dirty="0"/>
          </a:p>
        </p:txBody>
      </p:sp>
      <p:pic>
        <p:nvPicPr>
          <p:cNvPr id="2050" name="Picture 2" descr="C:\Users\Sushil Louis\AppData\Local\Microsoft\Windows\Temporary Internet Files\Content.IE5\4HO25GOR\MP90043080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36722" y="5334000"/>
            <a:ext cx="670556" cy="87471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Sushil Louis\AppData\Local\Microsoft\Windows\Temporary Internet Files\Content.IE5\36299QYM\MP90043080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4057" y="5334000"/>
            <a:ext cx="721043" cy="952707"/>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Sushil Louis\AppData\Local\Microsoft\Windows\Temporary Internet Files\Content.IE5\4HO25GOR\MP900422522[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8051432" y="5320352"/>
            <a:ext cx="787768" cy="775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59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Sync</a:t>
            </a:r>
            <a:endParaRPr lang="en-US" dirty="0"/>
          </a:p>
        </p:txBody>
      </p:sp>
      <p:sp>
        <p:nvSpPr>
          <p:cNvPr id="3" name="Content Placeholder 2"/>
          <p:cNvSpPr>
            <a:spLocks noGrp="1"/>
          </p:cNvSpPr>
          <p:nvPr>
            <p:ph idx="1"/>
          </p:nvPr>
        </p:nvSpPr>
        <p:spPr>
          <a:xfrm>
            <a:off x="0" y="1028131"/>
            <a:ext cx="9144000" cy="5867400"/>
          </a:xfrm>
        </p:spPr>
        <p:txBody>
          <a:bodyPr>
            <a:normAutofit/>
          </a:bodyPr>
          <a:lstStyle/>
          <a:p>
            <a:r>
              <a:rPr lang="en-US" dirty="0" smtClean="0"/>
              <a:t>Network thread</a:t>
            </a:r>
          </a:p>
          <a:p>
            <a:pPr lvl="1"/>
            <a:r>
              <a:rPr lang="en-US" dirty="0" smtClean="0"/>
              <a:t>Get data packet</a:t>
            </a:r>
          </a:p>
          <a:p>
            <a:pPr lvl="1"/>
            <a:r>
              <a:rPr lang="en-US" dirty="0" smtClean="0"/>
              <a:t>Put in queue</a:t>
            </a:r>
          </a:p>
          <a:p>
            <a:pPr lvl="1"/>
            <a:endParaRPr lang="en-US" dirty="0"/>
          </a:p>
          <a:p>
            <a:r>
              <a:rPr lang="en-US" sz="2400" dirty="0" smtClean="0"/>
              <a:t>Get LATEST data from queue (</a:t>
            </a:r>
            <a:r>
              <a:rPr lang="en-US" sz="2400" smtClean="0"/>
              <a:t>Game Thread)</a:t>
            </a:r>
            <a:endParaRPr lang="en-US" sz="2400" dirty="0" smtClean="0"/>
          </a:p>
          <a:p>
            <a:r>
              <a:rPr lang="en-US" sz="2400" dirty="0" smtClean="0"/>
              <a:t>Switch (type of data) {</a:t>
            </a:r>
          </a:p>
          <a:p>
            <a:pPr lvl="1"/>
            <a:r>
              <a:rPr lang="en-US" sz="2400" dirty="0" smtClean="0"/>
              <a:t>Case (Game state): (this is in netAspect.py)</a:t>
            </a:r>
          </a:p>
          <a:p>
            <a:pPr lvl="2"/>
            <a:r>
              <a:rPr lang="en-US" sz="2000" dirty="0" smtClean="0"/>
              <a:t>Update latency, t</a:t>
            </a:r>
          </a:p>
          <a:p>
            <a:pPr lvl="2"/>
            <a:r>
              <a:rPr lang="en-US" sz="2000" dirty="0" smtClean="0"/>
              <a:t>For each entity, e,  in data packet</a:t>
            </a:r>
          </a:p>
          <a:p>
            <a:pPr lvl="3"/>
            <a:r>
              <a:rPr lang="en-US" sz="1800" dirty="0" smtClean="0"/>
              <a:t>Get </a:t>
            </a:r>
            <a:r>
              <a:rPr lang="en-US" sz="1800" dirty="0" err="1" smtClean="0"/>
              <a:t>pos</a:t>
            </a:r>
            <a:r>
              <a:rPr lang="en-US" sz="1800" dirty="0" smtClean="0"/>
              <a:t>, </a:t>
            </a:r>
            <a:r>
              <a:rPr lang="en-US" sz="1800" dirty="0" err="1" smtClean="0"/>
              <a:t>ori</a:t>
            </a:r>
            <a:r>
              <a:rPr lang="en-US" sz="1800" dirty="0" smtClean="0"/>
              <a:t> of entity, from t seconds ago </a:t>
            </a:r>
          </a:p>
          <a:p>
            <a:pPr lvl="3"/>
            <a:r>
              <a:rPr lang="en-US" sz="1800" dirty="0" smtClean="0"/>
              <a:t>Predict where server entity will be now, if it was at </a:t>
            </a:r>
            <a:r>
              <a:rPr lang="en-US" sz="1800" dirty="0" err="1" smtClean="0"/>
              <a:t>pos</a:t>
            </a:r>
            <a:r>
              <a:rPr lang="en-US" sz="1800" dirty="0" smtClean="0"/>
              <a:t>, t seconds ago (physics)</a:t>
            </a:r>
          </a:p>
          <a:p>
            <a:pPr lvl="3"/>
            <a:r>
              <a:rPr lang="en-US" sz="1800" dirty="0" smtClean="0"/>
              <a:t>Predict server entity’s orientation, if it was at </a:t>
            </a:r>
            <a:r>
              <a:rPr lang="en-US" sz="1800" dirty="0" err="1" smtClean="0"/>
              <a:t>ori</a:t>
            </a:r>
            <a:r>
              <a:rPr lang="en-US" sz="1800" dirty="0" smtClean="0"/>
              <a:t>, t seconds ago (physics)</a:t>
            </a:r>
          </a:p>
          <a:p>
            <a:pPr lvl="3"/>
            <a:r>
              <a:rPr lang="en-US" sz="1800" dirty="0" smtClean="0"/>
              <a:t>Look at the difference in current and predicted </a:t>
            </a:r>
            <a:r>
              <a:rPr lang="en-US" sz="1800" dirty="0" err="1" smtClean="0"/>
              <a:t>pos</a:t>
            </a:r>
            <a:r>
              <a:rPr lang="en-US" sz="1800" dirty="0" smtClean="0"/>
              <a:t> and </a:t>
            </a:r>
            <a:r>
              <a:rPr lang="en-US" sz="1800" dirty="0" err="1" smtClean="0"/>
              <a:t>ori</a:t>
            </a:r>
            <a:r>
              <a:rPr lang="en-US" sz="1800" dirty="0" smtClean="0"/>
              <a:t>. Using this difference</a:t>
            </a:r>
          </a:p>
          <a:p>
            <a:pPr lvl="3"/>
            <a:r>
              <a:rPr lang="en-US" sz="1800" dirty="0" smtClean="0"/>
              <a:t>Interpolate over t seconds to move entity from current </a:t>
            </a:r>
            <a:r>
              <a:rPr lang="en-US" sz="1800" dirty="0" err="1" smtClean="0"/>
              <a:t>pos</a:t>
            </a:r>
            <a:r>
              <a:rPr lang="en-US" sz="1800" dirty="0" smtClean="0"/>
              <a:t> to predicted </a:t>
            </a:r>
            <a:r>
              <a:rPr lang="en-US" sz="1800" dirty="0" err="1" smtClean="0"/>
              <a:t>pos</a:t>
            </a:r>
            <a:endParaRPr lang="en-US" sz="1800" dirty="0" smtClean="0"/>
          </a:p>
          <a:p>
            <a:pPr lvl="3"/>
            <a:r>
              <a:rPr lang="en-US" sz="1800" dirty="0" smtClean="0"/>
              <a:t>Interpolate over t seconds to move entity from current </a:t>
            </a:r>
            <a:r>
              <a:rPr lang="en-US" sz="1800" dirty="0" err="1" smtClean="0"/>
              <a:t>ori</a:t>
            </a:r>
            <a:r>
              <a:rPr lang="en-US" sz="1800" dirty="0" smtClean="0"/>
              <a:t> to predicted </a:t>
            </a:r>
            <a:r>
              <a:rPr lang="en-US" sz="1800" dirty="0" err="1" smtClean="0"/>
              <a:t>ori</a:t>
            </a:r>
            <a:endParaRPr lang="en-US" sz="1800" dirty="0" smtClean="0"/>
          </a:p>
          <a:p>
            <a:pPr lvl="4"/>
            <a:endParaRPr lang="en-US" sz="1600" dirty="0"/>
          </a:p>
        </p:txBody>
      </p:sp>
    </p:spTree>
    <p:extLst>
      <p:ext uri="{BB962C8B-B14F-4D97-AF65-F5344CB8AC3E}">
        <p14:creationId xmlns:p14="http://schemas.microsoft.com/office/powerpoint/2010/main" val="3604595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09600" y="3774744"/>
            <a:ext cx="8153400" cy="1447800"/>
          </a:xfrm>
          <a:prstGeom prst="roundRect">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UDP packets</a:t>
            </a:r>
            <a:endParaRPr lang="en-US" dirty="0"/>
          </a:p>
        </p:txBody>
      </p:sp>
      <p:sp>
        <p:nvSpPr>
          <p:cNvPr id="3" name="Content Placeholder 2"/>
          <p:cNvSpPr>
            <a:spLocks noGrp="1"/>
          </p:cNvSpPr>
          <p:nvPr>
            <p:ph idx="1"/>
          </p:nvPr>
        </p:nvSpPr>
        <p:spPr>
          <a:xfrm>
            <a:off x="7960" y="1295400"/>
            <a:ext cx="8983639" cy="4876800"/>
          </a:xfrm>
        </p:spPr>
        <p:txBody>
          <a:bodyPr/>
          <a:lstStyle/>
          <a:p>
            <a:r>
              <a:rPr lang="en-US" sz="2800" dirty="0" smtClean="0"/>
              <a:t>Max size is 65536 bytes</a:t>
            </a:r>
          </a:p>
          <a:p>
            <a:r>
              <a:rPr lang="en-US" sz="2800" dirty="0" smtClean="0"/>
              <a:t>Open </a:t>
            </a:r>
            <a:r>
              <a:rPr lang="en-US" sz="2800" dirty="0" err="1" smtClean="0"/>
              <a:t>Ecslent</a:t>
            </a:r>
            <a:r>
              <a:rPr lang="en-US" sz="2800" dirty="0" smtClean="0"/>
              <a:t> packet design</a:t>
            </a:r>
          </a:p>
          <a:p>
            <a:r>
              <a:rPr lang="en-US" sz="2800" dirty="0" smtClean="0"/>
              <a:t>Every packet has</a:t>
            </a:r>
          </a:p>
          <a:p>
            <a:pPr lvl="1"/>
            <a:r>
              <a:rPr lang="en-US" sz="2400" dirty="0" smtClean="0"/>
              <a:t>Packet type: state, command, info, info request, …(2 bytes)</a:t>
            </a:r>
          </a:p>
          <a:p>
            <a:pPr lvl="1"/>
            <a:r>
              <a:rPr lang="en-US" sz="2400" dirty="0" smtClean="0"/>
              <a:t>For how many </a:t>
            </a:r>
            <a:r>
              <a:rPr lang="en-US" sz="2400" dirty="0" err="1" smtClean="0"/>
              <a:t>ents</a:t>
            </a:r>
            <a:r>
              <a:rPr lang="en-US" sz="2400" dirty="0" smtClean="0"/>
              <a:t>: (say 4 bytes)</a:t>
            </a:r>
          </a:p>
          <a:p>
            <a:pPr lvl="1"/>
            <a:r>
              <a:rPr lang="en-US" sz="2400" dirty="0" smtClean="0"/>
              <a:t>Game state packet (</a:t>
            </a:r>
            <a:r>
              <a:rPr lang="en-US" sz="2400" dirty="0" err="1" smtClean="0"/>
              <a:t>openEcslent</a:t>
            </a:r>
            <a:r>
              <a:rPr lang="en-US" sz="2400" dirty="0" smtClean="0"/>
              <a:t>)</a:t>
            </a:r>
          </a:p>
          <a:p>
            <a:pPr lvl="2"/>
            <a:r>
              <a:rPr lang="en-US" sz="2000" dirty="0" smtClean="0"/>
              <a:t>Must be big enough to hold state for all entities in simulation</a:t>
            </a:r>
          </a:p>
          <a:p>
            <a:pPr lvl="2"/>
            <a:r>
              <a:rPr lang="en-US" sz="2000" dirty="0" err="1" smtClean="0"/>
              <a:t>px</a:t>
            </a:r>
            <a:r>
              <a:rPr lang="en-US" sz="2000" dirty="0" smtClean="0"/>
              <a:t>, </a:t>
            </a:r>
            <a:r>
              <a:rPr lang="en-US" sz="2000" dirty="0" err="1" smtClean="0"/>
              <a:t>py</a:t>
            </a:r>
            <a:r>
              <a:rPr lang="en-US" sz="2000" dirty="0" smtClean="0"/>
              <a:t>, </a:t>
            </a:r>
            <a:r>
              <a:rPr lang="en-US" sz="2000" dirty="0" err="1" smtClean="0"/>
              <a:t>pz</a:t>
            </a:r>
            <a:r>
              <a:rPr lang="en-US" sz="2000" dirty="0" smtClean="0"/>
              <a:t>, </a:t>
            </a:r>
            <a:r>
              <a:rPr lang="en-US" sz="2000" dirty="0" err="1" smtClean="0"/>
              <a:t>vx</a:t>
            </a:r>
            <a:r>
              <a:rPr lang="en-US" sz="2000" dirty="0" smtClean="0"/>
              <a:t>, </a:t>
            </a:r>
            <a:r>
              <a:rPr lang="en-US" sz="2000" dirty="0" err="1" smtClean="0"/>
              <a:t>vy</a:t>
            </a:r>
            <a:r>
              <a:rPr lang="en-US" sz="2000" dirty="0" smtClean="0"/>
              <a:t>, </a:t>
            </a:r>
            <a:r>
              <a:rPr lang="en-US" sz="2000" dirty="0" err="1" smtClean="0"/>
              <a:t>vz</a:t>
            </a:r>
            <a:r>
              <a:rPr lang="en-US" sz="2000" dirty="0" smtClean="0"/>
              <a:t>, speed, yaw, dh, ds (10 * 4 = 40 bytes)</a:t>
            </a:r>
          </a:p>
          <a:p>
            <a:pPr lvl="2"/>
            <a:r>
              <a:rPr lang="en-US" sz="2000" dirty="0" smtClean="0"/>
              <a:t>65536 – 6 = 65530/40 = 1638 </a:t>
            </a:r>
            <a:r>
              <a:rPr lang="en-US" sz="2000" dirty="0" err="1" smtClean="0"/>
              <a:t>ents</a:t>
            </a:r>
            <a:r>
              <a:rPr lang="en-US" sz="2000" dirty="0" smtClean="0"/>
              <a:t> supported.</a:t>
            </a:r>
          </a:p>
          <a:p>
            <a:pPr lvl="2"/>
            <a:endParaRPr lang="en-US" sz="2000" dirty="0" smtClean="0"/>
          </a:p>
          <a:p>
            <a:endParaRPr lang="en-US" dirty="0"/>
          </a:p>
        </p:txBody>
      </p:sp>
      <p:sp>
        <p:nvSpPr>
          <p:cNvPr id="4" name="Rounded Rectangle 3"/>
          <p:cNvSpPr/>
          <p:nvPr/>
        </p:nvSpPr>
        <p:spPr>
          <a:xfrm>
            <a:off x="609600" y="2743200"/>
            <a:ext cx="8153400" cy="990600"/>
          </a:xfrm>
          <a:prstGeom prst="roundRect">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010400" y="2541180"/>
            <a:ext cx="1752600" cy="369332"/>
          </a:xfrm>
          <a:prstGeom prst="rect">
            <a:avLst/>
          </a:prstGeom>
          <a:noFill/>
        </p:spPr>
        <p:txBody>
          <a:bodyPr wrap="square" rtlCol="0">
            <a:spAutoFit/>
          </a:bodyPr>
          <a:lstStyle/>
          <a:p>
            <a:r>
              <a:rPr lang="en-US" dirty="0" smtClean="0"/>
              <a:t>Packet header</a:t>
            </a:r>
            <a:endParaRPr lang="en-US" dirty="0"/>
          </a:p>
        </p:txBody>
      </p:sp>
      <p:sp>
        <p:nvSpPr>
          <p:cNvPr id="7" name="TextBox 6"/>
          <p:cNvSpPr txBox="1"/>
          <p:nvPr/>
        </p:nvSpPr>
        <p:spPr>
          <a:xfrm>
            <a:off x="7239000" y="5040868"/>
            <a:ext cx="1524000" cy="369332"/>
          </a:xfrm>
          <a:prstGeom prst="rect">
            <a:avLst/>
          </a:prstGeom>
          <a:noFill/>
        </p:spPr>
        <p:txBody>
          <a:bodyPr wrap="square" rtlCol="0">
            <a:spAutoFit/>
          </a:bodyPr>
          <a:lstStyle/>
          <a:p>
            <a:r>
              <a:rPr lang="en-US" dirty="0" smtClean="0"/>
              <a:t>Packet data</a:t>
            </a:r>
            <a:endParaRPr lang="en-US" dirty="0"/>
          </a:p>
        </p:txBody>
      </p:sp>
    </p:spTree>
    <p:extLst>
      <p:ext uri="{BB962C8B-B14F-4D97-AF65-F5344CB8AC3E}">
        <p14:creationId xmlns:p14="http://schemas.microsoft.com/office/powerpoint/2010/main" val="14601043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OpenEcslent</a:t>
            </a:r>
            <a:r>
              <a:rPr lang="en-US" dirty="0" smtClean="0"/>
              <a:t> Protocol </a:t>
            </a:r>
            <a:endParaRPr lang="en-US" dirty="0"/>
          </a:p>
        </p:txBody>
      </p:sp>
      <p:sp>
        <p:nvSpPr>
          <p:cNvPr id="3" name="Content Placeholder 2"/>
          <p:cNvSpPr>
            <a:spLocks noGrp="1"/>
          </p:cNvSpPr>
          <p:nvPr>
            <p:ph sz="quarter" idx="13"/>
          </p:nvPr>
        </p:nvSpPr>
        <p:spPr>
          <a:xfrm>
            <a:off x="0" y="1371600"/>
            <a:ext cx="4419600" cy="5029200"/>
          </a:xfrm>
        </p:spPr>
        <p:txBody>
          <a:bodyPr>
            <a:normAutofit/>
          </a:bodyPr>
          <a:lstStyle/>
          <a:p>
            <a:r>
              <a:rPr lang="en-US" sz="3200" dirty="0" smtClean="0"/>
              <a:t>Server has two threads</a:t>
            </a:r>
          </a:p>
          <a:p>
            <a:pPr lvl="1"/>
            <a:r>
              <a:rPr lang="en-US" sz="2800" dirty="0" smtClean="0"/>
              <a:t>One thread broadcasts state every 100 </a:t>
            </a:r>
            <a:r>
              <a:rPr lang="en-US" sz="2800" dirty="0" err="1" smtClean="0"/>
              <a:t>ms</a:t>
            </a:r>
            <a:endParaRPr lang="en-US" sz="2800" dirty="0" smtClean="0"/>
          </a:p>
          <a:p>
            <a:pPr lvl="1"/>
            <a:r>
              <a:rPr lang="en-US" sz="2800" dirty="0" smtClean="0"/>
              <a:t>Second thread handles client requests</a:t>
            </a:r>
          </a:p>
          <a:p>
            <a:pPr lvl="2"/>
            <a:r>
              <a:rPr lang="en-US" sz="2400" dirty="0" smtClean="0"/>
              <a:t>Request for info about new entity</a:t>
            </a:r>
          </a:p>
          <a:p>
            <a:pPr lvl="2"/>
            <a:r>
              <a:rPr lang="en-US" sz="2400" dirty="0" smtClean="0"/>
              <a:t>User command that changes entity’s dh, ds</a:t>
            </a:r>
          </a:p>
          <a:p>
            <a:pPr lvl="2"/>
            <a:r>
              <a:rPr lang="en-US" sz="2400" dirty="0" smtClean="0"/>
              <a:t>…</a:t>
            </a:r>
          </a:p>
          <a:p>
            <a:pPr lvl="3"/>
            <a:endParaRPr lang="en-US" dirty="0" smtClean="0"/>
          </a:p>
          <a:p>
            <a:pPr lvl="3"/>
            <a:endParaRPr lang="en-US" dirty="0"/>
          </a:p>
        </p:txBody>
      </p:sp>
      <p:sp>
        <p:nvSpPr>
          <p:cNvPr id="5" name="Content Placeholder 4"/>
          <p:cNvSpPr>
            <a:spLocks noGrp="1"/>
          </p:cNvSpPr>
          <p:nvPr>
            <p:ph sz="quarter" idx="14"/>
          </p:nvPr>
        </p:nvSpPr>
        <p:spPr>
          <a:xfrm>
            <a:off x="4724400" y="1371600"/>
            <a:ext cx="4386618" cy="5029200"/>
          </a:xfrm>
        </p:spPr>
        <p:txBody>
          <a:bodyPr>
            <a:normAutofit fontScale="92500"/>
          </a:bodyPr>
          <a:lstStyle/>
          <a:p>
            <a:r>
              <a:rPr lang="en-US" sz="3200" dirty="0"/>
              <a:t>Client has two threads</a:t>
            </a:r>
          </a:p>
          <a:p>
            <a:pPr lvl="1"/>
            <a:r>
              <a:rPr lang="en-US" sz="2800" dirty="0"/>
              <a:t>One thread sends commands</a:t>
            </a:r>
          </a:p>
          <a:p>
            <a:pPr lvl="1"/>
            <a:r>
              <a:rPr lang="en-US" sz="2800" dirty="0"/>
              <a:t>Other thread handles server messages</a:t>
            </a:r>
          </a:p>
          <a:p>
            <a:pPr lvl="2"/>
            <a:r>
              <a:rPr lang="en-US" sz="2400" dirty="0"/>
              <a:t>If games state message type</a:t>
            </a:r>
          </a:p>
          <a:p>
            <a:pPr lvl="3"/>
            <a:r>
              <a:rPr lang="en-US" sz="2000" dirty="0"/>
              <a:t>If known entity: sync</a:t>
            </a:r>
          </a:p>
          <a:p>
            <a:pPr lvl="3"/>
            <a:r>
              <a:rPr lang="en-US" sz="2000" dirty="0"/>
              <a:t>If unknown entity:</a:t>
            </a:r>
          </a:p>
          <a:p>
            <a:pPr lvl="4"/>
            <a:r>
              <a:rPr lang="en-US" sz="2000" dirty="0"/>
              <a:t>Ask for entity info</a:t>
            </a:r>
          </a:p>
          <a:p>
            <a:pPr lvl="2"/>
            <a:r>
              <a:rPr lang="en-US" sz="2400" dirty="0"/>
              <a:t>If entity info message type:</a:t>
            </a:r>
          </a:p>
          <a:p>
            <a:pPr lvl="3"/>
            <a:r>
              <a:rPr lang="en-US" sz="2000" b="1" dirty="0"/>
              <a:t>Create</a:t>
            </a:r>
            <a:r>
              <a:rPr lang="en-US" sz="2000" dirty="0"/>
              <a:t> entity</a:t>
            </a:r>
          </a:p>
          <a:p>
            <a:endParaRPr lang="en-US" dirty="0"/>
          </a:p>
        </p:txBody>
      </p:sp>
      <p:sp>
        <p:nvSpPr>
          <p:cNvPr id="4" name="TextBox 3"/>
          <p:cNvSpPr txBox="1"/>
          <p:nvPr/>
        </p:nvSpPr>
        <p:spPr>
          <a:xfrm>
            <a:off x="4297907" y="248356"/>
            <a:ext cx="4846093" cy="369332"/>
          </a:xfrm>
          <a:prstGeom prst="rect">
            <a:avLst/>
          </a:prstGeom>
          <a:noFill/>
        </p:spPr>
        <p:txBody>
          <a:bodyPr wrap="square" rtlCol="0">
            <a:spAutoFit/>
          </a:bodyPr>
          <a:lstStyle/>
          <a:p>
            <a:r>
              <a:rPr lang="en-US" dirty="0" smtClean="0"/>
              <a:t>Originally designed by Michael </a:t>
            </a:r>
            <a:r>
              <a:rPr lang="en-US" dirty="0" err="1" smtClean="0"/>
              <a:t>Oberberger</a:t>
            </a:r>
            <a:endParaRPr lang="en-US" dirty="0"/>
          </a:p>
        </p:txBody>
      </p:sp>
    </p:spTree>
    <p:extLst>
      <p:ext uri="{BB962C8B-B14F-4D97-AF65-F5344CB8AC3E}">
        <p14:creationId xmlns:p14="http://schemas.microsoft.com/office/powerpoint/2010/main" val="1917833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 / IP Sockets</a:t>
            </a:r>
            <a:endParaRPr lang="en-US" dirty="0"/>
          </a:p>
        </p:txBody>
      </p:sp>
      <p:sp>
        <p:nvSpPr>
          <p:cNvPr id="3" name="Content Placeholder 2"/>
          <p:cNvSpPr txBox="1">
            <a:spLocks/>
          </p:cNvSpPr>
          <p:nvPr/>
        </p:nvSpPr>
        <p:spPr>
          <a:xfrm>
            <a:off x="0" y="1371600"/>
            <a:ext cx="8686800" cy="5181600"/>
          </a:xfrm>
          <a:prstGeom prst="rect">
            <a:avLst/>
          </a:prstGeom>
        </p:spPr>
        <p:txBody>
          <a:bodyPr vert="horz" lIns="91440" tIns="45720" rIns="91440" bIns="45720" rtlCol="0">
            <a:normAutofit fontScale="32500" lnSpcReduction="20000"/>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endParaRPr lang="en-US" dirty="0" smtClean="0"/>
          </a:p>
          <a:p>
            <a:endParaRPr lang="en-US" dirty="0" smtClean="0"/>
          </a:p>
          <a:p>
            <a:endParaRPr lang="en-US" dirty="0" smtClean="0"/>
          </a:p>
          <a:p>
            <a:endParaRPr lang="en-US" dirty="0" smtClean="0"/>
          </a:p>
          <a:p>
            <a:pPr lvl="1"/>
            <a:r>
              <a:rPr lang="en-US" sz="8000" dirty="0" smtClean="0"/>
              <a:t>IP     is Internet Protocol</a:t>
            </a:r>
          </a:p>
          <a:p>
            <a:pPr lvl="2"/>
            <a:r>
              <a:rPr lang="en-US" sz="7800" dirty="0" smtClean="0"/>
              <a:t>M1will pass packets to the next computer (router) in the direction of M2</a:t>
            </a:r>
          </a:p>
          <a:p>
            <a:pPr lvl="2"/>
            <a:r>
              <a:rPr lang="en-US" sz="7800" dirty="0" smtClean="0"/>
              <a:t>No guarantee that packet will reach M2</a:t>
            </a:r>
          </a:p>
          <a:p>
            <a:pPr lvl="1"/>
            <a:r>
              <a:rPr lang="en-US" sz="8000" dirty="0"/>
              <a:t>TCP is Transmission Control </a:t>
            </a:r>
            <a:r>
              <a:rPr lang="en-US" sz="8000" dirty="0" smtClean="0"/>
              <a:t>Protocol</a:t>
            </a:r>
          </a:p>
          <a:p>
            <a:pPr lvl="2"/>
            <a:r>
              <a:rPr lang="en-US" sz="7800" dirty="0" smtClean="0"/>
              <a:t>Implementation is complicated! But TCP sockets include this implementation</a:t>
            </a:r>
          </a:p>
          <a:p>
            <a:pPr lvl="2"/>
            <a:r>
              <a:rPr lang="en-US" sz="7800" dirty="0" smtClean="0"/>
              <a:t>Sets up a connection between M1 and M2 to make reading and writing over sockets as simple as reading / writing files</a:t>
            </a:r>
          </a:p>
          <a:p>
            <a:pPr lvl="2"/>
            <a:r>
              <a:rPr lang="en-US" sz="7800" dirty="0" smtClean="0"/>
              <a:t>Built on top of IP to guarantee error free, complete, in-order delivery</a:t>
            </a:r>
          </a:p>
          <a:p>
            <a:pPr lvl="2"/>
            <a:endParaRPr lang="en-US" sz="7800" dirty="0" smtClean="0"/>
          </a:p>
        </p:txBody>
      </p:sp>
    </p:spTree>
    <p:extLst>
      <p:ext uri="{BB962C8B-B14F-4D97-AF65-F5344CB8AC3E}">
        <p14:creationId xmlns:p14="http://schemas.microsoft.com/office/powerpoint/2010/main" val="725793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Sockets</a:t>
            </a:r>
            <a:endParaRPr lang="en-US" dirty="0"/>
          </a:p>
        </p:txBody>
      </p:sp>
      <p:sp>
        <p:nvSpPr>
          <p:cNvPr id="3" name="Content Placeholder 2"/>
          <p:cNvSpPr>
            <a:spLocks noGrp="1"/>
          </p:cNvSpPr>
          <p:nvPr>
            <p:ph idx="1"/>
          </p:nvPr>
        </p:nvSpPr>
        <p:spPr>
          <a:xfrm>
            <a:off x="457200" y="1371600"/>
            <a:ext cx="8153400" cy="5181600"/>
          </a:xfrm>
        </p:spPr>
        <p:txBody>
          <a:bodyPr>
            <a:normAutofit fontScale="32500" lnSpcReduction="20000"/>
          </a:bodyPr>
          <a:lstStyle/>
          <a:p>
            <a:r>
              <a:rPr lang="en-US" sz="8200" dirty="0"/>
              <a:t>UDP is User Datagram Protocol</a:t>
            </a:r>
          </a:p>
          <a:p>
            <a:pPr lvl="1"/>
            <a:r>
              <a:rPr lang="en-US" sz="8000" dirty="0"/>
              <a:t>Very thin layer on top of IP</a:t>
            </a:r>
          </a:p>
          <a:p>
            <a:pPr lvl="2"/>
            <a:r>
              <a:rPr lang="en-US" sz="7800" dirty="0"/>
              <a:t>Sender: </a:t>
            </a:r>
          </a:p>
          <a:p>
            <a:pPr lvl="3"/>
            <a:r>
              <a:rPr lang="en-US" sz="7600" dirty="0"/>
              <a:t>Sends packet over IP to destination address 134.197.30.120 (M2) and port 54321</a:t>
            </a:r>
          </a:p>
          <a:p>
            <a:pPr lvl="3"/>
            <a:r>
              <a:rPr lang="en-US" sz="7600" dirty="0"/>
              <a:t>NO delivery guarantee</a:t>
            </a:r>
          </a:p>
          <a:p>
            <a:pPr lvl="2"/>
            <a:r>
              <a:rPr lang="en-US" sz="7800" dirty="0"/>
              <a:t>Receiver </a:t>
            </a:r>
          </a:p>
          <a:p>
            <a:pPr lvl="3"/>
            <a:r>
              <a:rPr lang="en-US" sz="7600" dirty="0"/>
              <a:t>Listens on port 54321 on M2 and when a packet arrives from </a:t>
            </a:r>
            <a:r>
              <a:rPr lang="en-US" sz="7600" dirty="0" smtClean="0"/>
              <a:t>ANY machine, you get the address of sender, the size, and you can read the message</a:t>
            </a:r>
          </a:p>
          <a:p>
            <a:pPr lvl="1"/>
            <a:r>
              <a:rPr lang="en-US" sz="8000" dirty="0" smtClean="0"/>
              <a:t>UDP is unreliable</a:t>
            </a:r>
          </a:p>
          <a:p>
            <a:pPr lvl="2"/>
            <a:r>
              <a:rPr lang="en-US" sz="7800" dirty="0" smtClean="0"/>
              <a:t>1-5% of packets get lost usually – sometimes 100%</a:t>
            </a:r>
            <a:endParaRPr lang="en-US" sz="7800" dirty="0"/>
          </a:p>
          <a:p>
            <a:pPr lvl="2"/>
            <a:r>
              <a:rPr lang="en-US" sz="7800" dirty="0" smtClean="0"/>
              <a:t>No ordering: M1 sends1,2,3,4,5. M2 gets 3,1,2,5,4</a:t>
            </a:r>
          </a:p>
          <a:p>
            <a:pPr lvl="2"/>
            <a:r>
              <a:rPr lang="en-US" sz="7800" dirty="0" smtClean="0"/>
              <a:t>If you get packet, you get packet error free</a:t>
            </a:r>
            <a:endParaRPr lang="en-US" sz="7800" dirty="0"/>
          </a:p>
          <a:p>
            <a:endParaRPr lang="en-US" dirty="0"/>
          </a:p>
        </p:txBody>
      </p:sp>
    </p:spTree>
    <p:extLst>
      <p:ext uri="{BB962C8B-B14F-4D97-AF65-F5344CB8AC3E}">
        <p14:creationId xmlns:p14="http://schemas.microsoft.com/office/powerpoint/2010/main" val="44601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305800" cy="762000"/>
          </a:xfrm>
        </p:spPr>
        <p:txBody>
          <a:bodyPr/>
          <a:lstStyle/>
          <a:p>
            <a:r>
              <a:rPr lang="en-US" dirty="0" smtClean="0"/>
              <a:t>TCP/IP Python Socket Code</a:t>
            </a:r>
            <a:endParaRPr lang="en-US" dirty="0"/>
          </a:p>
        </p:txBody>
      </p:sp>
      <p:sp>
        <p:nvSpPr>
          <p:cNvPr id="4" name="Rectangle 3"/>
          <p:cNvSpPr/>
          <p:nvPr/>
        </p:nvSpPr>
        <p:spPr>
          <a:xfrm>
            <a:off x="38100" y="914400"/>
            <a:ext cx="8915400" cy="5262979"/>
          </a:xfrm>
          <a:prstGeom prst="rect">
            <a:avLst/>
          </a:prstGeom>
        </p:spPr>
        <p:txBody>
          <a:bodyPr wrap="square">
            <a:spAutoFit/>
          </a:bodyPr>
          <a:lstStyle/>
          <a:p>
            <a:pPr lvl="0" hangingPunct="0"/>
            <a:r>
              <a:rPr lang="en-US" sz="1400" dirty="0">
                <a:latin typeface="Cumberland AMT" pitchFamily="49"/>
                <a:ea typeface="DejaVu Sans" pitchFamily="2"/>
                <a:cs typeface="DejaVu Sans" pitchFamily="2"/>
              </a:rPr>
              <a:t># TCP server example</a:t>
            </a:r>
          </a:p>
          <a:p>
            <a:pPr lvl="0" hangingPunct="0"/>
            <a:r>
              <a:rPr lang="en-US" sz="1400" dirty="0">
                <a:latin typeface="Cumberland AMT" pitchFamily="49"/>
                <a:ea typeface="DejaVu Sans" pitchFamily="2"/>
                <a:cs typeface="DejaVu Sans" pitchFamily="2"/>
              </a:rPr>
              <a:t>import socket</a:t>
            </a:r>
          </a:p>
          <a:p>
            <a:pPr lvl="0" hangingPunct="0"/>
            <a:r>
              <a:rPr lang="en-US" sz="1400" dirty="0" err="1">
                <a:latin typeface="Cumberland AMT" pitchFamily="49"/>
                <a:ea typeface="DejaVu Sans" pitchFamily="2"/>
                <a:cs typeface="DejaVu Sans" pitchFamily="2"/>
              </a:rPr>
              <a:t>server_socket</a:t>
            </a:r>
            <a:r>
              <a:rPr lang="en-US" sz="1400" dirty="0">
                <a:latin typeface="Cumberland AMT" pitchFamily="49"/>
                <a:ea typeface="DejaVu Sans" pitchFamily="2"/>
                <a:cs typeface="DejaVu Sans" pitchFamily="2"/>
              </a:rPr>
              <a:t> = </a:t>
            </a:r>
            <a:r>
              <a:rPr lang="en-US" sz="1400" dirty="0" err="1">
                <a:latin typeface="Cumberland AMT" pitchFamily="49"/>
                <a:ea typeface="DejaVu Sans" pitchFamily="2"/>
                <a:cs typeface="DejaVu Sans" pitchFamily="2"/>
              </a:rPr>
              <a:t>socket.socket</a:t>
            </a:r>
            <a:r>
              <a:rPr lang="en-US" sz="1400" dirty="0">
                <a:latin typeface="Cumberland AMT" pitchFamily="49"/>
                <a:ea typeface="DejaVu Sans" pitchFamily="2"/>
                <a:cs typeface="DejaVu Sans" pitchFamily="2"/>
              </a:rPr>
              <a:t>(</a:t>
            </a:r>
            <a:r>
              <a:rPr lang="en-US" sz="1400" dirty="0" err="1">
                <a:latin typeface="Cumberland AMT" pitchFamily="49"/>
                <a:ea typeface="DejaVu Sans" pitchFamily="2"/>
                <a:cs typeface="DejaVu Sans" pitchFamily="2"/>
              </a:rPr>
              <a:t>socket.AF_INET</a:t>
            </a:r>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socket.SOCK_STREAM</a:t>
            </a:r>
            <a:r>
              <a:rPr lang="en-US" sz="1400" dirty="0">
                <a:latin typeface="Cumberland AMT" pitchFamily="49"/>
                <a:ea typeface="DejaVu Sans" pitchFamily="2"/>
                <a:cs typeface="DejaVu Sans" pitchFamily="2"/>
              </a:rPr>
              <a:t>)</a:t>
            </a:r>
          </a:p>
          <a:p>
            <a:pPr lvl="0" hangingPunct="0"/>
            <a:r>
              <a:rPr lang="en-US" sz="1400" dirty="0" err="1">
                <a:latin typeface="Cumberland AMT" pitchFamily="49"/>
                <a:ea typeface="DejaVu Sans" pitchFamily="2"/>
                <a:cs typeface="DejaVu Sans" pitchFamily="2"/>
              </a:rPr>
              <a:t>server_socket.bind</a:t>
            </a:r>
            <a:r>
              <a:rPr lang="en-US" sz="1400" dirty="0">
                <a:latin typeface="Cumberland AMT" pitchFamily="49"/>
                <a:ea typeface="DejaVu Sans" pitchFamily="2"/>
                <a:cs typeface="DejaVu Sans" pitchFamily="2"/>
              </a:rPr>
              <a:t>(("", 5000))</a:t>
            </a:r>
          </a:p>
          <a:p>
            <a:pPr lvl="0" hangingPunct="0"/>
            <a:r>
              <a:rPr lang="en-US" sz="1400" dirty="0" err="1">
                <a:latin typeface="Cumberland AMT" pitchFamily="49"/>
                <a:ea typeface="DejaVu Sans" pitchFamily="2"/>
                <a:cs typeface="DejaVu Sans" pitchFamily="2"/>
              </a:rPr>
              <a:t>server_socket.listen</a:t>
            </a:r>
            <a:r>
              <a:rPr lang="en-US" sz="1400" dirty="0">
                <a:latin typeface="Cumberland AMT" pitchFamily="49"/>
                <a:ea typeface="DejaVu Sans" pitchFamily="2"/>
                <a:cs typeface="DejaVu Sans" pitchFamily="2"/>
              </a:rPr>
              <a:t>(5)</a:t>
            </a:r>
          </a:p>
          <a:p>
            <a:pPr lvl="0" hangingPunct="0"/>
            <a:r>
              <a:rPr lang="en-US" sz="1400" dirty="0">
                <a:latin typeface="Cumberland AMT" pitchFamily="49"/>
                <a:ea typeface="DejaVu Sans" pitchFamily="2"/>
                <a:cs typeface="DejaVu Sans" pitchFamily="2"/>
              </a:rPr>
              <a:t>print "</a:t>
            </a:r>
            <a:r>
              <a:rPr lang="en-US" sz="1400" dirty="0" err="1">
                <a:latin typeface="Cumberland AMT" pitchFamily="49"/>
                <a:ea typeface="DejaVu Sans" pitchFamily="2"/>
                <a:cs typeface="DejaVu Sans" pitchFamily="2"/>
              </a:rPr>
              <a:t>TCPServer</a:t>
            </a:r>
            <a:r>
              <a:rPr lang="en-US" sz="1400" dirty="0">
                <a:latin typeface="Cumberland AMT" pitchFamily="49"/>
                <a:ea typeface="DejaVu Sans" pitchFamily="2"/>
                <a:cs typeface="DejaVu Sans" pitchFamily="2"/>
              </a:rPr>
              <a:t> Waiting for client on port 5000"</a:t>
            </a:r>
          </a:p>
          <a:p>
            <a:pPr lvl="0" hangingPunct="0"/>
            <a:r>
              <a:rPr lang="en-US" sz="1400" dirty="0">
                <a:latin typeface="Cumberland AMT" pitchFamily="49"/>
                <a:ea typeface="DejaVu Sans" pitchFamily="2"/>
                <a:cs typeface="DejaVu Sans" pitchFamily="2"/>
              </a:rPr>
              <a:t>while 1:</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a:t>
            </a:r>
            <a:r>
              <a:rPr lang="en-US" sz="1400" dirty="0">
                <a:latin typeface="Cumberland AMT" pitchFamily="49"/>
                <a:ea typeface="DejaVu Sans" pitchFamily="2"/>
                <a:cs typeface="DejaVu Sans" pitchFamily="2"/>
              </a:rPr>
              <a:t>, address = </a:t>
            </a:r>
            <a:r>
              <a:rPr lang="en-US" sz="1400" dirty="0" err="1">
                <a:latin typeface="Cumberland AMT" pitchFamily="49"/>
                <a:ea typeface="DejaVu Sans" pitchFamily="2"/>
                <a:cs typeface="DejaVu Sans" pitchFamily="2"/>
              </a:rPr>
              <a:t>server_socket.accept</a:t>
            </a:r>
            <a:r>
              <a:rPr lang="en-US" sz="1400" dirty="0">
                <a:latin typeface="Cumberland AMT" pitchFamily="49"/>
                <a:ea typeface="DejaVu Sans" pitchFamily="2"/>
                <a:cs typeface="DejaVu Sans" pitchFamily="2"/>
              </a:rPr>
              <a:t>()</a:t>
            </a:r>
          </a:p>
          <a:p>
            <a:pPr lvl="0" hangingPunct="0"/>
            <a:r>
              <a:rPr lang="en-US" sz="1400" dirty="0">
                <a:latin typeface="Cumberland AMT" pitchFamily="49"/>
                <a:ea typeface="DejaVu Sans" pitchFamily="2"/>
                <a:cs typeface="DejaVu Sans" pitchFamily="2"/>
              </a:rPr>
              <a:t>        print "I got a connection from ", address</a:t>
            </a:r>
          </a:p>
          <a:p>
            <a:pPr lvl="0" hangingPunct="0"/>
            <a:r>
              <a:rPr lang="en-US" sz="1400" dirty="0">
                <a:latin typeface="Cumberland AMT" pitchFamily="49"/>
                <a:ea typeface="DejaVu Sans" pitchFamily="2"/>
                <a:cs typeface="DejaVu Sans" pitchFamily="2"/>
              </a:rPr>
              <a:t>        while 1:</a:t>
            </a:r>
          </a:p>
          <a:p>
            <a:pPr lvl="0" hangingPunct="0"/>
            <a:r>
              <a:rPr lang="en-US" sz="1400" dirty="0">
                <a:latin typeface="Cumberland AMT" pitchFamily="49"/>
                <a:ea typeface="DejaVu Sans" pitchFamily="2"/>
                <a:cs typeface="DejaVu Sans" pitchFamily="2"/>
              </a:rPr>
              <a:t>                data = </a:t>
            </a:r>
            <a:r>
              <a:rPr lang="en-US" sz="1400" dirty="0" err="1">
                <a:latin typeface="Cumberland AMT" pitchFamily="49"/>
                <a:ea typeface="DejaVu Sans" pitchFamily="2"/>
                <a:cs typeface="DejaVu Sans" pitchFamily="2"/>
              </a:rPr>
              <a:t>raw_input</a:t>
            </a:r>
            <a:r>
              <a:rPr lang="en-US" sz="1400" dirty="0">
                <a:latin typeface="Cumberland AMT" pitchFamily="49"/>
                <a:ea typeface="DejaVu Sans" pitchFamily="2"/>
                <a:cs typeface="DejaVu Sans" pitchFamily="2"/>
              </a:rPr>
              <a:t> ( "SEND( TYPE q or Q to Quit):" )</a:t>
            </a:r>
          </a:p>
          <a:p>
            <a:pPr lvl="0" hangingPunct="0"/>
            <a:r>
              <a:rPr lang="en-US" sz="1400" dirty="0">
                <a:latin typeface="Cumberland AMT" pitchFamily="49"/>
                <a:ea typeface="DejaVu Sans" pitchFamily="2"/>
                <a:cs typeface="DejaVu Sans" pitchFamily="2"/>
              </a:rPr>
              <a:t>                if (data == 'Q' or data == 'q'):</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client_socket.send</a:t>
            </a:r>
            <a:r>
              <a:rPr lang="en-US" sz="1400" dirty="0">
                <a:latin typeface="Cumberland AMT" pitchFamily="49"/>
                <a:ea typeface="DejaVu Sans" pitchFamily="2"/>
                <a:cs typeface="DejaVu Sans" pitchFamily="2"/>
              </a:rPr>
              <a:t> (data)</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client_socket.close</a:t>
            </a:r>
            <a:r>
              <a:rPr lang="en-US" sz="1400" dirty="0">
                <a:latin typeface="Cumberland AMT" pitchFamily="49"/>
                <a:ea typeface="DejaVu Sans" pitchFamily="2"/>
                <a:cs typeface="DejaVu Sans" pitchFamily="2"/>
              </a:rPr>
              <a:t>()</a:t>
            </a:r>
          </a:p>
          <a:p>
            <a:pPr lvl="0" hangingPunct="0"/>
            <a:r>
              <a:rPr lang="en-US" sz="1400" dirty="0">
                <a:latin typeface="Cumberland AMT" pitchFamily="49"/>
                <a:ea typeface="DejaVu Sans" pitchFamily="2"/>
                <a:cs typeface="DejaVu Sans" pitchFamily="2"/>
              </a:rPr>
              <a:t>                        break;</a:t>
            </a:r>
          </a:p>
          <a:p>
            <a:pPr lvl="0" hangingPunct="0"/>
            <a:r>
              <a:rPr lang="en-US" sz="1400" dirty="0">
                <a:latin typeface="Cumberland AMT" pitchFamily="49"/>
                <a:ea typeface="DejaVu Sans" pitchFamily="2"/>
                <a:cs typeface="DejaVu Sans" pitchFamily="2"/>
              </a:rPr>
              <a:t>                else:</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client_socket.send</a:t>
            </a:r>
            <a:r>
              <a:rPr lang="en-US" sz="1400" dirty="0">
                <a:latin typeface="Cumberland AMT" pitchFamily="49"/>
                <a:ea typeface="DejaVu Sans" pitchFamily="2"/>
                <a:cs typeface="DejaVu Sans" pitchFamily="2"/>
              </a:rPr>
              <a:t>(data)</a:t>
            </a:r>
          </a:p>
          <a:p>
            <a:pPr lvl="0" hangingPunct="0"/>
            <a:r>
              <a:rPr lang="en-US" sz="1400" dirty="0">
                <a:latin typeface="Cumberland AMT" pitchFamily="49"/>
                <a:ea typeface="DejaVu Sans" pitchFamily="2"/>
                <a:cs typeface="DejaVu Sans" pitchFamily="2"/>
              </a:rPr>
              <a:t> </a:t>
            </a:r>
          </a:p>
          <a:p>
            <a:pPr lvl="0" hangingPunct="0"/>
            <a:r>
              <a:rPr lang="en-US" sz="1400" dirty="0">
                <a:latin typeface="Cumberland AMT" pitchFamily="49"/>
                <a:ea typeface="DejaVu Sans" pitchFamily="2"/>
                <a:cs typeface="DejaVu Sans" pitchFamily="2"/>
              </a:rPr>
              <a:t>                data = </a:t>
            </a:r>
            <a:r>
              <a:rPr lang="en-US" sz="1400" dirty="0" err="1">
                <a:latin typeface="Cumberland AMT" pitchFamily="49"/>
                <a:ea typeface="DejaVu Sans" pitchFamily="2"/>
                <a:cs typeface="DejaVu Sans" pitchFamily="2"/>
              </a:rPr>
              <a:t>client_socket.recv</a:t>
            </a:r>
            <a:r>
              <a:rPr lang="en-US" sz="1400" dirty="0">
                <a:latin typeface="Cumberland AMT" pitchFamily="49"/>
                <a:ea typeface="DejaVu Sans" pitchFamily="2"/>
                <a:cs typeface="DejaVu Sans" pitchFamily="2"/>
              </a:rPr>
              <a:t>(512)</a:t>
            </a:r>
          </a:p>
          <a:p>
            <a:pPr lvl="0" hangingPunct="0"/>
            <a:r>
              <a:rPr lang="en-US" sz="1400" dirty="0">
                <a:latin typeface="Cumberland AMT" pitchFamily="49"/>
                <a:ea typeface="DejaVu Sans" pitchFamily="2"/>
                <a:cs typeface="DejaVu Sans" pitchFamily="2"/>
              </a:rPr>
              <a:t>                if ( data == 'q' or data == 'Q'):</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client_socket.close</a:t>
            </a:r>
            <a:r>
              <a:rPr lang="en-US" sz="1400" dirty="0">
                <a:latin typeface="Cumberland AMT" pitchFamily="49"/>
                <a:ea typeface="DejaVu Sans" pitchFamily="2"/>
                <a:cs typeface="DejaVu Sans" pitchFamily="2"/>
              </a:rPr>
              <a:t>()</a:t>
            </a:r>
          </a:p>
          <a:p>
            <a:pPr lvl="0" hangingPunct="0"/>
            <a:r>
              <a:rPr lang="en-US" sz="1400" dirty="0">
                <a:latin typeface="Cumberland AMT" pitchFamily="49"/>
                <a:ea typeface="DejaVu Sans" pitchFamily="2"/>
                <a:cs typeface="DejaVu Sans" pitchFamily="2"/>
              </a:rPr>
              <a:t>                        break;</a:t>
            </a:r>
          </a:p>
          <a:p>
            <a:pPr lvl="0" hangingPunct="0"/>
            <a:r>
              <a:rPr lang="en-US" sz="1400" dirty="0">
                <a:latin typeface="Cumberland AMT" pitchFamily="49"/>
                <a:ea typeface="DejaVu Sans" pitchFamily="2"/>
                <a:cs typeface="DejaVu Sans" pitchFamily="2"/>
              </a:rPr>
              <a:t>                else:</a:t>
            </a:r>
          </a:p>
          <a:p>
            <a:pPr lvl="0" hangingPunct="0"/>
            <a:r>
              <a:rPr lang="en-US" sz="1400" dirty="0">
                <a:latin typeface="Cumberland AMT" pitchFamily="49"/>
                <a:ea typeface="DejaVu Sans" pitchFamily="2"/>
                <a:cs typeface="DejaVu Sans" pitchFamily="2"/>
              </a:rPr>
              <a:t>                        print "RECIEVED:" , data</a:t>
            </a:r>
            <a:endParaRPr lang="en-US" sz="1400" dirty="0">
              <a:latin typeface="Cumberland AMT" pitchFamily="49"/>
              <a:ea typeface="DejaVu Sans" pitchFamily="2"/>
              <a:cs typeface="DejaVu Sans" pitchFamily="2"/>
            </a:endParaRPr>
          </a:p>
        </p:txBody>
      </p:sp>
    </p:spTree>
    <p:extLst>
      <p:ext uri="{BB962C8B-B14F-4D97-AF65-F5344CB8AC3E}">
        <p14:creationId xmlns:p14="http://schemas.microsoft.com/office/powerpoint/2010/main" val="3764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305800" cy="762000"/>
          </a:xfrm>
        </p:spPr>
        <p:txBody>
          <a:bodyPr/>
          <a:lstStyle/>
          <a:p>
            <a:r>
              <a:rPr lang="en-US" dirty="0" smtClean="0"/>
              <a:t>Code</a:t>
            </a:r>
            <a:endParaRPr lang="en-US" dirty="0"/>
          </a:p>
        </p:txBody>
      </p:sp>
      <p:sp>
        <p:nvSpPr>
          <p:cNvPr id="4" name="Rectangle 3"/>
          <p:cNvSpPr/>
          <p:nvPr/>
        </p:nvSpPr>
        <p:spPr>
          <a:xfrm>
            <a:off x="38100" y="914400"/>
            <a:ext cx="8915400" cy="4185761"/>
          </a:xfrm>
          <a:prstGeom prst="rect">
            <a:avLst/>
          </a:prstGeom>
        </p:spPr>
        <p:txBody>
          <a:bodyPr wrap="square">
            <a:spAutoFit/>
          </a:bodyPr>
          <a:lstStyle/>
          <a:p>
            <a:pPr lvl="0" hangingPunct="0"/>
            <a:r>
              <a:rPr lang="en-US" sz="1400" dirty="0">
                <a:latin typeface="Cumberland AMT" pitchFamily="49"/>
                <a:ea typeface="DejaVu Sans" pitchFamily="2"/>
                <a:cs typeface="DejaVu Sans" pitchFamily="2"/>
              </a:rPr>
              <a:t># TCP client example</a:t>
            </a:r>
          </a:p>
          <a:p>
            <a:pPr lvl="0" hangingPunct="0"/>
            <a:r>
              <a:rPr lang="en-US" sz="1400" dirty="0">
                <a:latin typeface="Cumberland AMT" pitchFamily="49"/>
                <a:ea typeface="DejaVu Sans" pitchFamily="2"/>
                <a:cs typeface="DejaVu Sans" pitchFamily="2"/>
              </a:rPr>
              <a:t>import socket</a:t>
            </a:r>
          </a:p>
          <a:p>
            <a:pPr lvl="0" hangingPunct="0"/>
            <a:r>
              <a:rPr lang="en-US" sz="1400" dirty="0" err="1">
                <a:latin typeface="Cumberland AMT" pitchFamily="49"/>
                <a:ea typeface="DejaVu Sans" pitchFamily="2"/>
                <a:cs typeface="DejaVu Sans" pitchFamily="2"/>
              </a:rPr>
              <a:t>client_socket</a:t>
            </a:r>
            <a:r>
              <a:rPr lang="en-US" sz="1400" dirty="0">
                <a:latin typeface="Cumberland AMT" pitchFamily="49"/>
                <a:ea typeface="DejaVu Sans" pitchFamily="2"/>
                <a:cs typeface="DejaVu Sans" pitchFamily="2"/>
              </a:rPr>
              <a:t> = </a:t>
            </a:r>
            <a:r>
              <a:rPr lang="en-US" sz="1400" dirty="0" err="1">
                <a:latin typeface="Cumberland AMT" pitchFamily="49"/>
                <a:ea typeface="DejaVu Sans" pitchFamily="2"/>
                <a:cs typeface="DejaVu Sans" pitchFamily="2"/>
              </a:rPr>
              <a:t>socket.socket</a:t>
            </a:r>
            <a:r>
              <a:rPr lang="en-US" sz="1400" dirty="0">
                <a:latin typeface="Cumberland AMT" pitchFamily="49"/>
                <a:ea typeface="DejaVu Sans" pitchFamily="2"/>
                <a:cs typeface="DejaVu Sans" pitchFamily="2"/>
              </a:rPr>
              <a:t>(</a:t>
            </a:r>
            <a:r>
              <a:rPr lang="en-US" sz="1400" dirty="0" err="1">
                <a:latin typeface="Cumberland AMT" pitchFamily="49"/>
                <a:ea typeface="DejaVu Sans" pitchFamily="2"/>
                <a:cs typeface="DejaVu Sans" pitchFamily="2"/>
              </a:rPr>
              <a:t>socket.AF_INET</a:t>
            </a:r>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socket.SOCK_STREAM</a:t>
            </a:r>
            <a:r>
              <a:rPr lang="en-US" sz="1400" dirty="0">
                <a:latin typeface="Cumberland AMT" pitchFamily="49"/>
                <a:ea typeface="DejaVu Sans" pitchFamily="2"/>
                <a:cs typeface="DejaVu Sans" pitchFamily="2"/>
              </a:rPr>
              <a:t>)</a:t>
            </a:r>
          </a:p>
          <a:p>
            <a:pPr lvl="0" hangingPunct="0"/>
            <a:r>
              <a:rPr lang="en-US" sz="1400" dirty="0" err="1">
                <a:latin typeface="Cumberland AMT" pitchFamily="49"/>
                <a:ea typeface="DejaVu Sans" pitchFamily="2"/>
                <a:cs typeface="DejaVu Sans" pitchFamily="2"/>
              </a:rPr>
              <a:t>client_socket.connect</a:t>
            </a:r>
            <a:r>
              <a:rPr lang="en-US" sz="1400" dirty="0">
                <a:latin typeface="Cumberland AMT" pitchFamily="49"/>
                <a:ea typeface="DejaVu Sans" pitchFamily="2"/>
                <a:cs typeface="DejaVu Sans" pitchFamily="2"/>
              </a:rPr>
              <a:t>(("localhost", 5000))</a:t>
            </a:r>
          </a:p>
          <a:p>
            <a:pPr lvl="0" hangingPunct="0"/>
            <a:r>
              <a:rPr lang="en-US" sz="1400" dirty="0">
                <a:latin typeface="Cumberland AMT" pitchFamily="49"/>
                <a:ea typeface="DejaVu Sans" pitchFamily="2"/>
                <a:cs typeface="DejaVu Sans" pitchFamily="2"/>
              </a:rPr>
              <a:t>while 1:</a:t>
            </a:r>
          </a:p>
          <a:p>
            <a:pPr lvl="0" hangingPunct="0"/>
            <a:r>
              <a:rPr lang="en-US" sz="1400" dirty="0">
                <a:latin typeface="Cumberland AMT" pitchFamily="49"/>
                <a:ea typeface="DejaVu Sans" pitchFamily="2"/>
                <a:cs typeface="DejaVu Sans" pitchFamily="2"/>
              </a:rPr>
              <a:t>    data = </a:t>
            </a:r>
            <a:r>
              <a:rPr lang="en-US" sz="1400" dirty="0" err="1">
                <a:latin typeface="Cumberland AMT" pitchFamily="49"/>
                <a:ea typeface="DejaVu Sans" pitchFamily="2"/>
                <a:cs typeface="DejaVu Sans" pitchFamily="2"/>
              </a:rPr>
              <a:t>client_socket.recv</a:t>
            </a:r>
            <a:r>
              <a:rPr lang="en-US" sz="1400" dirty="0">
                <a:latin typeface="Cumberland AMT" pitchFamily="49"/>
                <a:ea typeface="DejaVu Sans" pitchFamily="2"/>
                <a:cs typeface="DejaVu Sans" pitchFamily="2"/>
              </a:rPr>
              <a:t>(512)</a:t>
            </a:r>
          </a:p>
          <a:p>
            <a:pPr lvl="0" hangingPunct="0"/>
            <a:r>
              <a:rPr lang="en-US" sz="1400" dirty="0">
                <a:latin typeface="Cumberland AMT" pitchFamily="49"/>
                <a:ea typeface="DejaVu Sans" pitchFamily="2"/>
                <a:cs typeface="DejaVu Sans" pitchFamily="2"/>
              </a:rPr>
              <a:t>    if ( data == 'q' or data == 'Q'):</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client_socket.close</a:t>
            </a:r>
            <a:r>
              <a:rPr lang="en-US" sz="1400" dirty="0">
                <a:latin typeface="Cumberland AMT" pitchFamily="49"/>
                <a:ea typeface="DejaVu Sans" pitchFamily="2"/>
                <a:cs typeface="DejaVu Sans" pitchFamily="2"/>
              </a:rPr>
              <a:t>()</a:t>
            </a:r>
          </a:p>
          <a:p>
            <a:pPr lvl="0" hangingPunct="0"/>
            <a:r>
              <a:rPr lang="en-US" sz="1400" dirty="0">
                <a:latin typeface="Cumberland AMT" pitchFamily="49"/>
                <a:ea typeface="DejaVu Sans" pitchFamily="2"/>
                <a:cs typeface="DejaVu Sans" pitchFamily="2"/>
              </a:rPr>
              <a:t>        break;</a:t>
            </a:r>
          </a:p>
          <a:p>
            <a:pPr lvl="0" hangingPunct="0"/>
            <a:r>
              <a:rPr lang="en-US" sz="1400" dirty="0">
                <a:latin typeface="Cumberland AMT" pitchFamily="49"/>
                <a:ea typeface="DejaVu Sans" pitchFamily="2"/>
                <a:cs typeface="DejaVu Sans" pitchFamily="2"/>
              </a:rPr>
              <a:t>    else:</a:t>
            </a:r>
          </a:p>
          <a:p>
            <a:pPr lvl="0" hangingPunct="0"/>
            <a:r>
              <a:rPr lang="en-US" sz="1400" dirty="0">
                <a:latin typeface="Cumberland AMT" pitchFamily="49"/>
                <a:ea typeface="DejaVu Sans" pitchFamily="2"/>
                <a:cs typeface="DejaVu Sans" pitchFamily="2"/>
              </a:rPr>
              <a:t>        print "RECIEVED:" , data</a:t>
            </a:r>
          </a:p>
          <a:p>
            <a:pPr lvl="0" hangingPunct="0"/>
            <a:r>
              <a:rPr lang="en-US" sz="1400" dirty="0">
                <a:latin typeface="Cumberland AMT" pitchFamily="49"/>
                <a:ea typeface="DejaVu Sans" pitchFamily="2"/>
                <a:cs typeface="DejaVu Sans" pitchFamily="2"/>
              </a:rPr>
              <a:t>        data = </a:t>
            </a:r>
            <a:r>
              <a:rPr lang="en-US" sz="1400" dirty="0" err="1">
                <a:latin typeface="Cumberland AMT" pitchFamily="49"/>
                <a:ea typeface="DejaVu Sans" pitchFamily="2"/>
                <a:cs typeface="DejaVu Sans" pitchFamily="2"/>
              </a:rPr>
              <a:t>raw_input</a:t>
            </a:r>
            <a:r>
              <a:rPr lang="en-US" sz="1400" dirty="0">
                <a:latin typeface="Cumberland AMT" pitchFamily="49"/>
                <a:ea typeface="DejaVu Sans" pitchFamily="2"/>
                <a:cs typeface="DejaVu Sans" pitchFamily="2"/>
              </a:rPr>
              <a:t> ( "SEND( TYPE q or Q to Quit):" )</a:t>
            </a:r>
          </a:p>
          <a:p>
            <a:pPr lvl="0" hangingPunct="0"/>
            <a:r>
              <a:rPr lang="en-US" sz="1400" dirty="0">
                <a:latin typeface="Cumberland AMT" pitchFamily="49"/>
                <a:ea typeface="DejaVu Sans" pitchFamily="2"/>
                <a:cs typeface="DejaVu Sans" pitchFamily="2"/>
              </a:rPr>
              <a:t>        if (data &lt;&gt; 'Q' and data &lt;&gt; 'q'):</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client_socket.send</a:t>
            </a:r>
            <a:r>
              <a:rPr lang="en-US" sz="1400" dirty="0">
                <a:latin typeface="Cumberland AMT" pitchFamily="49"/>
                <a:ea typeface="DejaVu Sans" pitchFamily="2"/>
                <a:cs typeface="DejaVu Sans" pitchFamily="2"/>
              </a:rPr>
              <a:t>(data)</a:t>
            </a:r>
          </a:p>
          <a:p>
            <a:pPr lvl="0" hangingPunct="0"/>
            <a:r>
              <a:rPr lang="en-US" sz="1400" dirty="0">
                <a:latin typeface="Cumberland AMT" pitchFamily="49"/>
                <a:ea typeface="DejaVu Sans" pitchFamily="2"/>
                <a:cs typeface="DejaVu Sans" pitchFamily="2"/>
              </a:rPr>
              <a:t>        else:</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client_socket.send</a:t>
            </a:r>
            <a:r>
              <a:rPr lang="en-US" sz="1400" dirty="0">
                <a:latin typeface="Cumberland AMT" pitchFamily="49"/>
                <a:ea typeface="DejaVu Sans" pitchFamily="2"/>
                <a:cs typeface="DejaVu Sans" pitchFamily="2"/>
              </a:rPr>
              <a:t>(data)</a:t>
            </a:r>
          </a:p>
          <a:p>
            <a:pPr lvl="0" hangingPunct="0"/>
            <a:r>
              <a:rPr lang="en-US" sz="1400" dirty="0">
                <a:latin typeface="Cumberland AMT" pitchFamily="49"/>
                <a:ea typeface="DejaVu Sans" pitchFamily="2"/>
                <a:cs typeface="DejaVu Sans" pitchFamily="2"/>
              </a:rPr>
              <a:t>            </a:t>
            </a:r>
            <a:r>
              <a:rPr lang="en-US" sz="1400" dirty="0" err="1">
                <a:latin typeface="Cumberland AMT" pitchFamily="49"/>
                <a:ea typeface="DejaVu Sans" pitchFamily="2"/>
                <a:cs typeface="DejaVu Sans" pitchFamily="2"/>
              </a:rPr>
              <a:t>client_socket.close</a:t>
            </a:r>
            <a:r>
              <a:rPr lang="en-US" sz="1400" dirty="0">
                <a:latin typeface="Cumberland AMT" pitchFamily="49"/>
                <a:ea typeface="DejaVu Sans" pitchFamily="2"/>
                <a:cs typeface="DejaVu Sans" pitchFamily="2"/>
              </a:rPr>
              <a:t>()</a:t>
            </a:r>
          </a:p>
          <a:p>
            <a:pPr lvl="0" hangingPunct="0"/>
            <a:r>
              <a:rPr lang="en-US" sz="1400" dirty="0">
                <a:latin typeface="Cumberland AMT" pitchFamily="49"/>
                <a:ea typeface="DejaVu Sans" pitchFamily="2"/>
                <a:cs typeface="DejaVu Sans" pitchFamily="2"/>
              </a:rPr>
              <a:t>            break;</a:t>
            </a:r>
          </a:p>
          <a:p>
            <a:pPr lvl="0" hangingPunct="0"/>
            <a:endParaRPr lang="en-US" sz="1400" dirty="0">
              <a:latin typeface="Cumberland AMT" pitchFamily="49"/>
              <a:ea typeface="DejaVu Sans" pitchFamily="2"/>
              <a:cs typeface="DejaVu Sans" pitchFamily="2"/>
            </a:endParaRPr>
          </a:p>
        </p:txBody>
      </p:sp>
    </p:spTree>
    <p:extLst>
      <p:ext uri="{BB962C8B-B14F-4D97-AF65-F5344CB8AC3E}">
        <p14:creationId xmlns:p14="http://schemas.microsoft.com/office/powerpoint/2010/main" val="407475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305800" cy="762000"/>
          </a:xfrm>
        </p:spPr>
        <p:txBody>
          <a:bodyPr/>
          <a:lstStyle/>
          <a:p>
            <a:r>
              <a:rPr lang="en-US" dirty="0" smtClean="0"/>
              <a:t>UDP/IP Python Socket Code</a:t>
            </a:r>
            <a:endParaRPr lang="en-US" dirty="0"/>
          </a:p>
        </p:txBody>
      </p:sp>
      <p:sp>
        <p:nvSpPr>
          <p:cNvPr id="4" name="Rectangle 3"/>
          <p:cNvSpPr/>
          <p:nvPr/>
        </p:nvSpPr>
        <p:spPr>
          <a:xfrm>
            <a:off x="49530" y="2209800"/>
            <a:ext cx="8915400" cy="3477875"/>
          </a:xfrm>
          <a:prstGeom prst="rect">
            <a:avLst/>
          </a:prstGeom>
        </p:spPr>
        <p:txBody>
          <a:bodyPr wrap="square">
            <a:spAutoFit/>
          </a:bodyPr>
          <a:lstStyle/>
          <a:p>
            <a:pPr lvl="0" hangingPunct="0"/>
            <a:r>
              <a:rPr lang="en-US" sz="2000" dirty="0">
                <a:latin typeface="Liberation Sans" pitchFamily="18"/>
                <a:ea typeface="DejaVu Sans" pitchFamily="2"/>
                <a:cs typeface="DejaVu Sans" pitchFamily="2"/>
              </a:rPr>
              <a:t># UDP server example</a:t>
            </a:r>
          </a:p>
          <a:p>
            <a:pPr lvl="0" hangingPunct="0"/>
            <a:r>
              <a:rPr lang="en-US" sz="2000" dirty="0">
                <a:latin typeface="Liberation Sans" pitchFamily="18"/>
                <a:ea typeface="DejaVu Sans" pitchFamily="2"/>
                <a:cs typeface="DejaVu Sans" pitchFamily="2"/>
              </a:rPr>
              <a:t>import socket</a:t>
            </a:r>
          </a:p>
          <a:p>
            <a:pPr lvl="0" hangingPunct="0"/>
            <a:r>
              <a:rPr lang="en-US" sz="2000" dirty="0" err="1">
                <a:latin typeface="Liberation Sans" pitchFamily="18"/>
                <a:ea typeface="DejaVu Sans" pitchFamily="2"/>
                <a:cs typeface="DejaVu Sans" pitchFamily="2"/>
              </a:rPr>
              <a:t>server_socket</a:t>
            </a:r>
            <a:r>
              <a:rPr lang="en-US" sz="2000" dirty="0">
                <a:latin typeface="Liberation Sans" pitchFamily="18"/>
                <a:ea typeface="DejaVu Sans" pitchFamily="2"/>
                <a:cs typeface="DejaVu Sans" pitchFamily="2"/>
              </a:rPr>
              <a:t> = </a:t>
            </a:r>
            <a:r>
              <a:rPr lang="en-US" sz="2000" dirty="0" err="1">
                <a:latin typeface="Liberation Sans" pitchFamily="18"/>
                <a:ea typeface="DejaVu Sans" pitchFamily="2"/>
                <a:cs typeface="DejaVu Sans" pitchFamily="2"/>
              </a:rPr>
              <a:t>socket.socket</a:t>
            </a:r>
            <a:r>
              <a:rPr lang="en-US" sz="2000" dirty="0">
                <a:latin typeface="Liberation Sans" pitchFamily="18"/>
                <a:ea typeface="DejaVu Sans" pitchFamily="2"/>
                <a:cs typeface="DejaVu Sans" pitchFamily="2"/>
              </a:rPr>
              <a:t>(</a:t>
            </a:r>
            <a:r>
              <a:rPr lang="en-US" sz="2000" dirty="0" err="1">
                <a:latin typeface="Liberation Sans" pitchFamily="18"/>
                <a:ea typeface="DejaVu Sans" pitchFamily="2"/>
                <a:cs typeface="DejaVu Sans" pitchFamily="2"/>
              </a:rPr>
              <a:t>socket.AF_INET</a:t>
            </a:r>
            <a:r>
              <a:rPr lang="en-US" sz="2000" dirty="0">
                <a:latin typeface="Liberation Sans" pitchFamily="18"/>
                <a:ea typeface="DejaVu Sans" pitchFamily="2"/>
                <a:cs typeface="DejaVu Sans" pitchFamily="2"/>
              </a:rPr>
              <a:t>, </a:t>
            </a:r>
            <a:r>
              <a:rPr lang="en-US" sz="2000" dirty="0" err="1">
                <a:latin typeface="Liberation Sans" pitchFamily="18"/>
                <a:ea typeface="DejaVu Sans" pitchFamily="2"/>
                <a:cs typeface="DejaVu Sans" pitchFamily="2"/>
              </a:rPr>
              <a:t>socket.SOCK_DGRAM</a:t>
            </a:r>
            <a:r>
              <a:rPr lang="en-US" sz="2000" dirty="0">
                <a:latin typeface="Liberation Sans" pitchFamily="18"/>
                <a:ea typeface="DejaVu Sans" pitchFamily="2"/>
                <a:cs typeface="DejaVu Sans" pitchFamily="2"/>
              </a:rPr>
              <a:t>)</a:t>
            </a:r>
          </a:p>
          <a:p>
            <a:pPr lvl="0" hangingPunct="0"/>
            <a:r>
              <a:rPr lang="en-US" sz="2000" dirty="0" err="1">
                <a:latin typeface="Liberation Sans" pitchFamily="18"/>
                <a:ea typeface="DejaVu Sans" pitchFamily="2"/>
                <a:cs typeface="DejaVu Sans" pitchFamily="2"/>
              </a:rPr>
              <a:t>server_socket.bind</a:t>
            </a:r>
            <a:r>
              <a:rPr lang="en-US" sz="2000" dirty="0">
                <a:latin typeface="Liberation Sans" pitchFamily="18"/>
                <a:ea typeface="DejaVu Sans" pitchFamily="2"/>
                <a:cs typeface="DejaVu Sans" pitchFamily="2"/>
              </a:rPr>
              <a:t>(("", 5000))</a:t>
            </a:r>
          </a:p>
          <a:p>
            <a:pPr lvl="0" hangingPunct="0"/>
            <a:endParaRPr lang="en-US" sz="2000" dirty="0">
              <a:latin typeface="Liberation Sans" pitchFamily="18"/>
              <a:ea typeface="DejaVu Sans" pitchFamily="2"/>
              <a:cs typeface="DejaVu Sans" pitchFamily="2"/>
            </a:endParaRPr>
          </a:p>
          <a:p>
            <a:pPr lvl="0" hangingPunct="0"/>
            <a:r>
              <a:rPr lang="en-US" sz="2000" dirty="0" err="1">
                <a:latin typeface="Liberation Sans" pitchFamily="18"/>
                <a:ea typeface="DejaVu Sans" pitchFamily="2"/>
                <a:cs typeface="DejaVu Sans" pitchFamily="2"/>
              </a:rPr>
              <a:t>print"UDPServer</a:t>
            </a:r>
            <a:r>
              <a:rPr lang="en-US" sz="2000" dirty="0">
                <a:latin typeface="Liberation Sans" pitchFamily="18"/>
                <a:ea typeface="DejaVu Sans" pitchFamily="2"/>
                <a:cs typeface="DejaVu Sans" pitchFamily="2"/>
              </a:rPr>
              <a:t> Waiting for client on port 5000"</a:t>
            </a:r>
          </a:p>
          <a:p>
            <a:pPr lvl="0" hangingPunct="0"/>
            <a:endParaRPr lang="en-US" sz="2000" dirty="0">
              <a:latin typeface="Liberation Sans" pitchFamily="18"/>
              <a:ea typeface="DejaVu Sans" pitchFamily="2"/>
              <a:cs typeface="DejaVu Sans" pitchFamily="2"/>
            </a:endParaRPr>
          </a:p>
          <a:p>
            <a:pPr lvl="0" hangingPunct="0"/>
            <a:r>
              <a:rPr lang="en-US" sz="2000" dirty="0">
                <a:latin typeface="Liberation Sans" pitchFamily="18"/>
                <a:ea typeface="DejaVu Sans" pitchFamily="2"/>
                <a:cs typeface="DejaVu Sans" pitchFamily="2"/>
              </a:rPr>
              <a:t>while 1:</a:t>
            </a:r>
          </a:p>
          <a:p>
            <a:pPr lvl="0" hangingPunct="0"/>
            <a:r>
              <a:rPr lang="en-US" sz="2000" dirty="0">
                <a:latin typeface="Liberation Sans" pitchFamily="18"/>
                <a:ea typeface="DejaVu Sans" pitchFamily="2"/>
                <a:cs typeface="DejaVu Sans" pitchFamily="2"/>
              </a:rPr>
              <a:t>	data, address = </a:t>
            </a:r>
            <a:r>
              <a:rPr lang="en-US" sz="2000" dirty="0" err="1">
                <a:latin typeface="Liberation Sans" pitchFamily="18"/>
                <a:ea typeface="DejaVu Sans" pitchFamily="2"/>
                <a:cs typeface="DejaVu Sans" pitchFamily="2"/>
              </a:rPr>
              <a:t>server_socket.recvfrom</a:t>
            </a:r>
            <a:r>
              <a:rPr lang="en-US" sz="2000" dirty="0">
                <a:latin typeface="Liberation Sans" pitchFamily="18"/>
                <a:ea typeface="DejaVu Sans" pitchFamily="2"/>
                <a:cs typeface="DejaVu Sans" pitchFamily="2"/>
              </a:rPr>
              <a:t>(256)</a:t>
            </a:r>
          </a:p>
          <a:p>
            <a:pPr lvl="0" hangingPunct="0"/>
            <a:r>
              <a:rPr lang="en-US" sz="2000" dirty="0">
                <a:latin typeface="Liberation Sans" pitchFamily="18"/>
                <a:ea typeface="DejaVu Sans" pitchFamily="2"/>
                <a:cs typeface="DejaVu Sans" pitchFamily="2"/>
              </a:rPr>
              <a:t>	print "( " ,address[0], " " , address[1] , " ) said : ", data</a:t>
            </a:r>
          </a:p>
          <a:p>
            <a:pPr lvl="0" hangingPunct="0"/>
            <a:endParaRPr lang="en-US" sz="2000" dirty="0">
              <a:latin typeface="Cumberland AMT" pitchFamily="49"/>
              <a:ea typeface="DejaVu Sans" pitchFamily="2"/>
              <a:cs typeface="DejaVu Sans" pitchFamily="2"/>
            </a:endParaRPr>
          </a:p>
        </p:txBody>
      </p:sp>
    </p:spTree>
    <p:extLst>
      <p:ext uri="{BB962C8B-B14F-4D97-AF65-F5344CB8AC3E}">
        <p14:creationId xmlns:p14="http://schemas.microsoft.com/office/powerpoint/2010/main" val="552981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305800" cy="762000"/>
          </a:xfrm>
        </p:spPr>
        <p:txBody>
          <a:bodyPr/>
          <a:lstStyle/>
          <a:p>
            <a:r>
              <a:rPr lang="en-US" dirty="0" smtClean="0"/>
              <a:t>UDP/IP Python Socket Code</a:t>
            </a:r>
            <a:endParaRPr lang="en-US" dirty="0"/>
          </a:p>
        </p:txBody>
      </p:sp>
      <p:sp>
        <p:nvSpPr>
          <p:cNvPr id="4" name="Rectangle 3"/>
          <p:cNvSpPr/>
          <p:nvPr/>
        </p:nvSpPr>
        <p:spPr>
          <a:xfrm>
            <a:off x="49530" y="2209800"/>
            <a:ext cx="8915400" cy="3477875"/>
          </a:xfrm>
          <a:prstGeom prst="rect">
            <a:avLst/>
          </a:prstGeom>
        </p:spPr>
        <p:txBody>
          <a:bodyPr wrap="square">
            <a:spAutoFit/>
          </a:bodyPr>
          <a:lstStyle/>
          <a:p>
            <a:pPr lvl="0" hangingPunct="0"/>
            <a:r>
              <a:rPr lang="en-US" sz="2000" dirty="0">
                <a:latin typeface="Liberation Sans" pitchFamily="18"/>
                <a:ea typeface="DejaVu Sans" pitchFamily="2"/>
                <a:cs typeface="DejaVu Sans" pitchFamily="2"/>
              </a:rPr>
              <a:t># UDP client example</a:t>
            </a:r>
          </a:p>
          <a:p>
            <a:pPr lvl="0" hangingPunct="0"/>
            <a:r>
              <a:rPr lang="en-US" sz="2000" dirty="0">
                <a:latin typeface="Liberation Sans" pitchFamily="18"/>
                <a:ea typeface="DejaVu Sans" pitchFamily="2"/>
                <a:cs typeface="DejaVu Sans" pitchFamily="2"/>
              </a:rPr>
              <a:t>import socket</a:t>
            </a:r>
          </a:p>
          <a:p>
            <a:pPr lvl="0" hangingPunct="0"/>
            <a:r>
              <a:rPr lang="en-US" sz="2000" dirty="0" err="1">
                <a:latin typeface="Liberation Sans" pitchFamily="18"/>
                <a:ea typeface="DejaVu Sans" pitchFamily="2"/>
                <a:cs typeface="DejaVu Sans" pitchFamily="2"/>
              </a:rPr>
              <a:t>client_socket</a:t>
            </a:r>
            <a:r>
              <a:rPr lang="en-US" sz="2000" dirty="0">
                <a:latin typeface="Liberation Sans" pitchFamily="18"/>
                <a:ea typeface="DejaVu Sans" pitchFamily="2"/>
                <a:cs typeface="DejaVu Sans" pitchFamily="2"/>
              </a:rPr>
              <a:t> = </a:t>
            </a:r>
            <a:r>
              <a:rPr lang="en-US" sz="2000" dirty="0" err="1">
                <a:latin typeface="Liberation Sans" pitchFamily="18"/>
                <a:ea typeface="DejaVu Sans" pitchFamily="2"/>
                <a:cs typeface="DejaVu Sans" pitchFamily="2"/>
              </a:rPr>
              <a:t>socket.socket</a:t>
            </a:r>
            <a:r>
              <a:rPr lang="en-US" sz="2000" dirty="0">
                <a:latin typeface="Liberation Sans" pitchFamily="18"/>
                <a:ea typeface="DejaVu Sans" pitchFamily="2"/>
                <a:cs typeface="DejaVu Sans" pitchFamily="2"/>
              </a:rPr>
              <a:t>(</a:t>
            </a:r>
            <a:r>
              <a:rPr lang="en-US" sz="2000" dirty="0" err="1">
                <a:latin typeface="Liberation Sans" pitchFamily="18"/>
                <a:ea typeface="DejaVu Sans" pitchFamily="2"/>
                <a:cs typeface="DejaVu Sans" pitchFamily="2"/>
              </a:rPr>
              <a:t>socket.AF_INET</a:t>
            </a:r>
            <a:r>
              <a:rPr lang="en-US" sz="2000" dirty="0">
                <a:latin typeface="Liberation Sans" pitchFamily="18"/>
                <a:ea typeface="DejaVu Sans" pitchFamily="2"/>
                <a:cs typeface="DejaVu Sans" pitchFamily="2"/>
              </a:rPr>
              <a:t>, </a:t>
            </a:r>
            <a:r>
              <a:rPr lang="en-US" sz="2000" dirty="0" err="1">
                <a:latin typeface="Liberation Sans" pitchFamily="18"/>
                <a:ea typeface="DejaVu Sans" pitchFamily="2"/>
                <a:cs typeface="DejaVu Sans" pitchFamily="2"/>
              </a:rPr>
              <a:t>socket.SOCK_DGRAM</a:t>
            </a:r>
            <a:r>
              <a:rPr lang="en-US" sz="2000" dirty="0">
                <a:latin typeface="Liberation Sans" pitchFamily="18"/>
                <a:ea typeface="DejaVu Sans" pitchFamily="2"/>
                <a:cs typeface="DejaVu Sans" pitchFamily="2"/>
              </a:rPr>
              <a:t>)</a:t>
            </a:r>
          </a:p>
          <a:p>
            <a:pPr lvl="0" hangingPunct="0"/>
            <a:r>
              <a:rPr lang="en-US" sz="2000" dirty="0">
                <a:latin typeface="Liberation Sans" pitchFamily="18"/>
                <a:ea typeface="DejaVu Sans" pitchFamily="2"/>
                <a:cs typeface="DejaVu Sans" pitchFamily="2"/>
              </a:rPr>
              <a:t>while 1:</a:t>
            </a:r>
          </a:p>
          <a:p>
            <a:pPr lvl="0" hangingPunct="0"/>
            <a:r>
              <a:rPr lang="en-US" sz="2000" dirty="0">
                <a:latin typeface="Liberation Sans" pitchFamily="18"/>
                <a:ea typeface="DejaVu Sans" pitchFamily="2"/>
                <a:cs typeface="DejaVu Sans" pitchFamily="2"/>
              </a:rPr>
              <a:t>	data = </a:t>
            </a:r>
            <a:r>
              <a:rPr lang="en-US" sz="2000" dirty="0" err="1">
                <a:latin typeface="Liberation Sans" pitchFamily="18"/>
                <a:ea typeface="DejaVu Sans" pitchFamily="2"/>
                <a:cs typeface="DejaVu Sans" pitchFamily="2"/>
              </a:rPr>
              <a:t>raw_input</a:t>
            </a:r>
            <a:r>
              <a:rPr lang="en-US" sz="2000" dirty="0">
                <a:latin typeface="Liberation Sans" pitchFamily="18"/>
                <a:ea typeface="DejaVu Sans" pitchFamily="2"/>
                <a:cs typeface="DejaVu Sans" pitchFamily="2"/>
              </a:rPr>
              <a:t>("Type something(q or Q to exit): ")</a:t>
            </a:r>
          </a:p>
          <a:p>
            <a:pPr lvl="0" hangingPunct="0"/>
            <a:r>
              <a:rPr lang="en-US" sz="2000" dirty="0">
                <a:latin typeface="Liberation Sans" pitchFamily="18"/>
                <a:ea typeface="DejaVu Sans" pitchFamily="2"/>
                <a:cs typeface="DejaVu Sans" pitchFamily="2"/>
              </a:rPr>
              <a:t>	if (data &lt;&gt; 'q' and data &lt;&gt; 'Q'):</a:t>
            </a:r>
          </a:p>
          <a:p>
            <a:pPr lvl="0" hangingPunct="0"/>
            <a:r>
              <a:rPr lang="en-US" sz="2000" dirty="0">
                <a:latin typeface="Liberation Sans" pitchFamily="18"/>
                <a:ea typeface="DejaVu Sans" pitchFamily="2"/>
                <a:cs typeface="DejaVu Sans" pitchFamily="2"/>
              </a:rPr>
              <a:t>		</a:t>
            </a:r>
            <a:r>
              <a:rPr lang="en-US" sz="2000" dirty="0" err="1">
                <a:latin typeface="Liberation Sans" pitchFamily="18"/>
                <a:ea typeface="DejaVu Sans" pitchFamily="2"/>
                <a:cs typeface="DejaVu Sans" pitchFamily="2"/>
              </a:rPr>
              <a:t>client_socket.sendto</a:t>
            </a:r>
            <a:r>
              <a:rPr lang="en-US" sz="2000" dirty="0">
                <a:latin typeface="Liberation Sans" pitchFamily="18"/>
                <a:ea typeface="DejaVu Sans" pitchFamily="2"/>
                <a:cs typeface="DejaVu Sans" pitchFamily="2"/>
              </a:rPr>
              <a:t>(data, ("localhost",5000))</a:t>
            </a:r>
          </a:p>
          <a:p>
            <a:pPr lvl="0" hangingPunct="0"/>
            <a:r>
              <a:rPr lang="en-US" sz="2000" dirty="0">
                <a:latin typeface="Liberation Sans" pitchFamily="18"/>
                <a:ea typeface="DejaVu Sans" pitchFamily="2"/>
                <a:cs typeface="DejaVu Sans" pitchFamily="2"/>
              </a:rPr>
              <a:t>	else:</a:t>
            </a:r>
          </a:p>
          <a:p>
            <a:pPr lvl="0" hangingPunct="0"/>
            <a:r>
              <a:rPr lang="en-US" sz="2000" dirty="0">
                <a:latin typeface="Liberation Sans" pitchFamily="18"/>
                <a:ea typeface="DejaVu Sans" pitchFamily="2"/>
                <a:cs typeface="DejaVu Sans" pitchFamily="2"/>
              </a:rPr>
              <a:t>		break</a:t>
            </a:r>
          </a:p>
          <a:p>
            <a:pPr lvl="0" hangingPunct="0"/>
            <a:r>
              <a:rPr lang="en-US" sz="2000" dirty="0" err="1">
                <a:latin typeface="Liberation Sans" pitchFamily="18"/>
                <a:ea typeface="DejaVu Sans" pitchFamily="2"/>
                <a:cs typeface="DejaVu Sans" pitchFamily="2"/>
              </a:rPr>
              <a:t>client_socket.close</a:t>
            </a:r>
            <a:r>
              <a:rPr lang="en-US" sz="2000" dirty="0">
                <a:latin typeface="Liberation Sans" pitchFamily="18"/>
                <a:ea typeface="DejaVu Sans" pitchFamily="2"/>
                <a:cs typeface="DejaVu Sans" pitchFamily="2"/>
              </a:rPr>
              <a:t>()</a:t>
            </a:r>
          </a:p>
          <a:p>
            <a:pPr lvl="0" hangingPunct="0"/>
            <a:endParaRPr lang="en-US" sz="2000" dirty="0">
              <a:latin typeface="Cumberland AMT" pitchFamily="49"/>
              <a:ea typeface="DejaVu Sans" pitchFamily="2"/>
              <a:cs typeface="DejaVu Sans" pitchFamily="2"/>
            </a:endParaRPr>
          </a:p>
        </p:txBody>
      </p:sp>
    </p:spTree>
    <p:extLst>
      <p:ext uri="{BB962C8B-B14F-4D97-AF65-F5344CB8AC3E}">
        <p14:creationId xmlns:p14="http://schemas.microsoft.com/office/powerpoint/2010/main" val="217105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14047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211</TotalTime>
  <Words>1979</Words>
  <Application>Microsoft Office PowerPoint</Application>
  <PresentationFormat>On-screen Show (4:3)</PresentationFormat>
  <Paragraphs>329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Perspective</vt:lpstr>
      <vt:lpstr>Game Networking</vt:lpstr>
      <vt:lpstr>Internet</vt:lpstr>
      <vt:lpstr>TCP / IP Sockets</vt:lpstr>
      <vt:lpstr>UDP Sockets</vt:lpstr>
      <vt:lpstr>TCP/IP Python Socket Code</vt:lpstr>
      <vt:lpstr>Code</vt:lpstr>
      <vt:lpstr>UDP/IP Python Socket Code</vt:lpstr>
      <vt:lpstr>UDP/IP Python Socket Code</vt:lpstr>
      <vt:lpstr>PowerPoint Presentation</vt:lpstr>
      <vt:lpstr>Networking Games UDP vs TCP</vt:lpstr>
      <vt:lpstr>Real-time networked games use UDP!</vt:lpstr>
      <vt:lpstr>TCP bad – UDP good</vt:lpstr>
      <vt:lpstr>http://gafferongames.com/networking-for-game-programmers/udp-vs-tcp/</vt:lpstr>
      <vt:lpstr>Use both TCP and UDP?</vt:lpstr>
      <vt:lpstr>Peer to Peer Lockstep</vt:lpstr>
      <vt:lpstr>Peer to Peer lockstep</vt:lpstr>
      <vt:lpstr>Client/Server </vt:lpstr>
      <vt:lpstr>Client server problems</vt:lpstr>
      <vt:lpstr>Client-side prediction</vt:lpstr>
      <vt:lpstr>Client-side prediction</vt:lpstr>
      <vt:lpstr>Client-side prediction</vt:lpstr>
      <vt:lpstr>Client-side prediction soln</vt:lpstr>
      <vt:lpstr>How do you network games? OpenEcslent Networking:</vt:lpstr>
      <vt:lpstr>How do you network games? OpenEcslent Networking:</vt:lpstr>
      <vt:lpstr>381 engine networking</vt:lpstr>
      <vt:lpstr>Client Sync</vt:lpstr>
      <vt:lpstr>UDP packets</vt:lpstr>
      <vt:lpstr>OpenEcslent Protocol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Networking</dc:title>
  <dc:creator>Sushil Louis</dc:creator>
  <cp:lastModifiedBy>Sushil Louis</cp:lastModifiedBy>
  <cp:revision>42</cp:revision>
  <dcterms:created xsi:type="dcterms:W3CDTF">2006-08-16T00:00:00Z</dcterms:created>
  <dcterms:modified xsi:type="dcterms:W3CDTF">2015-03-23T19:04:45Z</dcterms:modified>
</cp:coreProperties>
</file>