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6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5" d="100"/>
          <a:sy n="105" d="100"/>
        </p:scale>
        <p:origin x="-1040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3F635-BA27-624E-BD76-828EA307AB0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D6ECF-5778-9447-B041-00056A15D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3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bilgin.esme.org</a:t>
            </a:r>
            <a:r>
              <a:rPr lang="en-US" dirty="0" smtClean="0"/>
              <a:t>/</a:t>
            </a:r>
            <a:r>
              <a:rPr lang="en-US" dirty="0" err="1" smtClean="0"/>
              <a:t>BitsBytes</a:t>
            </a:r>
            <a:r>
              <a:rPr lang="en-US" dirty="0" smtClean="0"/>
              <a:t>/</a:t>
            </a:r>
            <a:r>
              <a:rPr lang="en-US" dirty="0" err="1" smtClean="0"/>
              <a:t>KalmanFilterforDummies.aspx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D6ECF-5778-9447-B041-00056A15D7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63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bilgin.esme.org</a:t>
            </a:r>
            <a:r>
              <a:rPr lang="en-US" dirty="0" smtClean="0"/>
              <a:t>/</a:t>
            </a:r>
            <a:r>
              <a:rPr lang="en-US" dirty="0" err="1" smtClean="0"/>
              <a:t>BitsBytes</a:t>
            </a:r>
            <a:r>
              <a:rPr lang="en-US" dirty="0" smtClean="0"/>
              <a:t>/</a:t>
            </a:r>
            <a:r>
              <a:rPr lang="en-US" dirty="0" err="1" smtClean="0"/>
              <a:t>KalmanFilterforDummies.aspx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D6ECF-5778-9447-B041-00056A15D7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27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10/6/14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10/6/14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095IOfqF4nY" TargetMode="External"/><Relationship Id="rId3" Type="http://schemas.openxmlformats.org/officeDocument/2006/relationships/hyperlink" Target="https://www.youtube.com/watch?v=MELYZ5r5V1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lgin.esme.org/BitsBytes/KalmanFilterforDummie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Cameron Rowe</a:t>
            </a:r>
            <a:endParaRPr lang="en-US" dirty="0"/>
          </a:p>
        </p:txBody>
      </p:sp>
      <p:pic>
        <p:nvPicPr>
          <p:cNvPr id="4" name="Picture 3" descr="fil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0" y="815622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1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</a:t>
            </a:r>
            <a:r>
              <a:rPr lang="en-US" dirty="0" err="1" smtClean="0"/>
              <a:t>Kalman</a:t>
            </a:r>
            <a:r>
              <a:rPr lang="en-US" dirty="0" smtClean="0"/>
              <a:t>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regular </a:t>
            </a:r>
            <a:r>
              <a:rPr lang="en-US" dirty="0" err="1" smtClean="0"/>
              <a:t>Kalman</a:t>
            </a:r>
            <a:r>
              <a:rPr lang="en-US" dirty="0" smtClean="0"/>
              <a:t> Filter but works on non-linear system (ex. GPS)</a:t>
            </a:r>
          </a:p>
          <a:p>
            <a:r>
              <a:rPr lang="en-US" dirty="0" smtClean="0"/>
              <a:t>Uses differentiable functions for state transition and observation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f(x</a:t>
            </a:r>
            <a:r>
              <a:rPr lang="en-US" baseline="-25000" dirty="0" smtClean="0"/>
              <a:t>k</a:t>
            </a:r>
            <a:r>
              <a:rPr lang="en-US" baseline="-25000" dirty="0"/>
              <a:t>-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, u</a:t>
            </a:r>
            <a:r>
              <a:rPr lang="en-US" baseline="-25000" dirty="0" smtClean="0"/>
              <a:t>k-1</a:t>
            </a:r>
            <a:r>
              <a:rPr lang="en-US" dirty="0" smtClean="0"/>
              <a:t>) </a:t>
            </a:r>
            <a:r>
              <a:rPr lang="en-US" dirty="0"/>
              <a:t>+ </a:t>
            </a:r>
            <a:r>
              <a:rPr lang="en-US" dirty="0" smtClean="0"/>
              <a:t>w</a:t>
            </a:r>
            <a:r>
              <a:rPr lang="en-US" baseline="-25000" dirty="0" smtClean="0"/>
              <a:t>k-1</a:t>
            </a:r>
            <a:endParaRPr lang="en-US" baseline="-25000" dirty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err="1"/>
              <a:t>z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smtClean="0"/>
              <a:t>h(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/>
              <a:t>)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endParaRPr lang="en-US" baseline="-25000" dirty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4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real time processing for events with Gaussian noise distribution</a:t>
            </a:r>
          </a:p>
          <a:p>
            <a:r>
              <a:rPr lang="en-US" dirty="0" smtClean="0"/>
              <a:t>Difficult to set up but efficient and effective with good values</a:t>
            </a:r>
          </a:p>
          <a:p>
            <a:r>
              <a:rPr lang="en-US" dirty="0" smtClean="0"/>
              <a:t>Multi-dimensionality is complicated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71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</a:t>
            </a:r>
            <a:r>
              <a:rPr lang="en-US" dirty="0" smtClean="0">
                <a:hlinkClick r:id="rId2"/>
              </a:rPr>
              <a:t>095IOfqF4nY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</a:t>
            </a:r>
            <a:r>
              <a:rPr lang="en-US" dirty="0" smtClean="0">
                <a:hlinkClick r:id="rId3"/>
              </a:rPr>
              <a:t>MELYZ5r5V1c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2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Purpose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Simple Example Problem</a:t>
            </a:r>
          </a:p>
          <a:p>
            <a:r>
              <a:rPr lang="en-US" dirty="0" smtClean="0"/>
              <a:t>Extended </a:t>
            </a:r>
            <a:r>
              <a:rPr lang="en-US" dirty="0" err="1" smtClean="0"/>
              <a:t>Kalman</a:t>
            </a:r>
            <a:r>
              <a:rPr lang="en-US" dirty="0" smtClean="0"/>
              <a:t> Filters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Real World Examples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48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Optimal Estimator</a:t>
            </a:r>
          </a:p>
          <a:p>
            <a:r>
              <a:rPr lang="en-US" dirty="0" smtClean="0"/>
              <a:t>Recursive Computation</a:t>
            </a:r>
          </a:p>
          <a:p>
            <a:r>
              <a:rPr lang="en-US" dirty="0"/>
              <a:t>Good when noise follows Gaussian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3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“Filter” noisy data</a:t>
            </a:r>
            <a:endParaRPr lang="en-US" dirty="0"/>
          </a:p>
        </p:txBody>
      </p:sp>
      <p:pic>
        <p:nvPicPr>
          <p:cNvPr id="4" name="Picture 3" descr="KalmanFil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710" y="2307453"/>
            <a:ext cx="5853289" cy="409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31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Important Variables</a:t>
            </a:r>
          </a:p>
          <a:p>
            <a:pPr lvl="1"/>
            <a:r>
              <a:rPr lang="en-US" dirty="0" err="1" smtClean="0"/>
              <a:t>x</a:t>
            </a:r>
            <a:r>
              <a:rPr lang="en-US" baseline="-25000" dirty="0" err="1" smtClean="0"/>
              <a:t>k</a:t>
            </a:r>
            <a:r>
              <a:rPr lang="en-US" dirty="0" smtClean="0"/>
              <a:t> : current signal value</a:t>
            </a:r>
          </a:p>
          <a:p>
            <a:pPr lvl="1"/>
            <a:r>
              <a:rPr lang="en-US" dirty="0" err="1" smtClean="0"/>
              <a:t>x_hat</a:t>
            </a:r>
            <a:r>
              <a:rPr lang="en-US" baseline="-25000" dirty="0" err="1" smtClean="0"/>
              <a:t>k</a:t>
            </a:r>
            <a:r>
              <a:rPr lang="en-US" dirty="0" smtClean="0"/>
              <a:t>: estimated signal value</a:t>
            </a:r>
          </a:p>
          <a:p>
            <a:pPr lvl="1"/>
            <a:r>
              <a:rPr lang="en-US" dirty="0" err="1" smtClean="0"/>
              <a:t>z</a:t>
            </a:r>
            <a:r>
              <a:rPr lang="en-US" baseline="-25000" dirty="0" err="1" smtClean="0"/>
              <a:t>k</a:t>
            </a:r>
            <a:r>
              <a:rPr lang="en-US" dirty="0" smtClean="0"/>
              <a:t>: linear combination signal value and measurement noise</a:t>
            </a:r>
          </a:p>
          <a:p>
            <a:pPr lvl="1"/>
            <a:r>
              <a:rPr lang="en-US" dirty="0" smtClean="0"/>
              <a:t>A : matrix that describes state transition</a:t>
            </a:r>
          </a:p>
          <a:p>
            <a:pPr lvl="1"/>
            <a:r>
              <a:rPr lang="en-US" dirty="0" smtClean="0"/>
              <a:t>B : matrix that describes how control signal effects state</a:t>
            </a:r>
          </a:p>
          <a:p>
            <a:pPr lvl="1"/>
            <a:r>
              <a:rPr lang="en-US" dirty="0" smtClean="0"/>
              <a:t>H : matrix that describes how measured value is mapped to signal value</a:t>
            </a:r>
          </a:p>
          <a:p>
            <a:pPr lvl="1"/>
            <a:r>
              <a:rPr lang="en-US" dirty="0" smtClean="0"/>
              <a:t>Q : process noise</a:t>
            </a:r>
          </a:p>
          <a:p>
            <a:pPr lvl="1"/>
            <a:r>
              <a:rPr lang="en-US" dirty="0" smtClean="0"/>
              <a:t>R : measurement noise</a:t>
            </a:r>
          </a:p>
          <a:p>
            <a:pPr lvl="1"/>
            <a:r>
              <a:rPr lang="en-US" dirty="0" err="1" smtClean="0"/>
              <a:t>K</a:t>
            </a:r>
            <a:r>
              <a:rPr lang="en-US" baseline="-25000" dirty="0" err="1" smtClean="0"/>
              <a:t>k</a:t>
            </a:r>
            <a:r>
              <a:rPr lang="en-US" dirty="0" smtClean="0"/>
              <a:t> : </a:t>
            </a:r>
            <a:r>
              <a:rPr lang="en-US" dirty="0" err="1" smtClean="0"/>
              <a:t>Kalman</a:t>
            </a:r>
            <a:r>
              <a:rPr lang="en-US" dirty="0" smtClean="0"/>
              <a:t> </a:t>
            </a:r>
            <a:r>
              <a:rPr lang="en-US" dirty="0" smtClean="0"/>
              <a:t>gain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 : Previous error covariance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3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6" name="Content Placeholder 5" descr="kalman_formula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285" b="-49285"/>
          <a:stretch>
            <a:fillRect/>
          </a:stretch>
        </p:blipFill>
        <p:spPr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5290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sz="4000" dirty="0" err="1" smtClean="0"/>
              <a:t>x</a:t>
            </a:r>
            <a:r>
              <a:rPr lang="en-US" sz="4000" baseline="-25000" dirty="0" err="1" smtClean="0"/>
              <a:t>k</a:t>
            </a:r>
            <a:r>
              <a:rPr lang="en-US" sz="4000" dirty="0" smtClean="0"/>
              <a:t> = Ax</a:t>
            </a:r>
            <a:r>
              <a:rPr lang="en-US" sz="4000" baseline="-25000" dirty="0" smtClean="0"/>
              <a:t>k-1</a:t>
            </a:r>
            <a:r>
              <a:rPr lang="en-US" sz="4000" dirty="0" smtClean="0"/>
              <a:t> + </a:t>
            </a:r>
            <a:r>
              <a:rPr lang="en-US" sz="4000" dirty="0" err="1" smtClean="0"/>
              <a:t>Bu</a:t>
            </a:r>
            <a:r>
              <a:rPr lang="en-US" sz="4000" baseline="-25000" dirty="0" err="1" smtClean="0"/>
              <a:t>k</a:t>
            </a:r>
            <a:r>
              <a:rPr lang="en-US" sz="4000" dirty="0" smtClean="0"/>
              <a:t> + </a:t>
            </a:r>
            <a:r>
              <a:rPr lang="en-US" sz="4000" dirty="0" err="1" smtClean="0"/>
              <a:t>w</a:t>
            </a:r>
            <a:r>
              <a:rPr lang="en-US" sz="4000" baseline="-25000" dirty="0" err="1" smtClean="0"/>
              <a:t>k</a:t>
            </a:r>
            <a:endParaRPr lang="en-US" sz="4000" baseline="-25000" dirty="0" smtClean="0"/>
          </a:p>
          <a:p>
            <a:pPr marL="118872" indent="0">
              <a:buNone/>
            </a:pPr>
            <a:endParaRPr lang="en-US" sz="4000" dirty="0" smtClean="0"/>
          </a:p>
          <a:p>
            <a:pPr marL="118872" indent="0">
              <a:buNone/>
            </a:pPr>
            <a:r>
              <a:rPr lang="en-US" sz="4000" dirty="0" err="1" smtClean="0"/>
              <a:t>z</a:t>
            </a:r>
            <a:r>
              <a:rPr lang="en-US" sz="4000" baseline="-25000" dirty="0" err="1" smtClean="0"/>
              <a:t>k</a:t>
            </a:r>
            <a:r>
              <a:rPr lang="en-US" sz="4000" dirty="0" smtClean="0"/>
              <a:t> = </a:t>
            </a:r>
            <a:r>
              <a:rPr lang="en-US" sz="4000" dirty="0" err="1" smtClean="0"/>
              <a:t>Hx</a:t>
            </a:r>
            <a:r>
              <a:rPr lang="en-US" sz="4000" baseline="-25000" dirty="0" err="1" smtClean="0"/>
              <a:t>k</a:t>
            </a:r>
            <a:r>
              <a:rPr lang="en-US" sz="4000" dirty="0" smtClean="0"/>
              <a:t> + </a:t>
            </a:r>
            <a:r>
              <a:rPr lang="en-US" sz="4000" dirty="0" err="1" smtClean="0"/>
              <a:t>v</a:t>
            </a:r>
            <a:r>
              <a:rPr lang="en-US" sz="4000" baseline="-25000" dirty="0" err="1" smtClean="0"/>
              <a:t>k</a:t>
            </a:r>
            <a:endParaRPr lang="en-US" baseline="-25000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r>
              <a:rPr lang="en-US" dirty="0" smtClean="0"/>
              <a:t>For Simple 1D problem</a:t>
            </a:r>
            <a:endParaRPr lang="en-US" dirty="0"/>
          </a:p>
        </p:txBody>
      </p:sp>
      <p:pic>
        <p:nvPicPr>
          <p:cNvPr id="6" name="Picture 5" descr="example_equation_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05" y="4737806"/>
            <a:ext cx="3750197" cy="1200802"/>
          </a:xfrm>
          <a:prstGeom prst="rect">
            <a:avLst/>
          </a:prstGeom>
        </p:spPr>
      </p:pic>
      <p:pic>
        <p:nvPicPr>
          <p:cNvPr id="7" name="Picture 6" descr="example_equation_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769556"/>
            <a:ext cx="2532945" cy="116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42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4" name="Content Placeholder 3" descr="iteration_steps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98" r="-14798"/>
          <a:stretch>
            <a:fillRect/>
          </a:stretch>
        </p:blipFill>
        <p:spPr>
          <a:xfrm>
            <a:off x="174977" y="1454761"/>
            <a:ext cx="8799689" cy="4946039"/>
          </a:xfrm>
        </p:spPr>
      </p:pic>
    </p:spTree>
    <p:extLst>
      <p:ext uri="{BB962C8B-B14F-4D97-AF65-F5344CB8AC3E}">
        <p14:creationId xmlns:p14="http://schemas.microsoft.com/office/powerpoint/2010/main" val="336184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http://bilgin.esme.org/BitsBytes/</a:t>
            </a:r>
            <a:r>
              <a:rPr lang="en-US" dirty="0" smtClean="0">
                <a:hlinkClick r:id="rId2"/>
              </a:rPr>
              <a:t>KalmanFilterforDummies.aspx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7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170</TotalTime>
  <Words>261</Words>
  <Application>Microsoft Macintosh PowerPoint</Application>
  <PresentationFormat>On-screen Show (4:3)</PresentationFormat>
  <Paragraphs>58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Kalman Filters</vt:lpstr>
      <vt:lpstr>Overview</vt:lpstr>
      <vt:lpstr>Introduction</vt:lpstr>
      <vt:lpstr>Purpose</vt:lpstr>
      <vt:lpstr>Implementation</vt:lpstr>
      <vt:lpstr>Implementation</vt:lpstr>
      <vt:lpstr>Implementation</vt:lpstr>
      <vt:lpstr>Implementation</vt:lpstr>
      <vt:lpstr>Simple Example Problem</vt:lpstr>
      <vt:lpstr>Extended Kalman Filters</vt:lpstr>
      <vt:lpstr>Conclusion</vt:lpstr>
      <vt:lpstr>Real World Examples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Kalman Filters</dc:title>
  <dc:creator>Cam Rowe</dc:creator>
  <cp:lastModifiedBy>Cam Rowe</cp:lastModifiedBy>
  <cp:revision>17</cp:revision>
  <dcterms:created xsi:type="dcterms:W3CDTF">2014-10-06T15:14:32Z</dcterms:created>
  <dcterms:modified xsi:type="dcterms:W3CDTF">2014-10-06T19:05:35Z</dcterms:modified>
</cp:coreProperties>
</file>