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8" r:id="rId3"/>
    <p:sldId id="259" r:id="rId4"/>
    <p:sldId id="260" r:id="rId5"/>
    <p:sldId id="261" r:id="rId6"/>
    <p:sldId id="263" r:id="rId7"/>
    <p:sldId id="285" r:id="rId8"/>
    <p:sldId id="286" r:id="rId9"/>
    <p:sldId id="300" r:id="rId10"/>
    <p:sldId id="304" r:id="rId11"/>
    <p:sldId id="301" r:id="rId12"/>
    <p:sldId id="296" r:id="rId13"/>
    <p:sldId id="299" r:id="rId14"/>
    <p:sldId id="305" r:id="rId15"/>
    <p:sldId id="289" r:id="rId16"/>
    <p:sldId id="290" r:id="rId17"/>
    <p:sldId id="292" r:id="rId18"/>
    <p:sldId id="295" r:id="rId19"/>
    <p:sldId id="284" r:id="rId20"/>
    <p:sldId id="298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A758F5-7843-4CE3-9D3F-0EC2ABC378D8}" type="datetimeFigureOut">
              <a:rPr lang="en-US" smtClean="0"/>
              <a:t>10/7/2014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B7FCD9-ABF5-482E-9317-916E458E4D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3919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It is computational simple and efficient to implement in large-scale simulations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B7FCD9-ABF5-482E-9317-916E458E4D9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9115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Whenever the neurons in the figure do fire with the spike-timing pattern determined by the connectivity and delays, we say that the group is activated and the corresponding neurons </a:t>
            </a:r>
            <a:r>
              <a:rPr lang="en-US" dirty="0" err="1" smtClean="0"/>
              <a:t>polychronize</a:t>
            </a:r>
            <a:r>
              <a:rPr lang="en-US" dirty="0" smtClean="0"/>
              <a:t>. Typically, firing of the first few neurons with the </a:t>
            </a:r>
            <a:r>
              <a:rPr lang="en-US" dirty="0" err="1" smtClean="0"/>
              <a:t>righ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B7FCD9-ABF5-482E-9317-916E458E4D9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1301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DB2AA-81CD-4E86-9938-0D8D6AAEFFA7}" type="datetimeFigureOut">
              <a:rPr lang="en-US" smtClean="0"/>
              <a:t>10/7/2014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3C9C4-690F-4568-BD71-62AF3DA02D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3386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DB2AA-81CD-4E86-9938-0D8D6AAEFFA7}" type="datetimeFigureOut">
              <a:rPr lang="en-US" smtClean="0"/>
              <a:t>10/7/2014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3C9C4-690F-4568-BD71-62AF3DA02D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2197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DB2AA-81CD-4E86-9938-0D8D6AAEFFA7}" type="datetimeFigureOut">
              <a:rPr lang="en-US" smtClean="0"/>
              <a:t>10/7/2014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3C9C4-690F-4568-BD71-62AF3DA02D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8460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DB2AA-81CD-4E86-9938-0D8D6AAEFFA7}" type="datetimeFigureOut">
              <a:rPr lang="en-US" smtClean="0"/>
              <a:t>10/7/2014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3C9C4-690F-4568-BD71-62AF3DA02D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033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DB2AA-81CD-4E86-9938-0D8D6AAEFFA7}" type="datetimeFigureOut">
              <a:rPr lang="en-US" smtClean="0"/>
              <a:t>10/7/2014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3C9C4-690F-4568-BD71-62AF3DA02D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3550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DB2AA-81CD-4E86-9938-0D8D6AAEFFA7}" type="datetimeFigureOut">
              <a:rPr lang="en-US" smtClean="0"/>
              <a:t>10/7/2014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3C9C4-690F-4568-BD71-62AF3DA02D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1023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DB2AA-81CD-4E86-9938-0D8D6AAEFFA7}" type="datetimeFigureOut">
              <a:rPr lang="en-US" smtClean="0"/>
              <a:t>10/7/2014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3C9C4-690F-4568-BD71-62AF3DA02D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4018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DB2AA-81CD-4E86-9938-0D8D6AAEFFA7}" type="datetimeFigureOut">
              <a:rPr lang="en-US" smtClean="0"/>
              <a:t>10/7/2014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3C9C4-690F-4568-BD71-62AF3DA02D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4141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DB2AA-81CD-4E86-9938-0D8D6AAEFFA7}" type="datetimeFigureOut">
              <a:rPr lang="en-US" smtClean="0"/>
              <a:t>10/7/2014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3C9C4-690F-4568-BD71-62AF3DA02D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0011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DB2AA-81CD-4E86-9938-0D8D6AAEFFA7}" type="datetimeFigureOut">
              <a:rPr lang="en-US" smtClean="0"/>
              <a:t>10/7/2014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3C9C4-690F-4568-BD71-62AF3DA02D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7598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DB2AA-81CD-4E86-9938-0D8D6AAEFFA7}" type="datetimeFigureOut">
              <a:rPr lang="en-US" smtClean="0"/>
              <a:t>10/7/2014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3C9C4-690F-4568-BD71-62AF3DA02D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0264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CDB2AA-81CD-4E86-9938-0D8D6AAEFFA7}" type="datetimeFigureOut">
              <a:rPr lang="en-US" smtClean="0"/>
              <a:t>10/7/2014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13C9C4-690F-4568-BD71-62AF3DA02D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912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EDLUT" TargetMode="External"/><Relationship Id="rId2" Type="http://schemas.openxmlformats.org/officeDocument/2006/relationships/hyperlink" Target="http://en.wikipedia.org/wiki/Application_software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en.wikipedia.org/wiki/NEST_(software)" TargetMode="External"/><Relationship Id="rId4" Type="http://schemas.openxmlformats.org/officeDocument/2006/relationships/hyperlink" Target="http://en.wikipedia.org/wiki/GENESIS_(software)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8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9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0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6255" y="1981200"/>
            <a:ext cx="5486400" cy="2060575"/>
          </a:xfrm>
        </p:spPr>
        <p:txBody>
          <a:bodyPr/>
          <a:lstStyle/>
          <a:p>
            <a:r>
              <a:rPr lang="en-US" dirty="0" smtClean="0"/>
              <a:t>Spiking Neural Networks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495800"/>
            <a:ext cx="3657600" cy="1143000"/>
          </a:xfrm>
        </p:spPr>
        <p:txBody>
          <a:bodyPr/>
          <a:lstStyle/>
          <a:p>
            <a:r>
              <a:rPr lang="en-US" dirty="0" err="1" smtClean="0"/>
              <a:t>Banafsheh</a:t>
            </a:r>
            <a:r>
              <a:rPr lang="en-US" dirty="0" smtClean="0"/>
              <a:t> </a:t>
            </a:r>
            <a:r>
              <a:rPr lang="en-US" dirty="0" err="1" smtClean="0"/>
              <a:t>Rekabdar</a:t>
            </a:r>
            <a:endParaRPr lang="en-U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1025" y="404813"/>
            <a:ext cx="2943225" cy="586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66936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STDP rule (spike-timing-dependent plasticity)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the presynaptic spike arrives at the postsynaptic neuron before the postsynaptic neuron fires—for example, it causes the firing—the synapse is potentiated.</a:t>
            </a:r>
          </a:p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657600"/>
            <a:ext cx="3657600" cy="2954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C:\Users\Banafsheh\Pictures\pre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3657600"/>
            <a:ext cx="1904999" cy="2593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21299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STDP rule (spike-timing-dependent plasticity)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If the </a:t>
            </a:r>
            <a:r>
              <a:rPr lang="en-US" dirty="0" smtClean="0"/>
              <a:t>presynaptic spike </a:t>
            </a:r>
            <a:r>
              <a:rPr lang="en-US" dirty="0"/>
              <a:t>arrives at the postsynaptic neuron after it fired, that is, it brings </a:t>
            </a:r>
            <a:r>
              <a:rPr lang="en-US" dirty="0" smtClean="0"/>
              <a:t>the news </a:t>
            </a:r>
            <a:r>
              <a:rPr lang="en-US" dirty="0"/>
              <a:t>late, the synapse is depressed. 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657600"/>
            <a:ext cx="3657600" cy="2954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C:\Users\Banafsheh\Pictures\pre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3657600"/>
            <a:ext cx="1904999" cy="2593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5696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Spiking neural network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The network consists of cortical spiking neurons with axonal conduction delays and spike timing-dependent plasticity (STDP).</a:t>
            </a:r>
          </a:p>
          <a:p>
            <a:endParaRPr lang="en-US" dirty="0" smtClean="0"/>
          </a:p>
          <a:p>
            <a:r>
              <a:rPr lang="en-US" dirty="0"/>
              <a:t>The network is sparse with 0.1 probability of connection between any two neurons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 smtClean="0"/>
              <a:t>Neurons are connected to each other randomly</a:t>
            </a:r>
          </a:p>
        </p:txBody>
      </p:sp>
    </p:spTree>
    <p:extLst>
      <p:ext uri="{BB962C8B-B14F-4D97-AF65-F5344CB8AC3E}">
        <p14:creationId xmlns:p14="http://schemas.microsoft.com/office/powerpoint/2010/main" val="4190467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Spiking neural network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Synaptic </a:t>
            </a:r>
            <a:r>
              <a:rPr lang="en-US" dirty="0"/>
              <a:t>connections among neurons have fixed </a:t>
            </a:r>
            <a:r>
              <a:rPr lang="en-US" dirty="0" smtClean="0"/>
              <a:t>conduction delays</a:t>
            </a:r>
            <a:r>
              <a:rPr lang="en-US" dirty="0"/>
              <a:t>, which are random integers between 1 </a:t>
            </a:r>
            <a:r>
              <a:rPr lang="en-US" dirty="0" err="1"/>
              <a:t>ms</a:t>
            </a:r>
            <a:r>
              <a:rPr lang="en-US" dirty="0"/>
              <a:t> and 20 </a:t>
            </a:r>
            <a:r>
              <a:rPr lang="en-US" dirty="0" err="1"/>
              <a:t>ms.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7701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Spiking neural network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25" y="1676400"/>
            <a:ext cx="561975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10260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Polychronous</a:t>
            </a:r>
            <a:r>
              <a:rPr lang="en-US" dirty="0" smtClean="0"/>
              <a:t> Neural Group (PNG)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170" name="Picture 2" descr="C:\Users\Banafsheh\Pictures\png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648691"/>
            <a:ext cx="8378941" cy="4218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6834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Characteristics of </a:t>
            </a:r>
            <a:r>
              <a:rPr lang="en-US" dirty="0" err="1"/>
              <a:t>polychronous</a:t>
            </a:r>
            <a:r>
              <a:rPr lang="en-US" dirty="0"/>
              <a:t> groups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groups have different </a:t>
            </a:r>
            <a:endParaRPr lang="en-US" dirty="0" smtClean="0"/>
          </a:p>
          <a:p>
            <a:pPr lvl="1"/>
            <a:r>
              <a:rPr lang="en-US" dirty="0" smtClean="0"/>
              <a:t>Sizes</a:t>
            </a:r>
          </a:p>
          <a:p>
            <a:pPr lvl="1"/>
            <a:r>
              <a:rPr lang="en-US" dirty="0"/>
              <a:t>L</a:t>
            </a:r>
            <a:r>
              <a:rPr lang="en-US" dirty="0" smtClean="0"/>
              <a:t>engths</a:t>
            </a:r>
          </a:p>
          <a:p>
            <a:pPr lvl="1"/>
            <a:r>
              <a:rPr lang="en-US" dirty="0"/>
              <a:t>T</a:t>
            </a:r>
            <a:r>
              <a:rPr lang="en-US" dirty="0" smtClean="0"/>
              <a:t>ime spans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743200"/>
            <a:ext cx="4629150" cy="314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7839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AE6CC-FE76-4828-A9CD-EB9D766A05CD}" type="slidenum">
              <a:rPr lang="ar-SA"/>
              <a:pPr/>
              <a:t>17</a:t>
            </a:fld>
            <a:endParaRPr lang="en-US"/>
          </a:p>
        </p:txBody>
      </p:sp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i="1">
                <a:latin typeface="Times New Roman" pitchFamily="18" charset="0"/>
                <a:cs typeface="Times New Roman" pitchFamily="18" charset="0"/>
              </a:rPr>
              <a:t>Representations of</a:t>
            </a:r>
            <a:br>
              <a:rPr lang="en-US" sz="4000" i="1">
                <a:latin typeface="Times New Roman" pitchFamily="18" charset="0"/>
                <a:cs typeface="Times New Roman" pitchFamily="18" charset="0"/>
              </a:rPr>
            </a:br>
            <a:r>
              <a:rPr lang="en-US" sz="4000" i="1">
                <a:latin typeface="Times New Roman" pitchFamily="18" charset="0"/>
                <a:cs typeface="Times New Roman" pitchFamily="18" charset="0"/>
              </a:rPr>
              <a:t>Memories and Experience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628775"/>
            <a:ext cx="8064500" cy="1368425"/>
          </a:xfrm>
        </p:spPr>
        <p:txBody>
          <a:bodyPr>
            <a:normAutofit/>
          </a:bodyPr>
          <a:lstStyle/>
          <a:p>
            <a:pPr algn="l">
              <a:lnSpc>
                <a:spcPct val="80000"/>
              </a:lnSpc>
              <a:buFontTx/>
              <a:buNone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Persistent 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stimulation of the network with two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spatio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-temporal patterns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result in emergence of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polychronous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groups that represent the patterns. the 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groups activate whenever the patterns are present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l">
              <a:lnSpc>
                <a:spcPct val="80000"/>
              </a:lnSpc>
              <a:buFontTx/>
              <a:buNone/>
            </a:pPr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2868613"/>
            <a:ext cx="5924550" cy="3622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0294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F0715-3AAC-4A29-A296-8DB4F92A86F4}" type="slidenum">
              <a:rPr lang="ar-SA"/>
              <a:pPr/>
              <a:t>18</a:t>
            </a:fld>
            <a:endParaRPr lang="en-US"/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1835150" y="404813"/>
            <a:ext cx="5184775" cy="725487"/>
          </a:xfrm>
        </p:spPr>
        <p:txBody>
          <a:bodyPr/>
          <a:lstStyle/>
          <a:p>
            <a:r>
              <a:rPr lang="en-US" sz="32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Time-locked spiking patterns</a:t>
            </a:r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1341438"/>
            <a:ext cx="3849688" cy="532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7988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useful for?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Its useful for classifying temporal patterns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1633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dirty="0" smtClean="0"/>
              <a:t>Biological Neuron:</a:t>
            </a:r>
            <a:br>
              <a:rPr lang="en-US" dirty="0" smtClean="0"/>
            </a:br>
            <a:r>
              <a:rPr lang="en-US" sz="3600" dirty="0" smtClean="0"/>
              <a:t>The Elementary Processing Unit of the Brain</a:t>
            </a:r>
            <a:endParaRPr lang="ru-RU" dirty="0" smtClean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2209800"/>
            <a:ext cx="3838575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2000" y="2667000"/>
            <a:ext cx="2882900" cy="2286000"/>
          </a:xfrm>
          <a:noFill/>
        </p:spPr>
      </p:pic>
    </p:spTree>
    <p:extLst>
      <p:ext uri="{BB962C8B-B14F-4D97-AF65-F5344CB8AC3E}">
        <p14:creationId xmlns:p14="http://schemas.microsoft.com/office/powerpoint/2010/main" val="4030588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Available software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There is diverse range of </a:t>
            </a:r>
            <a:r>
              <a:rPr lang="en-US" dirty="0">
                <a:hlinkClick r:id="rId2" tooltip="Application software"/>
              </a:rPr>
              <a:t>application software</a:t>
            </a:r>
            <a:r>
              <a:rPr lang="en-US" dirty="0"/>
              <a:t> to simulate spiking neural networks.</a:t>
            </a:r>
            <a:endParaRPr lang="en-US" dirty="0" smtClean="0">
              <a:hlinkClick r:id="rId3" tooltip="EDLUT"/>
            </a:endParaRPr>
          </a:p>
          <a:p>
            <a:r>
              <a:rPr lang="en-US" dirty="0" smtClean="0">
                <a:hlinkClick r:id="rId3" tooltip="EDLUT"/>
              </a:rPr>
              <a:t>EDLUT</a:t>
            </a:r>
            <a:r>
              <a:rPr lang="en-US" dirty="0" smtClean="0"/>
              <a:t> </a:t>
            </a:r>
          </a:p>
          <a:p>
            <a:r>
              <a:rPr lang="en-US" dirty="0" smtClean="0">
                <a:hlinkClick r:id="rId4" tooltip="GENESIS (software)"/>
              </a:rPr>
              <a:t>GENESIS</a:t>
            </a:r>
            <a:endParaRPr lang="en-US" dirty="0" smtClean="0"/>
          </a:p>
          <a:p>
            <a:r>
              <a:rPr lang="en-US" dirty="0">
                <a:hlinkClick r:id="rId5" tooltip="NEST (software)"/>
              </a:rPr>
              <a:t>NEST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77938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81200" y="4495800"/>
            <a:ext cx="5472113" cy="1323975"/>
          </a:xfrm>
          <a:noFill/>
        </p:spPr>
      </p:pic>
      <p:pic>
        <p:nvPicPr>
          <p:cNvPr id="512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066800"/>
            <a:ext cx="5868988" cy="331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dirty="0" smtClean="0"/>
              <a:t>Biological Neuron:</a:t>
            </a:r>
            <a:br>
              <a:rPr lang="en-US" dirty="0" smtClean="0"/>
            </a:br>
            <a:r>
              <a:rPr lang="en-US" sz="3600" dirty="0" smtClean="0"/>
              <a:t>A Generic Structure</a:t>
            </a:r>
            <a:endParaRPr lang="ru-RU" sz="3600" dirty="0" smtClean="0"/>
          </a:p>
        </p:txBody>
      </p:sp>
      <p:sp>
        <p:nvSpPr>
          <p:cNvPr id="5125" name="TextBox 5"/>
          <p:cNvSpPr txBox="1">
            <a:spLocks noChangeArrowheads="1"/>
          </p:cNvSpPr>
          <p:nvPr/>
        </p:nvSpPr>
        <p:spPr bwMode="auto">
          <a:xfrm>
            <a:off x="1295400" y="152400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endParaRPr lang="en-US" sz="1800"/>
          </a:p>
        </p:txBody>
      </p:sp>
      <p:sp>
        <p:nvSpPr>
          <p:cNvPr id="5126" name="TextBox 6"/>
          <p:cNvSpPr txBox="1">
            <a:spLocks noChangeArrowheads="1"/>
          </p:cNvSpPr>
          <p:nvPr/>
        </p:nvSpPr>
        <p:spPr bwMode="auto">
          <a:xfrm>
            <a:off x="3352800" y="4038600"/>
            <a:ext cx="1371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sz="1800"/>
              <a:t>Dendrite</a:t>
            </a:r>
            <a:endParaRPr lang="ru-RU" sz="1800"/>
          </a:p>
        </p:txBody>
      </p:sp>
      <p:sp>
        <p:nvSpPr>
          <p:cNvPr id="5127" name="TextBox 7"/>
          <p:cNvSpPr txBox="1">
            <a:spLocks noChangeArrowheads="1"/>
          </p:cNvSpPr>
          <p:nvPr/>
        </p:nvSpPr>
        <p:spPr bwMode="auto">
          <a:xfrm>
            <a:off x="4953000" y="3962400"/>
            <a:ext cx="838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sz="1800"/>
              <a:t>Soma</a:t>
            </a:r>
            <a:endParaRPr lang="ru-RU" sz="1800"/>
          </a:p>
        </p:txBody>
      </p:sp>
      <p:sp>
        <p:nvSpPr>
          <p:cNvPr id="5128" name="TextBox 8"/>
          <p:cNvSpPr txBox="1">
            <a:spLocks noChangeArrowheads="1"/>
          </p:cNvSpPr>
          <p:nvPr/>
        </p:nvSpPr>
        <p:spPr bwMode="auto">
          <a:xfrm>
            <a:off x="304800" y="3733800"/>
            <a:ext cx="1219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sz="1800"/>
              <a:t>Synapse</a:t>
            </a:r>
            <a:endParaRPr lang="ru-RU" sz="1800"/>
          </a:p>
        </p:txBody>
      </p:sp>
      <p:sp>
        <p:nvSpPr>
          <p:cNvPr id="5129" name="TextBox 10"/>
          <p:cNvSpPr txBox="1">
            <a:spLocks noChangeArrowheads="1"/>
          </p:cNvSpPr>
          <p:nvPr/>
        </p:nvSpPr>
        <p:spPr bwMode="auto">
          <a:xfrm>
            <a:off x="6400800" y="3657600"/>
            <a:ext cx="685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sz="1800"/>
              <a:t>Axon</a:t>
            </a:r>
            <a:endParaRPr lang="ru-RU" sz="1800"/>
          </a:p>
        </p:txBody>
      </p:sp>
      <p:sp>
        <p:nvSpPr>
          <p:cNvPr id="5130" name="TextBox 13"/>
          <p:cNvSpPr txBox="1">
            <a:spLocks noChangeArrowheads="1"/>
          </p:cNvSpPr>
          <p:nvPr/>
        </p:nvSpPr>
        <p:spPr bwMode="auto">
          <a:xfrm>
            <a:off x="7391400" y="3657600"/>
            <a:ext cx="1524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sz="1800"/>
              <a:t>Axon Terminal</a:t>
            </a:r>
            <a:endParaRPr lang="ru-RU" sz="1800"/>
          </a:p>
        </p:txBody>
      </p:sp>
      <p:cxnSp>
        <p:nvCxnSpPr>
          <p:cNvPr id="18" name="Прямая соединительная линия 17"/>
          <p:cNvCxnSpPr>
            <a:stCxn id="5130" idx="0"/>
          </p:cNvCxnSpPr>
          <p:nvPr/>
        </p:nvCxnSpPr>
        <p:spPr>
          <a:xfrm rot="5400000" flipH="1" flipV="1">
            <a:off x="8039100" y="2933700"/>
            <a:ext cx="838200" cy="609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>
            <a:stCxn id="5130" idx="2"/>
          </p:cNvCxnSpPr>
          <p:nvPr/>
        </p:nvCxnSpPr>
        <p:spPr>
          <a:xfrm rot="5400000">
            <a:off x="7423944" y="3842544"/>
            <a:ext cx="544512" cy="914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>
            <a:stCxn id="5129" idx="0"/>
          </p:cNvCxnSpPr>
          <p:nvPr/>
        </p:nvCxnSpPr>
        <p:spPr>
          <a:xfrm rot="5400000" flipH="1" flipV="1">
            <a:off x="6686550" y="3409950"/>
            <a:ext cx="304800" cy="1905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>
            <a:endCxn id="5129" idx="2"/>
          </p:cNvCxnSpPr>
          <p:nvPr/>
        </p:nvCxnSpPr>
        <p:spPr>
          <a:xfrm rot="5400000" flipH="1" flipV="1">
            <a:off x="6033294" y="4394994"/>
            <a:ext cx="1077912" cy="3429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>
            <a:stCxn id="5127" idx="0"/>
          </p:cNvCxnSpPr>
          <p:nvPr/>
        </p:nvCxnSpPr>
        <p:spPr>
          <a:xfrm rot="16200000" flipV="1">
            <a:off x="4629150" y="3219450"/>
            <a:ext cx="914400" cy="5715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>
            <a:stCxn id="5127" idx="2"/>
          </p:cNvCxnSpPr>
          <p:nvPr/>
        </p:nvCxnSpPr>
        <p:spPr>
          <a:xfrm rot="5400000">
            <a:off x="4699794" y="4356894"/>
            <a:ext cx="696912" cy="6477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>
            <a:stCxn id="5126" idx="2"/>
          </p:cNvCxnSpPr>
          <p:nvPr/>
        </p:nvCxnSpPr>
        <p:spPr>
          <a:xfrm rot="5400000">
            <a:off x="3652044" y="4337844"/>
            <a:ext cx="315912" cy="4572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3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600200"/>
            <a:ext cx="1714500" cy="201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9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371600"/>
            <a:ext cx="2103438" cy="277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" name="Прямоугольник 58"/>
          <p:cNvSpPr/>
          <p:nvPr/>
        </p:nvSpPr>
        <p:spPr>
          <a:xfrm>
            <a:off x="1524000" y="1447800"/>
            <a:ext cx="2100263" cy="26670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43" name="Прямая соединительная линия 42"/>
          <p:cNvCxnSpPr>
            <a:stCxn id="5126" idx="0"/>
          </p:cNvCxnSpPr>
          <p:nvPr/>
        </p:nvCxnSpPr>
        <p:spPr>
          <a:xfrm rot="16200000" flipV="1">
            <a:off x="3771900" y="3771900"/>
            <a:ext cx="228600" cy="3048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единительная линия 59"/>
          <p:cNvCxnSpPr>
            <a:stCxn id="5128" idx="0"/>
          </p:cNvCxnSpPr>
          <p:nvPr/>
        </p:nvCxnSpPr>
        <p:spPr>
          <a:xfrm rot="5400000" flipH="1" flipV="1">
            <a:off x="1371600" y="3048000"/>
            <a:ext cx="228600" cy="1143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единительная линия 62"/>
          <p:cNvCxnSpPr>
            <a:stCxn id="5128" idx="2"/>
          </p:cNvCxnSpPr>
          <p:nvPr/>
        </p:nvCxnSpPr>
        <p:spPr>
          <a:xfrm rot="16200000" flipH="1">
            <a:off x="1213644" y="3804444"/>
            <a:ext cx="925512" cy="1524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5475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77962"/>
          </a:xfrm>
        </p:spPr>
        <p:txBody>
          <a:bodyPr rtlCol="0"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dirty="0" smtClean="0"/>
              <a:t>Biological Neuron – Computational Intelligence Approach:</a:t>
            </a:r>
            <a:br>
              <a:rPr lang="en-US" dirty="0" smtClean="0"/>
            </a:br>
            <a:r>
              <a:rPr lang="en-US" sz="3600" dirty="0" smtClean="0"/>
              <a:t>The First Generation</a:t>
            </a:r>
            <a:endParaRPr lang="ru-RU" sz="3600" dirty="0" smtClean="0"/>
          </a:p>
        </p:txBody>
      </p:sp>
      <p:sp>
        <p:nvSpPr>
          <p:cNvPr id="13315" name="TextBox 4"/>
          <p:cNvSpPr txBox="1">
            <a:spLocks noChangeArrowheads="1"/>
          </p:cNvSpPr>
          <p:nvPr/>
        </p:nvSpPr>
        <p:spPr bwMode="auto">
          <a:xfrm>
            <a:off x="5105400" y="2209800"/>
            <a:ext cx="29718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sz="1800" b="1"/>
              <a:t>The first artificial neuron </a:t>
            </a:r>
            <a:r>
              <a:rPr lang="en-US" sz="1800"/>
              <a:t>was proposed by W. </a:t>
            </a:r>
            <a:r>
              <a:rPr lang="en-GB" sz="1800"/>
              <a:t>McCulloch &amp; W. Pitts in 1943</a:t>
            </a:r>
            <a:endParaRPr lang="ru-RU" sz="1800" b="1"/>
          </a:p>
        </p:txBody>
      </p:sp>
      <p:grpSp>
        <p:nvGrpSpPr>
          <p:cNvPr id="13316" name="Группа 95"/>
          <p:cNvGrpSpPr>
            <a:grpSpLocks noGrp="1" noChangeAspect="1"/>
          </p:cNvGrpSpPr>
          <p:nvPr/>
        </p:nvGrpSpPr>
        <p:grpSpPr bwMode="auto">
          <a:xfrm>
            <a:off x="838200" y="3200400"/>
            <a:ext cx="5043488" cy="1905000"/>
            <a:chOff x="250825" y="2208212"/>
            <a:chExt cx="3810000" cy="1028700"/>
          </a:xfrm>
        </p:grpSpPr>
        <p:grpSp>
          <p:nvGrpSpPr>
            <p:cNvPr id="13318" name="Группа 55"/>
            <p:cNvGrpSpPr>
              <a:grpSpLocks noChangeAspect="1"/>
            </p:cNvGrpSpPr>
            <p:nvPr/>
          </p:nvGrpSpPr>
          <p:grpSpPr bwMode="auto">
            <a:xfrm>
              <a:off x="250825" y="2208212"/>
              <a:ext cx="3810000" cy="1028700"/>
              <a:chOff x="609600" y="2362200"/>
              <a:chExt cx="3810000" cy="1371600"/>
            </a:xfrm>
          </p:grpSpPr>
          <p:sp>
            <p:nvSpPr>
              <p:cNvPr id="13320" name="Line 39"/>
              <p:cNvSpPr>
                <a:spLocks noChangeShapeType="1"/>
              </p:cNvSpPr>
              <p:nvPr/>
            </p:nvSpPr>
            <p:spPr bwMode="auto">
              <a:xfrm flipV="1">
                <a:off x="2995550" y="2819400"/>
                <a:ext cx="0" cy="38100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3321" name="Group 31"/>
              <p:cNvGrpSpPr>
                <a:grpSpLocks/>
              </p:cNvGrpSpPr>
              <p:nvPr/>
            </p:nvGrpSpPr>
            <p:grpSpPr bwMode="auto">
              <a:xfrm>
                <a:off x="1638300" y="2628900"/>
                <a:ext cx="2066925" cy="838200"/>
                <a:chOff x="1578" y="1968"/>
                <a:chExt cx="1302" cy="528"/>
              </a:xfrm>
            </p:grpSpPr>
            <p:sp>
              <p:nvSpPr>
                <p:cNvPr id="13331" name="Oval 10"/>
                <p:cNvSpPr>
                  <a:spLocks noChangeArrowheads="1"/>
                </p:cNvSpPr>
                <p:nvPr/>
              </p:nvSpPr>
              <p:spPr bwMode="auto">
                <a:xfrm>
                  <a:off x="1578" y="1968"/>
                  <a:ext cx="1302" cy="528"/>
                </a:xfrm>
                <a:prstGeom prst="ellipse">
                  <a:avLst/>
                </a:prstGeom>
                <a:noFill/>
                <a:ln w="38100" algn="ctr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>
                    <a:latin typeface="Calibri" pitchFamily="34" charset="0"/>
                  </a:endParaRPr>
                </a:p>
              </p:txBody>
            </p:sp>
            <p:cxnSp>
              <p:nvCxnSpPr>
                <p:cNvPr id="13332" name="AutoShape 11"/>
                <p:cNvCxnSpPr>
                  <a:cxnSpLocks noChangeShapeType="1"/>
                  <a:stCxn id="13331" idx="0"/>
                  <a:endCxn id="13331" idx="4"/>
                </p:cNvCxnSpPr>
                <p:nvPr/>
              </p:nvCxnSpPr>
              <p:spPr bwMode="auto">
                <a:xfrm>
                  <a:off x="2229" y="1968"/>
                  <a:ext cx="0" cy="528"/>
                </a:xfrm>
                <a:prstGeom prst="straightConnector1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grpSp>
              <p:nvGrpSpPr>
                <p:cNvPr id="13333" name="Group 15"/>
                <p:cNvGrpSpPr>
                  <a:grpSpLocks/>
                </p:cNvGrpSpPr>
                <p:nvPr/>
              </p:nvGrpSpPr>
              <p:grpSpPr bwMode="auto">
                <a:xfrm>
                  <a:off x="2328" y="2160"/>
                  <a:ext cx="288" cy="144"/>
                  <a:chOff x="2256" y="2208"/>
                  <a:chExt cx="288" cy="144"/>
                </a:xfrm>
              </p:grpSpPr>
              <p:sp>
                <p:nvSpPr>
                  <p:cNvPr id="13339" name="Line 13"/>
                  <p:cNvSpPr>
                    <a:spLocks noChangeShapeType="1"/>
                  </p:cNvSpPr>
                  <p:nvPr/>
                </p:nvSpPr>
                <p:spPr bwMode="auto">
                  <a:xfrm>
                    <a:off x="2400" y="2208"/>
                    <a:ext cx="144" cy="0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cxnSp>
                <p:nvCxnSpPr>
                  <p:cNvPr id="13340" name="AutoShape 14"/>
                  <p:cNvCxnSpPr>
                    <a:cxnSpLocks noChangeShapeType="1"/>
                    <a:stCxn id="13339" idx="0"/>
                    <a:endCxn id="13341" idx="1"/>
                  </p:cNvCxnSpPr>
                  <p:nvPr/>
                </p:nvCxnSpPr>
                <p:spPr bwMode="auto">
                  <a:xfrm>
                    <a:off x="2400" y="2208"/>
                    <a:ext cx="0" cy="144"/>
                  </a:xfrm>
                  <a:prstGeom prst="straightConnector1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sp>
                <p:nvSpPr>
                  <p:cNvPr id="13341" name="Line 12"/>
                  <p:cNvSpPr>
                    <a:spLocks noChangeShapeType="1"/>
                  </p:cNvSpPr>
                  <p:nvPr/>
                </p:nvSpPr>
                <p:spPr bwMode="auto">
                  <a:xfrm>
                    <a:off x="2256" y="2352"/>
                    <a:ext cx="144" cy="0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334" name="Group 22"/>
                <p:cNvGrpSpPr>
                  <a:grpSpLocks/>
                </p:cNvGrpSpPr>
                <p:nvPr/>
              </p:nvGrpSpPr>
              <p:grpSpPr bwMode="auto">
                <a:xfrm>
                  <a:off x="1896" y="2136"/>
                  <a:ext cx="144" cy="192"/>
                  <a:chOff x="1872" y="2112"/>
                  <a:chExt cx="144" cy="192"/>
                </a:xfrm>
              </p:grpSpPr>
              <p:sp>
                <p:nvSpPr>
                  <p:cNvPr id="13335" name="Line 16"/>
                  <p:cNvSpPr>
                    <a:spLocks noChangeShapeType="1"/>
                  </p:cNvSpPr>
                  <p:nvPr/>
                </p:nvSpPr>
                <p:spPr bwMode="auto">
                  <a:xfrm>
                    <a:off x="1872" y="2112"/>
                    <a:ext cx="144" cy="0"/>
                  </a:xfrm>
                  <a:prstGeom prst="line">
                    <a:avLst/>
                  </a:prstGeom>
                  <a:noFill/>
                  <a:ln w="38100" cap="rnd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336" name="Line 17"/>
                  <p:cNvSpPr>
                    <a:spLocks noChangeShapeType="1"/>
                  </p:cNvSpPr>
                  <p:nvPr/>
                </p:nvSpPr>
                <p:spPr bwMode="auto">
                  <a:xfrm>
                    <a:off x="1872" y="2304"/>
                    <a:ext cx="144" cy="0"/>
                  </a:xfrm>
                  <a:prstGeom prst="line">
                    <a:avLst/>
                  </a:prstGeom>
                  <a:noFill/>
                  <a:ln w="38100" cap="rnd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337" name="Line 20"/>
                  <p:cNvSpPr>
                    <a:spLocks noChangeShapeType="1"/>
                  </p:cNvSpPr>
                  <p:nvPr/>
                </p:nvSpPr>
                <p:spPr bwMode="auto">
                  <a:xfrm>
                    <a:off x="1872" y="2112"/>
                    <a:ext cx="144" cy="96"/>
                  </a:xfrm>
                  <a:prstGeom prst="line">
                    <a:avLst/>
                  </a:prstGeom>
                  <a:noFill/>
                  <a:ln w="38100" cap="rnd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338" name="Line 2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872" y="2208"/>
                    <a:ext cx="144" cy="96"/>
                  </a:xfrm>
                  <a:prstGeom prst="line">
                    <a:avLst/>
                  </a:prstGeom>
                  <a:noFill/>
                  <a:ln w="38100" cap="rnd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13322" name="Line 47"/>
              <p:cNvSpPr>
                <a:spLocks noChangeShapeType="1"/>
              </p:cNvSpPr>
              <p:nvPr/>
            </p:nvSpPr>
            <p:spPr bwMode="auto">
              <a:xfrm>
                <a:off x="609600" y="2362200"/>
                <a:ext cx="1143000" cy="45720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23" name="Line 48"/>
              <p:cNvSpPr>
                <a:spLocks noChangeShapeType="1"/>
              </p:cNvSpPr>
              <p:nvPr/>
            </p:nvSpPr>
            <p:spPr bwMode="auto">
              <a:xfrm flipV="1">
                <a:off x="609600" y="3276600"/>
                <a:ext cx="1143000" cy="45720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24" name="Line 49"/>
              <p:cNvSpPr>
                <a:spLocks noChangeShapeType="1"/>
              </p:cNvSpPr>
              <p:nvPr/>
            </p:nvSpPr>
            <p:spPr bwMode="auto">
              <a:xfrm>
                <a:off x="609600" y="3048000"/>
                <a:ext cx="102870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3325" name="Group 75"/>
              <p:cNvGrpSpPr>
                <a:grpSpLocks/>
              </p:cNvGrpSpPr>
              <p:nvPr/>
            </p:nvGrpSpPr>
            <p:grpSpPr bwMode="auto">
              <a:xfrm>
                <a:off x="3695700" y="2828925"/>
                <a:ext cx="723900" cy="457200"/>
                <a:chOff x="4824" y="3312"/>
                <a:chExt cx="456" cy="288"/>
              </a:xfrm>
            </p:grpSpPr>
            <p:sp>
              <p:nvSpPr>
                <p:cNvPr id="13326" name="Line 76"/>
                <p:cNvSpPr>
                  <a:spLocks noChangeShapeType="1"/>
                </p:cNvSpPr>
                <p:nvPr/>
              </p:nvSpPr>
              <p:spPr bwMode="auto">
                <a:xfrm flipV="1">
                  <a:off x="5040" y="3312"/>
                  <a:ext cx="240" cy="144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327" name="Line 77"/>
                <p:cNvSpPr>
                  <a:spLocks noChangeShapeType="1"/>
                </p:cNvSpPr>
                <p:nvPr/>
              </p:nvSpPr>
              <p:spPr bwMode="auto">
                <a:xfrm>
                  <a:off x="5040" y="3444"/>
                  <a:ext cx="240" cy="156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328" name="Line 78"/>
                <p:cNvSpPr>
                  <a:spLocks noChangeShapeType="1"/>
                </p:cNvSpPr>
                <p:nvPr/>
              </p:nvSpPr>
              <p:spPr bwMode="auto">
                <a:xfrm>
                  <a:off x="4824" y="3450"/>
                  <a:ext cx="240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329" name="AutoShape 79"/>
                <p:cNvSpPr>
                  <a:spLocks noChangeArrowheads="1"/>
                </p:cNvSpPr>
                <p:nvPr/>
              </p:nvSpPr>
              <p:spPr bwMode="auto">
                <a:xfrm>
                  <a:off x="5040" y="3426"/>
                  <a:ext cx="48" cy="48"/>
                </a:xfrm>
                <a:prstGeom prst="flowChartConnector">
                  <a:avLst/>
                </a:prstGeom>
                <a:solidFill>
                  <a:schemeClr val="tx1"/>
                </a:solidFill>
                <a:ln w="38100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n-US">
                    <a:latin typeface="Calibri" pitchFamily="34" charset="0"/>
                  </a:endParaRPr>
                </a:p>
              </p:txBody>
            </p:sp>
            <p:sp>
              <p:nvSpPr>
                <p:cNvPr id="13330" name="Line 80"/>
                <p:cNvSpPr>
                  <a:spLocks noChangeShapeType="1"/>
                </p:cNvSpPr>
                <p:nvPr/>
              </p:nvSpPr>
              <p:spPr bwMode="auto">
                <a:xfrm>
                  <a:off x="5088" y="3456"/>
                  <a:ext cx="192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13319" name="Text Box 83"/>
            <p:cNvSpPr txBox="1">
              <a:spLocks noChangeArrowheads="1"/>
            </p:cNvSpPr>
            <p:nvPr/>
          </p:nvSpPr>
          <p:spPr bwMode="auto">
            <a:xfrm>
              <a:off x="2339975" y="2295525"/>
              <a:ext cx="485775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endParaRPr lang="en-US" sz="1800" b="1" i="1"/>
            </a:p>
          </p:txBody>
        </p:sp>
      </p:grpSp>
      <p:graphicFrame>
        <p:nvGraphicFramePr>
          <p:cNvPr id="13317" name="Содержимое 31"/>
          <p:cNvGraphicFramePr>
            <a:graphicFrameLocks noChangeAspect="1"/>
          </p:cNvGraphicFramePr>
          <p:nvPr/>
        </p:nvGraphicFramePr>
        <p:xfrm>
          <a:off x="6019800" y="4343400"/>
          <a:ext cx="2886075" cy="168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" name="Equation" r:id="rId3" imgW="1435100" imgH="838200" progId="Equation.3">
                  <p:embed/>
                </p:oleObj>
              </mc:Choice>
              <mc:Fallback>
                <p:oleObj name="Equation" r:id="rId3" imgW="1435100" imgH="838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9800" y="4343400"/>
                        <a:ext cx="2886075" cy="168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45214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77962"/>
          </a:xfrm>
        </p:spPr>
        <p:txBody>
          <a:bodyPr rtlCol="0"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dirty="0" smtClean="0"/>
              <a:t>Biological Neuron – Computational Intelligence Approach:</a:t>
            </a:r>
            <a:br>
              <a:rPr lang="en-US" dirty="0" smtClean="0"/>
            </a:br>
            <a:r>
              <a:rPr lang="en-US" sz="3600" dirty="0" smtClean="0"/>
              <a:t>The Second Generation</a:t>
            </a:r>
            <a:endParaRPr lang="ru-RU" sz="3600" dirty="0" smtClean="0"/>
          </a:p>
        </p:txBody>
      </p:sp>
      <p:sp>
        <p:nvSpPr>
          <p:cNvPr id="14339" name="TextBox 4"/>
          <p:cNvSpPr txBox="1">
            <a:spLocks noChangeArrowheads="1"/>
          </p:cNvSpPr>
          <p:nvPr/>
        </p:nvSpPr>
        <p:spPr bwMode="auto">
          <a:xfrm>
            <a:off x="5105400" y="2209800"/>
            <a:ext cx="2971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sz="1800"/>
              <a:t>Multilayered Perception is </a:t>
            </a:r>
            <a:r>
              <a:rPr lang="en-US" sz="1800" b="1"/>
              <a:t>a universal approximator</a:t>
            </a:r>
            <a:endParaRPr lang="ru-RU" sz="1800" b="1"/>
          </a:p>
        </p:txBody>
      </p:sp>
      <p:graphicFrame>
        <p:nvGraphicFramePr>
          <p:cNvPr id="14340" name="Содержимое 31"/>
          <p:cNvGraphicFramePr>
            <a:graphicFrameLocks noChangeAspect="1"/>
          </p:cNvGraphicFramePr>
          <p:nvPr/>
        </p:nvGraphicFramePr>
        <p:xfrm>
          <a:off x="5486400" y="4724400"/>
          <a:ext cx="2867025" cy="1217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1" name="Equation" r:id="rId3" imgW="1079500" imgH="457200" progId="Equation.3">
                  <p:embed/>
                </p:oleObj>
              </mc:Choice>
              <mc:Fallback>
                <p:oleObj name="Equation" r:id="rId3" imgW="10795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4724400"/>
                        <a:ext cx="2867025" cy="1217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4341" name="Группа 111"/>
          <p:cNvGrpSpPr>
            <a:grpSpLocks noChangeAspect="1"/>
          </p:cNvGrpSpPr>
          <p:nvPr/>
        </p:nvGrpSpPr>
        <p:grpSpPr bwMode="auto">
          <a:xfrm>
            <a:off x="533400" y="3124200"/>
            <a:ext cx="5168900" cy="1851025"/>
            <a:chOff x="3151188" y="2200275"/>
            <a:chExt cx="2871787" cy="1028700"/>
          </a:xfrm>
        </p:grpSpPr>
        <p:grpSp>
          <p:nvGrpSpPr>
            <p:cNvPr id="14342" name="Группа 90"/>
            <p:cNvGrpSpPr>
              <a:grpSpLocks noChangeAspect="1"/>
            </p:cNvGrpSpPr>
            <p:nvPr/>
          </p:nvGrpSpPr>
          <p:grpSpPr bwMode="auto">
            <a:xfrm>
              <a:off x="3151186" y="2200275"/>
              <a:ext cx="2871786" cy="1028700"/>
              <a:chOff x="5181600" y="2438400"/>
              <a:chExt cx="3829050" cy="1371600"/>
            </a:xfrm>
          </p:grpSpPr>
          <p:grpSp>
            <p:nvGrpSpPr>
              <p:cNvPr id="14344" name="Group 43"/>
              <p:cNvGrpSpPr>
                <a:grpSpLocks/>
              </p:cNvGrpSpPr>
              <p:nvPr/>
            </p:nvGrpSpPr>
            <p:grpSpPr bwMode="auto">
              <a:xfrm>
                <a:off x="6219825" y="2705100"/>
                <a:ext cx="2066925" cy="838200"/>
                <a:chOff x="2784" y="2928"/>
                <a:chExt cx="1302" cy="528"/>
              </a:xfrm>
            </p:grpSpPr>
            <p:sp>
              <p:nvSpPr>
                <p:cNvPr id="14354" name="Oval 23"/>
                <p:cNvSpPr>
                  <a:spLocks noChangeArrowheads="1"/>
                </p:cNvSpPr>
                <p:nvPr/>
              </p:nvSpPr>
              <p:spPr bwMode="auto">
                <a:xfrm>
                  <a:off x="2784" y="2928"/>
                  <a:ext cx="1302" cy="528"/>
                </a:xfrm>
                <a:prstGeom prst="ellipse">
                  <a:avLst/>
                </a:prstGeom>
                <a:noFill/>
                <a:ln w="38100" algn="ctr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>
                    <a:latin typeface="Calibri" pitchFamily="34" charset="0"/>
                  </a:endParaRPr>
                </a:p>
              </p:txBody>
            </p:sp>
            <p:grpSp>
              <p:nvGrpSpPr>
                <p:cNvPr id="14355" name="Group 24"/>
                <p:cNvGrpSpPr>
                  <a:grpSpLocks/>
                </p:cNvGrpSpPr>
                <p:nvPr/>
              </p:nvGrpSpPr>
              <p:grpSpPr bwMode="auto">
                <a:xfrm>
                  <a:off x="3102" y="3096"/>
                  <a:ext cx="144" cy="192"/>
                  <a:chOff x="1872" y="2112"/>
                  <a:chExt cx="144" cy="192"/>
                </a:xfrm>
              </p:grpSpPr>
              <p:sp>
                <p:nvSpPr>
                  <p:cNvPr id="14359" name="Line 25"/>
                  <p:cNvSpPr>
                    <a:spLocks noChangeShapeType="1"/>
                  </p:cNvSpPr>
                  <p:nvPr/>
                </p:nvSpPr>
                <p:spPr bwMode="auto">
                  <a:xfrm>
                    <a:off x="1872" y="2112"/>
                    <a:ext cx="144" cy="0"/>
                  </a:xfrm>
                  <a:prstGeom prst="line">
                    <a:avLst/>
                  </a:prstGeom>
                  <a:noFill/>
                  <a:ln w="38100" cap="rnd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360" name="Line 26"/>
                  <p:cNvSpPr>
                    <a:spLocks noChangeShapeType="1"/>
                  </p:cNvSpPr>
                  <p:nvPr/>
                </p:nvSpPr>
                <p:spPr bwMode="auto">
                  <a:xfrm>
                    <a:off x="1872" y="2304"/>
                    <a:ext cx="144" cy="0"/>
                  </a:xfrm>
                  <a:prstGeom prst="line">
                    <a:avLst/>
                  </a:prstGeom>
                  <a:noFill/>
                  <a:ln w="38100" cap="rnd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361" name="Line 27"/>
                  <p:cNvSpPr>
                    <a:spLocks noChangeShapeType="1"/>
                  </p:cNvSpPr>
                  <p:nvPr/>
                </p:nvSpPr>
                <p:spPr bwMode="auto">
                  <a:xfrm>
                    <a:off x="1872" y="2112"/>
                    <a:ext cx="144" cy="96"/>
                  </a:xfrm>
                  <a:prstGeom prst="line">
                    <a:avLst/>
                  </a:prstGeom>
                  <a:noFill/>
                  <a:ln w="38100" cap="rnd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362" name="Line 2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872" y="2208"/>
                    <a:ext cx="144" cy="96"/>
                  </a:xfrm>
                  <a:prstGeom prst="line">
                    <a:avLst/>
                  </a:prstGeom>
                  <a:noFill/>
                  <a:ln w="38100" cap="rnd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cxnSp>
              <p:nvCxnSpPr>
                <p:cNvPr id="14356" name="AutoShape 30"/>
                <p:cNvCxnSpPr>
                  <a:cxnSpLocks noChangeShapeType="1"/>
                  <a:stCxn id="14354" idx="0"/>
                  <a:endCxn id="14354" idx="4"/>
                </p:cNvCxnSpPr>
                <p:nvPr/>
              </p:nvCxnSpPr>
              <p:spPr bwMode="auto">
                <a:xfrm>
                  <a:off x="3435" y="2928"/>
                  <a:ext cx="0" cy="528"/>
                </a:xfrm>
                <a:prstGeom prst="straightConnector1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14357" name="Line 39"/>
                <p:cNvSpPr>
                  <a:spLocks noChangeShapeType="1"/>
                </p:cNvSpPr>
                <p:nvPr/>
              </p:nvSpPr>
              <p:spPr bwMode="auto">
                <a:xfrm flipV="1">
                  <a:off x="3708" y="3072"/>
                  <a:ext cx="0" cy="24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arrow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cxnSp>
              <p:nvCxnSpPr>
                <p:cNvPr id="14358" name="AutoShape 42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3582" y="2976"/>
                  <a:ext cx="240" cy="432"/>
                </a:xfrm>
                <a:prstGeom prst="curvedConnector5">
                  <a:avLst>
                    <a:gd name="adj1" fmla="val 412"/>
                    <a:gd name="adj2" fmla="val 50000"/>
                    <a:gd name="adj3" fmla="val 99579"/>
                  </a:avLst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sp>
            <p:nvSpPr>
              <p:cNvPr id="14345" name="Line 50"/>
              <p:cNvSpPr>
                <a:spLocks noChangeShapeType="1"/>
              </p:cNvSpPr>
              <p:nvPr/>
            </p:nvSpPr>
            <p:spPr bwMode="auto">
              <a:xfrm>
                <a:off x="5181600" y="2438400"/>
                <a:ext cx="1143000" cy="45720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46" name="Line 51"/>
              <p:cNvSpPr>
                <a:spLocks noChangeShapeType="1"/>
              </p:cNvSpPr>
              <p:nvPr/>
            </p:nvSpPr>
            <p:spPr bwMode="auto">
              <a:xfrm flipV="1">
                <a:off x="5181600" y="3352800"/>
                <a:ext cx="1143000" cy="45720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47" name="Line 52"/>
              <p:cNvSpPr>
                <a:spLocks noChangeShapeType="1"/>
              </p:cNvSpPr>
              <p:nvPr/>
            </p:nvSpPr>
            <p:spPr bwMode="auto">
              <a:xfrm>
                <a:off x="5181600" y="3124200"/>
                <a:ext cx="102870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4348" name="Group 73"/>
              <p:cNvGrpSpPr>
                <a:grpSpLocks/>
              </p:cNvGrpSpPr>
              <p:nvPr/>
            </p:nvGrpSpPr>
            <p:grpSpPr bwMode="auto">
              <a:xfrm>
                <a:off x="8286750" y="2905125"/>
                <a:ext cx="723900" cy="457200"/>
                <a:chOff x="4824" y="3312"/>
                <a:chExt cx="456" cy="288"/>
              </a:xfrm>
            </p:grpSpPr>
            <p:sp>
              <p:nvSpPr>
                <p:cNvPr id="14349" name="Line 62"/>
                <p:cNvSpPr>
                  <a:spLocks noChangeShapeType="1"/>
                </p:cNvSpPr>
                <p:nvPr/>
              </p:nvSpPr>
              <p:spPr bwMode="auto">
                <a:xfrm flipV="1">
                  <a:off x="5040" y="3312"/>
                  <a:ext cx="240" cy="144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350" name="Line 63"/>
                <p:cNvSpPr>
                  <a:spLocks noChangeShapeType="1"/>
                </p:cNvSpPr>
                <p:nvPr/>
              </p:nvSpPr>
              <p:spPr bwMode="auto">
                <a:xfrm>
                  <a:off x="5040" y="3444"/>
                  <a:ext cx="240" cy="156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351" name="Line 53"/>
                <p:cNvSpPr>
                  <a:spLocks noChangeShapeType="1"/>
                </p:cNvSpPr>
                <p:nvPr/>
              </p:nvSpPr>
              <p:spPr bwMode="auto">
                <a:xfrm>
                  <a:off x="4824" y="3450"/>
                  <a:ext cx="240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352" name="AutoShape 56"/>
                <p:cNvSpPr>
                  <a:spLocks noChangeArrowheads="1"/>
                </p:cNvSpPr>
                <p:nvPr/>
              </p:nvSpPr>
              <p:spPr bwMode="auto">
                <a:xfrm>
                  <a:off x="5040" y="3426"/>
                  <a:ext cx="48" cy="48"/>
                </a:xfrm>
                <a:prstGeom prst="flowChartConnector">
                  <a:avLst/>
                </a:prstGeom>
                <a:solidFill>
                  <a:schemeClr val="tx1"/>
                </a:solidFill>
                <a:ln w="38100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n-US">
                    <a:latin typeface="Calibri" pitchFamily="34" charset="0"/>
                  </a:endParaRPr>
                </a:p>
              </p:txBody>
            </p:sp>
            <p:sp>
              <p:nvSpPr>
                <p:cNvPr id="14353" name="Line 57"/>
                <p:cNvSpPr>
                  <a:spLocks noChangeShapeType="1"/>
                </p:cNvSpPr>
                <p:nvPr/>
              </p:nvSpPr>
              <p:spPr bwMode="auto">
                <a:xfrm>
                  <a:off x="5088" y="3456"/>
                  <a:ext cx="192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14343" name="Text Box 83"/>
            <p:cNvSpPr txBox="1">
              <a:spLocks noChangeArrowheads="1"/>
            </p:cNvSpPr>
            <p:nvPr/>
          </p:nvSpPr>
          <p:spPr bwMode="auto">
            <a:xfrm>
              <a:off x="5389563" y="2305050"/>
              <a:ext cx="487362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endParaRPr lang="en-US" sz="1800" b="1" i="1"/>
            </a:p>
          </p:txBody>
        </p:sp>
      </p:grpSp>
    </p:spTree>
    <p:extLst>
      <p:ext uri="{BB962C8B-B14F-4D97-AF65-F5344CB8AC3E}">
        <p14:creationId xmlns:p14="http://schemas.microsoft.com/office/powerpoint/2010/main" val="175273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77962"/>
          </a:xfrm>
        </p:spPr>
        <p:txBody>
          <a:bodyPr rtlCol="0"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dirty="0" smtClean="0"/>
              <a:t>Biological Neuron – Computational Intelligence Approach:</a:t>
            </a:r>
            <a:br>
              <a:rPr lang="en-US" dirty="0" smtClean="0"/>
            </a:br>
            <a:r>
              <a:rPr lang="en-US" sz="3600" dirty="0" smtClean="0"/>
              <a:t>The Third Generation</a:t>
            </a:r>
            <a:endParaRPr lang="ru-RU" sz="3600" dirty="0" smtClean="0"/>
          </a:p>
        </p:txBody>
      </p:sp>
      <p:grpSp>
        <p:nvGrpSpPr>
          <p:cNvPr id="16387" name="Группа 112"/>
          <p:cNvGrpSpPr>
            <a:grpSpLocks/>
          </p:cNvGrpSpPr>
          <p:nvPr/>
        </p:nvGrpSpPr>
        <p:grpSpPr bwMode="auto">
          <a:xfrm>
            <a:off x="914400" y="3200400"/>
            <a:ext cx="2857500" cy="1028700"/>
            <a:chOff x="6153150" y="2206625"/>
            <a:chExt cx="2857500" cy="1028700"/>
          </a:xfrm>
        </p:grpSpPr>
        <p:grpSp>
          <p:nvGrpSpPr>
            <p:cNvPr id="16390" name="Группа 73"/>
            <p:cNvGrpSpPr>
              <a:grpSpLocks noChangeAspect="1"/>
            </p:cNvGrpSpPr>
            <p:nvPr/>
          </p:nvGrpSpPr>
          <p:grpSpPr bwMode="auto">
            <a:xfrm>
              <a:off x="6153150" y="2206625"/>
              <a:ext cx="2857500" cy="1028700"/>
              <a:chOff x="1890156" y="4450278"/>
              <a:chExt cx="3810000" cy="1371600"/>
            </a:xfrm>
          </p:grpSpPr>
          <p:grpSp>
            <p:nvGrpSpPr>
              <p:cNvPr id="16392" name="Group 31"/>
              <p:cNvGrpSpPr>
                <a:grpSpLocks/>
              </p:cNvGrpSpPr>
              <p:nvPr/>
            </p:nvGrpSpPr>
            <p:grpSpPr bwMode="auto">
              <a:xfrm>
                <a:off x="2918856" y="4716978"/>
                <a:ext cx="2066925" cy="838200"/>
                <a:chOff x="1578" y="1968"/>
                <a:chExt cx="1302" cy="528"/>
              </a:xfrm>
            </p:grpSpPr>
            <p:sp>
              <p:nvSpPr>
                <p:cNvPr id="16406" name="Oval 10"/>
                <p:cNvSpPr>
                  <a:spLocks noChangeArrowheads="1"/>
                </p:cNvSpPr>
                <p:nvPr/>
              </p:nvSpPr>
              <p:spPr bwMode="auto">
                <a:xfrm>
                  <a:off x="1578" y="1968"/>
                  <a:ext cx="1302" cy="528"/>
                </a:xfrm>
                <a:prstGeom prst="ellipse">
                  <a:avLst/>
                </a:prstGeom>
                <a:noFill/>
                <a:ln w="38100" algn="ctr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pPr eaLnBrk="1" hangingPunct="1"/>
                  <a:endParaRPr lang="en-US">
                    <a:latin typeface="Calibri" pitchFamily="34" charset="0"/>
                  </a:endParaRPr>
                </a:p>
              </p:txBody>
            </p:sp>
            <p:cxnSp>
              <p:nvCxnSpPr>
                <p:cNvPr id="16407" name="AutoShape 11"/>
                <p:cNvCxnSpPr>
                  <a:cxnSpLocks noChangeShapeType="1"/>
                  <a:stCxn id="16406" idx="0"/>
                  <a:endCxn id="16406" idx="4"/>
                </p:cNvCxnSpPr>
                <p:nvPr/>
              </p:nvCxnSpPr>
              <p:spPr bwMode="auto">
                <a:xfrm>
                  <a:off x="2229" y="1968"/>
                  <a:ext cx="0" cy="528"/>
                </a:xfrm>
                <a:prstGeom prst="straightConnector1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sp>
            <p:nvSpPr>
              <p:cNvPr id="16393" name="Line 47"/>
              <p:cNvSpPr>
                <a:spLocks noChangeShapeType="1"/>
              </p:cNvSpPr>
              <p:nvPr/>
            </p:nvSpPr>
            <p:spPr bwMode="auto">
              <a:xfrm>
                <a:off x="1890156" y="4450278"/>
                <a:ext cx="1143000" cy="45720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394" name="Line 48"/>
              <p:cNvSpPr>
                <a:spLocks noChangeShapeType="1"/>
              </p:cNvSpPr>
              <p:nvPr/>
            </p:nvSpPr>
            <p:spPr bwMode="auto">
              <a:xfrm flipV="1">
                <a:off x="1890156" y="5364678"/>
                <a:ext cx="1143000" cy="45720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395" name="Line 49"/>
              <p:cNvSpPr>
                <a:spLocks noChangeShapeType="1"/>
              </p:cNvSpPr>
              <p:nvPr/>
            </p:nvSpPr>
            <p:spPr bwMode="auto">
              <a:xfrm>
                <a:off x="1890156" y="5136078"/>
                <a:ext cx="102870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6396" name="Group 75"/>
              <p:cNvGrpSpPr>
                <a:grpSpLocks/>
              </p:cNvGrpSpPr>
              <p:nvPr/>
            </p:nvGrpSpPr>
            <p:grpSpPr bwMode="auto">
              <a:xfrm>
                <a:off x="4976256" y="4917003"/>
                <a:ext cx="723900" cy="457200"/>
                <a:chOff x="4824" y="3312"/>
                <a:chExt cx="456" cy="288"/>
              </a:xfrm>
            </p:grpSpPr>
            <p:sp>
              <p:nvSpPr>
                <p:cNvPr id="16401" name="Line 76"/>
                <p:cNvSpPr>
                  <a:spLocks noChangeShapeType="1"/>
                </p:cNvSpPr>
                <p:nvPr/>
              </p:nvSpPr>
              <p:spPr bwMode="auto">
                <a:xfrm flipV="1">
                  <a:off x="5040" y="3312"/>
                  <a:ext cx="240" cy="144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6402" name="Line 77"/>
                <p:cNvSpPr>
                  <a:spLocks noChangeShapeType="1"/>
                </p:cNvSpPr>
                <p:nvPr/>
              </p:nvSpPr>
              <p:spPr bwMode="auto">
                <a:xfrm>
                  <a:off x="5040" y="3444"/>
                  <a:ext cx="240" cy="156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6403" name="Line 78"/>
                <p:cNvSpPr>
                  <a:spLocks noChangeShapeType="1"/>
                </p:cNvSpPr>
                <p:nvPr/>
              </p:nvSpPr>
              <p:spPr bwMode="auto">
                <a:xfrm>
                  <a:off x="4824" y="3450"/>
                  <a:ext cx="240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6404" name="AutoShape 79"/>
                <p:cNvSpPr>
                  <a:spLocks noChangeArrowheads="1"/>
                </p:cNvSpPr>
                <p:nvPr/>
              </p:nvSpPr>
              <p:spPr bwMode="auto">
                <a:xfrm>
                  <a:off x="5040" y="3426"/>
                  <a:ext cx="48" cy="48"/>
                </a:xfrm>
                <a:prstGeom prst="flowChartConnector">
                  <a:avLst/>
                </a:prstGeom>
                <a:solidFill>
                  <a:schemeClr val="tx1"/>
                </a:solidFill>
                <a:ln w="38100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hangingPunct="1"/>
                  <a:endParaRPr lang="en-US">
                    <a:latin typeface="Calibri" pitchFamily="34" charset="0"/>
                  </a:endParaRPr>
                </a:p>
              </p:txBody>
            </p:sp>
            <p:sp>
              <p:nvSpPr>
                <p:cNvPr id="16405" name="Line 80"/>
                <p:cNvSpPr>
                  <a:spLocks noChangeShapeType="1"/>
                </p:cNvSpPr>
                <p:nvPr/>
              </p:nvSpPr>
              <p:spPr bwMode="auto">
                <a:xfrm>
                  <a:off x="5088" y="3456"/>
                  <a:ext cx="192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6397" name="Группа 95"/>
              <p:cNvGrpSpPr>
                <a:grpSpLocks/>
              </p:cNvGrpSpPr>
              <p:nvPr/>
            </p:nvGrpSpPr>
            <p:grpSpPr bwMode="auto">
              <a:xfrm>
                <a:off x="4122084" y="5005125"/>
                <a:ext cx="457200" cy="230188"/>
                <a:chOff x="3200400" y="2514600"/>
                <a:chExt cx="457200" cy="230188"/>
              </a:xfrm>
            </p:grpSpPr>
            <p:sp>
              <p:nvSpPr>
                <p:cNvPr id="16399" name="Line 39"/>
                <p:cNvSpPr>
                  <a:spLocks noChangeShapeType="1"/>
                </p:cNvSpPr>
                <p:nvPr/>
              </p:nvSpPr>
              <p:spPr bwMode="auto">
                <a:xfrm flipV="1">
                  <a:off x="3429000" y="2514600"/>
                  <a:ext cx="0" cy="216000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cxnSp>
              <p:nvCxnSpPr>
                <p:cNvPr id="16400" name="Прямая соединительная линия 82"/>
                <p:cNvCxnSpPr>
                  <a:cxnSpLocks noChangeShapeType="1"/>
                </p:cNvCxnSpPr>
                <p:nvPr/>
              </p:nvCxnSpPr>
              <p:spPr bwMode="auto">
                <a:xfrm>
                  <a:off x="3200400" y="2743200"/>
                  <a:ext cx="457200" cy="1588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aphicFrame>
            <p:nvGraphicFramePr>
              <p:cNvPr id="16398" name="Object 235"/>
              <p:cNvGraphicFramePr>
                <a:graphicFrameLocks noChangeAspect="1"/>
              </p:cNvGraphicFramePr>
              <p:nvPr/>
            </p:nvGraphicFramePr>
            <p:xfrm>
              <a:off x="3467073" y="4827045"/>
              <a:ext cx="497416" cy="59478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109" name="Equation" r:id="rId3" imgW="171412" imgH="247529" progId="Equation.3">
                      <p:embed/>
                    </p:oleObj>
                  </mc:Choice>
                  <mc:Fallback>
                    <p:oleObj name="Equation" r:id="rId3" imgW="171412" imgH="247529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467073" y="4827045"/>
                            <a:ext cx="497416" cy="59478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16391" name="Text Box 83"/>
            <p:cNvSpPr txBox="1">
              <a:spLocks noChangeArrowheads="1"/>
            </p:cNvSpPr>
            <p:nvPr/>
          </p:nvSpPr>
          <p:spPr bwMode="auto">
            <a:xfrm>
              <a:off x="8404225" y="2303463"/>
              <a:ext cx="485775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endParaRPr lang="en-US" sz="1800" b="1" i="1"/>
            </a:p>
          </p:txBody>
        </p:sp>
      </p:grpSp>
      <p:sp>
        <p:nvSpPr>
          <p:cNvPr id="16388" name="Прямоугольник 118"/>
          <p:cNvSpPr>
            <a:spLocks noChangeArrowheads="1"/>
          </p:cNvSpPr>
          <p:nvPr/>
        </p:nvSpPr>
        <p:spPr bwMode="auto">
          <a:xfrm>
            <a:off x="4343400" y="2286000"/>
            <a:ext cx="3810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>
                <a:latin typeface="Calibri" pitchFamily="34" charset="0"/>
              </a:rPr>
              <a:t>Spiking neuron model was introduced by </a:t>
            </a:r>
            <a:r>
              <a:rPr lang="en-US" b="1">
                <a:latin typeface="Calibri" pitchFamily="34" charset="0"/>
              </a:rPr>
              <a:t>J. Hopfield </a:t>
            </a:r>
            <a:r>
              <a:rPr lang="en-US">
                <a:latin typeface="Calibri" pitchFamily="34" charset="0"/>
              </a:rPr>
              <a:t>in 1995</a:t>
            </a:r>
            <a:endParaRPr lang="ru-RU" b="1">
              <a:latin typeface="Calibri" pitchFamily="34" charset="0"/>
            </a:endParaRPr>
          </a:p>
        </p:txBody>
      </p:sp>
      <p:sp>
        <p:nvSpPr>
          <p:cNvPr id="16389" name="Прямоугольник 118"/>
          <p:cNvSpPr>
            <a:spLocks noChangeArrowheads="1"/>
          </p:cNvSpPr>
          <p:nvPr/>
        </p:nvSpPr>
        <p:spPr bwMode="auto">
          <a:xfrm>
            <a:off x="4572000" y="3429000"/>
            <a:ext cx="3810000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>
                <a:latin typeface="Calibri" pitchFamily="34" charset="0"/>
              </a:rPr>
              <a:t>Spiking neural networks are </a:t>
            </a:r>
          </a:p>
          <a:p>
            <a:pPr eaLnBrk="1" hangingPunct="1"/>
            <a:r>
              <a:rPr lang="en-US">
                <a:latin typeface="Calibri" pitchFamily="34" charset="0"/>
              </a:rPr>
              <a:t>   - biologically </a:t>
            </a:r>
            <a:r>
              <a:rPr lang="en-US" b="1">
                <a:latin typeface="Calibri" pitchFamily="34" charset="0"/>
              </a:rPr>
              <a:t>more plausible</a:t>
            </a:r>
            <a:r>
              <a:rPr lang="en-US">
                <a:latin typeface="Calibri" pitchFamily="34" charset="0"/>
              </a:rPr>
              <a:t>,</a:t>
            </a:r>
          </a:p>
          <a:p>
            <a:pPr eaLnBrk="1" hangingPunct="1"/>
            <a:r>
              <a:rPr lang="en-US">
                <a:latin typeface="Calibri" pitchFamily="34" charset="0"/>
              </a:rPr>
              <a:t>   - computationally </a:t>
            </a:r>
            <a:r>
              <a:rPr lang="en-US" b="1">
                <a:latin typeface="Calibri" pitchFamily="34" charset="0"/>
              </a:rPr>
              <a:t>more powerful</a:t>
            </a:r>
            <a:r>
              <a:rPr lang="en-US">
                <a:latin typeface="Calibri" pitchFamily="34" charset="0"/>
              </a:rPr>
              <a:t>,</a:t>
            </a:r>
          </a:p>
          <a:p>
            <a:pPr eaLnBrk="1" hangingPunct="1"/>
            <a:r>
              <a:rPr lang="en-US">
                <a:latin typeface="Calibri" pitchFamily="34" charset="0"/>
              </a:rPr>
              <a:t>   - considerably </a:t>
            </a:r>
            <a:r>
              <a:rPr lang="en-US" b="1">
                <a:latin typeface="Calibri" pitchFamily="34" charset="0"/>
              </a:rPr>
              <a:t>faster</a:t>
            </a:r>
          </a:p>
          <a:p>
            <a:pPr eaLnBrk="1" hangingPunct="1"/>
            <a:r>
              <a:rPr lang="en-US">
                <a:latin typeface="Calibri" pitchFamily="34" charset="0"/>
              </a:rPr>
              <a:t> than networks of the second generation</a:t>
            </a:r>
            <a:endParaRPr lang="ru-RU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254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Spiking Neuron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295400"/>
            <a:ext cx="7620000" cy="539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46458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Polychronization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600200"/>
            <a:ext cx="4646612" cy="52061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1360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STDP rule (spike-timing-dependent plasticity)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Initially, all synaptic </a:t>
            </a:r>
            <a:r>
              <a:rPr lang="en-US" dirty="0"/>
              <a:t>connections have equal </a:t>
            </a:r>
            <a:r>
              <a:rPr lang="en-US" dirty="0" smtClean="0"/>
              <a:t>weights.</a:t>
            </a:r>
          </a:p>
          <a:p>
            <a:r>
              <a:rPr lang="en-US" dirty="0" smtClean="0"/>
              <a:t>The magnitude of </a:t>
            </a:r>
            <a:r>
              <a:rPr lang="en-US" dirty="0"/>
              <a:t>change of synaptic </a:t>
            </a:r>
            <a:r>
              <a:rPr lang="en-US" dirty="0" smtClean="0"/>
              <a:t>weight</a:t>
            </a:r>
          </a:p>
          <a:p>
            <a:pPr lvl="1"/>
            <a:r>
              <a:rPr lang="en-US" dirty="0" smtClean="0"/>
              <a:t>depends </a:t>
            </a:r>
            <a:r>
              <a:rPr lang="en-US" dirty="0"/>
              <a:t>on the timing of </a:t>
            </a:r>
            <a:r>
              <a:rPr lang="en-US" dirty="0" smtClean="0"/>
              <a:t>spikes.</a:t>
            </a:r>
          </a:p>
        </p:txBody>
      </p:sp>
      <p:pic>
        <p:nvPicPr>
          <p:cNvPr id="10242" name="Picture 2" descr="C:\Users\Banafsheh\Pictures\pre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1" y="3978472"/>
            <a:ext cx="1904999" cy="2593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1645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625</TotalTime>
  <Words>400</Words>
  <Application>Microsoft Office PowerPoint</Application>
  <PresentationFormat>On-screen Show (4:3)</PresentationFormat>
  <Paragraphs>61</Paragraphs>
  <Slides>20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Office Theme</vt:lpstr>
      <vt:lpstr>Equation</vt:lpstr>
      <vt:lpstr>Spiking Neural Networks</vt:lpstr>
      <vt:lpstr>Biological Neuron: The Elementary Processing Unit of the Brain</vt:lpstr>
      <vt:lpstr>Biological Neuron: A Generic Structure</vt:lpstr>
      <vt:lpstr>Biological Neuron – Computational Intelligence Approach: The First Generation</vt:lpstr>
      <vt:lpstr>Biological Neuron – Computational Intelligence Approach: The Second Generation</vt:lpstr>
      <vt:lpstr>Biological Neuron – Computational Intelligence Approach: The Third Generation</vt:lpstr>
      <vt:lpstr>Spiking Neuron Model</vt:lpstr>
      <vt:lpstr>Polychronization</vt:lpstr>
      <vt:lpstr>STDP rule (spike-timing-dependent plasticity)</vt:lpstr>
      <vt:lpstr>STDP rule (spike-timing-dependent plasticity)</vt:lpstr>
      <vt:lpstr>STDP rule (spike-timing-dependent plasticity)</vt:lpstr>
      <vt:lpstr>Spiking neural network</vt:lpstr>
      <vt:lpstr>Spiking neural network</vt:lpstr>
      <vt:lpstr>Spiking neural network</vt:lpstr>
      <vt:lpstr>Polychronous Neural Group (PNG)</vt:lpstr>
      <vt:lpstr>Characteristics of polychronous groups </vt:lpstr>
      <vt:lpstr>Representations of Memories and Experience</vt:lpstr>
      <vt:lpstr>Time-locked spiking patterns</vt:lpstr>
      <vt:lpstr>What useful for?</vt:lpstr>
      <vt:lpstr>Available software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Banafsheh</dc:creator>
  <cp:lastModifiedBy>Banafsheh</cp:lastModifiedBy>
  <cp:revision>25</cp:revision>
  <dcterms:created xsi:type="dcterms:W3CDTF">2014-09-28T02:49:56Z</dcterms:created>
  <dcterms:modified xsi:type="dcterms:W3CDTF">2014-10-07T07:18:18Z</dcterms:modified>
</cp:coreProperties>
</file>