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7" autoAdjust="0"/>
  </p:normalViewPr>
  <p:slideViewPr>
    <p:cSldViewPr>
      <p:cViewPr varScale="1">
        <p:scale>
          <a:sx n="99" d="100"/>
          <a:sy n="99" d="100"/>
        </p:scale>
        <p:origin x="9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6250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251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1E24D9-CAC0-4F7E-85EC-3A1F3F729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25B16-6F15-4502-8845-03F2C3D4C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5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EF27-8E82-495B-BDA3-64A5DA34E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8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B7178-47D7-4E3D-893B-8875FD9E9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59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4FAAA-C1DA-4CA3-9825-6A4CE096C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89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64100" y="2214563"/>
            <a:ext cx="3903663" cy="186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64100" y="4230688"/>
            <a:ext cx="3903663" cy="1865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1C79C-8507-4A4E-8647-037E06DA6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0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64100" y="2214563"/>
            <a:ext cx="3903663" cy="1863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64100" y="4230688"/>
            <a:ext cx="3903663" cy="1865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B6FF6-9073-4A8B-811C-D08A7C679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5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D9D8A-1D00-421E-813D-972AB0983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3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5DD05-A953-4DD4-ACC5-6218EFF1C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7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34920-2BAE-4815-8D53-E3D8DBEEF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4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5A511-D637-41A7-89D3-62A3D3127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6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43BB3-B40D-45E5-8842-A86F2E2DC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1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624C-B9D9-41A1-9D81-CCA92D1D2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9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2F391-2300-4BF4-A9F7-743A32793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5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E5171-5327-40A1-937C-8C2EB76F3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8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3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9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4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5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3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folHlink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5481239-32D7-4689-A780-2FB8310D1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2" name="Picture 112" descr="mheader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383338"/>
            <a:ext cx="20574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3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Neural Networks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neural network is a </a:t>
            </a:r>
            <a:r>
              <a:rPr lang="en-US" b="1" dirty="0" smtClean="0"/>
              <a:t>network</a:t>
            </a:r>
            <a:r>
              <a:rPr lang="en-US" dirty="0" smtClean="0"/>
              <a:t> of </a:t>
            </a:r>
            <a:r>
              <a:rPr lang="en-US" b="1" dirty="0" smtClean="0"/>
              <a:t>simulated neurons</a:t>
            </a:r>
            <a:r>
              <a:rPr lang="en-US" dirty="0" smtClean="0"/>
              <a:t> that can be used to recognize instances of patterns. NNs learn by searching through a space of network </a:t>
            </a:r>
            <a:r>
              <a:rPr lang="en-US" b="1" dirty="0" smtClean="0"/>
              <a:t>weights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https://www.cse.unr.edu/~sushil/class/ai/old/classnotes/glickman/1.pgm.txt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trainable neural net </a:t>
            </a:r>
          </a:p>
        </p:txBody>
      </p:sp>
      <p:pic>
        <p:nvPicPr>
          <p:cNvPr id="12291" name="Picture 5" descr="nnTrainingDeriv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995488"/>
            <a:ext cx="6705600" cy="4386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Intuition for BP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Make change in weight proportional to reduction in error at the output nodes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 each sample input-combination, consider each output’s desired value (d), its actual computed value (o) and the influence of a particular weight (w) on the error (d – o).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Make a large change to w if it leads to a large reduction in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Make a small change to w if it does not significantly reduce a large error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intuition for BP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Consider how we might change the weights of links connecting nodes in layer (i) to layer (j)</a:t>
            </a:r>
          </a:p>
          <a:p>
            <a:pPr lvl="1" eaLnBrk="1" hangingPunct="1"/>
            <a:r>
              <a:rPr lang="en-US" sz="2400" smtClean="0"/>
              <a:t>First: A change in node (j)’s input results in a change in node (j)’s output that depends on the slope of the threshold function</a:t>
            </a:r>
          </a:p>
          <a:p>
            <a:pPr lvl="2" eaLnBrk="1" hangingPunct="1"/>
            <a:r>
              <a:rPr lang="en-US" sz="2000" smtClean="0"/>
              <a:t>Let us therefore make the change in (w</a:t>
            </a:r>
            <a:r>
              <a:rPr lang="en-US" sz="2000" baseline="-25000" smtClean="0"/>
              <a:t>i</a:t>
            </a:r>
            <a:r>
              <a:rPr lang="en-US" sz="2000" baseline="-25000" smtClean="0">
                <a:sym typeface="Wingdings" charset="2"/>
              </a:rPr>
              <a:t>j</a:t>
            </a:r>
            <a:r>
              <a:rPr lang="en-US" sz="2000" smtClean="0">
                <a:sym typeface="Wingdings" charset="2"/>
              </a:rPr>
              <a:t>) proportional to slope of sigmoid function. Slope = o (1 – o)</a:t>
            </a:r>
          </a:p>
          <a:p>
            <a:pPr lvl="2" eaLnBrk="1" hangingPunct="1"/>
            <a:r>
              <a:rPr lang="en-US" sz="2000" smtClean="0">
                <a:sym typeface="Wingdings" charset="2"/>
              </a:rPr>
              <a:t> </a:t>
            </a:r>
          </a:p>
          <a:p>
            <a:pPr lvl="2" eaLnBrk="1" hangingPunct="1"/>
            <a:endParaRPr lang="en-US" sz="2000" smtClean="0"/>
          </a:p>
        </p:txBody>
      </p:sp>
      <p:pic>
        <p:nvPicPr>
          <p:cNvPr id="14340" name="Picture 4" descr="nnBPwijChang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4953000"/>
            <a:ext cx="6934200" cy="50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Weight change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change in the input to node, given a change in weight, (w</a:t>
            </a:r>
            <a:r>
              <a:rPr lang="en-US" baseline="-25000" smtClean="0"/>
              <a:t>i</a:t>
            </a:r>
            <a:r>
              <a:rPr lang="en-US" baseline="-25000" smtClean="0">
                <a:sym typeface="Wingdings" charset="2"/>
              </a:rPr>
              <a:t>j</a:t>
            </a:r>
            <a:r>
              <a:rPr lang="en-US" smtClean="0">
                <a:sym typeface="Wingdings" charset="2"/>
              </a:rPr>
              <a:t>), depends on the output of node i.</a:t>
            </a:r>
          </a:p>
          <a:p>
            <a:pPr eaLnBrk="1" hangingPunct="1"/>
            <a:endParaRPr lang="en-US" smtClean="0">
              <a:sym typeface="Wingdings" charset="2"/>
            </a:endParaRPr>
          </a:p>
          <a:p>
            <a:pPr eaLnBrk="1" hangingPunct="1"/>
            <a:r>
              <a:rPr lang="en-US" smtClean="0">
                <a:sym typeface="Wingdings" charset="2"/>
              </a:rPr>
              <a:t> Also we need to consider how beneficial it is to change the output of node j, </a:t>
            </a:r>
          </a:p>
          <a:p>
            <a:pPr eaLnBrk="1" hangingPunct="1"/>
            <a:r>
              <a:rPr lang="en-US" smtClean="0">
                <a:sym typeface="Wingdings" charset="2"/>
              </a:rPr>
              <a:t>Benefit  </a:t>
            </a:r>
            <a:r>
              <a:rPr lang="el-GR" smtClean="0">
                <a:cs typeface="Times New Roman" pitchFamily="16" charset="0"/>
                <a:sym typeface="Wingdings" charset="2"/>
              </a:rPr>
              <a:t>β</a:t>
            </a:r>
          </a:p>
        </p:txBody>
      </p:sp>
      <p:pic>
        <p:nvPicPr>
          <p:cNvPr id="15364" name="Picture 4" descr="nnBPwijChange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3810000"/>
            <a:ext cx="7848600" cy="495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beneficial is it to change the output (o) of node j? (o</a:t>
            </a:r>
            <a:r>
              <a:rPr lang="en-US" baseline="-25000" smtClean="0">
                <a:sym typeface="Wingdings" charset="2"/>
              </a:rPr>
              <a:t>j</a:t>
            </a:r>
            <a:r>
              <a:rPr lang="en-US" smtClean="0">
                <a:sym typeface="Wingdings" charset="2"/>
              </a:rPr>
              <a:t>)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Depends on how it effects the outputs at layer k.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do we analyze the effect?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Suppose node  j is connected to only one node (k) in layer k.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Benefit at layer j depends on changes at node 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Applying the same reasoning</a:t>
            </a:r>
          </a:p>
        </p:txBody>
      </p:sp>
      <p:pic>
        <p:nvPicPr>
          <p:cNvPr id="16388" name="Picture 4" descr="nnBPwijChange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914400"/>
            <a:ext cx="8077200" cy="433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BP propagates changes back</a:t>
            </a:r>
          </a:p>
        </p:txBody>
      </p:sp>
      <p:pic>
        <p:nvPicPr>
          <p:cNvPr id="17411" name="Picture 4" descr="nnBPBenefitK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209800"/>
            <a:ext cx="8153400" cy="1604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2" name="Picture 9" descr="nnBPBenefitKSu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4724400"/>
            <a:ext cx="5638800" cy="1381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11"/>
          <p:cNvSpPr txBox="1">
            <a:spLocks noChangeArrowheads="1"/>
          </p:cNvSpPr>
          <p:nvPr/>
        </p:nvSpPr>
        <p:spPr bwMode="auto">
          <a:xfrm>
            <a:off x="2514600" y="4343400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Summing over all nodes in layer 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Stopping the recursion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6429375" cy="3881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Remember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And we now know the benefit at layer j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 So now: Where does the recursion stop?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At the output layer where the benefit is given by the error at the output node!</a:t>
            </a:r>
          </a:p>
        </p:txBody>
      </p:sp>
      <p:pic>
        <p:nvPicPr>
          <p:cNvPr id="18436" name="Picture 4" descr="nnBPwijChange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2667000"/>
            <a:ext cx="7472363" cy="401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7" name="Picture 7" descr="nnBPBenefitKSum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3581400"/>
            <a:ext cx="3810000" cy="820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Putting it all together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7419975" cy="2509838"/>
          </a:xfrm>
        </p:spPr>
        <p:txBody>
          <a:bodyPr/>
          <a:lstStyle/>
          <a:p>
            <a:pPr eaLnBrk="1" hangingPunct="1"/>
            <a:r>
              <a:rPr lang="en-US" sz="2800" smtClean="0"/>
              <a:t>Benefit at output layer (z) , </a:t>
            </a:r>
            <a:r>
              <a:rPr lang="el-GR" sz="2800" smtClean="0">
                <a:cs typeface="Times New Roman" pitchFamily="16" charset="0"/>
                <a:sym typeface="Wingdings" charset="2"/>
              </a:rPr>
              <a:t>β</a:t>
            </a:r>
            <a:r>
              <a:rPr lang="en-US" sz="2800" baseline="-25000" smtClean="0">
                <a:cs typeface="Times New Roman" pitchFamily="16" charset="0"/>
                <a:sym typeface="Wingdings" charset="2"/>
              </a:rPr>
              <a:t>z</a:t>
            </a:r>
            <a:r>
              <a:rPr lang="en-US" sz="2800" smtClean="0">
                <a:cs typeface="Times New Roman" pitchFamily="16" charset="0"/>
                <a:sym typeface="Wingdings" charset="2"/>
              </a:rPr>
              <a:t> = d</a:t>
            </a:r>
            <a:r>
              <a:rPr lang="en-US" sz="2800" baseline="-25000" smtClean="0">
                <a:cs typeface="Times New Roman" pitchFamily="16" charset="0"/>
                <a:sym typeface="Wingdings" charset="2"/>
              </a:rPr>
              <a:t>z</a:t>
            </a:r>
            <a:r>
              <a:rPr lang="en-US" sz="2800" smtClean="0">
                <a:cs typeface="Times New Roman" pitchFamily="16" charset="0"/>
                <a:sym typeface="Wingdings" charset="2"/>
              </a:rPr>
              <a:t> – o</a:t>
            </a:r>
            <a:r>
              <a:rPr lang="en-US" sz="2800" baseline="-25000" smtClean="0">
                <a:cs typeface="Times New Roman" pitchFamily="16" charset="0"/>
                <a:sym typeface="Wingdings" charset="2"/>
              </a:rPr>
              <a:t>z </a:t>
            </a:r>
          </a:p>
          <a:p>
            <a:pPr eaLnBrk="1" hangingPunct="1"/>
            <a:r>
              <a:rPr lang="en-US" sz="2800" smtClean="0">
                <a:cs typeface="Times New Roman" pitchFamily="16" charset="0"/>
                <a:sym typeface="Wingdings" charset="2"/>
              </a:rPr>
              <a:t>Let us also introduce a rate parameter, r, to give us external control of the learning rate (the size of changes to weights). So</a:t>
            </a:r>
          </a:p>
          <a:p>
            <a:pPr eaLnBrk="1" hangingPunct="1"/>
            <a:r>
              <a:rPr lang="en-US" sz="2800" smtClean="0"/>
              <a:t>Change in w</a:t>
            </a:r>
            <a:r>
              <a:rPr lang="en-US" sz="2800" baseline="-25000" smtClean="0"/>
              <a:t>i</a:t>
            </a:r>
            <a:r>
              <a:rPr lang="en-US" sz="2800" baseline="-25000" smtClean="0">
                <a:sym typeface="Wingdings" charset="2"/>
              </a:rPr>
              <a:t>j</a:t>
            </a:r>
            <a:r>
              <a:rPr lang="en-US" sz="2800" smtClean="0">
                <a:sym typeface="Wingdings" charset="2"/>
              </a:rPr>
              <a:t> is proportional to r</a:t>
            </a:r>
            <a:endParaRPr lang="en-US" sz="2800" smtClean="0">
              <a:cs typeface="Times New Roman" pitchFamily="16" charset="0"/>
              <a:sym typeface="Wingdings" charset="2"/>
            </a:endParaRPr>
          </a:p>
          <a:p>
            <a:pPr eaLnBrk="1" hangingPunct="1"/>
            <a:endParaRPr lang="en-US" sz="2800" smtClean="0">
              <a:cs typeface="Times New Roman" pitchFamily="16" charset="0"/>
              <a:sym typeface="Wingdings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Propagation weights</a:t>
            </a:r>
          </a:p>
        </p:txBody>
      </p:sp>
      <p:pic>
        <p:nvPicPr>
          <p:cNvPr id="20483" name="Picture 5" descr="nnBPFormu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743200"/>
            <a:ext cx="8153400" cy="1947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issues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When do you make the changes</a:t>
            </a:r>
          </a:p>
          <a:p>
            <a:pPr lvl="1" eaLnBrk="1" hangingPunct="1"/>
            <a:r>
              <a:rPr lang="en-US" sz="2400" smtClean="0"/>
              <a:t>After every examplar? </a:t>
            </a:r>
          </a:p>
          <a:p>
            <a:pPr lvl="1" eaLnBrk="1" hangingPunct="1"/>
            <a:r>
              <a:rPr lang="en-US" sz="2400" smtClean="0"/>
              <a:t>After all exemplars?</a:t>
            </a:r>
          </a:p>
          <a:p>
            <a:pPr eaLnBrk="1" hangingPunct="1"/>
            <a:r>
              <a:rPr lang="en-US" sz="2800" smtClean="0"/>
              <a:t>After all exemplars is consistent with the mathematics of BP</a:t>
            </a:r>
          </a:p>
          <a:p>
            <a:pPr eaLnBrk="1" hangingPunct="1"/>
            <a:r>
              <a:rPr lang="en-US" sz="2800" smtClean="0"/>
              <a:t> If an output node’s output is close to 1, consider it as 1. Thus, usually we consider that an output node’s output is 1 when it is &gt; 0.9 (or 0.8)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Neural network nodes simulate some properties of real neurons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A neuron </a:t>
            </a:r>
            <a:r>
              <a:rPr lang="en-US" sz="2000" b="1" smtClean="0"/>
              <a:t>fires</a:t>
            </a:r>
            <a:r>
              <a:rPr lang="en-US" sz="2000" smtClean="0"/>
              <a:t> when the </a:t>
            </a:r>
            <a:r>
              <a:rPr lang="en-US" sz="2000" b="1" smtClean="0"/>
              <a:t>sum</a:t>
            </a:r>
            <a:r>
              <a:rPr lang="en-US" sz="2000" smtClean="0"/>
              <a:t> of its collective </a:t>
            </a:r>
            <a:r>
              <a:rPr lang="en-US" sz="2000" b="1" smtClean="0"/>
              <a:t>inputs</a:t>
            </a:r>
            <a:r>
              <a:rPr lang="en-US" sz="2000" smtClean="0"/>
              <a:t> reaches a </a:t>
            </a:r>
            <a:r>
              <a:rPr lang="en-US" sz="2000" b="1" smtClean="0"/>
              <a:t>threshold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A real neuron is an all-or-none device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There are about 10^11 neurons per person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Each neuron may be connected with up to 10^5 other neurons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There are about 10^16 </a:t>
            </a:r>
            <a:r>
              <a:rPr lang="en-US" sz="2000" b="1" smtClean="0"/>
              <a:t>synapses </a:t>
            </a:r>
            <a:r>
              <a:rPr lang="en-US" sz="2000" smtClean="0"/>
              <a:t>(300 X characters in library of congress)</a:t>
            </a:r>
          </a:p>
        </p:txBody>
      </p:sp>
      <p:pic>
        <p:nvPicPr>
          <p:cNvPr id="4100" name="Picture 5" descr="neur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2362200"/>
            <a:ext cx="3886200" cy="2743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 NNs with BP</a:t>
            </a:r>
          </a:p>
        </p:txBody>
      </p:sp>
      <p:pic>
        <p:nvPicPr>
          <p:cNvPr id="22531" name="Picture 4" descr="nnTrainingB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489075"/>
            <a:ext cx="6705600" cy="536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train an NN?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209800"/>
            <a:ext cx="3076575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Assume exactly two of the inputs are 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If the output node value &gt; 0.9, then the people represented by the two on-inputs are acquaintances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If the output node value &lt; 0.1, then they are </a:t>
            </a:r>
            <a:r>
              <a:rPr lang="en-US" sz="2400" dirty="0" smtClean="0"/>
              <a:t>siblings</a:t>
            </a:r>
            <a:endParaRPr lang="en-US" sz="2400" dirty="0" smtClean="0"/>
          </a:p>
        </p:txBody>
      </p:sp>
      <p:pic>
        <p:nvPicPr>
          <p:cNvPr id="23556" name="Picture 4" descr="nnAcqain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2057400"/>
            <a:ext cx="5257800" cy="434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467600" cy="1295400"/>
          </a:xfrm>
        </p:spPr>
        <p:txBody>
          <a:bodyPr/>
          <a:lstStyle/>
          <a:p>
            <a:pPr eaLnBrk="1" hangingPunct="1"/>
            <a:r>
              <a:rPr lang="en-US" sz="4000" smtClean="0"/>
              <a:t>We need training examples to tell us correct outputs (o) so we can calculate output error for BP</a:t>
            </a:r>
          </a:p>
        </p:txBody>
      </p:sp>
      <p:pic>
        <p:nvPicPr>
          <p:cNvPr id="24579" name="Picture 7" descr="nnAcqain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743200"/>
            <a:ext cx="3381375" cy="2795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0" name="Picture 8" descr="nnAcqaintTab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86200" y="2362200"/>
            <a:ext cx="5257800" cy="4090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5181600" y="2057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Training examples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Initial Weights usually chosen randomly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214563"/>
            <a:ext cx="3505200" cy="3881437"/>
          </a:xfrm>
        </p:spPr>
        <p:txBody>
          <a:bodyPr/>
          <a:lstStyle/>
          <a:p>
            <a:pPr eaLnBrk="1" hangingPunct="1"/>
            <a:r>
              <a:rPr lang="en-US" sz="2800" smtClean="0"/>
              <a:t>We initialize the weights as on the right for simplicity</a:t>
            </a:r>
          </a:p>
          <a:p>
            <a:pPr eaLnBrk="1" hangingPunct="1"/>
            <a:r>
              <a:rPr lang="en-US" sz="2800" smtClean="0"/>
              <a:t>For this simple problem randomly choosing the initial weights gives the same performance</a:t>
            </a:r>
          </a:p>
        </p:txBody>
      </p:sp>
      <p:pic>
        <p:nvPicPr>
          <p:cNvPr id="25604" name="Picture 6" descr="nnInitialWeigh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86200" y="2133600"/>
            <a:ext cx="5257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6" descr="nnAcquaintResult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2092147"/>
            <a:ext cx="5562600" cy="42943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 takes many cycles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209800"/>
            <a:ext cx="3505200" cy="388143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225 weight changes</a:t>
            </a:r>
          </a:p>
          <a:p>
            <a:pPr eaLnBrk="1" hangingPunct="1"/>
            <a:r>
              <a:rPr lang="en-US" sz="2800" dirty="0" smtClean="0"/>
              <a:t>Each weight change comes after all sample inputs are presented</a:t>
            </a:r>
          </a:p>
          <a:p>
            <a:pPr eaLnBrk="1" hangingPunct="1"/>
            <a:r>
              <a:rPr lang="en-US" sz="2800" dirty="0" smtClean="0"/>
              <a:t>225 * 15 = 3375 inputs presented 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rate: r</a:t>
            </a:r>
          </a:p>
        </p:txBody>
      </p:sp>
      <p:pic>
        <p:nvPicPr>
          <p:cNvPr id="27651" name="Picture 5" descr="nnLearningRa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981200"/>
            <a:ext cx="8153400" cy="3998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1676400" y="59436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Best value for r depends on the problem being solved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BP can be done in stages</a:t>
            </a:r>
          </a:p>
        </p:txBody>
      </p:sp>
      <p:pic>
        <p:nvPicPr>
          <p:cNvPr id="28675" name="Picture 5" descr="nnAcqSi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579563"/>
            <a:ext cx="6096000" cy="5278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Exemplars in the form of a table</a:t>
            </a:r>
          </a:p>
        </p:txBody>
      </p:sp>
      <p:pic>
        <p:nvPicPr>
          <p:cNvPr id="29699" name="Picture 7" descr="nnAcqSib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3332163" cy="365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0" name="Picture 8" descr="nnAcqaintTab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800" y="1998663"/>
            <a:ext cx="5791200" cy="4859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Sequential and parallel learning of multiple concepts</a:t>
            </a:r>
          </a:p>
        </p:txBody>
      </p:sp>
      <p:pic>
        <p:nvPicPr>
          <p:cNvPr id="30723" name="Picture 6" descr="nnAcqSibSeq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00200"/>
            <a:ext cx="4768850" cy="4872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4" name="Picture 7" descr="nnAcqSibSeqPer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828800"/>
            <a:ext cx="4572000" cy="2266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25" name="Picture 8" descr="nnAcqSibPa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4114800"/>
            <a:ext cx="4495800" cy="2527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NNs can make predictions</a:t>
            </a:r>
            <a:br>
              <a:rPr lang="en-US" sz="4000" smtClean="0"/>
            </a:br>
            <a:r>
              <a:rPr lang="en-US" sz="4000" smtClean="0"/>
              <a:t>Testing and training sets</a:t>
            </a:r>
          </a:p>
        </p:txBody>
      </p:sp>
      <p:pic>
        <p:nvPicPr>
          <p:cNvPr id="31747" name="Picture 5" descr="nnAcqaintTab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676400"/>
            <a:ext cx="7772400" cy="4986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1143000" y="3200400"/>
            <a:ext cx="7467600" cy="228600"/>
          </a:xfrm>
          <a:prstGeom prst="rect">
            <a:avLst/>
          </a:prstGeom>
          <a:solidFill>
            <a:srgbClr val="C0C0C0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1143000" y="4648200"/>
            <a:ext cx="7467600" cy="228600"/>
          </a:xfrm>
          <a:prstGeom prst="rect">
            <a:avLst/>
          </a:prstGeom>
          <a:solidFill>
            <a:srgbClr val="C0C0C0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1143000" y="6096000"/>
            <a:ext cx="7467600" cy="228600"/>
          </a:xfrm>
          <a:prstGeom prst="rect">
            <a:avLst/>
          </a:prstGeom>
          <a:solidFill>
            <a:srgbClr val="C0C0C0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Simulated neurons use a weighted sum of inputs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A simulated nn node is connected to other nodes via links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Each link has an associated weight that determines the strength and nature (+/-) of one nodes influence on another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Influence = weight * output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Activation function can be a threshold  function. Node output is then a 0 or 1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Real neurons do a lot more computation. Spikes, frequency, output…</a:t>
            </a:r>
          </a:p>
        </p:txBody>
      </p:sp>
      <p:pic>
        <p:nvPicPr>
          <p:cNvPr id="5124" name="Picture 6" descr="simulatedNeur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2514600"/>
            <a:ext cx="3886200" cy="2754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 set versus Test set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7953375" cy="2433637"/>
          </a:xfrm>
        </p:spPr>
        <p:txBody>
          <a:bodyPr/>
          <a:lstStyle/>
          <a:p>
            <a:pPr eaLnBrk="1" hangingPunct="1"/>
            <a:r>
              <a:rPr lang="en-US" sz="2400" smtClean="0"/>
              <a:t>We have divided our sample into a training set and a test set</a:t>
            </a:r>
          </a:p>
          <a:p>
            <a:pPr eaLnBrk="1" hangingPunct="1"/>
            <a:r>
              <a:rPr lang="en-US" sz="2400" smtClean="0"/>
              <a:t>20% of the data is our test set</a:t>
            </a:r>
          </a:p>
          <a:p>
            <a:pPr eaLnBrk="1" hangingPunct="1"/>
            <a:r>
              <a:rPr lang="en-US" sz="2400" smtClean="0"/>
              <a:t>The NN is trained on the training set only (80% of the data) – it never sees the exemplars in the test set</a:t>
            </a:r>
          </a:p>
          <a:p>
            <a:pPr eaLnBrk="1" hangingPunct="1"/>
            <a:r>
              <a:rPr lang="en-US" sz="2400" smtClean="0"/>
              <a:t>The NN deals successfully on the test set</a:t>
            </a:r>
          </a:p>
        </p:txBody>
      </p:sp>
      <p:pic>
        <p:nvPicPr>
          <p:cNvPr id="32772" name="Picture 4" descr="nnTrainTestR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4648200"/>
            <a:ext cx="8153400" cy="142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6324600" y="4572000"/>
            <a:ext cx="1066800" cy="1447800"/>
          </a:xfrm>
          <a:prstGeom prst="rect">
            <a:avLst/>
          </a:prstGeom>
          <a:solidFill>
            <a:srgbClr val="C0C0C0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7620000" y="4572000"/>
            <a:ext cx="1066800" cy="1447800"/>
          </a:xfrm>
          <a:prstGeom prst="rect">
            <a:avLst/>
          </a:prstGeom>
          <a:solidFill>
            <a:srgbClr val="C0C0C0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Excess weights can lead to overfitting</a:t>
            </a: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How many nodes in the hidden layer ?</a:t>
            </a:r>
          </a:p>
          <a:p>
            <a:pPr lvl="1" eaLnBrk="1" hangingPunct="1"/>
            <a:r>
              <a:rPr lang="en-US" sz="2400" smtClean="0"/>
              <a:t>Too many and you might over-train</a:t>
            </a:r>
          </a:p>
          <a:p>
            <a:pPr lvl="1" eaLnBrk="1" hangingPunct="1"/>
            <a:r>
              <a:rPr lang="en-US" sz="2400" smtClean="0"/>
              <a:t>Too few and you may not get good accuracy</a:t>
            </a:r>
          </a:p>
          <a:p>
            <a:pPr eaLnBrk="1" hangingPunct="1"/>
            <a:r>
              <a:rPr lang="en-US" sz="2800" smtClean="0"/>
              <a:t>How many hidden layers ?</a:t>
            </a:r>
          </a:p>
        </p:txBody>
      </p:sp>
      <p:pic>
        <p:nvPicPr>
          <p:cNvPr id="33796" name="Picture 6" descr="nnExcessWeigh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64100" y="2427288"/>
            <a:ext cx="3903663" cy="345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Over-fitting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8334375" cy="1671637"/>
          </a:xfrm>
        </p:spPr>
        <p:txBody>
          <a:bodyPr/>
          <a:lstStyle/>
          <a:p>
            <a:pPr eaLnBrk="1" hangingPunct="1"/>
            <a:r>
              <a:rPr lang="en-US" sz="2800" smtClean="0"/>
              <a:t>BP requires fewer weight changes (300) versus about 450. </a:t>
            </a:r>
          </a:p>
          <a:p>
            <a:pPr eaLnBrk="1" hangingPunct="1"/>
            <a:r>
              <a:rPr lang="en-US" sz="2800" smtClean="0"/>
              <a:t>However we get poorer performance on test set</a:t>
            </a:r>
          </a:p>
        </p:txBody>
      </p:sp>
      <p:pic>
        <p:nvPicPr>
          <p:cNvPr id="34820" name="Picture 4" descr="nnOverFitR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4038600"/>
            <a:ext cx="8229600" cy="155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Over-fitting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To avoid over-fitting: Be sure that the number of trainable weights influencing any particular output is smaller than the number of training samples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First net with two hidden nodes: 11 training, 12 weights </a:t>
            </a:r>
            <a:r>
              <a:rPr lang="en-US" sz="2400" smtClean="0">
                <a:sym typeface="Wingdings" charset="2"/>
              </a:rPr>
              <a:t> ok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ym typeface="Wingdings" charset="2"/>
              </a:rPr>
              <a:t>Second net with three hidden notes: 11 training, 19 weights  overfitting</a:t>
            </a:r>
            <a:endParaRPr lang="en-US" sz="2400" smtClean="0"/>
          </a:p>
        </p:txBody>
      </p:sp>
      <p:pic>
        <p:nvPicPr>
          <p:cNvPr id="35844" name="Picture 5" descr="nnOverFitConcep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2514600"/>
            <a:ext cx="4419600" cy="327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Like GAs: Using NNs is an art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can you represent information for a neural network?</a:t>
            </a:r>
          </a:p>
          <a:p>
            <a:pPr eaLnBrk="1" hangingPunct="1"/>
            <a:r>
              <a:rPr lang="en-US" smtClean="0"/>
              <a:t>How many neurons? Inputs, outputs, hidden</a:t>
            </a:r>
          </a:p>
          <a:p>
            <a:pPr eaLnBrk="1" hangingPunct="1"/>
            <a:r>
              <a:rPr lang="en-US" smtClean="0"/>
              <a:t>What rate parameter should be used?</a:t>
            </a:r>
          </a:p>
          <a:p>
            <a:pPr eaLnBrk="1" hangingPunct="1"/>
            <a:r>
              <a:rPr lang="en-US" smtClean="0"/>
              <a:t>Sequential or parallel training?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Feed-forward NNs can model siblings and acquaintances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We present the input nodes with a pair of 1’s for the people whose relationship we want to know.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All other inputs are 0.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Assume that the top group of three are siblings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Assume that the bottom group of three are siblings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Any pair not siblings are aquaintances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H1 and H2 are </a:t>
            </a:r>
            <a:r>
              <a:rPr lang="en-US" sz="1800" b="1" smtClean="0"/>
              <a:t>hidden</a:t>
            </a:r>
            <a:r>
              <a:rPr lang="en-US" sz="1800" smtClean="0"/>
              <a:t> nodes – their outputs are not observable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 network is not fully connected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 number inside node is node threshold</a:t>
            </a:r>
          </a:p>
        </p:txBody>
      </p:sp>
      <p:pic>
        <p:nvPicPr>
          <p:cNvPr id="6148" name="Picture 7" descr="nnExample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286000"/>
            <a:ext cx="3722688" cy="3316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667000" y="2971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1.0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2971800" y="3352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1.0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Search provides a method for finding correct weights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general, link and node roles are obscure because the recognition capability is diffused over a number of nodes and links</a:t>
            </a:r>
          </a:p>
          <a:p>
            <a:pPr eaLnBrk="1" hangingPunct="1"/>
            <a:r>
              <a:rPr lang="en-US" smtClean="0"/>
              <a:t>We can use a simple hill climbing search method to learn NN weights</a:t>
            </a:r>
          </a:p>
          <a:p>
            <a:pPr eaLnBrk="1" hangingPunct="1"/>
            <a:r>
              <a:rPr lang="en-US" smtClean="0"/>
              <a:t>The quality metric is to minimize error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Training a NN with a hill-climber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Repeat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Present a </a:t>
            </a:r>
            <a:r>
              <a:rPr lang="en-US" b="1" smtClean="0"/>
              <a:t>training example</a:t>
            </a:r>
            <a:r>
              <a:rPr lang="en-US" smtClean="0"/>
              <a:t> to the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Compute the values at the output nodes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  = difference between observed and NN-computed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Make small changes to weights to reduce the error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Until (there are no more training examples);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8153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Back-propagation is well-known hill-climber for NN weight adjustment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Back-propagation propagates weight changes in output layer backwards towards input layer. Theoretical guarantee of convergence for smooth error surfaces with one optimum.</a:t>
            </a:r>
          </a:p>
          <a:p>
            <a:pPr eaLnBrk="1" hangingPunct="1"/>
            <a:r>
              <a:rPr lang="en-US" smtClean="0"/>
              <a:t>We need two modifications to neural nets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Nonzero thresholds can be eliminated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node with a non-zero threshold is equivalent to a node with zero threshold and an extra link connected from an output held at -1.0</a:t>
            </a:r>
          </a:p>
        </p:txBody>
      </p:sp>
      <p:pic>
        <p:nvPicPr>
          <p:cNvPr id="10244" name="Picture 7" descr="nnThreshol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2667000"/>
            <a:ext cx="4648200" cy="2036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Hill-climbing benefits from smooth threshold function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All-or-none nature produces flat plains and abrupt cliffs in the space of weights – making it difficult to search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We use a sigmoid function – squashed S shaped function.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Note how the slope changes</a:t>
            </a:r>
          </a:p>
        </p:txBody>
      </p:sp>
      <p:pic>
        <p:nvPicPr>
          <p:cNvPr id="11268" name="Picture 6" descr="nnSigmoi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2438400"/>
            <a:ext cx="3722688" cy="3117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949</TotalTime>
  <Words>1301</Words>
  <Application>Microsoft Office PowerPoint</Application>
  <PresentationFormat>On-screen Show (4:3)</PresentationFormat>
  <Paragraphs>134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Times New Roman</vt:lpstr>
      <vt:lpstr>Wingdings</vt:lpstr>
      <vt:lpstr>Straight Edge</vt:lpstr>
      <vt:lpstr>Neural Networks</vt:lpstr>
      <vt:lpstr>Neural network nodes simulate some properties of real neurons</vt:lpstr>
      <vt:lpstr>Simulated neurons use a weighted sum of inputs</vt:lpstr>
      <vt:lpstr>Feed-forward NNs can model siblings and acquaintances</vt:lpstr>
      <vt:lpstr>Search provides a method for finding correct weights</vt:lpstr>
      <vt:lpstr>Training a NN with a hill-climber</vt:lpstr>
      <vt:lpstr>Back-propagation is well-known hill-climber for NN weight adjustment</vt:lpstr>
      <vt:lpstr>Nonzero thresholds can be eliminated</vt:lpstr>
      <vt:lpstr>Hill-climbing benefits from smooth threshold function</vt:lpstr>
      <vt:lpstr>A trainable neural net </vt:lpstr>
      <vt:lpstr>Intuition for BP</vt:lpstr>
      <vt:lpstr>More intuition for BP</vt:lpstr>
      <vt:lpstr>Weight change</vt:lpstr>
      <vt:lpstr> </vt:lpstr>
      <vt:lpstr>BP propagates changes back</vt:lpstr>
      <vt:lpstr>Stopping the recursion</vt:lpstr>
      <vt:lpstr>Putting it all together</vt:lpstr>
      <vt:lpstr>Back Propagation weights</vt:lpstr>
      <vt:lpstr>Other issues</vt:lpstr>
      <vt:lpstr>Training NNs with BP</vt:lpstr>
      <vt:lpstr>How do we train an NN?</vt:lpstr>
      <vt:lpstr>We need training examples to tell us correct outputs (o) so we can calculate output error for BP</vt:lpstr>
      <vt:lpstr>Initial Weights usually chosen randomly</vt:lpstr>
      <vt:lpstr>Training takes many cycles</vt:lpstr>
      <vt:lpstr>Learning rate: r</vt:lpstr>
      <vt:lpstr>BP can be done in stages</vt:lpstr>
      <vt:lpstr>Exemplars in the form of a table</vt:lpstr>
      <vt:lpstr>Sequential and parallel learning of multiple concepts</vt:lpstr>
      <vt:lpstr>NNs can make predictions Testing and training sets</vt:lpstr>
      <vt:lpstr>Training set versus Test set</vt:lpstr>
      <vt:lpstr>Excess weights can lead to overfitting</vt:lpstr>
      <vt:lpstr>Over-fitting</vt:lpstr>
      <vt:lpstr>Over-fitting</vt:lpstr>
      <vt:lpstr>Like GAs: Using NNs is an 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Louis</dc:creator>
  <cp:lastModifiedBy>Sushil Louis</cp:lastModifiedBy>
  <cp:revision>415</cp:revision>
  <dcterms:created xsi:type="dcterms:W3CDTF">1601-01-01T00:00:00Z</dcterms:created>
  <dcterms:modified xsi:type="dcterms:W3CDTF">2022-03-02T19:52:22Z</dcterms:modified>
</cp:coreProperties>
</file>