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>
      <p:cViewPr varScale="1">
        <p:scale>
          <a:sx n="112" d="100"/>
          <a:sy n="11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r.edu/~sushil" TargetMode="External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Artificial-Intelligence-Modern-Approach-3rd/dp/0136042597/ref=sr_1_1?s=books&amp;ie=UTF8&amp;qid=1377539651&amp;sr=1-1&amp;keywords=russell+and+norvig" TargetMode="External"/><Relationship Id="rId2" Type="http://schemas.openxmlformats.org/officeDocument/2006/relationships/hyperlink" Target="http://www.cse.unr.edu/~sushil/class/a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CS482, CS682, MW 1 – 2:15, SEM 201, MS 227</a:t>
            </a:r>
          </a:p>
          <a:p>
            <a:r>
              <a:rPr lang="en-US" dirty="0" smtClean="0"/>
              <a:t>Prerequisites: 302, 365</a:t>
            </a:r>
          </a:p>
          <a:p>
            <a:r>
              <a:rPr lang="en-US" dirty="0" smtClean="0"/>
              <a:t>Instructor: </a:t>
            </a:r>
            <a:r>
              <a:rPr lang="en-US" dirty="0" err="1" smtClean="0"/>
              <a:t>Sushil</a:t>
            </a:r>
            <a:r>
              <a:rPr lang="en-US" dirty="0" smtClean="0"/>
              <a:t> Louis,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http://www.cse.unr.edu/~sushil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agent is an entity that perceives and acts</a:t>
            </a:r>
          </a:p>
          <a:p>
            <a:r>
              <a:rPr lang="en-US" dirty="0" smtClean="0"/>
              <a:t>F(P*) </a:t>
            </a:r>
            <a:r>
              <a:rPr lang="en-US" dirty="0" smtClean="0">
                <a:sym typeface="Wingdings" pitchFamily="2" charset="2"/>
              </a:rPr>
              <a:t> Action</a:t>
            </a:r>
          </a:p>
          <a:p>
            <a:r>
              <a:rPr lang="en-US" dirty="0" smtClean="0">
                <a:sym typeface="Wingdings" pitchFamily="2" charset="2"/>
              </a:rPr>
              <a:t>For any given class of environments and tasks, we seek the agent (or class of agents) with the best performance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Perfect rationality is computationally intractable</a:t>
            </a:r>
          </a:p>
          <a:p>
            <a:r>
              <a:rPr lang="en-US" dirty="0" smtClean="0">
                <a:sym typeface="Wingdings" pitchFamily="2" charset="2"/>
              </a:rPr>
              <a:t>So we design the best program for given machine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8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Foundations and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Logic, methods of reasoning, foundations of learning, language, rationality</a:t>
            </a:r>
          </a:p>
          <a:p>
            <a:r>
              <a:rPr lang="en-US" dirty="0" smtClean="0"/>
              <a:t>Mathematics</a:t>
            </a:r>
          </a:p>
          <a:p>
            <a:pPr lvl="1"/>
            <a:r>
              <a:rPr lang="en-US" dirty="0" smtClean="0"/>
              <a:t>Formal representations and proof. Algorithms, computation, decidability, tractability, probability</a:t>
            </a:r>
          </a:p>
          <a:p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Rational agents maximize profits (payoff), OR</a:t>
            </a:r>
          </a:p>
          <a:p>
            <a:r>
              <a:rPr lang="en-US" dirty="0" smtClean="0"/>
              <a:t>Psychology</a:t>
            </a:r>
          </a:p>
          <a:p>
            <a:pPr lvl="1"/>
            <a:r>
              <a:rPr lang="en-US" dirty="0" smtClean="0"/>
              <a:t>Adaptation, learning, Experimental techniques</a:t>
            </a:r>
          </a:p>
          <a:p>
            <a:r>
              <a:rPr lang="en-US" dirty="0" smtClean="0"/>
              <a:t>Neuroscience</a:t>
            </a:r>
          </a:p>
          <a:p>
            <a:pPr lvl="1"/>
            <a:r>
              <a:rPr lang="en-US" dirty="0" smtClean="0"/>
              <a:t>Neural nets, when will computers reach human level computing capacity</a:t>
            </a:r>
          </a:p>
          <a:p>
            <a:r>
              <a:rPr lang="en-US" dirty="0" smtClean="0"/>
              <a:t>Control Theory</a:t>
            </a:r>
          </a:p>
          <a:p>
            <a:pPr lvl="1"/>
            <a:r>
              <a:rPr lang="en-US" dirty="0" smtClean="0"/>
              <a:t>Homeostatic systems, agents maximize an objective function, agents minimize error between goals state and current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1942: Boolean circuit model of the brain</a:t>
            </a:r>
          </a:p>
          <a:p>
            <a:r>
              <a:rPr lang="en-US" dirty="0" smtClean="0"/>
              <a:t>1950: Turing</a:t>
            </a:r>
          </a:p>
          <a:p>
            <a:r>
              <a:rPr lang="en-US" dirty="0" smtClean="0"/>
              <a:t>1950s: </a:t>
            </a:r>
          </a:p>
          <a:p>
            <a:pPr lvl="1"/>
            <a:r>
              <a:rPr lang="en-US" dirty="0" smtClean="0"/>
              <a:t>Samuel: Checkers</a:t>
            </a:r>
          </a:p>
          <a:p>
            <a:pPr lvl="1"/>
            <a:r>
              <a:rPr lang="en-US" dirty="0" smtClean="0"/>
              <a:t>Newell and Simon: Logic Theorist</a:t>
            </a:r>
          </a:p>
          <a:p>
            <a:pPr lvl="1"/>
            <a:r>
              <a:rPr lang="en-US" dirty="0" smtClean="0"/>
              <a:t>Gelernter: Geometry engine</a:t>
            </a:r>
          </a:p>
          <a:p>
            <a:r>
              <a:rPr lang="en-US" dirty="0" smtClean="0"/>
              <a:t>1956: Dartmouth Meeting. The term: Artificial Intelligence coined</a:t>
            </a:r>
          </a:p>
          <a:p>
            <a:r>
              <a:rPr lang="en-US" dirty="0" smtClean="0"/>
              <a:t>50s-60s: Everyone: Cannot do X. AI: Here’s a program for X. Lisp invented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Mid 60s: Computational Complexity kills scaling up in AI</a:t>
            </a:r>
          </a:p>
          <a:p>
            <a:r>
              <a:rPr lang="en-US" dirty="0" smtClean="0"/>
              <a:t>70s: Expert systems</a:t>
            </a:r>
          </a:p>
          <a:p>
            <a:r>
              <a:rPr lang="en-US" dirty="0" smtClean="0"/>
              <a:t>80s+: Industrial Expert systems</a:t>
            </a:r>
          </a:p>
          <a:p>
            <a:r>
              <a:rPr lang="en-US" dirty="0" smtClean="0"/>
              <a:t>90s: AI winter + Neural Nets, GAs, NNs, Fuzzy logic</a:t>
            </a:r>
          </a:p>
          <a:p>
            <a:r>
              <a:rPr lang="en-US" dirty="0" smtClean="0"/>
              <a:t>90s: Agents</a:t>
            </a:r>
          </a:p>
          <a:p>
            <a:r>
              <a:rPr lang="en-US" dirty="0" smtClean="0"/>
              <a:t>2003+: Human level competitiveness with very large data 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3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Art: Stanley</a:t>
            </a:r>
            <a:endParaRPr lang="en-US" dirty="0"/>
          </a:p>
        </p:txBody>
      </p:sp>
      <p:pic>
        <p:nvPicPr>
          <p:cNvPr id="1026" name="Picture 2" descr="http://smithsonianscience.org/wordpress/wp-content/uploads/2009/11/2005_stanley-drivin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358" y="1676400"/>
            <a:ext cx="6234642" cy="37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0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Art: Robotics</a:t>
            </a:r>
            <a:endParaRPr lang="en-US" dirty="0"/>
          </a:p>
        </p:txBody>
      </p:sp>
      <p:sp>
        <p:nvSpPr>
          <p:cNvPr id="4" name="AutoShape 2" descr="data:image/jpeg;base64,/9j/4AAQSkZJRgABAQAAAQABAAD/2wCEAAkGBxQSEhUUEhQVFBUUFRQUFhQXFRYYFBUUFxQXFxQUFBcYHCggGBolHBQVITEiJikrLi4uFyAzODMsNygtLisBCgoKDQwMFAwMDysZFBksKysrKysrKys3LDc3LCwsKzc3NyssKywrNzcsLCsrKywsNyssKysrKysrKysrLCwrK//AABEIAMYA/gMBIgACEQEDEQH/xAAcAAABBQEBAQAAAAAAAAAAAAAAAQIDBAUGBwj/xABKEAABAwEEBQgGCAQDBwUAAAABAAIDEQQSITEFQVFhcQYTIjKBkaHBB0JScrHRFCNigpKy4fAVM8LSQ3OiFhckU5Oz8TREVGOD/8QAFgEBAQEAAAAAAAAAAAAAAAAAAAEC/8QAFhEBAQEAAAAAAAAAAAAAAAAAABEB/9oADAMBAAIRAxEAPwD3FCEIBCEIBCEIBCEIBCEIBCFUtek4Yv5sscfvPa34lBbQubtPLvR7M7Sw+6HP/KCs+b0n2BuTpXcInf1UQdohcA/0tWMZR2g/cYP60z/e5ZP+XP3M/vQehIXBM9LNiObJx9xh+D1bh9Jlgdm+RvvRu8qoOyQues3LewSdW0s+9eb+YBa9l0lDL/Lljf7r2u+BQWkIQgEIQgEIQgEIQgEIQgEIQgEIQgEIQgEIVe326OBhkle2Ngzc40HAbTuQN0npCOzxPmmdcjYKudidwoBiSSQANpXD/wC92x3qc1aLvt3Y++l+tPFYnLb0iQWlpsrY3Ohfg+Q0D8MWOjaSACHBrukRWlMK1Xn8dns1+jp5eAsx2bb5NNXVPmg9l0l6ULGwDmr87iMA1paOBLgCO4rk9L+lC0mt0w2Yf9WT+3wXnWlw1jjzd5rXYNvgCQtAxc5oJu1zpVJo/R7SLzhWu3LuQa2keWM01Q6e0TV9W8WM/C1Zd+V3Via3e7E+K04ogMGjsA8k6Rwb1nNbuJx/CKnwVGcLJM7OQN4D/wAJw0ST1pXHgrD7ewa3O4Cg7ya+CidpPY3vd8gEANDM1uee0fJO/g0X2vxKA6RdsaO/5pP4g/aO4ILB0NHtd+JJ/BmanvHaPkoP4g/aO4J7dIu2Dx8igedFO1SntbXzTfoczciw8CWlPbpLa3uNPmrEVvYcyW7yMPCp8EE9i5SW2z9WWdoGqpez8INF0uivStam4SCOYDPC6/8A00p3Fc211cQa7xiO9Mlia7rNB4hIPVtE+lGyy0ErXwu3i+3wF7/SuxsGkIp23oZGSDa1wNNx2HivnB9hHqkjc7pDxxHelslons7g+N7mOGTmkkcKjpAcahSD6YQvMOR/pSY8iK2uY12QmDm3T/mAZe8MNoGa9Oa4EVGIOIOohAqEIQCEIQCEIQCEIQCELiPSHy3FjbzMJBtDhnmImnJzhrcdQ7ThQEL3LHlrDYRdwkmIqIwcG7HSH1RuzPivFuUHKKW1P521SOI9RjcKD7DcmDfmfFZNttpJMkhL3OJPSNS5xzc6uePeq9ksrpDffiD4/ogjmtV7+VGRvxd40UtlknHVYAfaNMFqCMAUpRQzShgq7HY0ZnfuG/8AYohs+jnOJfK68cya0A4uKsS29jMGi+e1rB5nwWbNaXPzy1NGQ4DWd+aQgN62J9kf1HyGO8ILD7bJJ0QTT2WCgpvAz4mqgcGt6zmjcOkfDDxRde8Uwa32RgO0azvNSp7NYATgC8+CCqJwcGMc/eTQdwGHerEFilfkGt4Au+Jotqx6Kc80oXH2I23iOJGAWlNZhBhI+GA7JJGmTiGCpPYgxI9AECr3E9oA8Ev0BjdVe1x+JVuXSdm1zSy7ooHY8DKWhQyaXsjaXo7ZiKivMtqK0qMTrBQRfRm+yE02RmzxKlGnLF7FrH/QP9QU8NvsDx/6iaI7JbPe8YXOQUDYRqJSssI1kn4cVtQ6MbIaWe0Wec5hrZA2Sn+W+jlWtFlfGaSMc07x5oILPEGNDW5BSKSzQF7g1tKnKpp2bzuGK3BoeGMsEkji5wcQy6aPoCABTWHAC6XNJx6poqjEs0LpHXWCpxOYGAFSSTgAADiVet2inRlga4SF4abrbpeLwqOi1xJFKG8KjHNa9q0kB67WMF1pa15580cL+RcGO6JxNXAYFyyrRp6UtLGm601G15BzBcanHPEk1Jx1IMwtoT6prjhr11C6Pk/y0nstGk34xQXHYtpsac2dmG4rmya54paKD3Tk/wApYbWOgbr6VMbutxb7Q3jtotpfOUMz4iHMJFDXAkFp2tIxXqXIvl0JrsVoIDzQMkyDzqa/Y7fkdxziu7QhCAQhCAQhCDB5acom2GzOlNC89CJp9aQ5V3DEngvna3Wt0j3PkcXOcS97jmTr78l13pS079JtrmNNY7NWNuwv/wAR3eKfdXA2p+HvHwH61QSWWIzPqeqPhqaFuNbQKGw2e4wDXmeKncVRBarTcG06h5ncseRxJqcSVJNJfN7u3DUP3vUTgSQG9Zxujidf72oFDjk3PIu2bWt8z5Z2oLJTVUrZsOi2RNxxdrOrsTnPDernt+SCtBYMr9STQBgzJ1Bb77HHZmt+kAukeKxWSIjnHj25HZMYMauJAwNL1CE02xlgswtDmtfaJsIWu6rQRW8RrAaQ47bzG4VcVzE9oLo3SvlJklcDISQZJTrL6dVjaANblgMMqB0E2knuZ05mwxY0hs5LWYZ3pG0fKa0BuljN+a5d2lGMd0WRkAk3WxhrT7zgbzjxJ7VlWicu3DZ5lRKDUk07KerRnugNw+7SqzpJC7P5Ld5NckbRbcYgA0ZuPkB8TQb11kXohld/7mMDX0CTXWCA6g7yg8zQvUJvQ5KB0LVE47HRvYO8F3wXO6W9Hdss7S5wjIFMWvqDXDBxAAxwo6lailUHIEVzXRaFt9rijL2vHMY4TmsLqDqxh2JO5nasVhdFJUto5h6r2A0I1OY4eBCbarS+R16Rxc46z5agNwQdpo7SFntZDR/w0xyY41iedjH5gnYdtBVOt8MjHkSh1/WXGpOoGusYZrhCu35Mab+ktFktLqvAPMTHF1QP5bzmeOsDaAgbVCWSMtJa4ULSQRsINCEALSAJwQAlAQKFBJ0DUZHMbP0VkBBZUUORQel+jzldztLNO6r6fVPObwB1HH2gMjrG8Y98vmyzSOjdgSHMILXDMUxY4b/MFe8cj9Oi2WZsmAeOhIBqeM+w4EcVlW2hCEAs7lDpD6PZppvYY4j3sm+JC0Vx3pWnLdHSAesQ3wc7+lB4NfLgXHEuJJO0k1VSJl6Rg935lXGN6AVey4Ss4U+IQbtFV0kaRu30b+IhvmrdVU0sKxP3AO/CQ7yVRlKfRjfrq+ywkcSafBQPzVjRjvrQPaY4DiCHDzRWyZCVE4JwSOCIg9ItpJtQaDhHG0NGoElziR2Fo+6Ni5p87jmfAeS6rl7ZL/M2tvVlYGP+zK0nA8ekPubwuQUUqnsUHOSMYDQucG1OQqaVUCVjiDUZhB9IGOGxWVkUQutDmRtbWnOyPIA5x1MS45n9FGI3U+skdjjdiJiYDuLDfPFzj2ZLi+T3LqC0xCG2u5qVt0iQ4Mc5pBbIHHBjgQDjh30XWNvvFbwLSB0owHNcManPWDl0h5A2a0BhpG+e+aYCZ7qA5Gkxc0jfQ76CpUsOlnc4IZi0l7XOjcBQPa2l9r21NHi8K0NCDhTJJFZgOreJ4Gv+qg7lmW+2QQyCW0PAexrgyMdJ4BIvlrB0iTgK0DRQY60HA+kvQbYZ2yRCjJWuN0ZMcwVcG7G3RWmqh3Liiuy5T6Y+lS85IDFCBda3M3MHOAIwc92FSKgDAF2JHHyEEmgoK4CtaDigaljkLSHNNHNIcDscDUHvAVixsF4FzQ4D1TeAPG6QfFTCxc45kUY6b3UBqaUO0bsTXYg7bTeMjXj/ABImP7TVvwa1UQFpcoABNdGUUbIu1tSe0XqcWrPAVQoCcAnNCeGoGgJwCcAnBBQtjKPafaBaezFvxcuu9FWkzFbHQk9Gdpw/+xlSD3Xh3LlreypjGI6eqnsu2iifoy0uhtsLxjcka44AOujr9XDq11BB9DoQhRTSVx3pTjvWB+57T31b/UF2Dlz3LOHnLM9ntYA7DQ0PYaFB8+2IXmEbFTkFCD7Jr3/qPFXbObkrmkUqctm0dhw7EaQs9Dl+u0INFjqgEa8Urmggg4gihVHRk3qniN4zPz79ivqowOYIq3EmPone31H8CMOITQHDpNrVhDhxGQ4nKm9br4wcwCkZC0ZADsRTya40pXGmzckS0SojQ0Xao7r4LQC6CXOmJjdqkb3CvAHVQ8vym5NSWNwJ+shfjHM3Fjm6qkZFa6vaO0q+IFnRkid14ZBejdtw9U7xTtRXn6F21u0BY5+lC82V5/w5KvhJ+zIMW9oWHauS1qYC5sfOsHrwkSN7m9IdoUGMnwTOYasc5h2tJafBNlYWmjgWnYQQe4pqDQOmp6UMzyN7i7vrVNfb8KNY0DYauHEDqg8AqKvSCGtRgKDBzrxyxqQ0a66kEFXyuA6UjzkBVzjwAxW1o3k451TL6uJjDhUf5smLYhuxduGadYufkaI4I5XMIpSNlxjvffQB3F1Vu/7PzuA+mWiOysFPqwb81PcZkd42mqDA0gyMPDIqvecLjR0S7UGNzAG+pO3Wup0NokaPbz09HWuRv1cWB5lp9Z+rs15DCpL7JaYLIKWKMh5wNplo6Y+4MWs8exZ73FxLnEkk1JJJJJzJJzKoa4kkkkkk1JOZJxJO9Pa1DQngIhQE9qQBOAQKAlupQle4AEnICpQVJRela3YCT2mg+B707RUV+2NA2u/KVJZGFrXyvwJx8gOwUCuej6zc5ai85NBHa5Fe6oSJVAxywuVRpD94fArecue5ZD/hydjmn4jzQeIcr7Fdk51uRNeDtY7c+NVHZ6TR7wui0mwPBBxB/YPFcax5s8lfVqQew/sqBssJadhGPDXeHnsz2q/ZbRewODhmNo9ofvBX3xNmaHM44ZgrJnshacNWzAg7W7OHdsVF1Cr2S1BwxoD7WTTx9k+HBWss1UNqiiUhAQIQkTqIogalieWmrSWnaCQe8JaJKILv8YmIo598fba2T84KhM7Di6zWVx1kwNBPG7RQ0RRA8mP/AONZh/8AlX4kqSCe51GxM9yKNviGqBKgtSW+V2cj+F4gdwUACROCBQnBIE4BA4J7QmAKpzhkfcrQFxaBqoDQudt8u+oXXTNGbmjcSK9yljeDkQeGKr2+xsZShJ35eAWeWiuGPHFBu3aYnAbTgO8qOGAzOAHUaak+0fkP3qUeitEmSjsm512hXNNaSbAzm4+tTVqQZ+n7XUiJmIGHau05A2Hmro1kgniuI0NYzXnHZ5gHVvK9J5MDpt4j4qarvwU5ManoGuWZp2y87BIwZlpp7wxb4gLUKikCDwyd+ruXP21gL3g6yD23QPILteXGi+YnNB0JKvZ2npN7Ce4hcXaG0rvxUwZ0T3xGrDhs1KxadMAsNRRwofFRvVO3N6DuBVG/yS0bz1krXpB7h2ACnxKSWF8RoRUDUfI6lR0C5zImPjcWnHgekc10EemWSC7O26faGX6KjNZMDrodh+eXwT7qtWnRoIvMIe3dmqDYSMGupuPyOCIlogJji9vWb2iqQWhuuo4j5KiRFEB4ORB7QnUQNoiiclAQMS0T6IIQNonAIonAIAJ4Ca5wGZA4kD4pptTBrJ4D50HcUEwCzp20kdTUa9paC7xJVxkz3YMbTecT2ah4q9YdBE4vNNeKgzoA5+F2920W1Y9BDrO6PbiP1U81vs9mGYLtgzXO6R01LaMB9WzZrPzQa2l9PtjHNQYnKoyHBYlkspLrz8TnjkN5TYYQwVOG/wBY7h+6pJbRXAYN2Yd51H4DecEG1o2e84gZAZ6ydvw/TBeg8k2VkbuqewfrTvXm/J7rO4eZ7dvjrrT1vkZZKRmQ+tg33QcT2n8o2qK6VqemtTkAo3hSJCEHP8p9DNtUJYcHDpMd7Lt+45FeH6Ts7o3uY8FrmkhwOor6JlauO5Z8lG2tt5pDJmigdqcPZfT46t6DxR6q20dB3ArW0touWzuuTMLDqJ6rt7XDArKtfUdwKC7oL+Qz7353K24VVPQY+oZ9787leKIiZeYascW/DuUr7YT/ADGg/aGaQppCAZai3qPI+y79U7+Je3G128YfBQvaCoXwjgqLn0izuza5viErYoT1ZSPBZb7PvURs7tqDcFmHqzA8Sl+iv1SN72/JYBickuv2INiRst4gPyDSaBp6xdu+yk5uT/mf9v5LHvPqRTU0+Lv1TqP2INN14ZydxH9ITMNbieJJ+JVFrH7FNGx+0DsqgvwQVyC0YYI2iryFjNa85vPZgnCzjXU8TVBtnTkbMI23juHmqFq0tNJhW4NgxKrsZ5qJ01MsBtHmTRo7ygcyADE9pcan5BPMwGQx2nOm4Z07hvVYvOB7jjjwJGOHsN7Ufs8drq1FcusSdyKkc+uOdRxqNfEZZUbtJSsx8P0p5eAGaI4y40Aqf3Qmvn2BdFyc0G+aS7GKu9Z5rdjBzO8nvPBBo8i9Aulku4gYGQjJjNTR9o5DZ2Y+xQRhrQ1ooAAABkABQALO0HotlnjDGDeSes52tzt61mhQOCVCEAhCEDHBVpY1bKY5qDA0lYGyNLXtDmnNrgCDxBXnXKjkAHgmzERuObHVLD7pzae8cF65LEqFostUHgrdFyWVjY5mlpFcc2mricDlrSleyW7RbXgte0OB1ELitLciKVNndd+w7FvYdSDkE0qa22SSE0lY5u/MHgRmq4cDkiAphTyUwoGEJKJxSKhtEUSoQQNH1jvdZ8XqaiY0dN3ut+L1KgAnAJAnBA4BPASBKECR5KpIMRt1E59hNT+FoVyPIcAohEBmc9Qwr3Yntqgha3v151OyuN4/eIG5WI7PtwAyAz4CmDezvWrovQU01LjLrfacKDsGtdzoHkdHGQ5/1j9rshwCK5rk7yYknoaGKLbTpO90eZXqWhdFMgYGRtugd5Osk6yp7LZQFfjYoHsapAkATkAhCEAhCEAkolQgYWqJ0asJCEFGSBVJrKtctUbo0HMWzRocCCAQdRFR3LldKcjIX1IBjO1p8j5UXpb7OqstiQeL2zkZaGfy5GyDY8Ud3jBY1qsNoi/mQPptb0h34L3ObR6pS6OQeHCcbHDi0/JKJm+0O8L2C06FY7rMa7i0H4rNn5KwOziHZUfAoPNAULvJeRFnPqEcD8wVA7kHDqLx+H+1Bw7R0jwb5qRdp/sLFQAF4zqQcTsrw81IzkJDrMh7W/2oOHqgSt2jvXoUXIezj1CeJ+S0bNyVhblE3tF781UHl7H1wa1xO4HzWhZtEWiTqxEb3YfHDxXqtn0SG5NA4AD4K7Fozcg84sHIp7qc7JTc0eervXUaK5KQx5MqdrsT8l1sOjwFcjsoCDMs1gotKGz0VlsSeGoGMYpQEoCVAIQhAIQhAIQhAIQhAIQhAJKJUIEuppYnoQQmJRus4VpJRBRdYwonWALToiiDIOjgk/hoWxdRdQY/8NCeNHBat1FEGa2wBSNsYV6iKIKzbOFI2JS0SoGBiUNTkIEolQhAIQhAIQhAIQhAIQhAIQhAIQhAIQhAIQhAIQhAIQhAIQhAIQhAIQhAIQhAIQhAIQhAIQhAIQhAIQh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hQVFBUUFRQUFhQXFRYYFBUUFxQXFxQUFBcYHCggGBolHBQVITEiJikrLi4uFyAzODMsNygtLisBCgoKDQwMFAwMDysZFBksKysrKysrKys3LDc3LCwsKzc3NyssKywrNzcsLCsrKywsNyssKysrKysrKysrLCwrK//AABEIAMYA/gMBIgACEQEDEQH/xAAcAAABBQEBAQAAAAAAAAAAAAAAAQIDBAUGBwj/xABKEAABAwEEBQgGCAQDBwUAAAABAAIDEQQSITEFQVFhcQYTIjKBkaHBB0JScrHRFCNigpKy4fAVM8LSQ3OiFhckU5Oz8TREVGOD/8QAFgEBAQEAAAAAAAAAAAAAAAAAAAEC/8QAFhEBAQEAAAAAAAAAAAAAAAAAABEB/9oADAMBAAIRAxEAPwD3FCEIBCEIBCEIBCEIBCEIBCFUtek4Yv5sscfvPa34lBbQubtPLvR7M7Sw+6HP/KCs+b0n2BuTpXcInf1UQdohcA/0tWMZR2g/cYP60z/e5ZP+XP3M/vQehIXBM9LNiObJx9xh+D1bh9Jlgdm+RvvRu8qoOyQues3LewSdW0s+9eb+YBa9l0lDL/Lljf7r2u+BQWkIQgEIQgEIQgEIQgEIQgEIQgEIQgEIQgEIVe326OBhkle2Ngzc40HAbTuQN0npCOzxPmmdcjYKudidwoBiSSQANpXD/wC92x3qc1aLvt3Y++l+tPFYnLb0iQWlpsrY3Ohfg+Q0D8MWOjaSACHBrukRWlMK1Xn8dns1+jp5eAsx2bb5NNXVPmg9l0l6ULGwDmr87iMA1paOBLgCO4rk9L+lC0mt0w2Yf9WT+3wXnWlw1jjzd5rXYNvgCQtAxc5oJu1zpVJo/R7SLzhWu3LuQa2keWM01Q6e0TV9W8WM/C1Zd+V3Via3e7E+K04ogMGjsA8k6Rwb1nNbuJx/CKnwVGcLJM7OQN4D/wAJw0ST1pXHgrD7ewa3O4Cg7ya+CidpPY3vd8gEANDM1uee0fJO/g0X2vxKA6RdsaO/5pP4g/aO4ILB0NHtd+JJ/BmanvHaPkoP4g/aO4J7dIu2Dx8igedFO1SntbXzTfoczciw8CWlPbpLa3uNPmrEVvYcyW7yMPCp8EE9i5SW2z9WWdoGqpez8INF0uivStam4SCOYDPC6/8A00p3Fc211cQa7xiO9Mlia7rNB4hIPVtE+lGyy0ErXwu3i+3wF7/SuxsGkIp23oZGSDa1wNNx2HivnB9hHqkjc7pDxxHelslons7g+N7mOGTmkkcKjpAcahSD6YQvMOR/pSY8iK2uY12QmDm3T/mAZe8MNoGa9Oa4EVGIOIOohAqEIQCEIQCEIQCEIQCELiPSHy3FjbzMJBtDhnmImnJzhrcdQ7ThQEL3LHlrDYRdwkmIqIwcG7HSH1RuzPivFuUHKKW1P521SOI9RjcKD7DcmDfmfFZNttpJMkhL3OJPSNS5xzc6uePeq9ksrpDffiD4/ogjmtV7+VGRvxd40UtlknHVYAfaNMFqCMAUpRQzShgq7HY0ZnfuG/8AYohs+jnOJfK68cya0A4uKsS29jMGi+e1rB5nwWbNaXPzy1NGQ4DWd+aQgN62J9kf1HyGO8ILD7bJJ0QTT2WCgpvAz4mqgcGt6zmjcOkfDDxRde8Uwa32RgO0azvNSp7NYATgC8+CCqJwcGMc/eTQdwGHerEFilfkGt4Au+Jotqx6Kc80oXH2I23iOJGAWlNZhBhI+GA7JJGmTiGCpPYgxI9AECr3E9oA8Ev0BjdVe1x+JVuXSdm1zSy7ooHY8DKWhQyaXsjaXo7ZiKivMtqK0qMTrBQRfRm+yE02RmzxKlGnLF7FrH/QP9QU8NvsDx/6iaI7JbPe8YXOQUDYRqJSssI1kn4cVtQ6MbIaWe0Wec5hrZA2Sn+W+jlWtFlfGaSMc07x5oILPEGNDW5BSKSzQF7g1tKnKpp2bzuGK3BoeGMsEkji5wcQy6aPoCABTWHAC6XNJx6poqjEs0LpHXWCpxOYGAFSSTgAADiVet2inRlga4SF4abrbpeLwqOi1xJFKG8KjHNa9q0kB67WMF1pa15580cL+RcGO6JxNXAYFyyrRp6UtLGm601G15BzBcanHPEk1Jx1IMwtoT6prjhr11C6Pk/y0nstGk34xQXHYtpsac2dmG4rmya54paKD3Tk/wApYbWOgbr6VMbutxb7Q3jtotpfOUMz4iHMJFDXAkFp2tIxXqXIvl0JrsVoIDzQMkyDzqa/Y7fkdxziu7QhCAQhCAQhCDB5acom2GzOlNC89CJp9aQ5V3DEngvna3Wt0j3PkcXOcS97jmTr78l13pS079JtrmNNY7NWNuwv/wAR3eKfdXA2p+HvHwH61QSWWIzPqeqPhqaFuNbQKGw2e4wDXmeKncVRBarTcG06h5ncseRxJqcSVJNJfN7u3DUP3vUTgSQG9Zxujidf72oFDjk3PIu2bWt8z5Z2oLJTVUrZsOi2RNxxdrOrsTnPDernt+SCtBYMr9STQBgzJ1Bb77HHZmt+kAukeKxWSIjnHj25HZMYMauJAwNL1CE02xlgswtDmtfaJsIWu6rQRW8RrAaQ47bzG4VcVzE9oLo3SvlJklcDISQZJTrL6dVjaANblgMMqB0E2knuZ05mwxY0hs5LWYZ3pG0fKa0BuljN+a5d2lGMd0WRkAk3WxhrT7zgbzjxJ7VlWicu3DZ5lRKDUk07KerRnugNw+7SqzpJC7P5Ld5NckbRbcYgA0ZuPkB8TQb11kXohld/7mMDX0CTXWCA6g7yg8zQvUJvQ5KB0LVE47HRvYO8F3wXO6W9Hdss7S5wjIFMWvqDXDBxAAxwo6lailUHIEVzXRaFt9rijL2vHMY4TmsLqDqxh2JO5nasVhdFJUto5h6r2A0I1OY4eBCbarS+R16Rxc46z5agNwQdpo7SFntZDR/w0xyY41iedjH5gnYdtBVOt8MjHkSh1/WXGpOoGusYZrhCu35Mab+ktFktLqvAPMTHF1QP5bzmeOsDaAgbVCWSMtJa4ULSQRsINCEALSAJwQAlAQKFBJ0DUZHMbP0VkBBZUUORQel+jzldztLNO6r6fVPObwB1HH2gMjrG8Y98vmyzSOjdgSHMILXDMUxY4b/MFe8cj9Oi2WZsmAeOhIBqeM+w4EcVlW2hCEAs7lDpD6PZppvYY4j3sm+JC0Vx3pWnLdHSAesQ3wc7+lB4NfLgXHEuJJO0k1VSJl6Rg935lXGN6AVey4Ss4U+IQbtFV0kaRu30b+IhvmrdVU0sKxP3AO/CQ7yVRlKfRjfrq+ywkcSafBQPzVjRjvrQPaY4DiCHDzRWyZCVE4JwSOCIg9ItpJtQaDhHG0NGoElziR2Fo+6Ni5p87jmfAeS6rl7ZL/M2tvVlYGP+zK0nA8ekPubwuQUUqnsUHOSMYDQucG1OQqaVUCVjiDUZhB9IGOGxWVkUQutDmRtbWnOyPIA5x1MS45n9FGI3U+skdjjdiJiYDuLDfPFzj2ZLi+T3LqC0xCG2u5qVt0iQ4Mc5pBbIHHBjgQDjh30XWNvvFbwLSB0owHNcManPWDl0h5A2a0BhpG+e+aYCZ7qA5Gkxc0jfQ76CpUsOlnc4IZi0l7XOjcBQPa2l9r21NHi8K0NCDhTJJFZgOreJ4Gv+qg7lmW+2QQyCW0PAexrgyMdJ4BIvlrB0iTgK0DRQY60HA+kvQbYZ2yRCjJWuN0ZMcwVcG7G3RWmqh3Liiuy5T6Y+lS85IDFCBda3M3MHOAIwc92FSKgDAF2JHHyEEmgoK4CtaDigaljkLSHNNHNIcDscDUHvAVixsF4FzQ4D1TeAPG6QfFTCxc45kUY6b3UBqaUO0bsTXYg7bTeMjXj/ABImP7TVvwa1UQFpcoABNdGUUbIu1tSe0XqcWrPAVQoCcAnNCeGoGgJwCcAnBBQtjKPafaBaezFvxcuu9FWkzFbHQk9Gdpw/+xlSD3Xh3LlreypjGI6eqnsu2iifoy0uhtsLxjcka44AOujr9XDq11BB9DoQhRTSVx3pTjvWB+57T31b/UF2Dlz3LOHnLM9ntYA7DQ0PYaFB8+2IXmEbFTkFCD7Jr3/qPFXbObkrmkUqctm0dhw7EaQs9Dl+u0INFjqgEa8Urmggg4gihVHRk3qniN4zPz79ivqowOYIq3EmPone31H8CMOITQHDpNrVhDhxGQ4nKm9br4wcwCkZC0ZADsRTya40pXGmzckS0SojQ0Xao7r4LQC6CXOmJjdqkb3CvAHVQ8vym5NSWNwJ+shfjHM3Fjm6qkZFa6vaO0q+IFnRkid14ZBejdtw9U7xTtRXn6F21u0BY5+lC82V5/w5KvhJ+zIMW9oWHauS1qYC5sfOsHrwkSN7m9IdoUGMnwTOYasc5h2tJafBNlYWmjgWnYQQe4pqDQOmp6UMzyN7i7vrVNfb8KNY0DYauHEDqg8AqKvSCGtRgKDBzrxyxqQ0a66kEFXyuA6UjzkBVzjwAxW1o3k451TL6uJjDhUf5smLYhuxduGadYufkaI4I5XMIpSNlxjvffQB3F1Vu/7PzuA+mWiOysFPqwb81PcZkd42mqDA0gyMPDIqvecLjR0S7UGNzAG+pO3Wup0NokaPbz09HWuRv1cWB5lp9Z+rs15DCpL7JaYLIKWKMh5wNplo6Y+4MWs8exZ73FxLnEkk1JJJJJzJJzKoa4kkkkkk1JOZJxJO9Pa1DQngIhQE9qQBOAQKAlupQle4AEnICpQVJRela3YCT2mg+B707RUV+2NA2u/KVJZGFrXyvwJx8gOwUCuej6zc5ai85NBHa5Fe6oSJVAxywuVRpD94fArecue5ZD/hydjmn4jzQeIcr7Fdk51uRNeDtY7c+NVHZ6TR7wui0mwPBBxB/YPFcax5s8lfVqQew/sqBssJadhGPDXeHnsz2q/ZbRewODhmNo9ofvBX3xNmaHM44ZgrJnshacNWzAg7W7OHdsVF1Cr2S1BwxoD7WTTx9k+HBWss1UNqiiUhAQIQkTqIogalieWmrSWnaCQe8JaJKILv8YmIo598fba2T84KhM7Di6zWVx1kwNBPG7RQ0RRA8mP/AONZh/8AlX4kqSCe51GxM9yKNviGqBKgtSW+V2cj+F4gdwUACROCBQnBIE4BA4J7QmAKpzhkfcrQFxaBqoDQudt8u+oXXTNGbmjcSK9yljeDkQeGKr2+xsZShJ35eAWeWiuGPHFBu3aYnAbTgO8qOGAzOAHUaak+0fkP3qUeitEmSjsm512hXNNaSbAzm4+tTVqQZ+n7XUiJmIGHau05A2Hmro1kgniuI0NYzXnHZ5gHVvK9J5MDpt4j4qarvwU5ManoGuWZp2y87BIwZlpp7wxb4gLUKikCDwyd+ruXP21gL3g6yD23QPILteXGi+YnNB0JKvZ2npN7Ce4hcXaG0rvxUwZ0T3xGrDhs1KxadMAsNRRwofFRvVO3N6DuBVG/yS0bz1krXpB7h2ACnxKSWF8RoRUDUfI6lR0C5zImPjcWnHgekc10EemWSC7O26faGX6KjNZMDrodh+eXwT7qtWnRoIvMIe3dmqDYSMGupuPyOCIlogJji9vWb2iqQWhuuo4j5KiRFEB4ORB7QnUQNoiiclAQMS0T6IIQNonAIonAIAJ4Ca5wGZA4kD4pptTBrJ4D50HcUEwCzp20kdTUa9paC7xJVxkz3YMbTecT2ah4q9YdBE4vNNeKgzoA5+F2920W1Y9BDrO6PbiP1U81vs9mGYLtgzXO6R01LaMB9WzZrPzQa2l9PtjHNQYnKoyHBYlkspLrz8TnjkN5TYYQwVOG/wBY7h+6pJbRXAYN2Yd51H4DecEG1o2e84gZAZ6ydvw/TBeg8k2VkbuqewfrTvXm/J7rO4eZ7dvjrrT1vkZZKRmQ+tg33QcT2n8o2qK6VqemtTkAo3hSJCEHP8p9DNtUJYcHDpMd7Lt+45FeH6Ts7o3uY8FrmkhwOor6JlauO5Z8lG2tt5pDJmigdqcPZfT46t6DxR6q20dB3ArW0touWzuuTMLDqJ6rt7XDArKtfUdwKC7oL+Qz7353K24VVPQY+oZ9787leKIiZeYascW/DuUr7YT/ADGg/aGaQppCAZai3qPI+y79U7+Je3G128YfBQvaCoXwjgqLn0izuza5viErYoT1ZSPBZb7PvURs7tqDcFmHqzA8Sl+iv1SN72/JYBickuv2INiRst4gPyDSaBp6xdu+yk5uT/mf9v5LHvPqRTU0+Lv1TqP2INN14ZydxH9ITMNbieJJ+JVFrH7FNGx+0DsqgvwQVyC0YYI2iryFjNa85vPZgnCzjXU8TVBtnTkbMI23juHmqFq0tNJhW4NgxKrsZ5qJ01MsBtHmTRo7ygcyADE9pcan5BPMwGQx2nOm4Z07hvVYvOB7jjjwJGOHsN7Ufs8drq1FcusSdyKkc+uOdRxqNfEZZUbtJSsx8P0p5eAGaI4y40Aqf3Qmvn2BdFyc0G+aS7GKu9Z5rdjBzO8nvPBBo8i9Aulku4gYGQjJjNTR9o5DZ2Y+xQRhrQ1ooAAABkABQALO0HotlnjDGDeSes52tzt61mhQOCVCEAhCEDHBVpY1bKY5qDA0lYGyNLXtDmnNrgCDxBXnXKjkAHgmzERuObHVLD7pzae8cF65LEqFostUHgrdFyWVjY5mlpFcc2mricDlrSleyW7RbXgte0OB1ELitLciKVNndd+w7FvYdSDkE0qa22SSE0lY5u/MHgRmq4cDkiAphTyUwoGEJKJxSKhtEUSoQQNH1jvdZ8XqaiY0dN3ut+L1KgAnAJAnBA4BPASBKECR5KpIMRt1E59hNT+FoVyPIcAohEBmc9Qwr3Yntqgha3v151OyuN4/eIG5WI7PtwAyAz4CmDezvWrovQU01LjLrfacKDsGtdzoHkdHGQ5/1j9rshwCK5rk7yYknoaGKLbTpO90eZXqWhdFMgYGRtugd5Osk6yp7LZQFfjYoHsapAkATkAhCEAhCEAkolQgYWqJ0asJCEFGSBVJrKtctUbo0HMWzRocCCAQdRFR3LldKcjIX1IBjO1p8j5UXpb7OqstiQeL2zkZaGfy5GyDY8Ud3jBY1qsNoi/mQPptb0h34L3ObR6pS6OQeHCcbHDi0/JKJm+0O8L2C06FY7rMa7i0H4rNn5KwOziHZUfAoPNAULvJeRFnPqEcD8wVA7kHDqLx+H+1Bw7R0jwb5qRdp/sLFQAF4zqQcTsrw81IzkJDrMh7W/2oOHqgSt2jvXoUXIezj1CeJ+S0bNyVhblE3tF781UHl7H1wa1xO4HzWhZtEWiTqxEb3YfHDxXqtn0SG5NA4AD4K7Fozcg84sHIp7qc7JTc0eervXUaK5KQx5MqdrsT8l1sOjwFcjsoCDMs1gotKGz0VlsSeGoGMYpQEoCVAIQhAIQhAIQhAIQhAIQhAJKJUIEuppYnoQQmJRus4VpJRBRdYwonWALToiiDIOjgk/hoWxdRdQY/8NCeNHBat1FEGa2wBSNsYV6iKIKzbOFI2JS0SoGBiUNTkIEolQhAIQhAIQhAIQhAIQhAIQhAIQhAIQhAIQhAIQhAIQhAIQhAIQhAIQhAIQhAIQhAIQhAIQhAIQhAIQh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771650"/>
            <a:ext cx="24193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1809750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0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Speech recognition</a:t>
            </a:r>
          </a:p>
          <a:p>
            <a:pPr lvl="1"/>
            <a:r>
              <a:rPr lang="en-US" dirty="0" smtClean="0"/>
              <a:t>United Airlines’ speech recognition system for support, booking</a:t>
            </a:r>
          </a:p>
          <a:p>
            <a:pPr lvl="1"/>
            <a:r>
              <a:rPr lang="en-US" dirty="0" err="1" smtClean="0"/>
              <a:t>Siri</a:t>
            </a:r>
            <a:r>
              <a:rPr lang="en-US" dirty="0" smtClean="0"/>
              <a:t>, </a:t>
            </a:r>
          </a:p>
          <a:p>
            <a:r>
              <a:rPr lang="en-US" dirty="0" smtClean="0"/>
              <a:t>Planning and Scheduling</a:t>
            </a:r>
          </a:p>
          <a:p>
            <a:pPr lvl="1"/>
            <a:r>
              <a:rPr lang="en-US" dirty="0" smtClean="0"/>
              <a:t>Spacecraft ops (</a:t>
            </a:r>
            <a:r>
              <a:rPr lang="en-US" dirty="0" err="1" smtClean="0"/>
              <a:t>Nasa’s</a:t>
            </a:r>
            <a:r>
              <a:rPr lang="en-US" dirty="0" smtClean="0"/>
              <a:t> rovers)</a:t>
            </a:r>
          </a:p>
          <a:p>
            <a:r>
              <a:rPr lang="en-US" dirty="0" smtClean="0"/>
              <a:t>Games</a:t>
            </a:r>
          </a:p>
          <a:p>
            <a:pPr lvl="1"/>
            <a:r>
              <a:rPr lang="en-US" dirty="0" smtClean="0"/>
              <a:t>Deep blue and chess. Humans are no longer competitive</a:t>
            </a:r>
          </a:p>
          <a:p>
            <a:r>
              <a:rPr lang="en-US" dirty="0" smtClean="0"/>
              <a:t>Spam fighting</a:t>
            </a:r>
          </a:p>
          <a:p>
            <a:pPr lvl="1"/>
            <a:r>
              <a:rPr lang="en-US" dirty="0" smtClean="0"/>
              <a:t>80 – 90 % filtered out</a:t>
            </a:r>
          </a:p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DART generated plans in hours that would have taken weeks</a:t>
            </a:r>
          </a:p>
          <a:p>
            <a:pPr lvl="1"/>
            <a:r>
              <a:rPr lang="en-US" dirty="0" smtClean="0"/>
              <a:t>DARPA stated that this single application paid back DARPA’s 30 year investment in AI</a:t>
            </a:r>
          </a:p>
          <a:p>
            <a:r>
              <a:rPr lang="en-US" dirty="0" smtClean="0"/>
              <a:t>Machine Translation: </a:t>
            </a:r>
            <a:r>
              <a:rPr lang="en-US" smtClean="0"/>
              <a:t>Google translate?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Webpage: </a:t>
            </a:r>
            <a:r>
              <a:rPr lang="en-US" dirty="0" smtClean="0">
                <a:hlinkClick r:id="rId2"/>
              </a:rPr>
              <a:t>http://www.cse.unr.edu/~sushil/class/ai/</a:t>
            </a:r>
            <a:endParaRPr lang="en-US" dirty="0" smtClean="0"/>
          </a:p>
          <a:p>
            <a:r>
              <a:rPr lang="en-US" dirty="0" smtClean="0"/>
              <a:t>Textbook: Russell and </a:t>
            </a:r>
            <a:r>
              <a:rPr lang="en-US" dirty="0" err="1" smtClean="0"/>
              <a:t>Norvig’s</a:t>
            </a:r>
            <a:r>
              <a:rPr lang="en-US" dirty="0" smtClean="0"/>
              <a:t> </a:t>
            </a:r>
            <a:r>
              <a:rPr lang="en-US" i="1" dirty="0" smtClean="0">
                <a:hlinkClick r:id="rId3"/>
              </a:rPr>
              <a:t>Artificial Intelligence a Modern Approach, Third edition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40 % Assignments</a:t>
            </a:r>
          </a:p>
          <a:p>
            <a:r>
              <a:rPr lang="en-US" dirty="0" smtClean="0"/>
              <a:t>40%  Exams</a:t>
            </a:r>
          </a:p>
          <a:p>
            <a:r>
              <a:rPr lang="en-US" dirty="0" smtClean="0"/>
              <a:t>20%  Final Project</a:t>
            </a:r>
          </a:p>
          <a:p>
            <a:r>
              <a:rPr lang="en-US" dirty="0" smtClean="0"/>
              <a:t>Pairs encouraged</a:t>
            </a:r>
          </a:p>
          <a:p>
            <a:r>
              <a:rPr lang="en-US" dirty="0" smtClean="0"/>
              <a:t>Read the syllabus</a:t>
            </a:r>
          </a:p>
          <a:p>
            <a:r>
              <a:rPr lang="en-US" dirty="0" smtClean="0"/>
              <a:t>First assignment due Sept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9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AI?</a:t>
            </a:r>
          </a:p>
          <a:p>
            <a:r>
              <a:rPr lang="en-US" dirty="0" smtClean="0"/>
              <a:t>A Brief History of AI</a:t>
            </a:r>
          </a:p>
          <a:p>
            <a:r>
              <a:rPr lang="en-US" dirty="0" smtClean="0"/>
              <a:t>What is the state of the 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5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seeks to understand and build intelligent </a:t>
            </a:r>
            <a:r>
              <a:rPr lang="en-US" dirty="0" smtClean="0"/>
              <a:t>entities</a:t>
            </a:r>
          </a:p>
          <a:p>
            <a:r>
              <a:rPr lang="en-US" dirty="0" smtClean="0"/>
              <a:t>AI is new</a:t>
            </a:r>
          </a:p>
          <a:p>
            <a:pPr lvl="1"/>
            <a:r>
              <a:rPr lang="en-US" dirty="0" smtClean="0"/>
              <a:t>AI coined in 1956 at Workshop at Dartmouth</a:t>
            </a:r>
          </a:p>
          <a:p>
            <a:r>
              <a:rPr lang="en-US" dirty="0" smtClean="0"/>
              <a:t>AI is hard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But what is it?</a:t>
            </a:r>
          </a:p>
        </p:txBody>
      </p:sp>
    </p:spTree>
    <p:extLst>
      <p:ext uri="{BB962C8B-B14F-4D97-AF65-F5344CB8AC3E}">
        <p14:creationId xmlns:p14="http://schemas.microsoft.com/office/powerpoint/2010/main" val="120910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798844"/>
              </p:ext>
            </p:extLst>
          </p:nvPr>
        </p:nvGraphicFramePr>
        <p:xfrm>
          <a:off x="457200" y="1600200"/>
          <a:ext cx="7620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Thinking Humanly</a:t>
                      </a:r>
                    </a:p>
                    <a:p>
                      <a:r>
                        <a:rPr lang="en-US" dirty="0" smtClean="0"/>
                        <a:t>The automation</a:t>
                      </a:r>
                      <a:r>
                        <a:rPr lang="en-US" baseline="0" dirty="0" smtClean="0"/>
                        <a:t> of activities that we associate with human thinking… (</a:t>
                      </a:r>
                      <a:r>
                        <a:rPr lang="en-US" baseline="0" dirty="0" err="1" smtClean="0"/>
                        <a:t>Haugeland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Thinking Rationally</a:t>
                      </a:r>
                    </a:p>
                    <a:p>
                      <a:r>
                        <a:rPr lang="en-US" dirty="0" smtClean="0"/>
                        <a:t>The study of the computations that make it possible to perceive,</a:t>
                      </a:r>
                      <a:r>
                        <a:rPr lang="en-US" baseline="0" dirty="0" smtClean="0"/>
                        <a:t> reason, and act (Wilson)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Acting</a:t>
                      </a:r>
                      <a:r>
                        <a:rPr lang="en-US" baseline="0" dirty="0" smtClean="0"/>
                        <a:t> Humanly</a:t>
                      </a:r>
                    </a:p>
                    <a:p>
                      <a:r>
                        <a:rPr lang="en-US" baseline="0" dirty="0" smtClean="0"/>
                        <a:t>The study of how to make computers do things at which, at the moment, people are better (Rich and Knight)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Acting Rationally</a:t>
                      </a:r>
                    </a:p>
                    <a:p>
                      <a:r>
                        <a:rPr lang="en-US" dirty="0" smtClean="0"/>
                        <a:t>AI</a:t>
                      </a:r>
                      <a:r>
                        <a:rPr lang="en-US" baseline="0" dirty="0" smtClean="0"/>
                        <a:t> is concerned with intelligent behavior in artifacts (Nilsson)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1371600"/>
            <a:ext cx="3962400" cy="365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4267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 performance metric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67200" y="1371600"/>
            <a:ext cx="3962400" cy="365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95800" y="4267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Ideal or rational performance metric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Acting humanly –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Turing Test is an operational test for intelligent behavior (Turing, 1950)</a:t>
            </a:r>
          </a:p>
          <a:p>
            <a:r>
              <a:rPr lang="en-US" dirty="0" smtClean="0"/>
              <a:t>Turing predicted that by 2000, a machine might have a 30% chance of fooling a lay person for 5 minutes</a:t>
            </a:r>
          </a:p>
          <a:p>
            <a:r>
              <a:rPr lang="en-US" dirty="0" smtClean="0"/>
              <a:t>Language, knowledge, reasoning, learning</a:t>
            </a:r>
          </a:p>
          <a:p>
            <a:r>
              <a:rPr lang="en-US" dirty="0" smtClean="0"/>
              <a:t>Natural language processing</a:t>
            </a:r>
          </a:p>
          <a:p>
            <a:r>
              <a:rPr lang="en-US" dirty="0" smtClean="0"/>
              <a:t>Knowledge representation</a:t>
            </a:r>
          </a:p>
          <a:p>
            <a:r>
              <a:rPr lang="en-US" dirty="0" smtClean="0"/>
              <a:t>Automatic reasoning</a:t>
            </a:r>
          </a:p>
          <a:p>
            <a:r>
              <a:rPr lang="en-US" dirty="0" smtClean="0"/>
              <a:t>Machine learning</a:t>
            </a:r>
          </a:p>
          <a:p>
            <a:r>
              <a:rPr lang="en-US" dirty="0" smtClean="0"/>
              <a:t>Total </a:t>
            </a:r>
            <a:r>
              <a:rPr lang="en-US" dirty="0"/>
              <a:t>T</a:t>
            </a:r>
            <a:r>
              <a:rPr lang="en-US" dirty="0" smtClean="0"/>
              <a:t>uring test:</a:t>
            </a:r>
          </a:p>
          <a:p>
            <a:pPr lvl="1"/>
            <a:r>
              <a:rPr lang="en-US" dirty="0" smtClean="0"/>
              <a:t>Computer vision</a:t>
            </a:r>
          </a:p>
          <a:p>
            <a:pPr lvl="1"/>
            <a:r>
              <a:rPr lang="en-US" dirty="0" smtClean="0"/>
              <a:t>Robotics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78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humanly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answer how do we think?</a:t>
            </a:r>
          </a:p>
          <a:p>
            <a:pPr lvl="1"/>
            <a:r>
              <a:rPr lang="en-US" dirty="0" smtClean="0"/>
              <a:t>Introspection</a:t>
            </a:r>
          </a:p>
          <a:p>
            <a:pPr lvl="1"/>
            <a:r>
              <a:rPr lang="en-US" dirty="0" smtClean="0"/>
              <a:t>Experimentation – observing a person in action</a:t>
            </a:r>
          </a:p>
          <a:p>
            <a:pPr lvl="1"/>
            <a:r>
              <a:rPr lang="en-US" dirty="0" smtClean="0"/>
              <a:t>Brain imaging</a:t>
            </a:r>
          </a:p>
          <a:p>
            <a:r>
              <a:rPr lang="en-US" dirty="0" smtClean="0"/>
              <a:t>Once we know sufficiently precisely how we think , we can write a computer program to do this</a:t>
            </a:r>
          </a:p>
          <a:p>
            <a:r>
              <a:rPr lang="en-US" dirty="0" smtClean="0"/>
              <a:t>This is Cognitive Science</a:t>
            </a:r>
          </a:p>
          <a:p>
            <a:pPr lvl="1"/>
            <a:r>
              <a:rPr lang="en-US" dirty="0" smtClean="0"/>
              <a:t>Distinct from AI but cross fertilization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8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rationally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Socrates is a man, All men are mortal, Therefore Socrates is mortal</a:t>
            </a:r>
          </a:p>
          <a:p>
            <a:r>
              <a:rPr lang="en-US" dirty="0" smtClean="0"/>
              <a:t>Logic and derivation rules</a:t>
            </a:r>
          </a:p>
          <a:p>
            <a:r>
              <a:rPr lang="en-US" dirty="0" smtClean="0"/>
              <a:t>Once you have Facts, and a set of rules for manipulating facts, you can (automatically) derive conclusions (prove theorems)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will study logic and the limits of theorem proving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0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Acting Rationally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 behavior: doing the right thing</a:t>
            </a:r>
          </a:p>
          <a:p>
            <a:pPr lvl="1"/>
            <a:r>
              <a:rPr lang="en-US" dirty="0" smtClean="0"/>
              <a:t>Maximize goal achievement given the available information</a:t>
            </a:r>
          </a:p>
          <a:p>
            <a:pPr lvl="1"/>
            <a:endParaRPr lang="en-US" dirty="0"/>
          </a:p>
          <a:p>
            <a:r>
              <a:rPr lang="en-US" dirty="0" smtClean="0"/>
              <a:t>An agent is just something that acts</a:t>
            </a:r>
          </a:p>
          <a:p>
            <a:endParaRPr lang="en-US" dirty="0" smtClean="0"/>
          </a:p>
          <a:p>
            <a:r>
              <a:rPr lang="en-US" dirty="0" smtClean="0"/>
              <a:t>Doesn’t necessarily involve “thinking rationally”</a:t>
            </a:r>
          </a:p>
          <a:p>
            <a:pPr lvl="1"/>
            <a:r>
              <a:rPr lang="en-US" dirty="0" smtClean="0"/>
              <a:t>Hot stove reflex is not the effect of a logical sequence of rule applications that deduce the optimal action is to move hand away from stove</a:t>
            </a:r>
          </a:p>
        </p:txBody>
      </p:sp>
    </p:spTree>
    <p:extLst>
      <p:ext uri="{BB962C8B-B14F-4D97-AF65-F5344CB8AC3E}">
        <p14:creationId xmlns:p14="http://schemas.microsoft.com/office/powerpoint/2010/main" val="27352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79</TotalTime>
  <Words>755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Artificial Intelligence</vt:lpstr>
      <vt:lpstr>Syllabus</vt:lpstr>
      <vt:lpstr>Outline</vt:lpstr>
      <vt:lpstr>What is AI?</vt:lpstr>
      <vt:lpstr>Definitions</vt:lpstr>
      <vt:lpstr>Acting humanly – Turing</vt:lpstr>
      <vt:lpstr>Thinking humanly</vt:lpstr>
      <vt:lpstr>Thinking rationally</vt:lpstr>
      <vt:lpstr>Acting Rationally</vt:lpstr>
      <vt:lpstr>Rational Agents</vt:lpstr>
      <vt:lpstr>Foundations and History</vt:lpstr>
      <vt:lpstr>History</vt:lpstr>
      <vt:lpstr>State of the Art: Stanley</vt:lpstr>
      <vt:lpstr>State of the Art: Robotics</vt:lpstr>
      <vt:lpstr>State of the 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Sushil Louis</dc:creator>
  <cp:lastModifiedBy>Sushil Louis</cp:lastModifiedBy>
  <cp:revision>32</cp:revision>
  <dcterms:created xsi:type="dcterms:W3CDTF">2006-08-16T00:00:00Z</dcterms:created>
  <dcterms:modified xsi:type="dcterms:W3CDTF">2013-08-26T19:11:03Z</dcterms:modified>
</cp:coreProperties>
</file>