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4" r:id="rId3"/>
    <p:sldId id="299" r:id="rId4"/>
    <p:sldId id="288" r:id="rId5"/>
    <p:sldId id="289" r:id="rId6"/>
    <p:sldId id="290" r:id="rId7"/>
    <p:sldId id="291" r:id="rId8"/>
    <p:sldId id="292" r:id="rId9"/>
    <p:sldId id="285" r:id="rId10"/>
    <p:sldId id="293" r:id="rId11"/>
    <p:sldId id="294" r:id="rId12"/>
    <p:sldId id="300" r:id="rId13"/>
    <p:sldId id="301" r:id="rId14"/>
    <p:sldId id="302" r:id="rId15"/>
    <p:sldId id="287" r:id="rId16"/>
    <p:sldId id="286" r:id="rId17"/>
    <p:sldId id="295" r:id="rId18"/>
    <p:sldId id="296" r:id="rId19"/>
    <p:sldId id="303" r:id="rId20"/>
    <p:sldId id="306" r:id="rId21"/>
    <p:sldId id="304" r:id="rId22"/>
    <p:sldId id="305" r:id="rId23"/>
    <p:sldId id="307" r:id="rId24"/>
    <p:sldId id="308" r:id="rId25"/>
    <p:sldId id="309" r:id="rId26"/>
    <p:sldId id="310" r:id="rId27"/>
    <p:sldId id="311" r:id="rId28"/>
    <p:sldId id="31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6D275B-D387-4196-8B00-C6BFC3672F20}">
          <p14:sldIdLst>
            <p14:sldId id="256"/>
            <p14:sldId id="284"/>
            <p14:sldId id="299"/>
            <p14:sldId id="288"/>
            <p14:sldId id="289"/>
            <p14:sldId id="290"/>
            <p14:sldId id="291"/>
            <p14:sldId id="292"/>
            <p14:sldId id="285"/>
            <p14:sldId id="293"/>
            <p14:sldId id="294"/>
            <p14:sldId id="300"/>
            <p14:sldId id="301"/>
            <p14:sldId id="302"/>
            <p14:sldId id="287"/>
            <p14:sldId id="286"/>
            <p14:sldId id="295"/>
            <p14:sldId id="296"/>
            <p14:sldId id="303"/>
            <p14:sldId id="306"/>
            <p14:sldId id="304"/>
            <p14:sldId id="305"/>
            <p14:sldId id="307"/>
            <p14:sldId id="308"/>
            <p14:sldId id="309"/>
            <p14:sldId id="310"/>
            <p14:sldId id="311"/>
            <p14:sldId id="31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7" autoAdjust="0"/>
    <p:restoredTop sz="94660"/>
  </p:normalViewPr>
  <p:slideViewPr>
    <p:cSldViewPr>
      <p:cViewPr varScale="1">
        <p:scale>
          <a:sx n="112" d="100"/>
          <a:sy n="112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r.edu/~sushil" TargetMode="External"/><Relationship Id="rId2" Type="http://schemas.openxmlformats.org/officeDocument/2006/relationships/hyperlink" Target="mailto:sushil@cse.unr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52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CS482, CS682, MW 1 – 2:15, SEM 201, MS 227</a:t>
            </a:r>
          </a:p>
          <a:p>
            <a:r>
              <a:rPr lang="en-US" dirty="0" smtClean="0"/>
              <a:t>Prerequisites: 302, 365</a:t>
            </a:r>
          </a:p>
          <a:p>
            <a:r>
              <a:rPr lang="en-US" dirty="0" smtClean="0"/>
              <a:t>Instructor: </a:t>
            </a:r>
            <a:r>
              <a:rPr lang="en-US" dirty="0" err="1" smtClean="0"/>
              <a:t>Sushil</a:t>
            </a:r>
            <a:r>
              <a:rPr lang="en-US" dirty="0" smtClean="0"/>
              <a:t> Louis, </a:t>
            </a:r>
            <a:r>
              <a:rPr lang="en-US" dirty="0" smtClean="0">
                <a:hlinkClick r:id="rId2"/>
              </a:rPr>
              <a:t>sushil@cse.unr.edu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http://www.cse.unr.edu/~</a:t>
            </a:r>
            <a:r>
              <a:rPr lang="en-US" dirty="0" smtClean="0">
                <a:hlinkClick r:id="rId3"/>
              </a:rPr>
              <a:t>sushil</a:t>
            </a:r>
            <a:endParaRPr lang="en-US" dirty="0" smtClean="0"/>
          </a:p>
          <a:p>
            <a:r>
              <a:rPr lang="en-US" dirty="0" smtClean="0"/>
              <a:t>Logic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Entailment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sentence beta </a:t>
            </a:r>
            <a:r>
              <a:rPr lang="en-US" b="1" dirty="0" smtClean="0"/>
              <a:t>logically follows from </a:t>
            </a:r>
            <a:r>
              <a:rPr lang="en-US" dirty="0" smtClean="0"/>
              <a:t>alpha</a:t>
            </a:r>
          </a:p>
          <a:p>
            <a:r>
              <a:rPr lang="en-US" dirty="0"/>
              <a:t>a</a:t>
            </a:r>
            <a:r>
              <a:rPr lang="en-US" dirty="0" smtClean="0"/>
              <a:t>lpha  entails   beta</a:t>
            </a:r>
          </a:p>
          <a:p>
            <a:pPr lvl="1"/>
            <a:r>
              <a:rPr lang="en-US" dirty="0" err="1" smtClean="0"/>
              <a:t>Iff</a:t>
            </a:r>
            <a:r>
              <a:rPr lang="en-US" dirty="0" smtClean="0"/>
              <a:t> M(alpha) is a subset of M(beta)</a:t>
            </a:r>
          </a:p>
          <a:p>
            <a:pPr lvl="1"/>
            <a:r>
              <a:rPr lang="en-US" dirty="0" smtClean="0"/>
              <a:t>Alpha is a </a:t>
            </a:r>
            <a:r>
              <a:rPr lang="en-US" b="1" dirty="0" smtClean="0"/>
              <a:t>stronger </a:t>
            </a:r>
            <a:r>
              <a:rPr lang="en-US" dirty="0" smtClean="0"/>
              <a:t>assertion than beta, it rules out more possible worlds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 = 0 entails </a:t>
            </a:r>
            <a:r>
              <a:rPr lang="en-US" dirty="0" err="1" smtClean="0"/>
              <a:t>xy</a:t>
            </a:r>
            <a:r>
              <a:rPr lang="en-US" dirty="0" smtClean="0"/>
              <a:t> = 0, since in any world where x is 0, </a:t>
            </a:r>
            <a:r>
              <a:rPr lang="en-US" dirty="0" err="1" smtClean="0"/>
              <a:t>xy</a:t>
            </a:r>
            <a:r>
              <a:rPr lang="en-US" dirty="0" smtClean="0"/>
              <a:t> is zero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4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dirty="0" smtClean="0"/>
              <a:t>Knowledge in the </a:t>
            </a:r>
            <a:r>
              <a:rPr lang="en-US" dirty="0" err="1" smtClean="0"/>
              <a:t>Wumpus</a:t>
            </a:r>
            <a:r>
              <a:rPr lang="en-US" dirty="0" smtClean="0"/>
              <a:t> world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536192"/>
            <a:ext cx="3886200" cy="5093208"/>
          </a:xfrm>
        </p:spPr>
        <p:txBody>
          <a:bodyPr/>
          <a:lstStyle/>
          <a:p>
            <a:r>
              <a:rPr lang="en-US" dirty="0" smtClean="0"/>
              <a:t>Possible </a:t>
            </a:r>
            <a:r>
              <a:rPr lang="en-US" b="1" dirty="0" smtClean="0"/>
              <a:t>models</a:t>
            </a:r>
            <a:r>
              <a:rPr lang="en-US" dirty="0" smtClean="0"/>
              <a:t> for the presence of pits in [1,2], [2,2], [3,1]</a:t>
            </a:r>
          </a:p>
          <a:p>
            <a:r>
              <a:rPr lang="en-US" dirty="0" smtClean="0"/>
              <a:t>Each square may or may not contain pit</a:t>
            </a:r>
          </a:p>
          <a:p>
            <a:pPr lvl="1"/>
            <a:r>
              <a:rPr lang="en-US" dirty="0" smtClean="0"/>
              <a:t>2^3 == 8 possibilities</a:t>
            </a:r>
          </a:p>
          <a:p>
            <a:r>
              <a:rPr lang="en-US" dirty="0" smtClean="0"/>
              <a:t>KB is what is </a:t>
            </a:r>
            <a:r>
              <a:rPr lang="en-US" b="1" dirty="0" smtClean="0"/>
              <a:t>known</a:t>
            </a:r>
          </a:p>
          <a:p>
            <a:pPr lvl="1"/>
            <a:r>
              <a:rPr lang="en-US" dirty="0" smtClean="0"/>
              <a:t>Cannot have pit in [2,1]</a:t>
            </a:r>
          </a:p>
          <a:p>
            <a:pPr lvl="1"/>
            <a:r>
              <a:rPr lang="en-US" dirty="0" smtClean="0"/>
              <a:t>Must have pit in [2,2] or [3,1]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37052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14800" y="51054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Consider: </a:t>
            </a:r>
          </a:p>
          <a:p>
            <a:r>
              <a:rPr lang="en-US" dirty="0"/>
              <a:t>	</a:t>
            </a:r>
            <a:r>
              <a:rPr lang="en-US" sz="2000" b="1" dirty="0" smtClean="0">
                <a:solidFill>
                  <a:srgbClr val="0070C0"/>
                </a:solidFill>
              </a:rPr>
              <a:t>alpha1 = There is no pit in [1,2]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7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dirty="0" smtClean="0"/>
              <a:t>Knowledge in the </a:t>
            </a:r>
            <a:r>
              <a:rPr lang="en-US" dirty="0" err="1" smtClean="0"/>
              <a:t>Wumpus</a:t>
            </a:r>
            <a:r>
              <a:rPr lang="en-US" dirty="0" smtClean="0"/>
              <a:t> world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536192"/>
            <a:ext cx="3886200" cy="5093208"/>
          </a:xfrm>
        </p:spPr>
        <p:txBody>
          <a:bodyPr/>
          <a:lstStyle/>
          <a:p>
            <a:r>
              <a:rPr lang="en-US" dirty="0" smtClean="0"/>
              <a:t>Possible </a:t>
            </a:r>
            <a:r>
              <a:rPr lang="en-US" b="1" dirty="0" smtClean="0"/>
              <a:t>models</a:t>
            </a:r>
            <a:r>
              <a:rPr lang="en-US" dirty="0" smtClean="0"/>
              <a:t> for the presence of pits in [1,2], [2,2], [3,1]</a:t>
            </a:r>
          </a:p>
          <a:p>
            <a:r>
              <a:rPr lang="en-US" dirty="0" smtClean="0"/>
              <a:t>Each square may or may not contain pit</a:t>
            </a:r>
          </a:p>
          <a:p>
            <a:pPr lvl="1"/>
            <a:r>
              <a:rPr lang="en-US" dirty="0" smtClean="0"/>
              <a:t>2^3 == 8 possibilities</a:t>
            </a:r>
          </a:p>
          <a:p>
            <a:r>
              <a:rPr lang="en-US" dirty="0" smtClean="0"/>
              <a:t>KB is what is </a:t>
            </a:r>
            <a:r>
              <a:rPr lang="en-US" b="1" dirty="0" smtClean="0"/>
              <a:t>known</a:t>
            </a:r>
          </a:p>
          <a:p>
            <a:pPr lvl="1"/>
            <a:r>
              <a:rPr lang="en-US" dirty="0" smtClean="0"/>
              <a:t>Cannot have pit in [2,1]</a:t>
            </a:r>
          </a:p>
          <a:p>
            <a:pPr lvl="1"/>
            <a:r>
              <a:rPr lang="en-US" dirty="0" smtClean="0"/>
              <a:t>Must have pit in [2,2] or [3,1]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51054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Consider: </a:t>
            </a:r>
          </a:p>
          <a:p>
            <a:r>
              <a:rPr lang="en-US" dirty="0"/>
              <a:t>	</a:t>
            </a:r>
            <a:r>
              <a:rPr lang="en-US" sz="2000" b="1" dirty="0" smtClean="0">
                <a:solidFill>
                  <a:srgbClr val="0070C0"/>
                </a:solidFill>
              </a:rPr>
              <a:t>alpha2 = There is no pit in [3,1]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53142"/>
            <a:ext cx="36385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1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So: KB entails alpha1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73152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66800" y="6096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KB does not entail alpha2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91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4976630"/>
          </a:xfrm>
        </p:spPr>
        <p:txBody>
          <a:bodyPr>
            <a:normAutofit/>
          </a:bodyPr>
          <a:lstStyle/>
          <a:p>
            <a:r>
              <a:rPr lang="en-US" dirty="0" smtClean="0"/>
              <a:t>Entailment can be used to derive conclusions</a:t>
            </a:r>
          </a:p>
          <a:p>
            <a:pPr lvl="1"/>
            <a:r>
              <a:rPr lang="en-US" dirty="0" smtClean="0"/>
              <a:t>This is Logical Inference</a:t>
            </a:r>
          </a:p>
          <a:p>
            <a:r>
              <a:rPr lang="en-US" b="1" dirty="0" smtClean="0"/>
              <a:t>Model Checking</a:t>
            </a:r>
            <a:r>
              <a:rPr lang="en-US" dirty="0" smtClean="0"/>
              <a:t> checks that M(alpha) entails M(beta)</a:t>
            </a:r>
          </a:p>
          <a:p>
            <a:pPr lvl="1"/>
            <a:r>
              <a:rPr lang="en-US" dirty="0" smtClean="0"/>
              <a:t>Previous figure model checked that M(KB) entails M(alpha1)</a:t>
            </a:r>
          </a:p>
          <a:p>
            <a:pPr lvl="1"/>
            <a:endParaRPr lang="en-US" dirty="0"/>
          </a:p>
          <a:p>
            <a:r>
              <a:rPr lang="en-US" dirty="0" smtClean="0"/>
              <a:t>If an inference algorithm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can derive alpha from KB then</a:t>
            </a:r>
          </a:p>
          <a:p>
            <a:pPr lvl="1"/>
            <a:r>
              <a:rPr lang="en-US" i="1" dirty="0"/>
              <a:t>i</a:t>
            </a:r>
            <a:r>
              <a:rPr lang="en-US" i="1" dirty="0" smtClean="0"/>
              <a:t> derives alpha from KB</a:t>
            </a:r>
          </a:p>
          <a:p>
            <a:r>
              <a:rPr lang="en-US" dirty="0" smtClean="0"/>
              <a:t>An inference algorithm that derives only entailed sentences is</a:t>
            </a:r>
          </a:p>
          <a:p>
            <a:pPr lvl="1"/>
            <a:r>
              <a:rPr lang="en-US" b="1" dirty="0" smtClean="0"/>
              <a:t>SOUND</a:t>
            </a:r>
          </a:p>
          <a:p>
            <a:pPr lvl="1"/>
            <a:r>
              <a:rPr lang="en-US" b="1" dirty="0" smtClean="0"/>
              <a:t>Model Checking</a:t>
            </a:r>
            <a:r>
              <a:rPr lang="en-US" dirty="0" smtClean="0"/>
              <a:t> is a sound procedure</a:t>
            </a:r>
          </a:p>
          <a:p>
            <a:pPr lvl="1"/>
            <a:r>
              <a:rPr lang="en-US" b="1" dirty="0" smtClean="0"/>
              <a:t>Model Checking </a:t>
            </a:r>
            <a:r>
              <a:rPr lang="en-US" dirty="0" smtClean="0"/>
              <a:t>is a sound inference algorithm</a:t>
            </a:r>
          </a:p>
          <a:p>
            <a:r>
              <a:rPr lang="en-US" dirty="0" smtClean="0"/>
              <a:t>An inference algorithm is </a:t>
            </a:r>
            <a:r>
              <a:rPr lang="en-US" b="1" dirty="0" smtClean="0"/>
              <a:t>complete</a:t>
            </a:r>
            <a:r>
              <a:rPr lang="en-US" dirty="0" smtClean="0"/>
              <a:t> if it can derive any sentence that is entailed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28733" y="5948865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are back to searching to check that KB entails alpha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Guarantees that a conclusion arrived through sound inference is true in any world in which the premise (KB) is true</a:t>
            </a:r>
          </a:p>
          <a:p>
            <a:r>
              <a:rPr lang="en-US" dirty="0" smtClean="0"/>
              <a:t>Sound inference operates on a representation of the real world</a:t>
            </a:r>
          </a:p>
          <a:p>
            <a:r>
              <a:rPr lang="en-US" dirty="0" smtClean="0"/>
              <a:t>If good representation then this means</a:t>
            </a:r>
          </a:p>
          <a:p>
            <a:pPr lvl="1"/>
            <a:r>
              <a:rPr lang="en-US" dirty="0" smtClean="0"/>
              <a:t>Conclusions correspond to aspects of the real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9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Grounding</a:t>
            </a:r>
          </a:p>
          <a:p>
            <a:pPr lvl="1"/>
            <a:r>
              <a:rPr lang="en-US" dirty="0" smtClean="0"/>
              <a:t>Connects the logical reasoning on a representation of the real world with the real world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05200"/>
            <a:ext cx="72961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0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Sad about Marcus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Marcus is a man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Marcus is a </a:t>
            </a:r>
            <a:r>
              <a:rPr lang="en-US" sz="2400" dirty="0" err="1"/>
              <a:t>pompein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Marcus was born in 40AD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All men are mortal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All </a:t>
            </a:r>
            <a:r>
              <a:rPr lang="en-US" sz="2400" dirty="0" err="1"/>
              <a:t>pompeins</a:t>
            </a:r>
            <a:r>
              <a:rPr lang="en-US" sz="2400" dirty="0"/>
              <a:t> died when the volcano erupted in 79AD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No mortal lives longer than 150 years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It is now </a:t>
            </a:r>
            <a:r>
              <a:rPr lang="en-US" sz="2400" dirty="0" smtClean="0"/>
              <a:t>2013AD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How do we represent this as sentences that a sound inference procedure can work with?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9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Sadder about Marcus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Man(</a:t>
            </a:r>
            <a:r>
              <a:rPr lang="en-US" sz="3200" dirty="0" err="1"/>
              <a:t>marcus</a:t>
            </a:r>
            <a:r>
              <a:rPr lang="en-US" sz="32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3200" dirty="0" err="1"/>
              <a:t>Pompein</a:t>
            </a:r>
            <a:r>
              <a:rPr lang="en-US" sz="3200" dirty="0"/>
              <a:t>(</a:t>
            </a:r>
            <a:r>
              <a:rPr lang="en-US" sz="3200" dirty="0" err="1"/>
              <a:t>marcus</a:t>
            </a:r>
            <a:r>
              <a:rPr lang="en-US" sz="32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Born(</a:t>
            </a:r>
            <a:r>
              <a:rPr lang="en-US" sz="3200" dirty="0" err="1"/>
              <a:t>marcus</a:t>
            </a:r>
            <a:r>
              <a:rPr lang="en-US" sz="3200" dirty="0"/>
              <a:t>, 40)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A(x) [man(x) </a:t>
            </a:r>
            <a:r>
              <a:rPr lang="en-US" sz="3200" dirty="0">
                <a:sym typeface="Wingdings" pitchFamily="2" charset="2"/>
              </a:rPr>
              <a:t>mortal(x)]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ym typeface="Wingdings" pitchFamily="2" charset="2"/>
              </a:rPr>
              <a:t>Erupted(Volcano, 79)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ym typeface="Wingdings" pitchFamily="2" charset="2"/>
              </a:rPr>
              <a:t>A(x) [</a:t>
            </a:r>
            <a:r>
              <a:rPr lang="en-US" sz="3200" dirty="0" err="1">
                <a:sym typeface="Wingdings" pitchFamily="2" charset="2"/>
              </a:rPr>
              <a:t>Pompein</a:t>
            </a:r>
            <a:r>
              <a:rPr lang="en-US" sz="3200" dirty="0">
                <a:sym typeface="Wingdings" pitchFamily="2" charset="2"/>
              </a:rPr>
              <a:t>(x)  died(x, 79)]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ym typeface="Wingdings" pitchFamily="2" charset="2"/>
              </a:rPr>
              <a:t>A(x) A(t1) A(t2) [mortal(x) &amp; born(x, t1) &amp; </a:t>
            </a:r>
            <a:r>
              <a:rPr lang="en-US" sz="3200" dirty="0" err="1">
                <a:sym typeface="Wingdings" pitchFamily="2" charset="2"/>
              </a:rPr>
              <a:t>gt</a:t>
            </a:r>
            <a:r>
              <a:rPr lang="en-US" sz="3200" dirty="0">
                <a:sym typeface="Wingdings" pitchFamily="2" charset="2"/>
              </a:rPr>
              <a:t>(t2 – t1, 150)  dead(x, t2)]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Now = </a:t>
            </a:r>
            <a:r>
              <a:rPr lang="en-US" sz="3200" dirty="0" smtClean="0"/>
              <a:t>2013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492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Calculus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800600"/>
          </a:xfrm>
        </p:spPr>
        <p:txBody>
          <a:bodyPr/>
          <a:lstStyle/>
          <a:p>
            <a:r>
              <a:rPr lang="en-US" dirty="0" smtClean="0"/>
              <a:t>Cannot represent all facts about the Marcus problem</a:t>
            </a:r>
          </a:p>
          <a:p>
            <a:r>
              <a:rPr lang="en-US" dirty="0" smtClean="0"/>
              <a:t>What can PC represent? To find out let us define it</a:t>
            </a:r>
          </a:p>
          <a:p>
            <a:r>
              <a:rPr lang="en-US" dirty="0" smtClean="0"/>
              <a:t>Syntax</a:t>
            </a:r>
          </a:p>
          <a:p>
            <a:pPr lvl="1"/>
            <a:endParaRPr lang="en-US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76550"/>
            <a:ext cx="7239000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6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Agents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2873"/>
            <a:ext cx="4648200" cy="449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2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6849"/>
            <a:ext cx="7467600" cy="493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dirty="0" err="1" smtClean="0"/>
              <a:t>Wumpuses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542925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4648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W[1,3] </a:t>
            </a:r>
            <a:r>
              <a:rPr lang="en-US" dirty="0" smtClean="0">
                <a:sym typeface="Wingdings" pitchFamily="2" charset="2"/>
              </a:rPr>
              <a:t> ! W[2,2]. </a:t>
            </a:r>
            <a:r>
              <a:rPr lang="en-US" dirty="0" err="1" smtClean="0">
                <a:sym typeface="Wingdings" pitchFamily="2" charset="2"/>
              </a:rPr>
              <a:t>Wumpus</a:t>
            </a:r>
            <a:r>
              <a:rPr lang="en-US" dirty="0" smtClean="0">
                <a:sym typeface="Wingdings" pitchFamily="2" charset="2"/>
              </a:rPr>
              <a:t> is in [1,3] is true if and only if </a:t>
            </a:r>
            <a:r>
              <a:rPr lang="en-US" dirty="0" err="1" smtClean="0">
                <a:sym typeface="Wingdings" pitchFamily="2" charset="2"/>
              </a:rPr>
              <a:t>Wumpus</a:t>
            </a:r>
            <a:r>
              <a:rPr lang="en-US" dirty="0" smtClean="0">
                <a:sym typeface="Wingdings" pitchFamily="2" charset="2"/>
              </a:rPr>
              <a:t> is in [2,2] is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16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Truth tables</a:t>
            </a:r>
          </a:p>
        </p:txBody>
      </p:sp>
      <p:graphicFrame>
        <p:nvGraphicFramePr>
          <p:cNvPr id="10558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026608"/>
              </p:ext>
            </p:extLst>
          </p:nvPr>
        </p:nvGraphicFramePr>
        <p:xfrm>
          <a:off x="152400" y="1828800"/>
          <a:ext cx="8915401" cy="4196080"/>
        </p:xfrm>
        <a:graphic>
          <a:graphicData uri="http://schemas.openxmlformats.org/drawingml/2006/table">
            <a:tbl>
              <a:tblPr/>
              <a:tblGrid>
                <a:gridCol w="810491"/>
                <a:gridCol w="736811"/>
                <a:gridCol w="1252577"/>
                <a:gridCol w="1473619"/>
                <a:gridCol w="1399939"/>
                <a:gridCol w="1620982"/>
                <a:gridCol w="1620982"/>
              </a:tblGrid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E1&amp;E2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E1V 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Wingdings" pitchFamily="2" charset="2"/>
                        </a:rPr>
                        <a:t>E2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!E1 V 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Wingdings" pitchFamily="2" charset="2"/>
                        </a:rPr>
                        <a:t>E2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1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Wumpus</a:t>
            </a:r>
            <a:r>
              <a:rPr lang="en-US" dirty="0" smtClean="0"/>
              <a:t> representation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07066"/>
            <a:ext cx="42767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3657600"/>
            <a:ext cx="414557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9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Wumpus</a:t>
            </a:r>
            <a:r>
              <a:rPr lang="en-US" dirty="0" smtClean="0"/>
              <a:t> Representation (2)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823508"/>
            <a:ext cx="4114917" cy="130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434375"/>
            <a:ext cx="3657600" cy="27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4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!P[1,2 ]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5 sentences in KB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286000"/>
            <a:ext cx="39719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752600"/>
            <a:ext cx="3657600" cy="27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1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model check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752600"/>
            <a:ext cx="802961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86000" y="3124200"/>
            <a:ext cx="609600" cy="1066800"/>
          </a:xfrm>
          <a:prstGeom prst="rect">
            <a:avLst/>
          </a:prstGeom>
          <a:solidFill>
            <a:srgbClr val="00B05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201734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M(KB) entails M(!P[1,2])</a:t>
            </a:r>
          </a:p>
          <a:p>
            <a:r>
              <a:rPr lang="en-US" dirty="0" smtClean="0"/>
              <a:t>Does M(KB) entail M(P[2,2]) ?</a:t>
            </a:r>
          </a:p>
        </p:txBody>
      </p:sp>
    </p:spTree>
    <p:extLst>
      <p:ext uri="{BB962C8B-B14F-4D97-AF65-F5344CB8AC3E}">
        <p14:creationId xmlns:p14="http://schemas.microsoft.com/office/powerpoint/2010/main" val="272525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Entailment algorithm O(2^n)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76375"/>
            <a:ext cx="741045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9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</a:t>
            </a:r>
            <a:r>
              <a:rPr lang="en-US" dirty="0" smtClean="0"/>
              <a:t>tables you know</a:t>
            </a:r>
            <a:endParaRPr lang="en-US" dirty="0"/>
          </a:p>
        </p:txBody>
      </p:sp>
      <p:graphicFrame>
        <p:nvGraphicFramePr>
          <p:cNvPr id="10558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447637"/>
              </p:ext>
            </p:extLst>
          </p:nvPr>
        </p:nvGraphicFramePr>
        <p:xfrm>
          <a:off x="762000" y="1752600"/>
          <a:ext cx="7543800" cy="4064000"/>
        </p:xfrm>
        <a:graphic>
          <a:graphicData uri="http://schemas.openxmlformats.org/drawingml/2006/table">
            <a:tbl>
              <a:tblPr/>
              <a:tblGrid>
                <a:gridCol w="838200"/>
                <a:gridCol w="762000"/>
                <a:gridCol w="1295400"/>
                <a:gridCol w="1524000"/>
                <a:gridCol w="1447800"/>
                <a:gridCol w="16764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E1&amp;E2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E1V 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Wingdings" pitchFamily="2" charset="2"/>
                        </a:rPr>
                        <a:t>E2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!E1 V E2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Logical agents </a:t>
            </a:r>
            <a:r>
              <a:rPr lang="en-US" b="1" dirty="0" smtClean="0"/>
              <a:t>reason</a:t>
            </a:r>
            <a:r>
              <a:rPr lang="en-US" dirty="0" smtClean="0"/>
              <a:t> on internal </a:t>
            </a:r>
            <a:r>
              <a:rPr lang="en-US" b="1" dirty="0" smtClean="0"/>
              <a:t>representations</a:t>
            </a:r>
            <a:r>
              <a:rPr lang="en-US" dirty="0" smtClean="0"/>
              <a:t> of knowledge</a:t>
            </a:r>
          </a:p>
          <a:p>
            <a:r>
              <a:rPr lang="en-US" b="1" dirty="0" smtClean="0"/>
              <a:t>Knowledge-based agent </a:t>
            </a:r>
            <a:r>
              <a:rPr lang="en-US" dirty="0" smtClean="0"/>
              <a:t>(KBA)</a:t>
            </a:r>
          </a:p>
          <a:p>
            <a:endParaRPr lang="en-US" b="1" dirty="0"/>
          </a:p>
          <a:p>
            <a:r>
              <a:rPr lang="en-US" dirty="0" smtClean="0"/>
              <a:t>Previously states were represented as</a:t>
            </a:r>
          </a:p>
          <a:p>
            <a:pPr lvl="1"/>
            <a:r>
              <a:rPr lang="en-US" dirty="0" smtClean="0"/>
              <a:t>Black boxes – is state a goal or not?</a:t>
            </a:r>
          </a:p>
          <a:p>
            <a:pPr lvl="1"/>
            <a:r>
              <a:rPr lang="en-US" dirty="0" smtClean="0"/>
              <a:t>A set of variables and their assignments – Do these variable assignments satisfy problem’s constraints?</a:t>
            </a:r>
          </a:p>
          <a:p>
            <a:r>
              <a:rPr lang="en-US" dirty="0" smtClean="0"/>
              <a:t>Now</a:t>
            </a:r>
          </a:p>
          <a:p>
            <a:pPr lvl="1"/>
            <a:r>
              <a:rPr lang="en-US" b="1" dirty="0" smtClean="0"/>
              <a:t>Logic</a:t>
            </a:r>
            <a:r>
              <a:rPr lang="en-US" dirty="0" smtClean="0"/>
              <a:t> is a general class of representations to support KBAs</a:t>
            </a:r>
          </a:p>
          <a:p>
            <a:pPr lvl="1"/>
            <a:r>
              <a:rPr lang="en-US" dirty="0" smtClean="0"/>
              <a:t>Combine and recombine information, old and new</a:t>
            </a:r>
          </a:p>
          <a:p>
            <a:r>
              <a:rPr lang="en-US" dirty="0" smtClean="0"/>
              <a:t>Logic is old and the rules are well developed. If a problem permits a logic representation </a:t>
            </a:r>
            <a:r>
              <a:rPr lang="en-US" dirty="0" smtClean="0">
                <a:sym typeface="Wingdings" pitchFamily="2" charset="2"/>
              </a:rPr>
              <a:t> we can use well understood tools to solve it</a:t>
            </a:r>
          </a:p>
          <a:p>
            <a:r>
              <a:rPr lang="en-US" dirty="0" smtClean="0">
                <a:sym typeface="Wingdings" pitchFamily="2" charset="2"/>
              </a:rPr>
              <a:t>Many problems do not permit logic representations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00600"/>
          </a:xfrm>
        </p:spPr>
        <p:txBody>
          <a:bodyPr/>
          <a:lstStyle/>
          <a:p>
            <a:r>
              <a:rPr lang="en-US" dirty="0" smtClean="0"/>
              <a:t>Logic is old and has thus developed an extensive vocabulary</a:t>
            </a:r>
          </a:p>
          <a:p>
            <a:endParaRPr lang="en-US" dirty="0"/>
          </a:p>
          <a:p>
            <a:r>
              <a:rPr lang="en-US" dirty="0" smtClean="0"/>
              <a:t>Knowledge base (KB)</a:t>
            </a:r>
          </a:p>
          <a:p>
            <a:pPr lvl="1"/>
            <a:r>
              <a:rPr lang="en-US" dirty="0" smtClean="0"/>
              <a:t>Is a set of </a:t>
            </a:r>
            <a:r>
              <a:rPr lang="en-US" b="1" dirty="0" smtClean="0"/>
              <a:t>sentences </a:t>
            </a:r>
            <a:r>
              <a:rPr lang="en-US" dirty="0" smtClean="0"/>
              <a:t>expressed in a </a:t>
            </a:r>
            <a:r>
              <a:rPr lang="en-US" b="1" dirty="0" smtClean="0"/>
              <a:t>knowledge representation language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Some sentences are </a:t>
            </a:r>
            <a:r>
              <a:rPr lang="en-US" b="1" dirty="0" smtClean="0"/>
              <a:t>axioms</a:t>
            </a:r>
          </a:p>
          <a:p>
            <a:pPr lvl="1"/>
            <a:r>
              <a:rPr lang="en-US" b="1" dirty="0" smtClean="0"/>
              <a:t>Tell</a:t>
            </a:r>
            <a:r>
              <a:rPr lang="en-US" dirty="0" smtClean="0"/>
              <a:t> adds a sentence to the KB</a:t>
            </a:r>
          </a:p>
          <a:p>
            <a:pPr lvl="1"/>
            <a:r>
              <a:rPr lang="en-US" b="1" dirty="0" smtClean="0"/>
              <a:t>Ask</a:t>
            </a:r>
            <a:r>
              <a:rPr lang="en-US" dirty="0" smtClean="0"/>
              <a:t> queries the KB</a:t>
            </a:r>
          </a:p>
          <a:p>
            <a:pPr lvl="1"/>
            <a:r>
              <a:rPr lang="en-US" dirty="0" smtClean="0"/>
              <a:t>Both operations may require </a:t>
            </a:r>
            <a:r>
              <a:rPr lang="en-US" b="1" dirty="0" smtClean="0"/>
              <a:t>inference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deriving new sentences from old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Not allowed to make up stuff when deriving new sentences from 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3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an agent what it needs to </a:t>
            </a:r>
            <a:r>
              <a:rPr lang="en-US" b="1" dirty="0" smtClean="0"/>
              <a:t>know</a:t>
            </a:r>
            <a:endParaRPr lang="en-US" dirty="0"/>
          </a:p>
          <a:p>
            <a:r>
              <a:rPr lang="en-US" dirty="0" smtClean="0"/>
              <a:t>Tell an agent goals to achieve</a:t>
            </a:r>
          </a:p>
          <a:p>
            <a:r>
              <a:rPr lang="en-US" dirty="0" smtClean="0"/>
              <a:t>This is a declarative approach to building an agent/system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0"/>
            <a:ext cx="7033539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70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Wumpus</a:t>
            </a:r>
            <a:r>
              <a:rPr lang="en-US" dirty="0" smtClean="0"/>
              <a:t>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4800600"/>
          </a:xfrm>
        </p:spPr>
        <p:txBody>
          <a:bodyPr/>
          <a:lstStyle/>
          <a:p>
            <a:r>
              <a:rPr lang="en-US" dirty="0" smtClean="0"/>
              <a:t>Gold and </a:t>
            </a:r>
            <a:r>
              <a:rPr lang="en-US" dirty="0" err="1" smtClean="0"/>
              <a:t>wumpus</a:t>
            </a:r>
            <a:r>
              <a:rPr lang="en-US" dirty="0" smtClean="0"/>
              <a:t> locations chosen randomly</a:t>
            </a:r>
          </a:p>
          <a:p>
            <a:r>
              <a:rPr lang="en-US" dirty="0" smtClean="0"/>
              <a:t>0.2 probability that a square contains a pit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2209800"/>
            <a:ext cx="738187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42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safely, but where?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4800600"/>
          </a:xfrm>
        </p:spPr>
        <p:txBody>
          <a:bodyPr/>
          <a:lstStyle/>
          <a:p>
            <a:r>
              <a:rPr lang="en-US" dirty="0" smtClean="0"/>
              <a:t>Based on guaranteed correct updating of new knowledge</a:t>
            </a:r>
          </a:p>
          <a:p>
            <a:r>
              <a:rPr lang="en-US" dirty="0" smtClean="0"/>
              <a:t>aka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Sound Rules of Inference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73723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x + y = 4 is a sentence (call the sentence </a:t>
            </a:r>
            <a:r>
              <a:rPr lang="en-US" dirty="0" smtClean="0">
                <a:sym typeface="Wingdings" pitchFamily="2" charset="2"/>
              </a:rPr>
              <a:t> alpha)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Sentence has syntax. Well formed sentence (well formed formula (</a:t>
            </a:r>
            <a:r>
              <a:rPr lang="en-US" dirty="0" err="1" smtClean="0">
                <a:sym typeface="Wingdings" pitchFamily="2" charset="2"/>
              </a:rPr>
              <a:t>wff</a:t>
            </a:r>
            <a:r>
              <a:rPr lang="en-US" dirty="0" smtClean="0">
                <a:sym typeface="Wingdings" pitchFamily="2" charset="2"/>
              </a:rPr>
              <a:t>))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Sentence has semantics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Semantics defines the </a:t>
            </a:r>
            <a:r>
              <a:rPr lang="en-US" b="1" dirty="0" smtClean="0">
                <a:sym typeface="Wingdings" pitchFamily="2" charset="2"/>
              </a:rPr>
              <a:t>truth</a:t>
            </a:r>
            <a:r>
              <a:rPr lang="en-US" dirty="0" smtClean="0">
                <a:sym typeface="Wingdings" pitchFamily="2" charset="2"/>
              </a:rPr>
              <a:t> of sentence w.r.t to each </a:t>
            </a:r>
            <a:r>
              <a:rPr lang="en-US" b="1" dirty="0" smtClean="0">
                <a:sym typeface="Wingdings" pitchFamily="2" charset="2"/>
              </a:rPr>
              <a:t>possible world</a:t>
            </a:r>
            <a:endParaRPr lang="en-US" dirty="0" smtClean="0"/>
          </a:p>
          <a:p>
            <a:r>
              <a:rPr lang="en-US" dirty="0" smtClean="0"/>
              <a:t>There are </a:t>
            </a:r>
            <a:r>
              <a:rPr lang="en-US" b="1" dirty="0" smtClean="0"/>
              <a:t>possible worlds </a:t>
            </a:r>
            <a:r>
              <a:rPr lang="en-US" dirty="0" smtClean="0"/>
              <a:t>in which alpha is true </a:t>
            </a:r>
            <a:r>
              <a:rPr lang="en-US" b="1" dirty="0" smtClean="0"/>
              <a:t>or</a:t>
            </a:r>
            <a:r>
              <a:rPr lang="en-US" dirty="0" smtClean="0"/>
              <a:t> false</a:t>
            </a:r>
          </a:p>
          <a:p>
            <a:r>
              <a:rPr lang="en-US" dirty="0" smtClean="0"/>
              <a:t>In classical logic only possibilities are true and false</a:t>
            </a:r>
            <a:endParaRPr lang="en-US" dirty="0"/>
          </a:p>
          <a:p>
            <a:r>
              <a:rPr lang="en-US" dirty="0" smtClean="0"/>
              <a:t>In Fuzzy logic, we can have “in-between”</a:t>
            </a:r>
          </a:p>
          <a:p>
            <a:r>
              <a:rPr lang="en-US" dirty="0" smtClean="0"/>
              <a:t>There are </a:t>
            </a:r>
            <a:r>
              <a:rPr lang="en-US" b="1" dirty="0" smtClean="0"/>
              <a:t>models</a:t>
            </a:r>
            <a:r>
              <a:rPr lang="en-US" dirty="0" smtClean="0"/>
              <a:t> in which alpha is true or false (but a model need not have any connection to the real world)</a:t>
            </a:r>
          </a:p>
          <a:p>
            <a:r>
              <a:rPr lang="en-US" dirty="0" smtClean="0"/>
              <a:t>A model </a:t>
            </a:r>
            <a:r>
              <a:rPr lang="en-US" b="1" dirty="0" smtClean="0"/>
              <a:t>m</a:t>
            </a:r>
            <a:r>
              <a:rPr lang="en-US" dirty="0" smtClean="0"/>
              <a:t> satisfies alpha if alpha is true in </a:t>
            </a:r>
            <a:r>
              <a:rPr lang="en-US" b="1" dirty="0" smtClean="0"/>
              <a:t>m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Ex: </a:t>
            </a:r>
            <a:r>
              <a:rPr lang="en-US" b="1" dirty="0" smtClean="0"/>
              <a:t>m </a:t>
            </a:r>
            <a:r>
              <a:rPr lang="en-US" dirty="0" smtClean="0"/>
              <a:t>= (2, 2)</a:t>
            </a:r>
          </a:p>
          <a:p>
            <a:pPr lvl="1"/>
            <a:r>
              <a:rPr lang="en-US" dirty="0" smtClean="0"/>
              <a:t>Also stated as: </a:t>
            </a:r>
            <a:r>
              <a:rPr lang="en-US" b="1" dirty="0" smtClean="0"/>
              <a:t>m </a:t>
            </a:r>
            <a:r>
              <a:rPr lang="en-US" dirty="0" smtClean="0"/>
              <a:t>is a </a:t>
            </a:r>
            <a:r>
              <a:rPr lang="en-US" b="1" dirty="0" smtClean="0"/>
              <a:t>model of </a:t>
            </a:r>
            <a:r>
              <a:rPr lang="en-US" dirty="0" smtClean="0"/>
              <a:t>alpha</a:t>
            </a:r>
          </a:p>
          <a:p>
            <a:r>
              <a:rPr lang="en-US" b="1" dirty="0"/>
              <a:t>M</a:t>
            </a:r>
            <a:r>
              <a:rPr lang="en-US" dirty="0" smtClean="0"/>
              <a:t>(alpha) is the set of all models of alpha</a:t>
            </a:r>
          </a:p>
          <a:p>
            <a:pPr lvl="1"/>
            <a:r>
              <a:rPr lang="en-US" b="1" dirty="0" smtClean="0"/>
              <a:t>M </a:t>
            </a:r>
            <a:r>
              <a:rPr lang="en-US" dirty="0" smtClean="0"/>
              <a:t> = {(x = 0, y = 4), (x = 1, y = 3), (x = 2, y = 2), (x = 3, y = 1), (x = 4, y = 0)}</a:t>
            </a:r>
          </a:p>
          <a:p>
            <a:pPr lvl="1"/>
            <a:r>
              <a:rPr lang="en-US" dirty="0" smtClean="0"/>
              <a:t>(x = 2, y = 3) is </a:t>
            </a:r>
            <a:r>
              <a:rPr lang="en-US" b="1" dirty="0" smtClean="0"/>
              <a:t>not</a:t>
            </a:r>
            <a:r>
              <a:rPr lang="en-US" dirty="0" smtClean="0"/>
              <a:t> a model of alpha and not a member of </a:t>
            </a:r>
            <a:r>
              <a:rPr lang="en-US" b="1" dirty="0" smtClean="0"/>
              <a:t>M</a:t>
            </a:r>
            <a:endParaRPr lang="en-US" dirty="0" smtClean="0"/>
          </a:p>
          <a:p>
            <a:pPr lvl="2"/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209800" y="2971800"/>
            <a:ext cx="0" cy="990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6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3988</TotalTime>
  <Words>1106</Words>
  <Application>Microsoft Office PowerPoint</Application>
  <PresentationFormat>On-screen Show (4:3)</PresentationFormat>
  <Paragraphs>202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Artificial Intelligence</vt:lpstr>
      <vt:lpstr>Logical Agents</vt:lpstr>
      <vt:lpstr>Truth tables you know</vt:lpstr>
      <vt:lpstr>Logical agents</vt:lpstr>
      <vt:lpstr>Initial Vocabulary</vt:lpstr>
      <vt:lpstr>KBA</vt:lpstr>
      <vt:lpstr>Wumpus world</vt:lpstr>
      <vt:lpstr>Move safely, but where?</vt:lpstr>
      <vt:lpstr>More Vocabulary</vt:lpstr>
      <vt:lpstr>Entailment</vt:lpstr>
      <vt:lpstr>Knowledge in the Wumpus world</vt:lpstr>
      <vt:lpstr>Knowledge in the Wumpus world</vt:lpstr>
      <vt:lpstr>So: KB entails alpha1</vt:lpstr>
      <vt:lpstr>Logical inference</vt:lpstr>
      <vt:lpstr>Sound Inference</vt:lpstr>
      <vt:lpstr>Some philosophy</vt:lpstr>
      <vt:lpstr>Sad about Marcus</vt:lpstr>
      <vt:lpstr>Sadder about Marcus </vt:lpstr>
      <vt:lpstr>Propositional Calculus</vt:lpstr>
      <vt:lpstr>Semantics</vt:lpstr>
      <vt:lpstr>Back to Wumpuses</vt:lpstr>
      <vt:lpstr>Truth tables</vt:lpstr>
      <vt:lpstr>Wumpus representation</vt:lpstr>
      <vt:lpstr>Wumpus Representation (2)</vt:lpstr>
      <vt:lpstr>!P[1,2 ] ?</vt:lpstr>
      <vt:lpstr>Need to model check</vt:lpstr>
      <vt:lpstr>Entailment algorithm O(2^n)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Sushil Louis</dc:creator>
  <cp:lastModifiedBy>Sushil Louis</cp:lastModifiedBy>
  <cp:revision>855</cp:revision>
  <dcterms:created xsi:type="dcterms:W3CDTF">2006-08-16T00:00:00Z</dcterms:created>
  <dcterms:modified xsi:type="dcterms:W3CDTF">2013-10-30T19:50:21Z</dcterms:modified>
</cp:coreProperties>
</file>