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1" r:id="rId4"/>
    <p:sldId id="262" r:id="rId5"/>
    <p:sldId id="263" r:id="rId6"/>
    <p:sldId id="267" r:id="rId7"/>
    <p:sldId id="268" r:id="rId8"/>
    <p:sldId id="269" r:id="rId9"/>
    <p:sldId id="270" r:id="rId10"/>
    <p:sldId id="271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72" r:id="rId19"/>
    <p:sldId id="281" r:id="rId20"/>
    <p:sldId id="283" r:id="rId21"/>
    <p:sldId id="282" r:id="rId22"/>
    <p:sldId id="27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6D275B-D387-4196-8B00-C6BFC3672F20}">
          <p14:sldIdLst>
            <p14:sldId id="256"/>
            <p14:sldId id="259"/>
            <p14:sldId id="261"/>
            <p14:sldId id="262"/>
            <p14:sldId id="263"/>
            <p14:sldId id="267"/>
            <p14:sldId id="268"/>
            <p14:sldId id="269"/>
            <p14:sldId id="270"/>
            <p14:sldId id="271"/>
            <p14:sldId id="274"/>
            <p14:sldId id="275"/>
            <p14:sldId id="276"/>
            <p14:sldId id="277"/>
            <p14:sldId id="278"/>
            <p14:sldId id="279"/>
            <p14:sldId id="280"/>
            <p14:sldId id="272"/>
            <p14:sldId id="281"/>
            <p14:sldId id="283"/>
            <p14:sldId id="282"/>
            <p14:sldId id="27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http://www.cse.unr.edu/~sushil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 search algorithm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543050"/>
            <a:ext cx="73723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55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dirty="0" smtClean="0"/>
              <a:t>all</a:t>
            </a:r>
            <a:r>
              <a:rPr lang="en-US" dirty="0" smtClean="0"/>
              <a:t> CSPs </a:t>
            </a:r>
          </a:p>
          <a:p>
            <a:r>
              <a:rPr lang="en-US" dirty="0" smtClean="0"/>
              <a:t>Depends on the answer to the following:</a:t>
            </a:r>
          </a:p>
          <a:p>
            <a:pPr lvl="1"/>
            <a:r>
              <a:rPr lang="en-US" dirty="0" smtClean="0"/>
              <a:t>Which </a:t>
            </a:r>
            <a:r>
              <a:rPr lang="en-US" dirty="0" err="1" smtClean="0"/>
              <a:t>var</a:t>
            </a:r>
            <a:r>
              <a:rPr lang="en-US" dirty="0" smtClean="0"/>
              <a:t> should be assigned next, and what order should it be assigned a value from the set of values available?</a:t>
            </a:r>
          </a:p>
          <a:p>
            <a:pPr lvl="1"/>
            <a:r>
              <a:rPr lang="en-US" dirty="0" smtClean="0"/>
              <a:t>What inference should be performed at each step of search?</a:t>
            </a:r>
          </a:p>
          <a:p>
            <a:pPr lvl="1"/>
            <a:r>
              <a:rPr lang="en-US" dirty="0" smtClean="0"/>
              <a:t>When the search arrives at an assignment that violates a constraint, can the search avoid repeating this failure?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08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and value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Choosing which variable:</a:t>
            </a:r>
          </a:p>
          <a:p>
            <a:pPr lvl="1"/>
            <a:r>
              <a:rPr lang="en-US" dirty="0" smtClean="0"/>
              <a:t>Minimum Remaining Value (MRV) heuristic aka fail-fast</a:t>
            </a:r>
          </a:p>
          <a:p>
            <a:pPr lvl="2"/>
            <a:r>
              <a:rPr lang="en-US" dirty="0" smtClean="0"/>
              <a:t>Choose the variable with the fewest remaining “legal”  values</a:t>
            </a:r>
          </a:p>
          <a:p>
            <a:pPr lvl="1"/>
            <a:r>
              <a:rPr lang="en-US" dirty="0" smtClean="0"/>
              <a:t>Degree heuristic</a:t>
            </a:r>
          </a:p>
          <a:p>
            <a:pPr lvl="2"/>
            <a:r>
              <a:rPr lang="en-US" dirty="0" smtClean="0"/>
              <a:t>Choose variable that is involved in the largest number of constraints</a:t>
            </a:r>
          </a:p>
          <a:p>
            <a:r>
              <a:rPr lang="en-US" dirty="0" smtClean="0"/>
              <a:t>Choosing which value:</a:t>
            </a:r>
          </a:p>
          <a:p>
            <a:pPr lvl="1"/>
            <a:r>
              <a:rPr lang="en-US" dirty="0" smtClean="0"/>
              <a:t>Least constraining value (fail-last)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0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Interleaving search &amp;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AC-3 infers reductions in set of possible values before search</a:t>
            </a:r>
          </a:p>
          <a:p>
            <a:r>
              <a:rPr lang="en-US" dirty="0" smtClean="0"/>
              <a:t>Inference is also powerful during search</a:t>
            </a:r>
          </a:p>
          <a:p>
            <a:r>
              <a:rPr lang="en-US" dirty="0" smtClean="0"/>
              <a:t>Consider backtracking search + Forward checking</a:t>
            </a:r>
          </a:p>
          <a:p>
            <a:r>
              <a:rPr lang="en-US" dirty="0" smtClean="0"/>
              <a:t>FC: After X assigned, </a:t>
            </a:r>
          </a:p>
          <a:p>
            <a:pPr lvl="1"/>
            <a:r>
              <a:rPr lang="en-US" dirty="0" smtClean="0"/>
              <a:t>For each unassigned </a:t>
            </a:r>
            <a:r>
              <a:rPr lang="en-US" dirty="0" err="1" smtClean="0"/>
              <a:t>var</a:t>
            </a:r>
            <a:r>
              <a:rPr lang="en-US" dirty="0" smtClean="0"/>
              <a:t> Y that is connected to X, delete any values from Y’s domain that is inconsistent with the value chosen for X</a:t>
            </a:r>
          </a:p>
          <a:p>
            <a:pPr lvl="1"/>
            <a:r>
              <a:rPr lang="en-US" dirty="0" smtClean="0"/>
              <a:t>After WA = red</a:t>
            </a:r>
          </a:p>
          <a:p>
            <a:pPr lvl="2"/>
            <a:r>
              <a:rPr lang="en-US" dirty="0" smtClean="0"/>
              <a:t>Forward check</a:t>
            </a:r>
          </a:p>
          <a:p>
            <a:pPr lvl="1"/>
            <a:r>
              <a:rPr lang="en-US" dirty="0" smtClean="0"/>
              <a:t>After Q = green</a:t>
            </a:r>
          </a:p>
          <a:p>
            <a:pPr lvl="2"/>
            <a:r>
              <a:rPr lang="en-US" dirty="0" smtClean="0"/>
              <a:t>Forward check</a:t>
            </a:r>
          </a:p>
          <a:p>
            <a:pPr lvl="1"/>
            <a:r>
              <a:rPr lang="en-US" dirty="0" smtClean="0"/>
              <a:t>NT = {blue}, SA = {blue}</a:t>
            </a:r>
          </a:p>
          <a:p>
            <a:pPr lvl="1"/>
            <a:r>
              <a:rPr lang="en-US" dirty="0" smtClean="0"/>
              <a:t>V = {blue} </a:t>
            </a:r>
            <a:r>
              <a:rPr lang="en-US" dirty="0" smtClean="0">
                <a:sym typeface="Wingdings" panose="05000000000000000000" pitchFamily="2" charset="2"/>
              </a:rPr>
              <a:t> SA = {}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Backtrack because there is no assignment for SA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505200"/>
            <a:ext cx="4114800" cy="257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458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+ 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Backtracking + AC3 = Maintaining Arc Consistency (MAC algorithm)</a:t>
            </a:r>
          </a:p>
          <a:p>
            <a:pPr lvl="1"/>
            <a:r>
              <a:rPr lang="en-US" dirty="0" smtClean="0"/>
              <a:t>Fails faster than Backtracking + forward checking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15505"/>
            <a:ext cx="7620000" cy="292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029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1" cy="4800600"/>
          </a:xfrm>
        </p:spPr>
        <p:txBody>
          <a:bodyPr/>
          <a:lstStyle/>
          <a:p>
            <a:r>
              <a:rPr lang="en-US" dirty="0" smtClean="0"/>
              <a:t>Q = red, NSW = green, V = blue, T = red, SA = ?</a:t>
            </a:r>
          </a:p>
          <a:p>
            <a:pPr lvl="1"/>
            <a:r>
              <a:rPr lang="en-US" dirty="0" smtClean="0"/>
              <a:t>Every value of SA violates a constraint</a:t>
            </a:r>
          </a:p>
          <a:p>
            <a:pPr lvl="1"/>
            <a:r>
              <a:rPr lang="en-US" dirty="0" smtClean="0"/>
              <a:t>Should we backtrack to T = red?</a:t>
            </a:r>
          </a:p>
          <a:p>
            <a:pPr lvl="1"/>
            <a:r>
              <a:rPr lang="en-US" dirty="0" smtClean="0"/>
              <a:t>But T = red does not have anything to do with SA</a:t>
            </a:r>
          </a:p>
          <a:p>
            <a:r>
              <a:rPr lang="en-US" dirty="0" smtClean="0"/>
              <a:t>Carry around a </a:t>
            </a:r>
            <a:r>
              <a:rPr lang="en-US" b="1" dirty="0" smtClean="0"/>
              <a:t>conflict set</a:t>
            </a:r>
            <a:r>
              <a:rPr lang="en-US" dirty="0" smtClean="0"/>
              <a:t>, a set of </a:t>
            </a:r>
            <a:r>
              <a:rPr lang="en-US" b="1" dirty="0" smtClean="0"/>
              <a:t>prior</a:t>
            </a:r>
            <a:r>
              <a:rPr lang="en-US" dirty="0" smtClean="0"/>
              <a:t> assignments that affects SA</a:t>
            </a:r>
          </a:p>
          <a:p>
            <a:r>
              <a:rPr lang="en-US" dirty="0" smtClean="0"/>
              <a:t>{Q=red, NSW=green, V = blue} == </a:t>
            </a:r>
            <a:r>
              <a:rPr lang="en-US" b="1" dirty="0" smtClean="0"/>
              <a:t>conflict set </a:t>
            </a:r>
            <a:r>
              <a:rPr lang="en-US" dirty="0" smtClean="0"/>
              <a:t> for SA</a:t>
            </a:r>
          </a:p>
          <a:p>
            <a:r>
              <a:rPr lang="en-US" dirty="0" smtClean="0"/>
              <a:t>FC may specify a conflict set!</a:t>
            </a:r>
          </a:p>
          <a:p>
            <a:r>
              <a:rPr lang="en-US" dirty="0" smtClean="0"/>
              <a:t>Conflict set </a:t>
            </a:r>
          </a:p>
          <a:p>
            <a:pPr lvl="1"/>
            <a:r>
              <a:rPr lang="en-US" dirty="0" smtClean="0"/>
              <a:t>tells us not to backtrack to T</a:t>
            </a:r>
          </a:p>
          <a:p>
            <a:pPr lvl="1"/>
            <a:r>
              <a:rPr lang="en-US" dirty="0" smtClean="0"/>
              <a:t>instead to V</a:t>
            </a:r>
          </a:p>
          <a:p>
            <a:r>
              <a:rPr lang="en-US" b="1" dirty="0" smtClean="0"/>
              <a:t>Back Jumping</a:t>
            </a:r>
            <a:r>
              <a:rPr lang="en-US" dirty="0" smtClean="0"/>
              <a:t> algorithm</a:t>
            </a:r>
            <a:endParaRPr lang="en-US" b="1" dirty="0" smtClean="0"/>
          </a:p>
          <a:p>
            <a:pPr lvl="1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67200" y="4158166"/>
            <a:ext cx="4800600" cy="2623634"/>
            <a:chOff x="4191000" y="2286000"/>
            <a:chExt cx="4800600" cy="262363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2286000"/>
              <a:ext cx="4191000" cy="2623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924800" y="2362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red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2833" y="341315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blue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54790" y="2971800"/>
              <a:ext cx="7368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green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13595" y="3733800"/>
              <a:ext cx="5208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0529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Conflict-directed back jumping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Not that simple:</a:t>
            </a:r>
          </a:p>
          <a:p>
            <a:r>
              <a:rPr lang="en-US" dirty="0" smtClean="0"/>
              <a:t>Consider {WA = red, NSW = red}</a:t>
            </a:r>
          </a:p>
          <a:p>
            <a:pPr lvl="1"/>
            <a:r>
              <a:rPr lang="en-US" dirty="0" smtClean="0"/>
              <a:t>Is this possible?</a:t>
            </a:r>
          </a:p>
          <a:p>
            <a:pPr lvl="1"/>
            <a:r>
              <a:rPr lang="en-US" dirty="0" smtClean="0"/>
              <a:t>Now, assign to T, </a:t>
            </a:r>
          </a:p>
          <a:p>
            <a:pPr lvl="1"/>
            <a:r>
              <a:rPr lang="en-US" dirty="0" smtClean="0"/>
              <a:t>then to NT, Q, V, SA</a:t>
            </a:r>
          </a:p>
          <a:p>
            <a:pPr lvl="1"/>
            <a:r>
              <a:rPr lang="en-US" dirty="0" smtClean="0"/>
              <a:t>Because of earlier inconsistency</a:t>
            </a:r>
          </a:p>
          <a:p>
            <a:pPr lvl="2"/>
            <a:r>
              <a:rPr lang="en-US" dirty="0" smtClean="0"/>
              <a:t>No possible assignment </a:t>
            </a:r>
          </a:p>
          <a:p>
            <a:pPr lvl="2"/>
            <a:r>
              <a:rPr lang="en-US" dirty="0" smtClean="0"/>
              <a:t>So we backtrack to NT</a:t>
            </a:r>
          </a:p>
          <a:p>
            <a:pPr lvl="3"/>
            <a:r>
              <a:rPr lang="en-US" dirty="0" smtClean="0"/>
              <a:t>Try other values and still fail!</a:t>
            </a:r>
          </a:p>
          <a:p>
            <a:pPr lvl="3"/>
            <a:r>
              <a:rPr lang="en-US" dirty="0" smtClean="0"/>
              <a:t>NT’s conflict set {WA} is not complete</a:t>
            </a:r>
          </a:p>
          <a:p>
            <a:r>
              <a:rPr lang="en-US" dirty="0" smtClean="0"/>
              <a:t>FC does not always provide enough information</a:t>
            </a:r>
          </a:p>
          <a:p>
            <a:r>
              <a:rPr lang="en-US" dirty="0" smtClean="0"/>
              <a:t>Consider:</a:t>
            </a:r>
          </a:p>
          <a:p>
            <a:pPr lvl="1"/>
            <a:r>
              <a:rPr lang="en-US" dirty="0" smtClean="0"/>
              <a:t>SA fails and SA’s conflict set is (say) {WA, NSW, NT, Q}</a:t>
            </a:r>
          </a:p>
          <a:p>
            <a:pPr lvl="1"/>
            <a:r>
              <a:rPr lang="en-US" dirty="0" smtClean="0"/>
              <a:t>We </a:t>
            </a:r>
            <a:r>
              <a:rPr lang="en-US" dirty="0" err="1" smtClean="0"/>
              <a:t>backjump</a:t>
            </a:r>
            <a:r>
              <a:rPr lang="en-US" dirty="0" smtClean="0"/>
              <a:t> to Q and Q </a:t>
            </a:r>
            <a:r>
              <a:rPr lang="en-US" b="1" dirty="0" smtClean="0"/>
              <a:t>absorbs</a:t>
            </a:r>
            <a:r>
              <a:rPr lang="en-US" dirty="0" smtClean="0"/>
              <a:t> SA’s conflict set – Q </a:t>
            </a:r>
          </a:p>
          <a:p>
            <a:pPr lvl="2"/>
            <a:r>
              <a:rPr lang="en-US" dirty="0" smtClean="0"/>
              <a:t>Q’s conflict set = {NT, NSW} (we haven’t seen SA yet)</a:t>
            </a:r>
          </a:p>
          <a:p>
            <a:pPr lvl="2"/>
            <a:r>
              <a:rPr lang="en-US" dirty="0" err="1" smtClean="0"/>
              <a:t>SAcs</a:t>
            </a:r>
            <a:r>
              <a:rPr lang="en-US" dirty="0" smtClean="0"/>
              <a:t> Union </a:t>
            </a:r>
            <a:r>
              <a:rPr lang="en-US" dirty="0" err="1" smtClean="0"/>
              <a:t>Qcs</a:t>
            </a:r>
            <a:r>
              <a:rPr lang="en-US" dirty="0" smtClean="0"/>
              <a:t>  - Q = {WA, NT, NSW} </a:t>
            </a:r>
            <a:r>
              <a:rPr lang="en-US" dirty="0" smtClean="0">
                <a:sym typeface="Wingdings" panose="05000000000000000000" pitchFamily="2" charset="2"/>
              </a:rPr>
              <a:t> no solution forward from Q given </a:t>
            </a:r>
            <a:r>
              <a:rPr lang="en-US" dirty="0" err="1" smtClean="0">
                <a:sym typeface="Wingdings" panose="05000000000000000000" pitchFamily="2" charset="2"/>
              </a:rPr>
              <a:t>Qcs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Backtrack to NT which absorbs {WA, NT, NSW} – {NT} = {WA, NSW}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Back jump to NSW</a:t>
            </a:r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4191000" cy="262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9835" y="1905000"/>
            <a:ext cx="62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29546" y="2133724"/>
            <a:ext cx="52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cxnSp>
        <p:nvCxnSpPr>
          <p:cNvPr id="11" name="Curved Connector 10"/>
          <p:cNvCxnSpPr/>
          <p:nvPr/>
        </p:nvCxnSpPr>
        <p:spPr>
          <a:xfrm rot="16200000" flipV="1">
            <a:off x="2773092" y="2941909"/>
            <a:ext cx="2073817" cy="1676400"/>
          </a:xfrm>
          <a:prstGeom prst="curvedConnector3">
            <a:avLst>
              <a:gd name="adj1" fmla="val 10028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462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/>
          <a:lstStyle/>
          <a:p>
            <a:r>
              <a:rPr lang="en-US" dirty="0" smtClean="0"/>
              <a:t>Can we learn sets of variable assignments that lead to conflicts?</a:t>
            </a:r>
          </a:p>
          <a:p>
            <a:pPr lvl="1"/>
            <a:r>
              <a:rPr lang="en-US" b="1" dirty="0" smtClean="0"/>
              <a:t>NO GOOD</a:t>
            </a:r>
            <a:r>
              <a:rPr lang="en-US" dirty="0" smtClean="0"/>
              <a:t> == {min set of variable and their values in a conflict set that lead to contradiction}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7361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for CSPs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4485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909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 problem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sub-problems</a:t>
            </a:r>
          </a:p>
          <a:p>
            <a:pPr lvl="1"/>
            <a:r>
              <a:rPr lang="en-US" dirty="0" smtClean="0"/>
              <a:t>Very nice</a:t>
            </a:r>
          </a:p>
          <a:p>
            <a:r>
              <a:rPr lang="en-US" dirty="0" smtClean="0"/>
              <a:t>Tree structure (any two variables are only connected by one path)</a:t>
            </a:r>
          </a:p>
          <a:p>
            <a:pPr lvl="1"/>
            <a:r>
              <a:rPr lang="en-US" dirty="0" smtClean="0"/>
              <a:t>Linear time! </a:t>
            </a:r>
            <a:r>
              <a:rPr lang="en-US" dirty="0"/>
              <a:t> </a:t>
            </a:r>
            <a:r>
              <a:rPr lang="en-US" dirty="0" smtClean="0"/>
              <a:t>       O(nd^2)</a:t>
            </a:r>
          </a:p>
          <a:p>
            <a:r>
              <a:rPr lang="en-US" dirty="0" smtClean="0"/>
              <a:t>Can we convert a constraint graph to a tree structure?</a:t>
            </a:r>
          </a:p>
          <a:p>
            <a:pPr lvl="1"/>
            <a:r>
              <a:rPr lang="en-US" dirty="0" smtClean="0"/>
              <a:t>1. Removing nodes (delete SA!)</a:t>
            </a:r>
          </a:p>
          <a:p>
            <a:pPr lvl="2"/>
            <a:r>
              <a:rPr lang="en-US" dirty="0" smtClean="0"/>
              <a:t>By assigning a value to SA and removing that value from all other nodes’ domains</a:t>
            </a:r>
          </a:p>
          <a:p>
            <a:pPr lvl="2"/>
            <a:r>
              <a:rPr lang="en-US" dirty="0" smtClean="0"/>
              <a:t>In general, find a cycle </a:t>
            </a:r>
            <a:r>
              <a:rPr lang="en-US" dirty="0" err="1" smtClean="0"/>
              <a:t>cutset</a:t>
            </a:r>
            <a:r>
              <a:rPr lang="en-US" dirty="0" smtClean="0"/>
              <a:t>, and return </a:t>
            </a:r>
            <a:r>
              <a:rPr lang="en-US" dirty="0" err="1" smtClean="0"/>
              <a:t>cutset’s</a:t>
            </a:r>
            <a:r>
              <a:rPr lang="en-US" dirty="0" smtClean="0"/>
              <a:t> assignment and remaining tree CSP</a:t>
            </a:r>
          </a:p>
          <a:p>
            <a:pPr lvl="2"/>
            <a:r>
              <a:rPr lang="en-US" dirty="0" err="1" smtClean="0"/>
              <a:t>d^c</a:t>
            </a:r>
            <a:r>
              <a:rPr lang="en-US" dirty="0" smtClean="0"/>
              <a:t> * (n-c)d^2</a:t>
            </a:r>
          </a:p>
        </p:txBody>
      </p:sp>
    </p:spTree>
    <p:extLst>
      <p:ext uri="{BB962C8B-B14F-4D97-AF65-F5344CB8AC3E}">
        <p14:creationId xmlns:p14="http://schemas.microsoft.com/office/powerpoint/2010/main" val="182915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r>
              <a:rPr lang="en-US" dirty="0" err="1" smtClean="0"/>
              <a:t>colour</a:t>
            </a:r>
            <a:r>
              <a:rPr lang="en-US" dirty="0" smtClean="0"/>
              <a:t> problem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7162800" cy="448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6172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Neighboring regions cannot have the same color</a:t>
            </a:r>
          </a:p>
          <a:p>
            <a:r>
              <a:rPr lang="en-US" dirty="0" smtClean="0"/>
              <a:t>                 Colors = {red, blue, green}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78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28775"/>
            <a:ext cx="7353300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817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Collapsing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295400"/>
            <a:ext cx="7620000" cy="4800600"/>
          </a:xfrm>
        </p:spPr>
        <p:txBody>
          <a:bodyPr/>
          <a:lstStyle/>
          <a:p>
            <a:r>
              <a:rPr lang="en-US" dirty="0" smtClean="0"/>
              <a:t>Tree decomposition of constraint graph into a set of connected sub-problems. </a:t>
            </a:r>
          </a:p>
          <a:p>
            <a:pPr lvl="1"/>
            <a:r>
              <a:rPr lang="en-US" dirty="0" smtClean="0"/>
              <a:t>Great if </a:t>
            </a:r>
            <a:r>
              <a:rPr lang="en-US" b="1" dirty="0" smtClean="0"/>
              <a:t>tree width </a:t>
            </a:r>
            <a:r>
              <a:rPr lang="en-US" dirty="0" smtClean="0"/>
              <a:t>of Constraint Graph is small</a:t>
            </a:r>
          </a:p>
          <a:p>
            <a:pPr lvl="1"/>
            <a:r>
              <a:rPr lang="en-US" dirty="0" smtClean="0"/>
              <a:t>But</a:t>
            </a:r>
          </a:p>
          <a:p>
            <a:pPr lvl="2"/>
            <a:r>
              <a:rPr lang="en-US" dirty="0" smtClean="0"/>
              <a:t>Many possible decompositions</a:t>
            </a:r>
          </a:p>
          <a:p>
            <a:pPr lvl="2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3335266"/>
            <a:ext cx="4695825" cy="283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203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524000"/>
            <a:ext cx="3886200" cy="459028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five houses, each with a different color, live five persons of different nationalities, each of whom prefer a different brand of candy, a different drink, and a different pet. </a:t>
            </a:r>
          </a:p>
          <a:p>
            <a:r>
              <a:rPr lang="en-US" dirty="0" smtClean="0"/>
              <a:t>Where does the zebra live?</a:t>
            </a:r>
          </a:p>
          <a:p>
            <a:r>
              <a:rPr lang="en-US" dirty="0" smtClean="0"/>
              <a:t>Which house do they drink water?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are possible representations of this CSP problem?</a:t>
            </a:r>
          </a:p>
          <a:p>
            <a:r>
              <a:rPr lang="en-US" dirty="0" smtClean="0"/>
              <a:t>Which is best?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838200"/>
            <a:ext cx="4343400" cy="52882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Englishman lives in the red house</a:t>
            </a:r>
          </a:p>
          <a:p>
            <a:r>
              <a:rPr lang="en-US" dirty="0" smtClean="0"/>
              <a:t>The Spaniard owns the dog</a:t>
            </a:r>
          </a:p>
          <a:p>
            <a:r>
              <a:rPr lang="en-US" dirty="0" smtClean="0"/>
              <a:t>The Norwegian lives in the first house on the left</a:t>
            </a:r>
          </a:p>
          <a:p>
            <a:r>
              <a:rPr lang="en-US" dirty="0" smtClean="0"/>
              <a:t>The green house is immediately to the right of the ivory house</a:t>
            </a:r>
          </a:p>
          <a:p>
            <a:r>
              <a:rPr lang="en-US" dirty="0" smtClean="0"/>
              <a:t>The man who eats Hershey bars lives in the house next to the man with the fox</a:t>
            </a:r>
          </a:p>
          <a:p>
            <a:r>
              <a:rPr lang="en-US" dirty="0" smtClean="0"/>
              <a:t>Kits Kats are eaten in the yellow house</a:t>
            </a:r>
          </a:p>
          <a:p>
            <a:r>
              <a:rPr lang="en-US" dirty="0" smtClean="0"/>
              <a:t>The Norwegian lives next to the blue house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Smarties</a:t>
            </a:r>
            <a:r>
              <a:rPr lang="en-US" dirty="0" smtClean="0"/>
              <a:t> eater owns snails</a:t>
            </a:r>
          </a:p>
          <a:p>
            <a:r>
              <a:rPr lang="en-US" dirty="0" smtClean="0"/>
              <a:t>The Snickers eater drinks OJ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Ukranian</a:t>
            </a:r>
            <a:r>
              <a:rPr lang="en-US" dirty="0" smtClean="0"/>
              <a:t> drinks tea</a:t>
            </a:r>
          </a:p>
          <a:p>
            <a:r>
              <a:rPr lang="en-US" dirty="0" smtClean="0"/>
              <a:t>The Japanese eats Milky Ways</a:t>
            </a:r>
          </a:p>
          <a:p>
            <a:r>
              <a:rPr lang="en-US" dirty="0" smtClean="0"/>
              <a:t>Kit Kats are eaten in a house next to the house where the horse is </a:t>
            </a:r>
            <a:r>
              <a:rPr lang="en-US" dirty="0" err="1" smtClean="0"/>
              <a:t>kep</a:t>
            </a:r>
            <a:endParaRPr lang="en-US" dirty="0" smtClean="0"/>
          </a:p>
          <a:p>
            <a:r>
              <a:rPr lang="en-US" dirty="0" smtClean="0"/>
              <a:t>Coffee is drunk in the green house</a:t>
            </a:r>
          </a:p>
          <a:p>
            <a:r>
              <a:rPr lang="en-US" dirty="0" smtClean="0"/>
              <a:t>Milk is drunk in the middle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84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Agents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2873"/>
            <a:ext cx="4648200" cy="449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23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using a local 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78423"/>
              </p:ext>
            </p:extLst>
          </p:nvPr>
        </p:nvGraphicFramePr>
        <p:xfrm>
          <a:off x="457200" y="1600200"/>
          <a:ext cx="7619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Victoria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937627"/>
              </p:ext>
            </p:extLst>
          </p:nvPr>
        </p:nvGraphicFramePr>
        <p:xfrm>
          <a:off x="457200" y="2209800"/>
          <a:ext cx="7619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2971800"/>
            <a:ext cx="762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- 3 to the power 7 possible states = 2187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But not all states are legal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For example: {r, r, r, r, r, r, r} is NOT legal because it violates our constraint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Suppose we do sequential assignment of values to variables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Assign r (say) to WA then we can immediately reduce the number of possible values for NT and SA to be {g, b}, and if we chose NT = {g}, then SA has to be {b}. 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426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of constraints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99" y="1447800"/>
            <a:ext cx="8277101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216586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0800" y="3352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27867" y="248165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6867" y="3505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5401" y="4334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470351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8867" y="1981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144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9834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58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48800" cy="1295400"/>
          </a:xfrm>
        </p:spPr>
        <p:txBody>
          <a:bodyPr/>
          <a:lstStyle/>
          <a:p>
            <a:r>
              <a:rPr lang="en-US" sz="3600" dirty="0" smtClean="0"/>
              <a:t>Wouldn’t it be nice to have a </a:t>
            </a:r>
            <a:br>
              <a:rPr lang="en-US" sz="3600" dirty="0" smtClean="0"/>
            </a:br>
            <a:r>
              <a:rPr lang="en-US" sz="3600" dirty="0" smtClean="0"/>
              <a:t>constraint propagation algorithm?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772400" cy="539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68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 consistency (unary)</a:t>
            </a:r>
          </a:p>
          <a:p>
            <a:r>
              <a:rPr lang="en-US" dirty="0" smtClean="0"/>
              <a:t>Arc consistency (binary)</a:t>
            </a:r>
          </a:p>
          <a:p>
            <a:pPr lvl="1"/>
            <a:r>
              <a:rPr lang="en-US" dirty="0" smtClean="0"/>
              <a:t>Network arc consistency (all arcs are consistent)</a:t>
            </a:r>
          </a:p>
          <a:p>
            <a:r>
              <a:rPr lang="en-US" dirty="0" smtClean="0"/>
              <a:t>ACS3 is the most popular arc consistency algorithm</a:t>
            </a:r>
          </a:p>
          <a:p>
            <a:pPr lvl="1"/>
            <a:r>
              <a:rPr lang="en-US" b="1" dirty="0" smtClean="0"/>
              <a:t>Fails quickly if no consistent set of values found</a:t>
            </a:r>
          </a:p>
          <a:p>
            <a:pPr lvl="1"/>
            <a:r>
              <a:rPr lang="en-US" dirty="0" smtClean="0"/>
              <a:t>Start:</a:t>
            </a:r>
          </a:p>
          <a:p>
            <a:pPr lvl="2"/>
            <a:r>
              <a:rPr lang="en-US" dirty="0" smtClean="0"/>
              <a:t>Considers all pairs of arcs</a:t>
            </a:r>
          </a:p>
          <a:p>
            <a:pPr lvl="2"/>
            <a:r>
              <a:rPr lang="en-US" dirty="0" smtClean="0"/>
              <a:t>If making an arc (xi, </a:t>
            </a:r>
            <a:r>
              <a:rPr lang="en-US" dirty="0" err="1" smtClean="0"/>
              <a:t>xj</a:t>
            </a:r>
            <a:r>
              <a:rPr lang="en-US" dirty="0" smtClean="0"/>
              <a:t>) consistent causes domain reduction</a:t>
            </a:r>
          </a:p>
          <a:p>
            <a:pPr lvl="3"/>
            <a:r>
              <a:rPr lang="en-US" b="1" dirty="0" smtClean="0"/>
              <a:t>Add</a:t>
            </a:r>
            <a:r>
              <a:rPr lang="en-US" dirty="0" smtClean="0"/>
              <a:t> all neighboring arcs that go to xi to set of arcs to be considered</a:t>
            </a:r>
          </a:p>
          <a:p>
            <a:pPr lvl="1"/>
            <a:r>
              <a:rPr lang="en-US" dirty="0" smtClean="0"/>
              <a:t>Success leaves a much smaller search space for search</a:t>
            </a:r>
          </a:p>
          <a:p>
            <a:pPr lvl="2"/>
            <a:r>
              <a:rPr lang="en-US" dirty="0" smtClean="0"/>
              <a:t>Domains will have been reduced</a:t>
            </a:r>
          </a:p>
          <a:p>
            <a:pPr lvl="1"/>
            <a:r>
              <a:rPr lang="en-US" dirty="0" smtClean="0"/>
              <a:t>Suppose n variables, max domain size is d, then complexity is O(cd^3) where c is number of binary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143000"/>
          </a:xfrm>
        </p:spPr>
        <p:txBody>
          <a:bodyPr/>
          <a:lstStyle/>
          <a:p>
            <a:r>
              <a:rPr lang="en-US" sz="4400" dirty="0" smtClean="0"/>
              <a:t>More constraint types and approaches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(triples)</a:t>
            </a:r>
          </a:p>
          <a:p>
            <a:r>
              <a:rPr lang="en-US" dirty="0" smtClean="0"/>
              <a:t>Global constraints (n variables)</a:t>
            </a:r>
          </a:p>
          <a:p>
            <a:pPr lvl="1"/>
            <a:r>
              <a:rPr lang="en-US" dirty="0" smtClean="0"/>
              <a:t>Special purpose algorithms (heuristics)</a:t>
            </a:r>
          </a:p>
          <a:p>
            <a:pPr lvl="1"/>
            <a:r>
              <a:rPr lang="en-US" dirty="0" err="1" smtClean="0"/>
              <a:t>Alldiff</a:t>
            </a:r>
            <a:r>
              <a:rPr lang="en-US" dirty="0" smtClean="0"/>
              <a:t> constraints (Sudoku)</a:t>
            </a:r>
          </a:p>
          <a:p>
            <a:pPr lvl="2"/>
            <a:r>
              <a:rPr lang="en-US" dirty="0" smtClean="0"/>
              <a:t>Remove any variable with singleton domain</a:t>
            </a:r>
          </a:p>
          <a:p>
            <a:pPr lvl="2"/>
            <a:r>
              <a:rPr lang="en-US" dirty="0" smtClean="0"/>
              <a:t>Remove that value from the domains of all other variables</a:t>
            </a:r>
          </a:p>
          <a:p>
            <a:pPr lvl="2"/>
            <a:r>
              <a:rPr lang="en-US" dirty="0" smtClean="0"/>
              <a:t>Repeat</a:t>
            </a:r>
          </a:p>
          <a:p>
            <a:pPr lvl="3"/>
            <a:r>
              <a:rPr lang="en-US" dirty="0" smtClean="0"/>
              <a:t>While </a:t>
            </a:r>
          </a:p>
          <a:p>
            <a:pPr lvl="4"/>
            <a:r>
              <a:rPr lang="en-US" dirty="0" smtClean="0"/>
              <a:t>singletons values remain</a:t>
            </a:r>
          </a:p>
          <a:p>
            <a:pPr lvl="4"/>
            <a:r>
              <a:rPr lang="en-US" dirty="0" smtClean="0"/>
              <a:t>No domains are empty</a:t>
            </a:r>
          </a:p>
          <a:p>
            <a:pPr lvl="4"/>
            <a:r>
              <a:rPr lang="en-US" dirty="0" smtClean="0"/>
              <a:t>Not more variables than domain values </a:t>
            </a:r>
          </a:p>
          <a:p>
            <a:r>
              <a:rPr lang="en-US" dirty="0" smtClean="0"/>
              <a:t>Resource constraints (Ex: </a:t>
            </a:r>
            <a:r>
              <a:rPr lang="en-US" dirty="0" err="1" smtClean="0"/>
              <a:t>Atmost</a:t>
            </a:r>
            <a:r>
              <a:rPr lang="en-US" dirty="0" smtClean="0"/>
              <a:t> 100)</a:t>
            </a:r>
          </a:p>
          <a:p>
            <a:r>
              <a:rPr lang="en-US" dirty="0" smtClean="0"/>
              <a:t>Bounds and bounds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46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have been met and propagated</a:t>
            </a:r>
          </a:p>
          <a:p>
            <a:r>
              <a:rPr lang="en-US" dirty="0" smtClean="0"/>
              <a:t>But the problem still remains to be solved (multiple values in domains)</a:t>
            </a:r>
          </a:p>
          <a:p>
            <a:pPr lvl="1"/>
            <a:r>
              <a:rPr lang="en-US" dirty="0" smtClean="0"/>
              <a:t>Search through remaining assignments </a:t>
            </a:r>
          </a:p>
          <a:p>
            <a:r>
              <a:rPr lang="en-US" dirty="0" smtClean="0"/>
              <a:t>For CSPs </a:t>
            </a:r>
            <a:r>
              <a:rPr lang="en-US" b="1" dirty="0" smtClean="0"/>
              <a:t>Backtracking search </a:t>
            </a:r>
            <a:r>
              <a:rPr lang="en-US" dirty="0" smtClean="0"/>
              <a:t>is good</a:t>
            </a:r>
          </a:p>
          <a:p>
            <a:pPr lvl="1"/>
            <a:r>
              <a:rPr lang="en-US" dirty="0" smtClean="0"/>
              <a:t>Choose a value for variable, x</a:t>
            </a:r>
          </a:p>
          <a:p>
            <a:pPr lvl="1"/>
            <a:r>
              <a:rPr lang="en-US" dirty="0" smtClean="0"/>
              <a:t>Choose a subsequent legal value for next variable, y</a:t>
            </a:r>
          </a:p>
          <a:p>
            <a:pPr lvl="1"/>
            <a:r>
              <a:rPr lang="en-US" dirty="0" smtClean="0"/>
              <a:t>Backtrack to x if no legal value found for y</a:t>
            </a:r>
          </a:p>
        </p:txBody>
      </p:sp>
    </p:spTree>
    <p:extLst>
      <p:ext uri="{BB962C8B-B14F-4D97-AF65-F5344CB8AC3E}">
        <p14:creationId xmlns:p14="http://schemas.microsoft.com/office/powerpoint/2010/main" val="1263483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Australia coloring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73914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116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2462</TotalTime>
  <Words>1314</Words>
  <Application>Microsoft Office PowerPoint</Application>
  <PresentationFormat>On-screen Show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Artificial Intelligence</vt:lpstr>
      <vt:lpstr>Three colour problem</vt:lpstr>
      <vt:lpstr>Consider using a local search</vt:lpstr>
      <vt:lpstr>Propagation of constraints</vt:lpstr>
      <vt:lpstr>Wouldn’t it be nice to have a  constraint propagation algorithm?</vt:lpstr>
      <vt:lpstr>Properties</vt:lpstr>
      <vt:lpstr>More constraint types and approaches</vt:lpstr>
      <vt:lpstr>Search</vt:lpstr>
      <vt:lpstr>Australia coloring</vt:lpstr>
      <vt:lpstr>Backtracking search algorithm</vt:lpstr>
      <vt:lpstr>CSP heuristics</vt:lpstr>
      <vt:lpstr>Variable and value ordering</vt:lpstr>
      <vt:lpstr>Interleaving search &amp; inference</vt:lpstr>
      <vt:lpstr>Inference + search</vt:lpstr>
      <vt:lpstr>Heuristic backtracking</vt:lpstr>
      <vt:lpstr>Conflict-directed back jumping</vt:lpstr>
      <vt:lpstr>Constraint learning</vt:lpstr>
      <vt:lpstr>Local search for CSPs</vt:lpstr>
      <vt:lpstr>CSP problem structure</vt:lpstr>
      <vt:lpstr>Removing nodes</vt:lpstr>
      <vt:lpstr>Collapsing nodes</vt:lpstr>
      <vt:lpstr>CSP Puzzle</vt:lpstr>
      <vt:lpstr>Logical Agents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710</cp:revision>
  <dcterms:created xsi:type="dcterms:W3CDTF">2006-08-16T00:00:00Z</dcterms:created>
  <dcterms:modified xsi:type="dcterms:W3CDTF">2013-10-28T19:47:48Z</dcterms:modified>
</cp:coreProperties>
</file>