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7" autoAdjust="0"/>
  </p:normalViewPr>
  <p:slideViewPr>
    <p:cSldViewPr>
      <p:cViewPr varScale="1">
        <p:scale>
          <a:sx n="108" d="100"/>
          <a:sy n="108" d="100"/>
        </p:scale>
        <p:origin x="-1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48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6149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8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9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0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1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2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3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4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5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7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8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9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0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1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2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3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4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6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7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8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9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0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1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2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3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4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5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6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7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8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9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0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1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2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3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4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5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6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7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8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9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0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1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2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3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4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5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6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7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8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9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0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1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2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3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4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5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6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7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8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9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0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1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2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3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4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5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6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7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8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9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0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1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2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3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4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5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6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7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9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0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1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2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3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4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5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47" name="Rectangle 103"/>
          <p:cNvSpPr>
            <a:spLocks noGrp="1" noChangeArrowheads="1"/>
          </p:cNvSpPr>
          <p:nvPr>
            <p:ph type="dt" sz="half" idx="2"/>
          </p:nvPr>
        </p:nvSpPr>
        <p:spPr>
          <a:xfrm>
            <a:off x="1387475" y="635793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8" name="Rectangle 104"/>
          <p:cNvSpPr>
            <a:spLocks noGrp="1" noChangeArrowheads="1"/>
          </p:cNvSpPr>
          <p:nvPr>
            <p:ph type="ftr" sz="quarter" idx="3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9" name="Rectangle 10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fld id="{3A4BC22F-BA0F-4DAB-BB93-CECF866971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250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251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252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253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2" grpId="0" animBg="1" autoUpdateAnimBg="0"/>
      <p:bldP spid="6253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ECA22-1CDB-427D-98F0-70A9EE3B8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0E6AA-99C3-444E-9571-7F5C79AE7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6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505A9-9583-4F90-9539-41032C907B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8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DD65A-2B1A-411E-8DE5-75E1572490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5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FE349-488D-4468-AFB8-FB64C0CFEB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8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BF2BF-2675-4125-A958-13F458608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5E2E5-D570-4BFC-9C3A-3B86B7DEB6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4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149F-2281-412E-8043-6F85FCD72B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4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2E3EB-1572-4513-905B-D6F352F8F9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6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5ED25-8158-4DE7-8EBD-F75371771D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5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5124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1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2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9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9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0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1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6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9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0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1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2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3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4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5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6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7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8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9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0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1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2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3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4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5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6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7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8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9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0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1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2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3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4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5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6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7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8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9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0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1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2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3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4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5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6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7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8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9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0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1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2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5223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5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522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523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F06FC27F-D363-4546-B04D-5C8213C455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2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5232" name="Picture 112" descr="mheader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383338"/>
            <a:ext cx="2057400" cy="4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Resolution Proofs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Requires axioms to be in clause form</a:t>
            </a:r>
          </a:p>
          <a:p>
            <a:r>
              <a:rPr lang="en-US"/>
              <a:t>To do harder proofs, we convert their axioms to </a:t>
            </a:r>
            <a:r>
              <a:rPr lang="en-US" b="1"/>
              <a:t>clause</a:t>
            </a:r>
            <a:r>
              <a:rPr lang="en-US"/>
              <a:t> </a:t>
            </a:r>
            <a:r>
              <a:rPr lang="en-US" b="1"/>
              <a:t>form</a:t>
            </a:r>
          </a:p>
          <a:p>
            <a:r>
              <a:rPr lang="en-US" b="1"/>
              <a:t>Clause form</a:t>
            </a:r>
            <a:r>
              <a:rPr lang="en-US"/>
              <a:t> is a disjunctions of literals</a:t>
            </a:r>
            <a:endParaRPr lang="en-US" b="1"/>
          </a:p>
          <a:p>
            <a:r>
              <a:rPr lang="en-US"/>
              <a:t>How do we convert a set of axioms into clause form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6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disjunctions down to the literals</a:t>
            </a:r>
          </a:p>
          <a:p>
            <a:r>
              <a:rPr lang="en-US"/>
              <a:t>A(x)A(y)A(z)[                                                 ( !Brick(x) V (On(x, Support(x)) &amp; !Pyramid(Support(x)) )   &amp;                            (!Brick(x) V !On(x, y) V !On(y, x))   &amp;                               (!Brick(x) V Brick(z) V !Equal(x, z)) ]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6 cont’d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A(x)A(y)A(z)[                                                 ( !Brick(x) V On(x, Support(x)) ) &amp; (!Brick(x) V !Pyramid(Support(x)) )   &amp;                            (!Brick(x) V !On(x, y) V !On(y, x))   &amp;                               (!Brick(x) V Brick(z) V !Equal(x, z)) ]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7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Conjunctions by writing each part as a separate axiom</a:t>
            </a:r>
          </a:p>
          <a:p>
            <a:r>
              <a:rPr lang="en-US"/>
              <a:t>A(x) [!Brick(x) V On(x, Support(x))] </a:t>
            </a:r>
          </a:p>
          <a:p>
            <a:r>
              <a:rPr lang="en-US"/>
              <a:t>A(x) [!Brick(x) V !Pyramid(Support(x))]</a:t>
            </a:r>
          </a:p>
          <a:p>
            <a:r>
              <a:rPr lang="en-US"/>
              <a:t>A(x)A(y)[!Brick(x) V !On(x, y) V !On(y, x)]</a:t>
            </a:r>
          </a:p>
          <a:p>
            <a:r>
              <a:rPr lang="en-US"/>
              <a:t>A(x)A(z)[!Brick(x) V Brick(z)V !Equal(x,z)]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8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Rename variables</a:t>
            </a:r>
          </a:p>
          <a:p>
            <a:r>
              <a:rPr lang="en-US"/>
              <a:t>A(x) [!Brick(x) V On(x, Support(x))] </a:t>
            </a:r>
          </a:p>
          <a:p>
            <a:r>
              <a:rPr lang="en-US"/>
              <a:t>A(w) [!Brick(w) V !Pyramid(Support(w))]</a:t>
            </a:r>
          </a:p>
          <a:p>
            <a:r>
              <a:rPr lang="en-US"/>
              <a:t>A(u)A(y)[!Brick(u) V !On(u, y) V !On(y, u)]</a:t>
            </a:r>
          </a:p>
          <a:p>
            <a:r>
              <a:rPr lang="en-US"/>
              <a:t>A(v)A(z)[!Brick(v) V Brick(z)V !Equal(v,z)]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9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universal quantifiers – assume all variables are universally quantified</a:t>
            </a:r>
          </a:p>
          <a:p>
            <a:r>
              <a:rPr lang="en-US"/>
              <a:t>!Brick(x) V On(x, Support(x))</a:t>
            </a:r>
          </a:p>
          <a:p>
            <a:r>
              <a:rPr lang="en-US"/>
              <a:t>!Brick(w) V !Pyramid(Support(w))</a:t>
            </a:r>
          </a:p>
          <a:p>
            <a:r>
              <a:rPr lang="en-US"/>
              <a:t>!Brick(u) V !On(u, y) V !On(y, u)</a:t>
            </a:r>
          </a:p>
          <a:p>
            <a:r>
              <a:rPr lang="en-US"/>
              <a:t>!Brick(v) V Brick(z) V !Equal(v, z)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 (B, A)</a:t>
            </a:r>
          </a:p>
          <a:p>
            <a:r>
              <a:rPr lang="en-US"/>
              <a:t>On (A, Table)</a:t>
            </a:r>
          </a:p>
          <a:p>
            <a:r>
              <a:rPr lang="en-US"/>
              <a:t>Let us show/prove that B is above the table</a:t>
            </a:r>
          </a:p>
          <a:p>
            <a:r>
              <a:rPr lang="en-US"/>
              <a:t>Above (B, Table)</a:t>
            </a:r>
          </a:p>
          <a:p>
            <a:r>
              <a:rPr lang="en-US"/>
              <a:t>We need a couple more relations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A(x)A(y)[On(x,y) </a:t>
            </a:r>
            <a:r>
              <a:rPr lang="en-US">
                <a:sym typeface="Wingdings" pitchFamily="2" charset="2"/>
              </a:rPr>
              <a:t> Above(x, y)]</a:t>
            </a:r>
          </a:p>
          <a:p>
            <a:r>
              <a:rPr lang="en-US">
                <a:sym typeface="Wingdings" pitchFamily="2" charset="2"/>
              </a:rPr>
              <a:t>A(x)A(y)A(z)[Above(x,y) &amp; Above(y, z)  Above(x, z)]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!On(u, v) V Above(u, v)</a:t>
            </a:r>
          </a:p>
          <a:p>
            <a:r>
              <a:rPr lang="en-US">
                <a:sym typeface="Wingdings" pitchFamily="2" charset="2"/>
              </a:rPr>
              <a:t>!Above(x,y) V !Above(y,z) V Above(x,z)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!On(u, v) V Above(u, v)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!Above(x,y) V !Above(y,z) V Above(x,z)</a:t>
            </a:r>
            <a:endParaRPr lang="en-US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On(B, A)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On(A, Table)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!Above(B, Table)</a:t>
            </a:r>
          </a:p>
          <a:p>
            <a:pPr marL="609600" indent="-609600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Resolve 2 and 5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14563"/>
            <a:ext cx="4254500" cy="3881437"/>
          </a:xfrm>
        </p:spPr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!On(u, v) V Above(u, v)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!Above(x,y) V !Above(y,z) V Above(x,z)</a:t>
            </a:r>
            <a:endParaRPr lang="en-US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/>
              <a:t>On(B, A)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/>
              <a:t>On(A, Table)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/>
              <a:t>!Above(B, Table)</a:t>
            </a:r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/>
            <a:r>
              <a:rPr lang="en-US"/>
              <a:t>Specialize </a:t>
            </a:r>
          </a:p>
          <a:p>
            <a:pPr marL="914400" lvl="1" indent="-457200"/>
            <a:r>
              <a:rPr lang="en-US"/>
              <a:t>x to B</a:t>
            </a:r>
          </a:p>
          <a:p>
            <a:pPr marL="914400" lvl="1" indent="-457200"/>
            <a:r>
              <a:rPr lang="en-US"/>
              <a:t>Z to Table</a:t>
            </a:r>
          </a:p>
          <a:p>
            <a:pPr marL="914400" lvl="1" indent="-457200"/>
            <a:endParaRPr lang="en-US"/>
          </a:p>
          <a:p>
            <a:pPr marL="533400" indent="-533400"/>
            <a:r>
              <a:rPr lang="en-US">
                <a:sym typeface="Wingdings" pitchFamily="2" charset="2"/>
              </a:rPr>
              <a:t>!Above(B,y) V !Above(y,Table) V </a:t>
            </a:r>
            <a:r>
              <a:rPr lang="en-US">
                <a:solidFill>
                  <a:schemeClr val="folHlink"/>
                </a:solidFill>
                <a:sym typeface="Wingdings" pitchFamily="2" charset="2"/>
              </a:rPr>
              <a:t>Above(B,Table)</a:t>
            </a:r>
          </a:p>
          <a:p>
            <a:pPr marL="533400" indent="-533400"/>
            <a:r>
              <a:rPr lang="en-US">
                <a:solidFill>
                  <a:schemeClr val="folHlink"/>
                </a:solidFill>
                <a:sym typeface="Wingdings" pitchFamily="2" charset="2"/>
              </a:rPr>
              <a:t>!Above(B, Table)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 of Resolve(2,5)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!On(u, v) V Above(u, v)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!Above(x,y) V !Above(y,z) V Above(x,z)</a:t>
            </a:r>
            <a:endParaRPr lang="en-US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On(B, A)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On(A, Table)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!Above(B, Table)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b="1">
                <a:solidFill>
                  <a:schemeClr val="folHlink"/>
                </a:solidFill>
                <a:sym typeface="Wingdings" pitchFamily="2" charset="2"/>
              </a:rPr>
              <a:t>!Above(B,y) V !Above(y,Table)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implications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Move negations down to the atomic formula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existential quantifiers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Rename variables so that no two variables are the same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Move Universal quantifiers to the left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Move disjunctions down to the literals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conjunctions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Rename all variables so that no two variables are the same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Universal quantifiers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Resolve 1 and 6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sz="2400">
                <a:sym typeface="Wingdings" pitchFamily="2" charset="2"/>
              </a:rPr>
              <a:t>!On(u, v) V Above(u, v)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400">
                <a:sym typeface="Wingdings" pitchFamily="2" charset="2"/>
              </a:rPr>
              <a:t>!Above(x,y) V !Above(y,z) V Above(x,z)</a:t>
            </a:r>
            <a:endParaRPr lang="en-US" sz="240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400"/>
              <a:t>On(B, A)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400"/>
              <a:t>On(A, Table)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400"/>
              <a:t>!Above(B, Table)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400">
                <a:sym typeface="Wingdings" pitchFamily="2" charset="2"/>
              </a:rPr>
              <a:t>!Above(B,y) V !Above(y,Table)</a:t>
            </a:r>
            <a:endParaRPr lang="en-US" sz="2400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2214563"/>
            <a:ext cx="4953000" cy="3881437"/>
          </a:xfrm>
        </p:spPr>
        <p:txBody>
          <a:bodyPr/>
          <a:lstStyle/>
          <a:p>
            <a:pPr marL="457200" indent="-457200"/>
            <a:r>
              <a:rPr lang="en-US" sz="2400"/>
              <a:t>Specialize</a:t>
            </a:r>
          </a:p>
          <a:p>
            <a:pPr marL="838200" lvl="1" indent="-381000"/>
            <a:r>
              <a:rPr lang="en-US" sz="2000"/>
              <a:t>u to y (replace)</a:t>
            </a:r>
          </a:p>
          <a:p>
            <a:pPr marL="838200" lvl="1" indent="-381000"/>
            <a:r>
              <a:rPr lang="en-US" sz="2000"/>
              <a:t>v to Table</a:t>
            </a:r>
          </a:p>
          <a:p>
            <a:pPr marL="838200" lvl="1" indent="-381000"/>
            <a:endParaRPr lang="en-US" sz="2000"/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2400">
                <a:sym typeface="Wingdings" pitchFamily="2" charset="2"/>
              </a:rPr>
              <a:t>!On(y, Table) V </a:t>
            </a:r>
            <a:r>
              <a:rPr lang="en-US" sz="2400">
                <a:solidFill>
                  <a:schemeClr val="folHlink"/>
                </a:solidFill>
                <a:sym typeface="Wingdings" pitchFamily="2" charset="2"/>
              </a:rPr>
              <a:t>Above(y, Table)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2400">
                <a:sym typeface="Wingdings" pitchFamily="2" charset="2"/>
              </a:rPr>
              <a:t>!Above(B,y) V </a:t>
            </a:r>
            <a:r>
              <a:rPr lang="en-US" sz="2400">
                <a:solidFill>
                  <a:schemeClr val="folHlink"/>
                </a:solidFill>
                <a:sym typeface="Wingdings" pitchFamily="2" charset="2"/>
              </a:rPr>
              <a:t>!Above(y,Table)</a:t>
            </a:r>
          </a:p>
          <a:p>
            <a:pPr marL="457200" indent="-457200"/>
            <a:endParaRPr lang="en-US" sz="240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 of Resolve(1,6)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!On(u, v) V Above(u, v)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!Above(x,y) V !Above(y,z) V Above(x,z)</a:t>
            </a: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On(B, A)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On(A, Table)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!Above(B, Table)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!Above(B,y) V !Above(y,Table)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b="1">
                <a:solidFill>
                  <a:schemeClr val="folHlink"/>
                </a:solidFill>
                <a:sym typeface="Wingdings" pitchFamily="2" charset="2"/>
              </a:rPr>
              <a:t>!On(y, Table) V !Above(B,y) </a:t>
            </a:r>
            <a:endParaRPr lang="en-US" b="1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Resolve 1 and 7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!On(u, v) V Above(u, v)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!Above(x,y) V !Above(y,z) V Above(x,z)</a:t>
            </a:r>
            <a:endParaRPr lang="en-US" sz="200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/>
              <a:t>On(B, A)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/>
              <a:t>On(A, Table)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/>
              <a:t>!Above(B, Table)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!Above(B,y) V !Above(y,Table)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!On(y, Table) V !Above(B,y) </a:t>
            </a:r>
            <a:endParaRPr lang="en-US" sz="2000"/>
          </a:p>
          <a:p>
            <a:pPr marL="533400" indent="-533400">
              <a:lnSpc>
                <a:spcPct val="80000"/>
              </a:lnSpc>
            </a:pPr>
            <a:endParaRPr lang="en-US" sz="2000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2214563"/>
            <a:ext cx="4271963" cy="3881437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400"/>
              <a:t>Specialize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sz="2000"/>
              <a:t>u to B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sz="2000"/>
              <a:t>v to y (replace)</a:t>
            </a:r>
          </a:p>
          <a:p>
            <a:pPr marL="838200" lvl="1" indent="-381000">
              <a:lnSpc>
                <a:spcPct val="80000"/>
              </a:lnSpc>
            </a:pPr>
            <a:endParaRPr lang="en-US" sz="200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>
                <a:sym typeface="Wingdings" pitchFamily="2" charset="2"/>
              </a:rPr>
              <a:t>!On(B, y) V </a:t>
            </a:r>
            <a:r>
              <a:rPr lang="en-US" sz="2400" b="1">
                <a:solidFill>
                  <a:schemeClr val="folHlink"/>
                </a:solidFill>
                <a:sym typeface="Wingdings" pitchFamily="2" charset="2"/>
              </a:rPr>
              <a:t>Above(B, y)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>
                <a:sym typeface="Wingdings" pitchFamily="2" charset="2"/>
              </a:rPr>
              <a:t>!On(y, Table) V </a:t>
            </a:r>
            <a:r>
              <a:rPr lang="en-US" sz="2400" b="1">
                <a:solidFill>
                  <a:schemeClr val="folHlink"/>
                </a:solidFill>
                <a:sym typeface="Wingdings" pitchFamily="2" charset="2"/>
              </a:rPr>
              <a:t>!Above(B,y)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 of Resolve(1,7)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!On(u, v) V Above(u, v)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!Above(x,y) V !Above(y,z) V Above(x,z)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On(B, A)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On(A, Table)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!Above(B, Table)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!Above(B,y) V !Above(y,Table)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!On(y, Table) V !Above(B,y)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solidFill>
                  <a:schemeClr val="folHlink"/>
                </a:solidFill>
                <a:sym typeface="Wingdings" pitchFamily="2" charset="2"/>
              </a:rPr>
              <a:t>!On(B, y) V !On(y, Table) </a:t>
            </a:r>
            <a:endParaRPr lang="en-US" sz="2800" b="1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Resolve 3 and 8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!On(u, v) V Above(u, v)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!Above(x,y) V !Above(y,z) V Above(x,z)</a:t>
            </a:r>
            <a:endParaRPr lang="en-US" sz="2000"/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/>
              <a:t>On(B, A)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/>
              <a:t>On(A, Table)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/>
              <a:t>!Above(B, Table)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!Above(B,y) V !Above(y,Table)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!On(y, Table) V !Above(B,y)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b="1">
                <a:sym typeface="Wingdings" pitchFamily="2" charset="2"/>
              </a:rPr>
              <a:t>!</a:t>
            </a:r>
            <a:r>
              <a:rPr lang="en-US" sz="2000">
                <a:sym typeface="Wingdings" pitchFamily="2" charset="2"/>
              </a:rPr>
              <a:t>On(B, y) V !On(y, Table) </a:t>
            </a:r>
            <a:endParaRPr lang="en-US" sz="2000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sz="2000"/>
              <a:t>Specialize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1800"/>
              <a:t>y to A</a:t>
            </a:r>
          </a:p>
          <a:p>
            <a:pPr marL="800100" lvl="1" indent="-342900">
              <a:lnSpc>
                <a:spcPct val="90000"/>
              </a:lnSpc>
            </a:pPr>
            <a:endParaRPr lang="en-US" sz="1800"/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/>
              <a:t>On(B, A)</a:t>
            </a:r>
          </a:p>
          <a:p>
            <a:pPr marL="381000" indent="-3810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b="1">
                <a:sym typeface="Wingdings" pitchFamily="2" charset="2"/>
              </a:rPr>
              <a:t>!</a:t>
            </a:r>
            <a:r>
              <a:rPr lang="en-US" sz="2000">
                <a:sym typeface="Wingdings" pitchFamily="2" charset="2"/>
              </a:rPr>
              <a:t>On(B, A) V !On(A, Table)</a:t>
            </a:r>
            <a:endParaRPr lang="en-US" sz="2000"/>
          </a:p>
          <a:p>
            <a:pPr marL="381000" indent="-381000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 of Resolve (3,8)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!On(u, v) V Above(u, v)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!Above(x,y) V !Above(y,z) V Above(x,z)</a:t>
            </a:r>
            <a:endParaRPr lang="en-US" sz="28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On(B, A)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On(A, Table)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!Above(B, Table)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!Above(B,y) V !Above(y,Table)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!On(y, Table) V !Above(B,y)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>
                <a:sym typeface="Wingdings" pitchFamily="2" charset="2"/>
              </a:rPr>
              <a:t>!On(B, y) V !On(y, Table)</a:t>
            </a:r>
            <a:r>
              <a:rPr lang="en-US" sz="2800" b="1">
                <a:solidFill>
                  <a:schemeClr val="folHlink"/>
                </a:solidFill>
                <a:sym typeface="Wingdings" pitchFamily="2" charset="2"/>
              </a:rPr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 b="1">
                <a:solidFill>
                  <a:schemeClr val="folHlink"/>
                </a:solidFill>
                <a:sym typeface="Wingdings" pitchFamily="2" charset="2"/>
              </a:rPr>
              <a:t>!On(A, Table)</a:t>
            </a:r>
            <a:endParaRPr lang="en-US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Resolve 4 and 9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!On(u, v) V Above(u, v)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!Above(x,y) V !Above(y,z) V Above(x,z)</a:t>
            </a:r>
            <a:endParaRPr lang="en-US" sz="2000"/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/>
              <a:t>On(B, A)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/>
              <a:t>On(A, Table)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/>
              <a:t>!Above(B, Table)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!Above(B,y) V !Above(y,Table)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!On(y, Table) V !Above(B,y)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!On(B, y) V !On(y, Table)</a:t>
            </a:r>
            <a:r>
              <a:rPr lang="en-US" sz="2000" b="1">
                <a:solidFill>
                  <a:schemeClr val="folHlink"/>
                </a:solidFill>
                <a:sym typeface="Wingdings" pitchFamily="2" charset="2"/>
              </a:rPr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>
                <a:sym typeface="Wingdings" pitchFamily="2" charset="2"/>
              </a:rPr>
              <a:t>!On(A, Table)</a:t>
            </a:r>
            <a:endParaRPr lang="en-US" sz="2000"/>
          </a:p>
          <a:p>
            <a:pPr marL="533400" indent="-533400">
              <a:lnSpc>
                <a:spcPct val="90000"/>
              </a:lnSpc>
            </a:pPr>
            <a:endParaRPr lang="en-US" sz="200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On (A, Table)</a:t>
            </a:r>
          </a:p>
          <a:p>
            <a:pPr>
              <a:lnSpc>
                <a:spcPct val="90000"/>
              </a:lnSpc>
            </a:pPr>
            <a:r>
              <a:rPr lang="en-US" sz="2000"/>
              <a:t>!On(A, Table)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Resolves to Nil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You must be finished since you have arrived at a contradiction.</a:t>
            </a:r>
          </a:p>
          <a:p>
            <a:pPr>
              <a:lnSpc>
                <a:spcPct val="90000"/>
              </a:lnSpc>
            </a:pPr>
            <a:r>
              <a:rPr lang="en-US" sz="2000"/>
              <a:t>Thus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!Above(B, Table) must be false</a:t>
            </a:r>
          </a:p>
          <a:p>
            <a:pPr>
              <a:lnSpc>
                <a:spcPct val="90000"/>
              </a:lnSpc>
            </a:pPr>
            <a:r>
              <a:rPr lang="en-US" sz="2000"/>
              <a:t>Thus </a:t>
            </a:r>
          </a:p>
          <a:p>
            <a:pPr lvl="1">
              <a:lnSpc>
                <a:spcPct val="90000"/>
              </a:lnSpc>
            </a:pPr>
            <a:r>
              <a:rPr lang="en-US" sz="1800" b="1">
                <a:solidFill>
                  <a:schemeClr val="folHlink"/>
                </a:solidFill>
              </a:rPr>
              <a:t>Above(B, Table) must be true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Proof is exponential</a:t>
            </a:r>
          </a:p>
          <a:p>
            <a:pPr>
              <a:lnSpc>
                <a:spcPct val="80000"/>
              </a:lnSpc>
            </a:pPr>
            <a:r>
              <a:rPr lang="en-US" sz="2400"/>
              <a:t>Resolution requires Unification (Consistent substitutions)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Rule: You can replace a variable by any term that does not contain the variable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Finding such substitutions is called </a:t>
            </a:r>
            <a:r>
              <a:rPr lang="en-US" sz="2000">
                <a:solidFill>
                  <a:schemeClr val="folHlink"/>
                </a:solidFill>
              </a:rPr>
              <a:t>UNIFICATION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folHlink"/>
                </a:solidFill>
              </a:rPr>
              <a:t>Theorem Provers</a:t>
            </a:r>
            <a:r>
              <a:rPr lang="en-US" sz="2400"/>
              <a:t> make take too long</a:t>
            </a:r>
          </a:p>
          <a:p>
            <a:pPr>
              <a:lnSpc>
                <a:spcPct val="80000"/>
              </a:lnSpc>
            </a:pPr>
            <a:r>
              <a:rPr lang="en-US" sz="2400"/>
              <a:t>Theorem Provers may not help you to solve practical problems even if they finish quickly</a:t>
            </a:r>
          </a:p>
          <a:p>
            <a:pPr>
              <a:lnSpc>
                <a:spcPct val="80000"/>
              </a:lnSpc>
            </a:pPr>
            <a:r>
              <a:rPr lang="en-US" sz="2400"/>
              <a:t>Logic is weak as a representation for certain kinds of knowledge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A(x)[Brick(x) </a:t>
            </a:r>
            <a:r>
              <a:rPr lang="en-US">
                <a:sym typeface="Wingdings" pitchFamily="2" charset="2"/>
              </a:rPr>
              <a:t> (E(y) [On (x, y) &amp; !Pyramid(y)] &amp; !E(y)[On(x, y) &amp; On(y, x)] &amp;A(y)[!Brick(y)  !Equal(x, y)])]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1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Implication</a:t>
            </a:r>
          </a:p>
          <a:p>
            <a:r>
              <a:rPr lang="en-US"/>
              <a:t>A(x)[!Brick(x) V                                (E(y)[On(x, y) &amp;!Pyramid(y)]  &amp;                            !E(y)[On(x, y) &amp; On(y, x)]    &amp;                               A(y)[Brick(y) V !Equal(x, y)])]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negation down to the atomic formulas</a:t>
            </a:r>
          </a:p>
          <a:p>
            <a:r>
              <a:rPr lang="en-US"/>
              <a:t>!A(x) [Exp(x)] </a:t>
            </a:r>
            <a:r>
              <a:rPr lang="en-US">
                <a:sym typeface="Wingdings" pitchFamily="2" charset="2"/>
              </a:rPr>
              <a:t> E(x)[!Exp(x)]</a:t>
            </a:r>
          </a:p>
          <a:p>
            <a:r>
              <a:rPr lang="en-US">
                <a:sym typeface="Wingdings" pitchFamily="2" charset="2"/>
              </a:rPr>
              <a:t>!E(x) [Exp(x)]  A(x)[!Exp(x)]</a:t>
            </a:r>
          </a:p>
          <a:p>
            <a:r>
              <a:rPr lang="en-US"/>
              <a:t>A(x)[!Brick(x) V                                (E(y)[On(x, y) &amp;!Pyramid(y)]  &amp;                            A(y)[!(On(x, y) &amp; On(y, x))]    &amp;                               A(y)[Brick(y) V !Equal(x, y)])]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 cont’d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A(x)[!Brick(x) V                                (E(y)[On(x, y) &amp;!Pyramid(y)]  &amp;                            A(y)[!On(x, y) V !On(y, x)]    &amp;                               A(y)[Brick(y) V !Equal(x, y)])]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3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existential quantifiers</a:t>
            </a:r>
          </a:p>
          <a:p>
            <a:r>
              <a:rPr lang="en-US"/>
              <a:t>E(x)[On(x, y) &amp; !Pyramid(y)]</a:t>
            </a:r>
          </a:p>
          <a:p>
            <a:endParaRPr lang="en-US"/>
          </a:p>
          <a:p>
            <a:r>
              <a:rPr lang="en-US"/>
              <a:t>On(x, Magic(x)) &amp; !Pyramid(Magic(x))</a:t>
            </a:r>
          </a:p>
          <a:p>
            <a:r>
              <a:rPr lang="en-US"/>
              <a:t>Magic is a </a:t>
            </a:r>
            <a:r>
              <a:rPr lang="en-US" b="1"/>
              <a:t>Skolem</a:t>
            </a:r>
            <a:r>
              <a:rPr lang="en-US"/>
              <a:t> function, </a:t>
            </a:r>
          </a:p>
          <a:p>
            <a:r>
              <a:rPr lang="en-US"/>
              <a:t>On(x, Support(x)) &amp; !Pyramid(Support(x))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4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Rename variables – because next step is to move all universal quantifiers to the left</a:t>
            </a:r>
          </a:p>
          <a:p>
            <a:r>
              <a:rPr lang="en-US"/>
              <a:t>A(x)[!Brick(x) V                                            ((On(x, Support(x) &amp;!Pyramid(Support(x))&amp;                            A(y)[!On(x, y) V !On(y, x)]    &amp;                               A(z)[Brick(z) V !Equal(x, z)])]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5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universal quantifiers to the left</a:t>
            </a:r>
          </a:p>
          <a:p>
            <a:r>
              <a:rPr lang="en-US"/>
              <a:t>A(x)A(y)A(z)[!Brick(x) V                                            ((On(x, Support(x) &amp;!Pyramid(Support(x))&amp;                            !On(x, y) V !On(y, x)   &amp;                               Brick(z) V !Equal(x, z) )]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690</TotalTime>
  <Words>1503</Words>
  <Application>Microsoft Office PowerPoint</Application>
  <PresentationFormat>On-screen Show (4:3)</PresentationFormat>
  <Paragraphs>197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Times New Roman</vt:lpstr>
      <vt:lpstr>Wingdings</vt:lpstr>
      <vt:lpstr>Straight Edge</vt:lpstr>
      <vt:lpstr>Resolution Proofs</vt:lpstr>
      <vt:lpstr>Steps</vt:lpstr>
      <vt:lpstr>Example</vt:lpstr>
      <vt:lpstr>Step 1</vt:lpstr>
      <vt:lpstr>Step 2</vt:lpstr>
      <vt:lpstr>Step 2 cont’d</vt:lpstr>
      <vt:lpstr>Step 3</vt:lpstr>
      <vt:lpstr>Step 4</vt:lpstr>
      <vt:lpstr>Step 5</vt:lpstr>
      <vt:lpstr>Step 6</vt:lpstr>
      <vt:lpstr>Step 6 cont’d</vt:lpstr>
      <vt:lpstr>Step 7</vt:lpstr>
      <vt:lpstr>Step 8</vt:lpstr>
      <vt:lpstr>Step 9</vt:lpstr>
      <vt:lpstr>Example</vt:lpstr>
      <vt:lpstr>Example</vt:lpstr>
      <vt:lpstr>Example</vt:lpstr>
      <vt:lpstr>Resolve 2 and 5</vt:lpstr>
      <vt:lpstr>Result of Resolve(2,5)</vt:lpstr>
      <vt:lpstr>Resolve 1 and 6</vt:lpstr>
      <vt:lpstr>Result of Resolve(1,6)</vt:lpstr>
      <vt:lpstr>Resolve 1 and 7</vt:lpstr>
      <vt:lpstr>Result of Resolve(1,7)</vt:lpstr>
      <vt:lpstr>Resolve 3 and 8</vt:lpstr>
      <vt:lpstr>Result of Resolve (3,8)</vt:lpstr>
      <vt:lpstr>Resolve 4 and 9</vt:lpstr>
      <vt:lpstr>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 Louis</dc:creator>
  <cp:lastModifiedBy>Sushil Louis</cp:lastModifiedBy>
  <cp:revision>273</cp:revision>
  <dcterms:created xsi:type="dcterms:W3CDTF">1601-01-01T00:00:00Z</dcterms:created>
  <dcterms:modified xsi:type="dcterms:W3CDTF">2013-11-06T19:41:07Z</dcterms:modified>
</cp:coreProperties>
</file>