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85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6D275B-D387-4196-8B00-C6BFC3672F20}">
          <p14:sldIdLst>
            <p14:sldId id="256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5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6"/>
            <p14:sldId id="287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28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http://www.cse.unr.edu/~sushil</a:t>
            </a:r>
            <a:endParaRPr lang="en-US" dirty="0" smtClean="0"/>
          </a:p>
          <a:p>
            <a:r>
              <a:rPr lang="en-US" dirty="0" smtClean="0"/>
              <a:t>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is a sound rule of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114800" cy="42214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Subsumes modus ponens</a:t>
            </a:r>
          </a:p>
          <a:p>
            <a:r>
              <a:rPr lang="en-US" sz="2400" dirty="0"/>
              <a:t>If</a:t>
            </a:r>
          </a:p>
          <a:p>
            <a:pPr lvl="1"/>
            <a:r>
              <a:rPr lang="en-US" dirty="0"/>
              <a:t>E1 V E2</a:t>
            </a:r>
          </a:p>
          <a:p>
            <a:pPr lvl="1"/>
            <a:r>
              <a:rPr lang="en-US" dirty="0"/>
              <a:t>!E2 V E3</a:t>
            </a:r>
          </a:p>
          <a:p>
            <a:r>
              <a:rPr lang="en-US" sz="2400" dirty="0"/>
              <a:t>Then</a:t>
            </a:r>
          </a:p>
          <a:p>
            <a:pPr lvl="1"/>
            <a:r>
              <a:rPr lang="en-US" dirty="0"/>
              <a:t>E1 V E3 logically </a:t>
            </a:r>
            <a:r>
              <a:rPr lang="en-US" dirty="0" smtClean="0"/>
              <a:t>follows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419600" cy="42976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>
                <a:sym typeface="Wingdings" pitchFamily="2" charset="2"/>
              </a:rPr>
              <a:t>Trivial Example 2</a:t>
            </a:r>
            <a:endParaRPr lang="en-US" sz="2000" dirty="0">
              <a:sym typeface="Wingdings" pitchFamily="2" charset="2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Feathers(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Feathers(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  Bird(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sym typeface="Wingdings" pitchFamily="2" charset="2"/>
              </a:rPr>
              <a:t>Rewrite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Feathers(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!Feathers(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 V Bird(</a:t>
            </a:r>
            <a:r>
              <a:rPr lang="en-US" sz="2000" dirty="0" err="1">
                <a:sym typeface="Wingdings" pitchFamily="2" charset="2"/>
              </a:rPr>
              <a:t>Squigs</a:t>
            </a:r>
            <a:r>
              <a:rPr lang="en-US" sz="2000" dirty="0">
                <a:sym typeface="Wingdings" pitchFamily="2" charset="2"/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Resolve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E1 V E2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Wingdings" pitchFamily="2" charset="2"/>
              </a:rPr>
              <a:t>!E2 V E3</a:t>
            </a:r>
          </a:p>
          <a:p>
            <a:pPr lvl="1">
              <a:lnSpc>
                <a:spcPct val="80000"/>
              </a:lnSpc>
            </a:pPr>
            <a:endParaRPr lang="en-US" sz="2000" dirty="0">
              <a:sym typeface="Wingdings" pitchFamily="2" charset="2"/>
            </a:endParaRPr>
          </a:p>
          <a:p>
            <a:r>
              <a:rPr lang="en-US" sz="2000" dirty="0" smtClean="0"/>
              <a:t>What are E1, E2, E3?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69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Resolutions proof by refutation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Assume that the negation of the theorem is T</a:t>
            </a:r>
          </a:p>
          <a:p>
            <a:r>
              <a:rPr lang="en-US" sz="2400" dirty="0"/>
              <a:t>Show that the axioms and the assumed negation of the Theorem leads to a contradiction</a:t>
            </a:r>
          </a:p>
          <a:p>
            <a:r>
              <a:rPr lang="en-US" sz="2400" dirty="0"/>
              <a:t>Conclude that the assumed negation of the theorem cannot be true because it leads to a contradiction</a:t>
            </a:r>
          </a:p>
          <a:p>
            <a:r>
              <a:rPr lang="en-US" sz="2400" dirty="0"/>
              <a:t>Conclude that the Theorem must be true because the assumed negation of the theorem cannot be true</a:t>
            </a:r>
          </a:p>
          <a:p>
            <a:r>
              <a:rPr lang="en-US" dirty="0" smtClean="0"/>
              <a:t>Trivial Example</a:t>
            </a:r>
          </a:p>
          <a:p>
            <a:pPr lvl="1"/>
            <a:r>
              <a:rPr lang="en-US" dirty="0"/>
              <a:t>Feathers(</a:t>
            </a:r>
            <a:r>
              <a:rPr lang="en-US" dirty="0" err="1"/>
              <a:t>squigs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 Bird(</a:t>
            </a:r>
            <a:r>
              <a:rPr lang="en-US" dirty="0" err="1">
                <a:sym typeface="Wingdings" pitchFamily="2" charset="2"/>
              </a:rPr>
              <a:t>squigs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Feathers(</a:t>
            </a:r>
            <a:r>
              <a:rPr lang="en-US" dirty="0" err="1" smtClean="0">
                <a:sym typeface="Wingdings" pitchFamily="2" charset="2"/>
              </a:rPr>
              <a:t>squigs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3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 proof by refutation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/>
            <a:r>
              <a:rPr lang="en-US" dirty="0"/>
              <a:t>Remove </a:t>
            </a:r>
            <a:r>
              <a:rPr lang="en-US" dirty="0">
                <a:sym typeface="Wingdings" pitchFamily="2" charset="2"/>
              </a:rPr>
              <a:t> and rewrite</a:t>
            </a:r>
          </a:p>
          <a:p>
            <a:pPr marL="990600" lvl="1" indent="-533400"/>
            <a:r>
              <a:rPr lang="en-US" dirty="0"/>
              <a:t>!Feathers(</a:t>
            </a:r>
            <a:r>
              <a:rPr lang="en-US" dirty="0" err="1"/>
              <a:t>squigs</a:t>
            </a:r>
            <a:r>
              <a:rPr lang="en-US" dirty="0"/>
              <a:t>) V Bird(</a:t>
            </a:r>
            <a:r>
              <a:rPr lang="en-US" dirty="0" err="1"/>
              <a:t>squigs</a:t>
            </a:r>
            <a:r>
              <a:rPr lang="en-US" dirty="0"/>
              <a:t>)</a:t>
            </a:r>
          </a:p>
          <a:p>
            <a:pPr marL="990600" lvl="1" indent="-533400"/>
            <a:r>
              <a:rPr lang="en-US" dirty="0"/>
              <a:t>Feathers(</a:t>
            </a:r>
            <a:r>
              <a:rPr lang="en-US" dirty="0" err="1"/>
              <a:t>squigs</a:t>
            </a:r>
            <a:r>
              <a:rPr lang="en-US" dirty="0"/>
              <a:t>)</a:t>
            </a:r>
          </a:p>
          <a:p>
            <a:pPr marL="609600" indent="-609600"/>
            <a:r>
              <a:rPr lang="en-US" dirty="0"/>
              <a:t>Add negation of theorem to be proven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dirty="0"/>
              <a:t>!Bird(</a:t>
            </a:r>
            <a:r>
              <a:rPr lang="en-US" dirty="0" err="1"/>
              <a:t>squigs</a:t>
            </a:r>
            <a:r>
              <a:rPr lang="en-US" dirty="0"/>
              <a:t>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dirty="0"/>
              <a:t>!Feathers(</a:t>
            </a:r>
            <a:r>
              <a:rPr lang="en-US" dirty="0" err="1"/>
              <a:t>squigs</a:t>
            </a:r>
            <a:r>
              <a:rPr lang="en-US" dirty="0"/>
              <a:t>) V Bird(</a:t>
            </a:r>
            <a:r>
              <a:rPr lang="en-US" dirty="0" err="1"/>
              <a:t>squigs</a:t>
            </a:r>
            <a:r>
              <a:rPr lang="en-US" dirty="0"/>
              <a:t>)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dirty="0"/>
              <a:t>Feathers(</a:t>
            </a:r>
            <a:r>
              <a:rPr lang="en-US" dirty="0" err="1"/>
              <a:t>squigs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4572000" cy="4590288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2200" dirty="0" smtClean="0"/>
              <a:t>RESOLVE</a:t>
            </a:r>
            <a:endParaRPr lang="en-US" sz="2200" dirty="0"/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dirty="0"/>
              <a:t>!Bird(</a:t>
            </a:r>
            <a:r>
              <a:rPr lang="en-US" sz="2200" dirty="0" err="1"/>
              <a:t>squigs</a:t>
            </a:r>
            <a:r>
              <a:rPr lang="en-US" sz="2200" dirty="0"/>
              <a:t>)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dirty="0"/>
              <a:t>!Feathers(</a:t>
            </a:r>
            <a:r>
              <a:rPr lang="en-US" sz="2200" dirty="0" err="1"/>
              <a:t>squigs</a:t>
            </a:r>
            <a:r>
              <a:rPr lang="en-US" sz="2200" dirty="0"/>
              <a:t>) V Bird(</a:t>
            </a:r>
            <a:r>
              <a:rPr lang="en-US" sz="2200" dirty="0" err="1"/>
              <a:t>squigs</a:t>
            </a:r>
            <a:r>
              <a:rPr lang="en-US" sz="2200" dirty="0"/>
              <a:t>)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dirty="0"/>
              <a:t>Feathers(</a:t>
            </a:r>
            <a:r>
              <a:rPr lang="en-US" sz="2200" dirty="0" err="1"/>
              <a:t>squigs</a:t>
            </a:r>
            <a:r>
              <a:rPr lang="en-US" sz="2200" dirty="0"/>
              <a:t>)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 dirty="0"/>
              <a:t>Bird(</a:t>
            </a:r>
            <a:r>
              <a:rPr lang="en-US" sz="2200" dirty="0" err="1"/>
              <a:t>squigs</a:t>
            </a:r>
            <a:r>
              <a:rPr lang="en-US" sz="2200" dirty="0"/>
              <a:t>)</a:t>
            </a:r>
          </a:p>
          <a:p>
            <a:pPr marL="609600" indent="-609600">
              <a:lnSpc>
                <a:spcPct val="80000"/>
              </a:lnSpc>
            </a:pPr>
            <a:r>
              <a:rPr lang="en-US" sz="2200" dirty="0"/>
              <a:t>Contradiction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200" b="1" dirty="0"/>
              <a:t>!Bird(</a:t>
            </a:r>
            <a:r>
              <a:rPr lang="en-US" sz="2200" b="1" dirty="0" err="1"/>
              <a:t>squigs</a:t>
            </a:r>
            <a:r>
              <a:rPr lang="en-US" sz="2200" b="1" dirty="0"/>
              <a:t>)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200" b="1" dirty="0"/>
              <a:t>Bird(</a:t>
            </a:r>
            <a:r>
              <a:rPr lang="en-US" sz="2200" b="1" dirty="0" err="1"/>
              <a:t>squigs</a:t>
            </a:r>
            <a:r>
              <a:rPr lang="en-US" sz="2200" b="1" dirty="0"/>
              <a:t>)</a:t>
            </a:r>
          </a:p>
          <a:p>
            <a:pPr marL="990600" lvl="1" indent="-533400">
              <a:lnSpc>
                <a:spcPct val="80000"/>
              </a:lnSpc>
            </a:pPr>
            <a:endParaRPr lang="en-US" sz="2200" dirty="0"/>
          </a:p>
          <a:p>
            <a:pPr marL="609600" indent="-609600">
              <a:lnSpc>
                <a:spcPct val="80000"/>
              </a:lnSpc>
            </a:pPr>
            <a:r>
              <a:rPr lang="en-US" sz="2200" dirty="0"/>
              <a:t>Contradiction! Therefore…Nil, </a:t>
            </a:r>
            <a:endParaRPr lang="en-US" sz="22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200" dirty="0" smtClean="0"/>
              <a:t>Therefore </a:t>
            </a:r>
            <a:r>
              <a:rPr lang="en-US" sz="2200" dirty="0"/>
              <a:t>!Bird(</a:t>
            </a:r>
            <a:r>
              <a:rPr lang="en-US" sz="2200" dirty="0" err="1"/>
              <a:t>squigs</a:t>
            </a:r>
            <a:r>
              <a:rPr lang="en-US" sz="2200" dirty="0"/>
              <a:t>) must be false, </a:t>
            </a:r>
            <a:endParaRPr lang="en-US" sz="2200" dirty="0" smtClean="0"/>
          </a:p>
          <a:p>
            <a:pPr marL="609600" indent="-609600">
              <a:lnSpc>
                <a:spcPct val="80000"/>
              </a:lnSpc>
            </a:pPr>
            <a:r>
              <a:rPr lang="en-US" sz="2200" dirty="0" smtClean="0"/>
              <a:t>Therefore     </a:t>
            </a:r>
            <a:r>
              <a:rPr lang="en-US" sz="2200" dirty="0"/>
              <a:t>Bird(</a:t>
            </a:r>
            <a:r>
              <a:rPr lang="en-US" sz="2200" dirty="0" err="1"/>
              <a:t>squigs</a:t>
            </a:r>
            <a:r>
              <a:rPr lang="en-US" sz="2200" dirty="0"/>
              <a:t>) must be true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6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74638"/>
            <a:ext cx="8610600" cy="1143000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imits of PL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proofs were examples of forward chaining in propositional logic</a:t>
            </a:r>
          </a:p>
          <a:p>
            <a:pPr lvl="1"/>
            <a:r>
              <a:rPr lang="en-US" dirty="0" smtClean="0"/>
              <a:t>Resolution is sound and complete</a:t>
            </a:r>
          </a:p>
          <a:p>
            <a:r>
              <a:rPr lang="en-US" dirty="0" smtClean="0"/>
              <a:t>There is also backward chaining</a:t>
            </a:r>
          </a:p>
          <a:p>
            <a:r>
              <a:rPr lang="en-US" dirty="0" smtClean="0"/>
              <a:t>We will look at both in the context of expert systems, </a:t>
            </a:r>
            <a:r>
              <a:rPr lang="en-US" dirty="0" smtClean="0"/>
              <a:t>later…</a:t>
            </a:r>
            <a:endParaRPr lang="en-US" dirty="0" smtClean="0"/>
          </a:p>
          <a:p>
            <a:r>
              <a:rPr lang="en-US" dirty="0" smtClean="0"/>
              <a:t>PL </a:t>
            </a:r>
            <a:r>
              <a:rPr lang="en-US" dirty="0" smtClean="0"/>
              <a:t>is painful. Why?</a:t>
            </a:r>
          </a:p>
          <a:p>
            <a:r>
              <a:rPr lang="en-US" dirty="0" smtClean="0"/>
              <a:t>Consider</a:t>
            </a:r>
          </a:p>
          <a:p>
            <a:pPr lvl="1"/>
            <a:r>
              <a:rPr lang="en-US" dirty="0" smtClean="0"/>
              <a:t>We cannot express “pits cause breezes neighboring squares”</a:t>
            </a:r>
          </a:p>
          <a:p>
            <a:pPr lvl="1"/>
            <a:r>
              <a:rPr lang="en-US" dirty="0" smtClean="0"/>
              <a:t>Instead: </a:t>
            </a:r>
          </a:p>
          <a:p>
            <a:pPr lvl="2"/>
            <a:r>
              <a:rPr lang="en-US" dirty="0" smtClean="0"/>
              <a:t>B[1,1] </a:t>
            </a:r>
            <a:r>
              <a:rPr lang="en-US" dirty="0" smtClean="0">
                <a:sym typeface="Wingdings" pitchFamily="2" charset="2"/>
              </a:rPr>
              <a:t> P[1,2] V P[2,1]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B[1,2]  ….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B[1,3]  …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….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ugh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frame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Effect axioms correspond to the transition model of </a:t>
            </a:r>
            <a:r>
              <a:rPr lang="en-US" dirty="0" err="1" smtClean="0"/>
              <a:t>Wworld</a:t>
            </a:r>
            <a:endParaRPr lang="en-US" dirty="0" smtClean="0"/>
          </a:p>
          <a:p>
            <a:r>
              <a:rPr lang="en-US" dirty="0" smtClean="0"/>
              <a:t>L[1,1]0 /\ FacingEast0 /\ Forward0 </a:t>
            </a:r>
            <a:r>
              <a:rPr lang="en-US" dirty="0" smtClean="0">
                <a:sym typeface="Wingdings" pitchFamily="2" charset="2"/>
              </a:rPr>
              <a:t>L[2,1]1 /\ !L[1,1]1</a:t>
            </a:r>
          </a:p>
          <a:p>
            <a:r>
              <a:rPr lang="en-US" dirty="0" smtClean="0">
                <a:sym typeface="Wingdings" pitchFamily="2" charset="2"/>
              </a:rPr>
              <a:t>If I am in L[1,1] at time 0 and facing east at time 0 and I act to move Forward at time 0 then </a:t>
            </a:r>
          </a:p>
          <a:p>
            <a:r>
              <a:rPr lang="en-US" dirty="0" smtClean="0">
                <a:sym typeface="Wingdings" pitchFamily="2" charset="2"/>
              </a:rPr>
              <a:t>I will be in L[2,1] at time 1 and I will not be in L[1,1] at time 1</a:t>
            </a:r>
          </a:p>
          <a:p>
            <a:pPr lvl="1"/>
            <a:r>
              <a:rPr lang="en-US" i="1" dirty="0" err="1">
                <a:sym typeface="Wingdings" pitchFamily="2" charset="2"/>
              </a:rPr>
              <a:t>Fluents</a:t>
            </a:r>
            <a:r>
              <a:rPr lang="en-US" b="1" i="1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refers to aspects of the world that change</a:t>
            </a:r>
          </a:p>
          <a:p>
            <a:pPr lvl="1"/>
            <a:r>
              <a:rPr lang="en-US" i="1" dirty="0" err="1">
                <a:sym typeface="Wingdings" pitchFamily="2" charset="2"/>
              </a:rPr>
              <a:t>Atemporal</a:t>
            </a:r>
            <a:r>
              <a:rPr lang="en-US" i="1" dirty="0">
                <a:sym typeface="Wingdings" pitchFamily="2" charset="2"/>
              </a:rPr>
              <a:t> variables</a:t>
            </a:r>
            <a:r>
              <a:rPr lang="en-US" b="1" i="1" dirty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do not need the superscript 0, 1, </a:t>
            </a:r>
            <a:r>
              <a:rPr lang="en-US" dirty="0" smtClean="0">
                <a:sym typeface="Wingdings" pitchFamily="2" charset="2"/>
              </a:rPr>
              <a:t>…</a:t>
            </a:r>
          </a:p>
          <a:p>
            <a:r>
              <a:rPr lang="en-US" dirty="0" smtClean="0">
                <a:sym typeface="Wingdings" pitchFamily="2" charset="2"/>
              </a:rPr>
              <a:t>Suppose now that I start and I move to L[2,1]</a:t>
            </a:r>
          </a:p>
          <a:p>
            <a:r>
              <a:rPr lang="en-US" dirty="0" smtClean="0">
                <a:sym typeface="Wingdings" pitchFamily="2" charset="2"/>
              </a:rPr>
              <a:t>If </a:t>
            </a:r>
            <a:r>
              <a:rPr lang="en-US" dirty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Ask if I am in L[2,1]  can prove it</a:t>
            </a:r>
          </a:p>
          <a:p>
            <a:r>
              <a:rPr lang="en-US" dirty="0" smtClean="0">
                <a:sym typeface="Wingdings" pitchFamily="2" charset="2"/>
              </a:rPr>
              <a:t>If I Ask do I have arrow in L[2,1] I cannot prove or disprove it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 need to represent everything that remains unchanged in KB as a result of the action Forward (or any other action sentence)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Ugh, I have to represent  (have sentences) for </a:t>
            </a:r>
            <a:r>
              <a:rPr lang="en-US" b="1" dirty="0" smtClean="0">
                <a:sym typeface="Wingdings" pitchFamily="2" charset="2"/>
              </a:rPr>
              <a:t>every</a:t>
            </a:r>
            <a:r>
              <a:rPr lang="en-US" dirty="0" smtClean="0">
                <a:sym typeface="Wingdings" pitchFamily="2" charset="2"/>
              </a:rPr>
              <a:t> thing that changes  this is the </a:t>
            </a:r>
            <a:r>
              <a:rPr lang="en-US" smtClean="0">
                <a:sym typeface="Wingdings" pitchFamily="2" charset="2"/>
              </a:rPr>
              <a:t>frame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600200"/>
            <a:ext cx="82200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98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order logic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1728788"/>
            <a:ext cx="827722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42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Logics: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114800"/>
            <a:ext cx="7620000" cy="2286000"/>
          </a:xfrm>
        </p:spPr>
        <p:txBody>
          <a:bodyPr/>
          <a:lstStyle/>
          <a:p>
            <a:r>
              <a:rPr lang="en-US" dirty="0" smtClean="0"/>
              <a:t>For each logic (language)</a:t>
            </a:r>
          </a:p>
          <a:p>
            <a:pPr lvl="1"/>
            <a:r>
              <a:rPr lang="en-US" dirty="0" smtClean="0"/>
              <a:t>What are the sound rules of inference?</a:t>
            </a:r>
          </a:p>
          <a:p>
            <a:pPr lvl="1"/>
            <a:r>
              <a:rPr lang="en-US" dirty="0" smtClean="0"/>
              <a:t>Are they complete?</a:t>
            </a:r>
          </a:p>
          <a:p>
            <a:pPr lvl="1"/>
            <a:r>
              <a:rPr lang="en-US" dirty="0" smtClean="0"/>
              <a:t>What is the complexity of finding proofs?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14450"/>
            <a:ext cx="81343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8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143000"/>
            <a:ext cx="4572000" cy="242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733800"/>
            <a:ext cx="87058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438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sentences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357438"/>
            <a:ext cx="80391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7620000" cy="3581400"/>
          </a:xfrm>
        </p:spPr>
        <p:txBody>
          <a:bodyPr/>
          <a:lstStyle/>
          <a:p>
            <a:r>
              <a:rPr lang="en-US" dirty="0" smtClean="0"/>
              <a:t>So we can use the domain independent inference engine to </a:t>
            </a:r>
          </a:p>
          <a:p>
            <a:pPr lvl="1"/>
            <a:r>
              <a:rPr lang="en-US" dirty="0" smtClean="0"/>
              <a:t>Diagnose disease</a:t>
            </a:r>
          </a:p>
          <a:p>
            <a:pPr lvl="1"/>
            <a:r>
              <a:rPr lang="en-US" dirty="0" smtClean="0"/>
              <a:t>Configure complex mainframes</a:t>
            </a:r>
          </a:p>
          <a:p>
            <a:pPr lvl="1"/>
            <a:r>
              <a:rPr lang="en-US" dirty="0" smtClean="0"/>
              <a:t>Tech support</a:t>
            </a:r>
          </a:p>
          <a:p>
            <a:pPr lvl="1"/>
            <a:r>
              <a:rPr lang="en-US" dirty="0" err="1" smtClean="0"/>
              <a:t>Wumpus</a:t>
            </a:r>
            <a:r>
              <a:rPr lang="en-US" dirty="0" smtClean="0"/>
              <a:t> world navigation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The knowledge base is a set of sentences in a formal language that supports sound rules of inference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371600"/>
            <a:ext cx="64198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Here’s a(</a:t>
            </a:r>
            <a:r>
              <a:rPr lang="en-US" dirty="0" err="1" smtClean="0"/>
              <a:t>nother</a:t>
            </a:r>
            <a:r>
              <a:rPr lang="en-US" dirty="0" smtClean="0"/>
              <a:t>)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Objects + Variables == Terms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Terms + Predicates == Atomic Formulas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Atomic formulas + negation == Literals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Literals + Connectives + quantifiers == </a:t>
            </a:r>
            <a:r>
              <a:rPr lang="en-US" sz="2800" dirty="0" err="1"/>
              <a:t>wffs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Well formed formulas (</a:t>
            </a:r>
            <a:r>
              <a:rPr lang="en-US" sz="2800" dirty="0" err="1"/>
              <a:t>wffs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Sentences (all variables bound)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A(x)[Feathers(x) V !Feathers(y)]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Y is not bound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Objects in a world correspond to object symbols in logic</a:t>
            </a:r>
          </a:p>
          <a:p>
            <a:r>
              <a:rPr lang="en-US" sz="2400" dirty="0"/>
              <a:t>Relations in a world correspond to predicates in logic</a:t>
            </a:r>
          </a:p>
          <a:p>
            <a:endParaRPr lang="en-US" sz="2400" dirty="0"/>
          </a:p>
          <a:p>
            <a:r>
              <a:rPr lang="en-US" sz="2400" dirty="0"/>
              <a:t>Interpretation: Full accounting of the correspondence between objects and object symbols and between relations and predicates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Universal</a:t>
            </a:r>
          </a:p>
          <a:p>
            <a:pPr lvl="1"/>
            <a:r>
              <a:rPr lang="en-US" sz="2400" dirty="0"/>
              <a:t>A(x</a:t>
            </a:r>
            <a:r>
              <a:rPr lang="en-US" sz="2400" dirty="0" smtClean="0"/>
              <a:t>)[</a:t>
            </a:r>
            <a:r>
              <a:rPr lang="en-US" sz="2400" dirty="0" err="1" smtClean="0"/>
              <a:t>UNRStudent</a:t>
            </a:r>
            <a:r>
              <a:rPr lang="en-US" sz="2400" dirty="0" smtClean="0"/>
              <a:t>(x</a:t>
            </a:r>
            <a:r>
              <a:rPr lang="en-US" sz="2400" dirty="0"/>
              <a:t>)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 smtClean="0">
                <a:sym typeface="Wingdings" pitchFamily="2" charset="2"/>
              </a:rPr>
              <a:t>Smart(x</a:t>
            </a:r>
            <a:r>
              <a:rPr lang="en-US" sz="2400" dirty="0">
                <a:sym typeface="Wingdings" pitchFamily="2" charset="2"/>
              </a:rPr>
              <a:t>)]</a:t>
            </a:r>
          </a:p>
          <a:p>
            <a:pPr lvl="1"/>
            <a:r>
              <a:rPr lang="en-US" sz="2400" dirty="0">
                <a:sym typeface="Wingdings" pitchFamily="2" charset="2"/>
              </a:rPr>
              <a:t>If the above expression is true it implies that you get a true expression when you substitute any object for x inside the square </a:t>
            </a:r>
            <a:r>
              <a:rPr lang="en-US" sz="2400" dirty="0" smtClean="0">
                <a:sym typeface="Wingdings" pitchFamily="2" charset="2"/>
              </a:rPr>
              <a:t>brackets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Common Issue: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Typically  is the main connective with A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A(x) [</a:t>
            </a:r>
            <a:r>
              <a:rPr lang="en-US" sz="2200" dirty="0" err="1" smtClean="0">
                <a:sym typeface="Wingdings" pitchFamily="2" charset="2"/>
              </a:rPr>
              <a:t>UNRStudent</a:t>
            </a:r>
            <a:r>
              <a:rPr lang="en-US" sz="2200" dirty="0" smtClean="0">
                <a:sym typeface="Wingdings" pitchFamily="2" charset="2"/>
              </a:rPr>
              <a:t>(x) /\ Smart(x)]</a:t>
            </a:r>
          </a:p>
          <a:p>
            <a:pPr lvl="2"/>
            <a:r>
              <a:rPr lang="en-US" sz="2200" dirty="0" smtClean="0">
                <a:sym typeface="Wingdings" pitchFamily="2" charset="2"/>
              </a:rPr>
              <a:t>Everyone is at UNR and Everyone is Smart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32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Existential</a:t>
            </a:r>
          </a:p>
          <a:p>
            <a:pPr lvl="1"/>
            <a:r>
              <a:rPr lang="en-US" sz="2400" dirty="0"/>
              <a:t>E(x) </a:t>
            </a:r>
            <a:r>
              <a:rPr lang="en-US" sz="2400" dirty="0" smtClean="0"/>
              <a:t>[</a:t>
            </a:r>
            <a:r>
              <a:rPr lang="en-US" sz="2400" dirty="0" err="1" smtClean="0"/>
              <a:t>UNLVStudent</a:t>
            </a:r>
            <a:r>
              <a:rPr lang="en-US" sz="2400" dirty="0" smtClean="0"/>
              <a:t>(x) /\ Smart(x)]</a:t>
            </a:r>
            <a:endParaRPr lang="en-US" sz="2400" dirty="0"/>
          </a:p>
          <a:p>
            <a:pPr lvl="1"/>
            <a:r>
              <a:rPr lang="en-US" sz="2400" dirty="0"/>
              <a:t>There exists at least one object substitutable for x inside the square brackets that makes </a:t>
            </a:r>
            <a:r>
              <a:rPr lang="en-US" sz="2400" dirty="0" smtClean="0"/>
              <a:t>the sentence true</a:t>
            </a:r>
          </a:p>
          <a:p>
            <a:pPr lvl="1"/>
            <a:r>
              <a:rPr lang="en-US" sz="2400" dirty="0" smtClean="0"/>
              <a:t>Common issue</a:t>
            </a:r>
          </a:p>
          <a:p>
            <a:pPr lvl="1"/>
            <a:r>
              <a:rPr lang="en-US" sz="2400" dirty="0" smtClean="0"/>
              <a:t>/\ is the main connective with E</a:t>
            </a:r>
          </a:p>
          <a:p>
            <a:pPr lvl="1"/>
            <a:r>
              <a:rPr lang="en-US" sz="2400" dirty="0" smtClean="0"/>
              <a:t>Typically not </a:t>
            </a:r>
            <a:r>
              <a:rPr lang="en-US" sz="2400" dirty="0" smtClean="0">
                <a:sym typeface="Wingdings" pitchFamily="2" charset="2"/>
              </a:rPr>
              <a:t>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E(x) [</a:t>
            </a:r>
            <a:r>
              <a:rPr lang="en-US" sz="2400" dirty="0" err="1" smtClean="0">
                <a:sym typeface="Wingdings" pitchFamily="2" charset="2"/>
              </a:rPr>
              <a:t>UNLVStudent</a:t>
            </a:r>
            <a:r>
              <a:rPr lang="en-US" sz="2400" dirty="0" smtClean="0">
                <a:sym typeface="Wingdings" pitchFamily="2" charset="2"/>
              </a:rPr>
              <a:t>(x)  Smart(x)]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Is true if there is anyone not at UNLV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8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7620000" cy="304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67341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52750"/>
            <a:ext cx="596265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380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400" y="228600"/>
            <a:ext cx="8915400" cy="1143000"/>
          </a:xfrm>
        </p:spPr>
        <p:txBody>
          <a:bodyPr/>
          <a:lstStyle/>
          <a:p>
            <a:r>
              <a:rPr lang="en-US" dirty="0" smtClean="0"/>
              <a:t>Marcus intuition for informal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480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Man(</a:t>
            </a:r>
            <a:r>
              <a:rPr lang="en-US" sz="2400" dirty="0" err="1"/>
              <a:t>marcus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err="1"/>
              <a:t>Pompein</a:t>
            </a:r>
            <a:r>
              <a:rPr lang="en-US" sz="2400" dirty="0"/>
              <a:t>(</a:t>
            </a:r>
            <a:r>
              <a:rPr lang="en-US" sz="2400" dirty="0" err="1"/>
              <a:t>marcus</a:t>
            </a:r>
            <a:r>
              <a:rPr lang="en-US" sz="24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Born(</a:t>
            </a:r>
            <a:r>
              <a:rPr lang="en-US" sz="2400" dirty="0" err="1"/>
              <a:t>marcus</a:t>
            </a:r>
            <a:r>
              <a:rPr lang="en-US" sz="2400" dirty="0"/>
              <a:t>, 40)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A(x) [man(x) </a:t>
            </a:r>
            <a:r>
              <a:rPr lang="en-US" sz="2400" dirty="0">
                <a:sym typeface="Wingdings" pitchFamily="2" charset="2"/>
              </a:rPr>
              <a:t>mortal(x)]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pitchFamily="2" charset="2"/>
              </a:rPr>
              <a:t>Erupted(Volcano, 79)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pitchFamily="2" charset="2"/>
              </a:rPr>
              <a:t>A(x) [</a:t>
            </a:r>
            <a:r>
              <a:rPr lang="en-US" sz="2400" dirty="0" err="1">
                <a:sym typeface="Wingdings" pitchFamily="2" charset="2"/>
              </a:rPr>
              <a:t>Pompein</a:t>
            </a:r>
            <a:r>
              <a:rPr lang="en-US" sz="2400" dirty="0">
                <a:sym typeface="Wingdings" pitchFamily="2" charset="2"/>
              </a:rPr>
              <a:t>(x)  </a:t>
            </a:r>
            <a:r>
              <a:rPr lang="en-US" sz="2400" dirty="0" smtClean="0">
                <a:sym typeface="Wingdings" pitchFamily="2" charset="2"/>
              </a:rPr>
              <a:t>Died(x</a:t>
            </a:r>
            <a:r>
              <a:rPr lang="en-US" sz="2400" dirty="0">
                <a:sym typeface="Wingdings" pitchFamily="2" charset="2"/>
              </a:rPr>
              <a:t>, 79)]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pitchFamily="2" charset="2"/>
              </a:rPr>
              <a:t>A(x) A(t1) A(t2) [mortal(x) &amp; born(x, t1) &amp; </a:t>
            </a:r>
            <a:r>
              <a:rPr lang="en-US" sz="2400" dirty="0" err="1">
                <a:sym typeface="Wingdings" pitchFamily="2" charset="2"/>
              </a:rPr>
              <a:t>gt</a:t>
            </a:r>
            <a:r>
              <a:rPr lang="en-US" sz="2400" dirty="0">
                <a:sym typeface="Wingdings" pitchFamily="2" charset="2"/>
              </a:rPr>
              <a:t>(t2 – t1, 150)  </a:t>
            </a:r>
            <a:r>
              <a:rPr lang="en-US" sz="2400" dirty="0" smtClean="0">
                <a:sym typeface="Wingdings" pitchFamily="2" charset="2"/>
              </a:rPr>
              <a:t>Dead(x</a:t>
            </a:r>
            <a:r>
              <a:rPr lang="en-US" sz="2400" dirty="0">
                <a:sym typeface="Wingdings" pitchFamily="2" charset="2"/>
              </a:rPr>
              <a:t>, t2)]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Now = </a:t>
            </a:r>
            <a:r>
              <a:rPr lang="en-US" sz="2400" dirty="0" smtClean="0"/>
              <a:t>2013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Is Marcus alive?</a:t>
            </a:r>
            <a:r>
              <a:rPr lang="en-US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That </a:t>
            </a:r>
            <a:r>
              <a:rPr lang="en-US" dirty="0" smtClean="0"/>
              <a:t>is, </a:t>
            </a:r>
            <a:r>
              <a:rPr lang="en-US" dirty="0" smtClean="0"/>
              <a:t>what is the truth of: !</a:t>
            </a:r>
            <a:r>
              <a:rPr lang="en-US" dirty="0" smtClean="0"/>
              <a:t>Alive</a:t>
            </a:r>
            <a:r>
              <a:rPr lang="en-US" dirty="0" smtClean="0"/>
              <a:t>(Marcus, Now) 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That is, what is the truth of: Dead(Marcus, Now)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90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a couple more 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/>
              <a:t>Man(</a:t>
            </a:r>
            <a:r>
              <a:rPr lang="en-US" sz="2400" dirty="0" err="1"/>
              <a:t>marcus</a:t>
            </a:r>
            <a:r>
              <a:rPr lang="en-US" sz="2400" dirty="0"/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err="1"/>
              <a:t>Pompein</a:t>
            </a:r>
            <a:r>
              <a:rPr lang="en-US" sz="2400" dirty="0"/>
              <a:t>(</a:t>
            </a:r>
            <a:r>
              <a:rPr lang="en-US" sz="2400" dirty="0" err="1"/>
              <a:t>marcus</a:t>
            </a:r>
            <a:r>
              <a:rPr lang="en-US" sz="2400" dirty="0"/>
              <a:t>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/>
              <a:t>Born(</a:t>
            </a:r>
            <a:r>
              <a:rPr lang="en-US" sz="2400" dirty="0" err="1"/>
              <a:t>marcus</a:t>
            </a:r>
            <a:r>
              <a:rPr lang="en-US" sz="2400" dirty="0"/>
              <a:t>, 40)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/>
              <a:t>A(x) [man(x) </a:t>
            </a:r>
            <a:r>
              <a:rPr lang="en-US" sz="2400" dirty="0">
                <a:sym typeface="Wingdings" pitchFamily="2" charset="2"/>
              </a:rPr>
              <a:t>mortal(x)]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sym typeface="Wingdings" pitchFamily="2" charset="2"/>
              </a:rPr>
              <a:t>Erupted(Volcano, 79)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sym typeface="Wingdings" pitchFamily="2" charset="2"/>
              </a:rPr>
              <a:t>A(x) [</a:t>
            </a:r>
            <a:r>
              <a:rPr lang="en-US" sz="2400" dirty="0" err="1">
                <a:sym typeface="Wingdings" pitchFamily="2" charset="2"/>
              </a:rPr>
              <a:t>Pompein</a:t>
            </a:r>
            <a:r>
              <a:rPr lang="en-US" sz="2400" dirty="0">
                <a:sym typeface="Wingdings" pitchFamily="2" charset="2"/>
              </a:rPr>
              <a:t>(x)  died(x, 79)]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sym typeface="Wingdings" pitchFamily="2" charset="2"/>
              </a:rPr>
              <a:t>A(x) A(t1) A(t2) [mortal(x) &amp; born(x, t1) &amp; </a:t>
            </a:r>
            <a:r>
              <a:rPr lang="en-US" sz="2400" dirty="0" err="1">
                <a:sym typeface="Wingdings" pitchFamily="2" charset="2"/>
              </a:rPr>
              <a:t>gt</a:t>
            </a:r>
            <a:r>
              <a:rPr lang="en-US" sz="2400" dirty="0">
                <a:sym typeface="Wingdings" pitchFamily="2" charset="2"/>
              </a:rPr>
              <a:t>(t2 – t1, 150)  dead(x, t2)]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/>
              <a:t>Now = </a:t>
            </a:r>
            <a:r>
              <a:rPr lang="en-US" sz="2400" dirty="0" smtClean="0"/>
              <a:t>2013</a:t>
            </a:r>
            <a:endParaRPr lang="en-US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/>
              <a:t>A(x) A(t) </a:t>
            </a:r>
            <a:r>
              <a:rPr lang="en-US" sz="2400" dirty="0" smtClean="0"/>
              <a:t>[!</a:t>
            </a:r>
            <a:r>
              <a:rPr lang="en-US" sz="2400" dirty="0" smtClean="0">
                <a:sym typeface="Wingdings" pitchFamily="2" charset="2"/>
              </a:rPr>
              <a:t>dead(x</a:t>
            </a:r>
            <a:r>
              <a:rPr lang="en-US" sz="2400" dirty="0">
                <a:sym typeface="Wingdings" pitchFamily="2" charset="2"/>
              </a:rPr>
              <a:t>, t)  </a:t>
            </a:r>
            <a:r>
              <a:rPr lang="en-US" sz="2400" dirty="0" smtClean="0">
                <a:sym typeface="Wingdings" pitchFamily="2" charset="2"/>
              </a:rPr>
              <a:t>alive(x</a:t>
            </a:r>
            <a:r>
              <a:rPr lang="en-US" sz="2400" dirty="0">
                <a:sym typeface="Wingdings" pitchFamily="2" charset="2"/>
              </a:rPr>
              <a:t>, t</a:t>
            </a:r>
            <a:r>
              <a:rPr lang="en-US" sz="2400" dirty="0" smtClean="0">
                <a:sym typeface="Wingdings" pitchFamily="2" charset="2"/>
              </a:rPr>
              <a:t>)]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 smtClean="0">
                <a:sym typeface="Wingdings" pitchFamily="2" charset="2"/>
              </a:rPr>
              <a:t>A(x)A(t)  [alive(x, t)  !dead(x, t)]</a:t>
            </a:r>
            <a:endParaRPr lang="en-US" sz="2400" dirty="0"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 dirty="0">
                <a:sym typeface="Wingdings" pitchFamily="2" charset="2"/>
              </a:rPr>
              <a:t>A(x)A(t1) A(2)[died(x, t1) &amp; </a:t>
            </a:r>
            <a:r>
              <a:rPr lang="en-US" sz="2400" dirty="0" err="1">
                <a:sym typeface="Wingdings" pitchFamily="2" charset="2"/>
              </a:rPr>
              <a:t>gt</a:t>
            </a:r>
            <a:r>
              <a:rPr lang="en-US" sz="2400" dirty="0">
                <a:sym typeface="Wingdings" pitchFamily="2" charset="2"/>
              </a:rPr>
              <a:t>(t2, t1)  dead(x, t2</a:t>
            </a:r>
            <a:r>
              <a:rPr lang="en-US" sz="2400" dirty="0" smtClean="0">
                <a:sym typeface="Wingdings" pitchFamily="2" charset="2"/>
              </a:rPr>
              <a:t>)]</a:t>
            </a:r>
            <a:endParaRPr lang="en-US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61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a resolution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deduced that Marcus was not alive</a:t>
            </a:r>
          </a:p>
          <a:p>
            <a:r>
              <a:rPr lang="en-US" dirty="0" smtClean="0"/>
              <a:t>We used a variety of rules and bound variables to literals</a:t>
            </a:r>
          </a:p>
          <a:p>
            <a:r>
              <a:rPr lang="en-US" dirty="0" smtClean="0"/>
              <a:t>Search for rules and bindings </a:t>
            </a:r>
          </a:p>
          <a:p>
            <a:pPr lvl="1"/>
            <a:r>
              <a:rPr lang="en-US" dirty="0" smtClean="0"/>
              <a:t>Guided by what we were trying to prove</a:t>
            </a:r>
          </a:p>
          <a:p>
            <a:pPr lvl="1"/>
            <a:r>
              <a:rPr lang="en-US" dirty="0" smtClean="0"/>
              <a:t>Looking for sentences that involved Alive</a:t>
            </a:r>
          </a:p>
          <a:p>
            <a:r>
              <a:rPr lang="en-US" dirty="0" smtClean="0"/>
              <a:t>Ensure you understand the proof for </a:t>
            </a:r>
            <a:r>
              <a:rPr lang="en-US" dirty="0" err="1" smtClean="0"/>
              <a:t>Wumpus</a:t>
            </a:r>
            <a:r>
              <a:rPr lang="en-US" dirty="0" smtClean="0"/>
              <a:t> world that proves that there is no pit in [1,2] and no pit in [2,1]</a:t>
            </a:r>
          </a:p>
          <a:p>
            <a:endParaRPr lang="en-US" dirty="0"/>
          </a:p>
          <a:p>
            <a:r>
              <a:rPr lang="en-US" dirty="0" smtClean="0"/>
              <a:t>It would be far simpler for search to find proofs if we had a smaller branching factor for our search procedure</a:t>
            </a:r>
          </a:p>
          <a:p>
            <a:pPr lvl="1"/>
            <a:r>
              <a:rPr lang="en-US" dirty="0" smtClean="0"/>
              <a:t>Use the single resolution rule in searching for proof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85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Resolutions proof by refutation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Assume that the negation of the theorem </a:t>
            </a:r>
            <a:r>
              <a:rPr lang="en-US" sz="2400" dirty="0" smtClean="0"/>
              <a:t>(sentence you are trying to prove) is </a:t>
            </a:r>
            <a:r>
              <a:rPr lang="en-US" sz="2400" dirty="0"/>
              <a:t>T</a:t>
            </a:r>
          </a:p>
          <a:p>
            <a:r>
              <a:rPr lang="en-US" sz="2400" dirty="0"/>
              <a:t>Show that the </a:t>
            </a:r>
            <a:r>
              <a:rPr lang="en-US" sz="2400" dirty="0" smtClean="0"/>
              <a:t>sentences </a:t>
            </a:r>
            <a:r>
              <a:rPr lang="en-US" sz="2400" dirty="0"/>
              <a:t>and the assumed negation of the Theorem leads to a contradiction</a:t>
            </a:r>
          </a:p>
          <a:p>
            <a:r>
              <a:rPr lang="en-US" sz="2400" dirty="0"/>
              <a:t>Conclude that the assumed negation of the theorem cannot be true because it leads to a contradiction</a:t>
            </a:r>
          </a:p>
          <a:p>
            <a:r>
              <a:rPr lang="en-US" sz="2400" dirty="0"/>
              <a:t>Conclude that the Theorem must be true because the assumed negation of the theorem cannot be true</a:t>
            </a:r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Sentences must be in a specific form: “Clause form”</a:t>
            </a:r>
          </a:p>
          <a:p>
            <a:pPr lvl="1"/>
            <a:r>
              <a:rPr lang="en-US" dirty="0" smtClean="0"/>
              <a:t>Once you put all your sentences in clause form, you cleverly keep applying the resolution rule until you get a contradiction (nil)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6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implications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negations down to the atomic formula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existential quantifiers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Rename variables so that no two variables are the same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Universal quantifiers to the left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Move disjunctions down to the literals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conjunctions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Rename all variables so that no two variables are the same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400"/>
              <a:t>Eliminate Universal quantifiers</a:t>
            </a:r>
          </a:p>
        </p:txBody>
      </p:sp>
    </p:spTree>
    <p:extLst>
      <p:ext uri="{BB962C8B-B14F-4D97-AF65-F5344CB8AC3E}">
        <p14:creationId xmlns:p14="http://schemas.microsoft.com/office/powerpoint/2010/main" val="175352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Logics are formal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Defines legal sentences in language</a:t>
            </a:r>
          </a:p>
          <a:p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Defines the meaning of sentences – truth value</a:t>
            </a:r>
          </a:p>
          <a:p>
            <a:r>
              <a:rPr lang="en-US" dirty="0" smtClean="0"/>
              <a:t>Inference generates new sentences from KB</a:t>
            </a:r>
          </a:p>
          <a:p>
            <a:pPr lvl="1"/>
            <a:r>
              <a:rPr lang="en-US" dirty="0" smtClean="0"/>
              <a:t>Entailment means that one thing </a:t>
            </a:r>
            <a:r>
              <a:rPr lang="en-US" b="1" dirty="0" smtClean="0"/>
              <a:t>follows from</a:t>
            </a:r>
            <a:r>
              <a:rPr lang="en-US" dirty="0" smtClean="0"/>
              <a:t> another</a:t>
            </a:r>
          </a:p>
          <a:p>
            <a:pPr lvl="2"/>
            <a:r>
              <a:rPr lang="en-US" dirty="0" smtClean="0"/>
              <a:t>KB</a:t>
            </a:r>
          </a:p>
          <a:p>
            <a:pPr lvl="3"/>
            <a:r>
              <a:rPr lang="en-US" dirty="0" smtClean="0"/>
              <a:t>Red sox won and</a:t>
            </a:r>
          </a:p>
          <a:p>
            <a:pPr lvl="3"/>
            <a:r>
              <a:rPr lang="en-US" dirty="0" smtClean="0"/>
              <a:t>Cardinals won</a:t>
            </a:r>
          </a:p>
          <a:p>
            <a:pPr lvl="3"/>
            <a:r>
              <a:rPr lang="en-US" dirty="0" smtClean="0"/>
              <a:t>Entails</a:t>
            </a:r>
          </a:p>
          <a:p>
            <a:pPr lvl="3"/>
            <a:r>
              <a:rPr lang="en-US" dirty="0" smtClean="0"/>
              <a:t>Cardinals won</a:t>
            </a:r>
          </a:p>
          <a:p>
            <a:pPr lvl="1"/>
            <a:r>
              <a:rPr lang="en-US" dirty="0" smtClean="0"/>
              <a:t>Models. m is a model of alpha if alpha is true in m’s world</a:t>
            </a:r>
          </a:p>
          <a:p>
            <a:pPr lvl="1"/>
            <a:r>
              <a:rPr lang="en-US" dirty="0" smtClean="0"/>
              <a:t>M(alpha) set of all models of alpha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90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A(x)[Brick(x) </a:t>
            </a:r>
            <a:r>
              <a:rPr lang="en-US">
                <a:sym typeface="Wingdings" pitchFamily="2" charset="2"/>
              </a:rPr>
              <a:t> (E(y) [On (x, y) &amp; !Pyramid(y)] &amp; !E(y)[On(x, y) &amp; On(y, x)] &amp;A(y)[!Brick(y)  !Equal(x, y)])]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302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Eliminate Implication</a:t>
            </a:r>
          </a:p>
          <a:p>
            <a:r>
              <a:rPr lang="en-US"/>
              <a:t>A(x)[!Brick(x) </a:t>
            </a:r>
            <a:r>
              <a:rPr lang="en-US"/>
              <a:t>V </a:t>
            </a:r>
            <a:r>
              <a:rPr lang="en-US" smtClean="0"/>
              <a:t>(E(y</a:t>
            </a:r>
            <a:r>
              <a:rPr lang="en-US"/>
              <a:t>)[On(x, y) &amp;!Pyramid(y)]  </a:t>
            </a:r>
            <a:r>
              <a:rPr lang="en-US"/>
              <a:t>&amp;   </a:t>
            </a:r>
            <a:r>
              <a:rPr lang="en-US" smtClean="0"/>
              <a:t>                        </a:t>
            </a:r>
            <a:r>
              <a:rPr lang="en-US"/>
              <a:t>!E(y)[On(x, y) &amp; On(y, x</a:t>
            </a:r>
            <a:r>
              <a:rPr lang="en-US"/>
              <a:t>)]  </a:t>
            </a:r>
            <a:r>
              <a:rPr lang="en-US" smtClean="0"/>
              <a:t> </a:t>
            </a:r>
            <a:r>
              <a:rPr lang="en-US"/>
              <a:t>&amp;  </a:t>
            </a:r>
            <a:r>
              <a:rPr lang="en-US" smtClean="0"/>
              <a:t> </a:t>
            </a:r>
            <a:r>
              <a:rPr lang="en-US"/>
              <a:t>A(y)[Brick(y) V !Equal(x, y)])]</a:t>
            </a:r>
          </a:p>
        </p:txBody>
      </p:sp>
    </p:spTree>
    <p:extLst>
      <p:ext uri="{BB962C8B-B14F-4D97-AF65-F5344CB8AC3E}">
        <p14:creationId xmlns:p14="http://schemas.microsoft.com/office/powerpoint/2010/main" val="4156641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negation down to the atomic formulas</a:t>
            </a:r>
          </a:p>
          <a:p>
            <a:r>
              <a:rPr lang="en-US"/>
              <a:t>!A(x) [Exp(x)] </a:t>
            </a:r>
            <a:r>
              <a:rPr lang="en-US">
                <a:sym typeface="Wingdings" pitchFamily="2" charset="2"/>
              </a:rPr>
              <a:t> E(x)[!Exp(x)]</a:t>
            </a:r>
          </a:p>
          <a:p>
            <a:r>
              <a:rPr lang="en-US">
                <a:sym typeface="Wingdings" pitchFamily="2" charset="2"/>
              </a:rPr>
              <a:t>!E(x) [Exp(x)]  A(x)[!Exp(x)]</a:t>
            </a:r>
          </a:p>
          <a:p>
            <a:r>
              <a:rPr lang="en-US"/>
              <a:t>A(x)[!Brick(x) V                                (E(y)[On(x, y) &amp;!Pyramid(y)]  &amp;                            A(y)[!(On(x, y) &amp; On(y, x))]    &amp;                               A(y)[Brick(y) V !Equal(x, y)])]</a:t>
            </a:r>
          </a:p>
        </p:txBody>
      </p:sp>
    </p:spTree>
    <p:extLst>
      <p:ext uri="{BB962C8B-B14F-4D97-AF65-F5344CB8AC3E}">
        <p14:creationId xmlns:p14="http://schemas.microsoft.com/office/powerpoint/2010/main" val="1504666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 cont’d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A(x)[!Brick(x) V                                (E(y)[On(x, y) &amp;!Pyramid(y)]  &amp;                            A(y)[!On(x, y) V !On(y, x)]    &amp;                               A(y)[Brick(y) V !Equal(x, y)])]</a:t>
            </a:r>
          </a:p>
        </p:txBody>
      </p:sp>
    </p:spTree>
    <p:extLst>
      <p:ext uri="{BB962C8B-B14F-4D97-AF65-F5344CB8AC3E}">
        <p14:creationId xmlns:p14="http://schemas.microsoft.com/office/powerpoint/2010/main" val="19597905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3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existential quantifiers</a:t>
            </a:r>
          </a:p>
          <a:p>
            <a:r>
              <a:rPr lang="en-US"/>
              <a:t>E(x)[On(x, y) &amp; !Pyramid(y)]</a:t>
            </a:r>
          </a:p>
          <a:p>
            <a:endParaRPr lang="en-US"/>
          </a:p>
          <a:p>
            <a:r>
              <a:rPr lang="en-US"/>
              <a:t>On(x, Magic(x)) &amp; !Pyramid(Magic(x))</a:t>
            </a:r>
          </a:p>
          <a:p>
            <a:r>
              <a:rPr lang="en-US"/>
              <a:t>Magic is a </a:t>
            </a:r>
            <a:r>
              <a:rPr lang="en-US" b="1"/>
              <a:t>Skolem</a:t>
            </a:r>
            <a:r>
              <a:rPr lang="en-US"/>
              <a:t> function, </a:t>
            </a:r>
          </a:p>
          <a:p>
            <a:r>
              <a:rPr lang="en-US"/>
              <a:t>On(x, Support(x)) &amp; !Pyramid(Support(x))</a:t>
            </a:r>
          </a:p>
        </p:txBody>
      </p:sp>
    </p:spTree>
    <p:extLst>
      <p:ext uri="{BB962C8B-B14F-4D97-AF65-F5344CB8AC3E}">
        <p14:creationId xmlns:p14="http://schemas.microsoft.com/office/powerpoint/2010/main" val="30638946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4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Rename variables – because next step is to move all universal quantifiers to the left</a:t>
            </a:r>
          </a:p>
          <a:p>
            <a:r>
              <a:rPr lang="en-US"/>
              <a:t>A(x)[!Brick(x) V                                            ((On(x, Support(x) &amp;!Pyramid(Support(x))&amp;                            A(y)[!On(x, y) V !On(y, x)]    &amp;                               A(z)[Brick(z) V !Equal(x, z)])]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86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5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universal quantifiers to the left</a:t>
            </a:r>
          </a:p>
          <a:p>
            <a:r>
              <a:rPr lang="en-US"/>
              <a:t>A(x)A(y)A(z)[!Brick(x) V                                            ((On(x, Support(x) &amp;!Pyramid(Support(x))&amp;                            !On(x, y) V !On(y, x)   &amp;                               Brick(z) V !Equal(x, z) )]</a:t>
            </a:r>
          </a:p>
        </p:txBody>
      </p:sp>
    </p:spTree>
    <p:extLst>
      <p:ext uri="{BB962C8B-B14F-4D97-AF65-F5344CB8AC3E}">
        <p14:creationId xmlns:p14="http://schemas.microsoft.com/office/powerpoint/2010/main" val="6877865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6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Move disjunctions down to the literals</a:t>
            </a:r>
          </a:p>
          <a:p>
            <a:r>
              <a:rPr lang="en-US"/>
              <a:t>A(x)A(y)A(z)[                                                 ( !Brick(x) V (On(x, Support(x)) &amp; !Pyramid(Support(x)) )   &amp;                            (!Brick(x) V !On(x, y) V !On(y, x))   &amp;                               (!Brick(x) V Brick(z) V !Equal(x, z)) 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603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6 cont’d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A(x)A(y)A(z)[                                                 ( !Brick(x) V On(x, Support(x)) ) &amp; (!Brick(x) V !Pyramid(Support(x)) )   &amp;                            (!Brick(x) V !On(x, y) V !On(y, x))   &amp;                               (!Brick(x) V Brick(z) V !Equal(x, z)) 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84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7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Conjunctions by writing each part as a separate axiom</a:t>
            </a:r>
          </a:p>
          <a:p>
            <a:r>
              <a:rPr lang="en-US"/>
              <a:t>A(x) [!Brick(x) V On(x, Support(x))] </a:t>
            </a:r>
          </a:p>
          <a:p>
            <a:r>
              <a:rPr lang="en-US"/>
              <a:t>A(x) [!Brick(x) V !Pyramid(Support(x))]</a:t>
            </a:r>
          </a:p>
          <a:p>
            <a:r>
              <a:rPr lang="en-US"/>
              <a:t>A(x)A(y)[!Brick(x) V !On(x, y) V !On(y, x)]</a:t>
            </a:r>
          </a:p>
          <a:p>
            <a:r>
              <a:rPr lang="en-US"/>
              <a:t>A(x)A(z)[!Brick(x) V Brick(z)V !Equal(x,z)]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8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33500"/>
            <a:ext cx="79819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8971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8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Rename variables</a:t>
            </a:r>
          </a:p>
          <a:p>
            <a:r>
              <a:rPr lang="en-US"/>
              <a:t>A(x) [!Brick(x) V On(x, Support(x))] </a:t>
            </a:r>
          </a:p>
          <a:p>
            <a:r>
              <a:rPr lang="en-US"/>
              <a:t>A(w) [!Brick(w) V !Pyramid(Support(w))]</a:t>
            </a:r>
          </a:p>
          <a:p>
            <a:r>
              <a:rPr lang="en-US"/>
              <a:t>A(u)A(y)[!Brick(u) V !On(u, y) V !On(y, u)]</a:t>
            </a:r>
          </a:p>
          <a:p>
            <a:r>
              <a:rPr lang="en-US"/>
              <a:t>A(v)A(z)[!Brick(v) V Brick(z)V !Equal(v,z)]</a:t>
            </a:r>
          </a:p>
        </p:txBody>
      </p:sp>
    </p:spTree>
    <p:extLst>
      <p:ext uri="{BB962C8B-B14F-4D97-AF65-F5344CB8AC3E}">
        <p14:creationId xmlns:p14="http://schemas.microsoft.com/office/powerpoint/2010/main" val="11006701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9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Eliminate universal quantifiers – assume all variables are universally quantified</a:t>
            </a:r>
          </a:p>
          <a:p>
            <a:r>
              <a:rPr lang="en-US"/>
              <a:t>!Brick(x) V On(x, Support(x))</a:t>
            </a:r>
          </a:p>
          <a:p>
            <a:r>
              <a:rPr lang="en-US"/>
              <a:t>!Brick(w) V !Pyramid(Support(w))</a:t>
            </a:r>
          </a:p>
          <a:p>
            <a:r>
              <a:rPr lang="en-US"/>
              <a:t>!Brick(u) V !On(u, y) V !On(y, u)</a:t>
            </a:r>
          </a:p>
          <a:p>
            <a:r>
              <a:rPr lang="en-US"/>
              <a:t>!Brick(v) V Brick(z) V !Equal(v, z)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49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0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and Semantics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2162175"/>
            <a:ext cx="721042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07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19225"/>
            <a:ext cx="802005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492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Validity, </a:t>
            </a:r>
            <a:r>
              <a:rPr lang="en-US" dirty="0" err="1" smtClean="0"/>
              <a:t>Satisfiability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5867400"/>
            <a:ext cx="7620000" cy="762000"/>
          </a:xfrm>
        </p:spPr>
        <p:txBody>
          <a:bodyPr/>
          <a:lstStyle/>
          <a:p>
            <a:r>
              <a:rPr lang="en-US" dirty="0" smtClean="0"/>
              <a:t>SAT was first problem to be proven NP-Complete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0"/>
            <a:ext cx="77533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58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of inference rules</a:t>
            </a:r>
          </a:p>
          <a:p>
            <a:pPr lvl="1"/>
            <a:r>
              <a:rPr lang="en-US" dirty="0" smtClean="0"/>
              <a:t>Generate legitimate new sentences from old sentences using sound rules of inference</a:t>
            </a:r>
          </a:p>
          <a:p>
            <a:pPr lvl="1"/>
            <a:r>
              <a:rPr lang="en-US" dirty="0" smtClean="0"/>
              <a:t>Proof = a sequence of rule applications</a:t>
            </a:r>
          </a:p>
          <a:p>
            <a:pPr lvl="2"/>
            <a:r>
              <a:rPr lang="en-US" dirty="0" smtClean="0"/>
              <a:t>Search for this sequence using a search algorithm</a:t>
            </a:r>
          </a:p>
          <a:p>
            <a:pPr lvl="1"/>
            <a:r>
              <a:rPr lang="en-US" dirty="0" smtClean="0"/>
              <a:t>Sentences need to be in </a:t>
            </a:r>
            <a:r>
              <a:rPr lang="en-US" b="1" dirty="0" smtClean="0"/>
              <a:t>Normal Form</a:t>
            </a:r>
            <a:r>
              <a:rPr lang="en-US" dirty="0" smtClean="0"/>
              <a:t> usually</a:t>
            </a:r>
          </a:p>
          <a:p>
            <a:pPr lvl="1"/>
            <a:r>
              <a:rPr lang="en-US" dirty="0" smtClean="0"/>
              <a:t>If in Horn Clause form then searching is usually linear!!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Model checking</a:t>
            </a:r>
          </a:p>
          <a:p>
            <a:pPr lvl="1"/>
            <a:r>
              <a:rPr lang="en-US" dirty="0" smtClean="0"/>
              <a:t>Truth table enumeration</a:t>
            </a:r>
          </a:p>
          <a:p>
            <a:pPr lvl="1"/>
            <a:r>
              <a:rPr lang="en-US" dirty="0" smtClean="0"/>
              <a:t>Use search with min-conflict heuristic …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568" y="4038600"/>
            <a:ext cx="4840432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62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Modus Ponens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Modus Ponens to prove something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there is an </a:t>
            </a:r>
            <a:r>
              <a:rPr lang="en-US" sz="2400" dirty="0" smtClean="0"/>
              <a:t>sentence </a:t>
            </a:r>
            <a:r>
              <a:rPr lang="en-US" sz="2400" dirty="0"/>
              <a:t>of the form E1</a:t>
            </a:r>
            <a:r>
              <a:rPr lang="en-US" sz="2400" dirty="0">
                <a:sym typeface="Wingdings" pitchFamily="2" charset="2"/>
              </a:rPr>
              <a:t>E2, and there is another </a:t>
            </a:r>
            <a:r>
              <a:rPr lang="en-US" sz="2400" dirty="0" smtClean="0">
                <a:sym typeface="Wingdings" pitchFamily="2" charset="2"/>
              </a:rPr>
              <a:t>sentence of </a:t>
            </a:r>
            <a:r>
              <a:rPr lang="en-US" sz="2400" dirty="0">
                <a:sym typeface="Wingdings" pitchFamily="2" charset="2"/>
              </a:rPr>
              <a:t>the form E1, then E2 logically follows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pitchFamily="2" charset="2"/>
              </a:rPr>
              <a:t>If E2 is the theorem you want to prove, you are done, otherwise add E2 to the list of </a:t>
            </a:r>
            <a:r>
              <a:rPr lang="en-US" sz="2400" dirty="0" smtClean="0">
                <a:sym typeface="Wingdings" pitchFamily="2" charset="2"/>
              </a:rPr>
              <a:t>sentences, </a:t>
            </a:r>
            <a:r>
              <a:rPr lang="en-US" sz="2400" dirty="0">
                <a:sym typeface="Wingdings" pitchFamily="2" charset="2"/>
              </a:rPr>
              <a:t>because E2 will always be true when all the rest of the </a:t>
            </a:r>
            <a:r>
              <a:rPr lang="en-US" sz="2400" dirty="0" smtClean="0">
                <a:sym typeface="Wingdings" pitchFamily="2" charset="2"/>
              </a:rPr>
              <a:t>sentences are true.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Monotonicity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Trivial Example: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R1: Feathers(</a:t>
            </a:r>
            <a:r>
              <a:rPr lang="en-US" dirty="0" err="1" smtClean="0">
                <a:sym typeface="Wingdings" pitchFamily="2" charset="2"/>
              </a:rPr>
              <a:t>Squigs</a:t>
            </a:r>
            <a:r>
              <a:rPr lang="en-US" dirty="0" smtClean="0">
                <a:sym typeface="Wingdings" pitchFamily="2" charset="2"/>
              </a:rPr>
              <a:t>)  Bird(</a:t>
            </a:r>
            <a:r>
              <a:rPr lang="en-US" dirty="0" err="1">
                <a:sym typeface="Wingdings" pitchFamily="2" charset="2"/>
              </a:rPr>
              <a:t>S</a:t>
            </a:r>
            <a:r>
              <a:rPr lang="en-US" dirty="0" err="1" smtClean="0">
                <a:sym typeface="Wingdings" pitchFamily="2" charset="2"/>
              </a:rPr>
              <a:t>quigs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R2: Feathers(</a:t>
            </a:r>
            <a:r>
              <a:rPr lang="en-US" dirty="0" err="1" smtClean="0">
                <a:sym typeface="Wingdings" pitchFamily="2" charset="2"/>
              </a:rPr>
              <a:t>Squigs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R3: Feathers(</a:t>
            </a:r>
            <a:r>
              <a:rPr lang="en-US" dirty="0" err="1" smtClean="0">
                <a:sym typeface="Wingdings" pitchFamily="2" charset="2"/>
              </a:rPr>
              <a:t>Derks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Then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Prove Bird(</a:t>
            </a:r>
            <a:r>
              <a:rPr lang="en-US" dirty="0" err="1" smtClean="0">
                <a:sym typeface="Wingdings" pitchFamily="2" charset="2"/>
              </a:rPr>
              <a:t>Squigs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Apply Modus Ponens to R1 and R2</a:t>
            </a:r>
            <a:endParaRPr lang="en-US" dirty="0"/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876800" y="4191000"/>
            <a:ext cx="457200" cy="914400"/>
          </a:xfrm>
          <a:prstGeom prst="rightBrace">
            <a:avLst>
              <a:gd name="adj1" fmla="val 20372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0" y="44577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2676</TotalTime>
  <Words>2074</Words>
  <Application>Microsoft Office PowerPoint</Application>
  <PresentationFormat>On-screen Show (4:3)</PresentationFormat>
  <Paragraphs>270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Adjacency</vt:lpstr>
      <vt:lpstr>Artificial Intelligence</vt:lpstr>
      <vt:lpstr>Overview</vt:lpstr>
      <vt:lpstr>Logics are formal languages</vt:lpstr>
      <vt:lpstr>Inference</vt:lpstr>
      <vt:lpstr>Syntax and Semantics</vt:lpstr>
      <vt:lpstr>Equivalence</vt:lpstr>
      <vt:lpstr>Validity, Satisfiability</vt:lpstr>
      <vt:lpstr>Proof methods</vt:lpstr>
      <vt:lpstr>Modus Ponens</vt:lpstr>
      <vt:lpstr>Resolution is a sound rule of inference</vt:lpstr>
      <vt:lpstr>Resolutions proof by refutation</vt:lpstr>
      <vt:lpstr>Resolution proof by refutation</vt:lpstr>
      <vt:lpstr>Limits of PL</vt:lpstr>
      <vt:lpstr>The frame problem</vt:lpstr>
      <vt:lpstr>PL</vt:lpstr>
      <vt:lpstr>First order logic</vt:lpstr>
      <vt:lpstr>Logics:</vt:lpstr>
      <vt:lpstr>Syntax</vt:lpstr>
      <vt:lpstr>Complex sentences</vt:lpstr>
      <vt:lpstr>Here’s a(nother) vocabulary</vt:lpstr>
      <vt:lpstr>Interpretation</vt:lpstr>
      <vt:lpstr>Quantification</vt:lpstr>
      <vt:lpstr>Existential Quantification</vt:lpstr>
      <vt:lpstr>Quantifiers</vt:lpstr>
      <vt:lpstr>Marcus intuition for informal proofs</vt:lpstr>
      <vt:lpstr>Need a couple more assertions</vt:lpstr>
      <vt:lpstr>Not a resolution proof</vt:lpstr>
      <vt:lpstr>Resolutions proof by refutation</vt:lpstr>
      <vt:lpstr>Steps</vt:lpstr>
      <vt:lpstr>Example</vt:lpstr>
      <vt:lpstr>Step 1</vt:lpstr>
      <vt:lpstr>Step 2</vt:lpstr>
      <vt:lpstr>Step 2 cont’d</vt:lpstr>
      <vt:lpstr>Step 3</vt:lpstr>
      <vt:lpstr>Step 4</vt:lpstr>
      <vt:lpstr>Step 5</vt:lpstr>
      <vt:lpstr>Step 6</vt:lpstr>
      <vt:lpstr>Step 6 cont’d</vt:lpstr>
      <vt:lpstr>Step 7</vt:lpstr>
      <vt:lpstr>Step 8</vt:lpstr>
      <vt:lpstr>Step 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847</cp:revision>
  <dcterms:created xsi:type="dcterms:W3CDTF">2006-08-16T00:00:00Z</dcterms:created>
  <dcterms:modified xsi:type="dcterms:W3CDTF">2013-11-06T19:31:14Z</dcterms:modified>
</cp:coreProperties>
</file>