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1" r:id="rId4"/>
    <p:sldId id="272" r:id="rId5"/>
    <p:sldId id="273" r:id="rId6"/>
    <p:sldId id="258" r:id="rId7"/>
    <p:sldId id="259" r:id="rId8"/>
    <p:sldId id="274" r:id="rId9"/>
    <p:sldId id="260" r:id="rId10"/>
    <p:sldId id="261" r:id="rId11"/>
    <p:sldId id="275" r:id="rId12"/>
    <p:sldId id="276" r:id="rId13"/>
    <p:sldId id="262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7" autoAdjust="0"/>
    <p:restoredTop sz="94660"/>
  </p:normalViewPr>
  <p:slideViewPr>
    <p:cSldViewPr>
      <p:cViewPr varScale="1">
        <p:scale>
          <a:sx n="112" d="100"/>
          <a:sy n="112" d="100"/>
        </p:scale>
        <p:origin x="-7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unr.edu/~sushil" TargetMode="External"/><Relationship Id="rId2" Type="http://schemas.openxmlformats.org/officeDocument/2006/relationships/hyperlink" Target="mailto:sushil@cse.unr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6962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CS482, CS682, MW 1 – 2:15, SEM 201, MS 227</a:t>
            </a:r>
          </a:p>
          <a:p>
            <a:r>
              <a:rPr lang="en-US" dirty="0" smtClean="0"/>
              <a:t>Prerequisites: 302, 365</a:t>
            </a:r>
          </a:p>
          <a:p>
            <a:r>
              <a:rPr lang="en-US" dirty="0" smtClean="0"/>
              <a:t>Instructor: </a:t>
            </a:r>
            <a:r>
              <a:rPr lang="en-US" dirty="0" err="1" smtClean="0"/>
              <a:t>Sushil</a:t>
            </a:r>
            <a:r>
              <a:rPr lang="en-US" dirty="0" smtClean="0"/>
              <a:t> Louis, </a:t>
            </a:r>
            <a:r>
              <a:rPr lang="en-US" dirty="0" smtClean="0">
                <a:hlinkClick r:id="rId2"/>
              </a:rPr>
              <a:t>sushil@cse.unr.edu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http://www.cse.unr.edu/~sushil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(Behavior) function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553024"/>
              </p:ext>
            </p:extLst>
          </p:nvPr>
        </p:nvGraphicFramePr>
        <p:xfrm>
          <a:off x="457200" y="1600200"/>
          <a:ext cx="7620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Percept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[A,</a:t>
                      </a:r>
                      <a:r>
                        <a:rPr lang="en-US" baseline="0" dirty="0" smtClean="0"/>
                        <a:t> Clean]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[A,</a:t>
                      </a:r>
                      <a:r>
                        <a:rPr lang="en-US" baseline="0" dirty="0" smtClean="0"/>
                        <a:t> Dirty]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[B, Clean]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[B, Dirty]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34733" y="1219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(</a:t>
            </a:r>
            <a:r>
              <a:rPr lang="en-US" dirty="0" smtClean="0"/>
              <a:t>Percept sequence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Action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4533" y="5715000"/>
            <a:ext cx="6316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Agent </a:t>
            </a:r>
            <a:r>
              <a:rPr lang="en-US" b="1" dirty="0"/>
              <a:t>programs</a:t>
            </a:r>
            <a:r>
              <a:rPr lang="en-US" dirty="0"/>
              <a:t> implement agent functions on some architecture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</a:t>
            </a:r>
            <a:r>
              <a:rPr lang="en-US" b="1" dirty="0" smtClean="0"/>
              <a:t>just</a:t>
            </a:r>
            <a:r>
              <a:rPr lang="en-US" dirty="0" smtClean="0"/>
              <a:t> a table, with percept sequences on the left and actions on the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function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171201"/>
              </p:ext>
            </p:extLst>
          </p:nvPr>
        </p:nvGraphicFramePr>
        <p:xfrm>
          <a:off x="457200" y="1600200"/>
          <a:ext cx="762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Percept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[A,</a:t>
                      </a:r>
                      <a:r>
                        <a:rPr lang="en-US" baseline="0" dirty="0" smtClean="0"/>
                        <a:t> Clean]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[A,</a:t>
                      </a:r>
                      <a:r>
                        <a:rPr lang="en-US" baseline="0" dirty="0" smtClean="0"/>
                        <a:t> Dirty]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[B, Clean]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[B, Dirty]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Suck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[A,</a:t>
                      </a:r>
                      <a:r>
                        <a:rPr lang="en-US" baseline="0" dirty="0" smtClean="0"/>
                        <a:t> Clean], [A, Clean]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[A, Clean], [A,</a:t>
                      </a:r>
                      <a:r>
                        <a:rPr lang="en-US" baseline="0" dirty="0" smtClean="0"/>
                        <a:t> Dirty]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[A, Clean], [A, Clean], [A, Clean]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[A, Clean], [A, Clean], [A, Dirty]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172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</a:t>
            </a:r>
            <a:r>
              <a:rPr lang="en-US" b="1" dirty="0" smtClean="0"/>
              <a:t>just</a:t>
            </a:r>
            <a:r>
              <a:rPr lang="en-US" dirty="0" smtClean="0"/>
              <a:t> a table, with percept sequences on the left and actions on the right</a:t>
            </a:r>
          </a:p>
          <a:p>
            <a:r>
              <a:rPr lang="en-US" dirty="0" smtClean="0"/>
              <a:t>But how big?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Cleaner world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90625"/>
            <a:ext cx="55626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7" y="3581400"/>
            <a:ext cx="86963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571688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action “No-Op”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4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 smtClean="0"/>
              <a:t>Behavior versus </a:t>
            </a:r>
            <a:r>
              <a:rPr lang="en-US" b="1" dirty="0" smtClean="0"/>
              <a:t>Good </a:t>
            </a:r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305800" cy="4800600"/>
          </a:xfrm>
        </p:spPr>
        <p:txBody>
          <a:bodyPr/>
          <a:lstStyle/>
          <a:p>
            <a:r>
              <a:rPr lang="en-US" dirty="0" smtClean="0"/>
              <a:t>Agent’s action affect environment </a:t>
            </a:r>
            <a:r>
              <a:rPr lang="en-US" dirty="0" smtClean="0">
                <a:sym typeface="Wingdings" pitchFamily="2" charset="2"/>
              </a:rPr>
              <a:t> changes environment’s state</a:t>
            </a:r>
          </a:p>
          <a:p>
            <a:r>
              <a:rPr lang="en-US" dirty="0" smtClean="0">
                <a:sym typeface="Wingdings" pitchFamily="2" charset="2"/>
              </a:rPr>
              <a:t>A sequence of agent actions  a sequence of environment states</a:t>
            </a:r>
          </a:p>
          <a:p>
            <a:r>
              <a:rPr lang="en-US" dirty="0" smtClean="0">
                <a:sym typeface="Wingdings" pitchFamily="2" charset="2"/>
              </a:rPr>
              <a:t>A performance measure on </a:t>
            </a:r>
            <a:r>
              <a:rPr lang="en-US" b="1" dirty="0" smtClean="0">
                <a:sym typeface="Wingdings" pitchFamily="2" charset="2"/>
              </a:rPr>
              <a:t>environment states </a:t>
            </a:r>
            <a:r>
              <a:rPr lang="en-US" dirty="0" smtClean="0">
                <a:sym typeface="Wingdings" pitchFamily="2" charset="2"/>
              </a:rPr>
              <a:t>differentiates good behavior from bad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Is </a:t>
            </a:r>
            <a:r>
              <a:rPr lang="en-US" dirty="0" smtClean="0">
                <a:sym typeface="Wingdings" pitchFamily="2" charset="2"/>
              </a:rPr>
              <a:t>our vacuum cleaner agent rational?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What is the performance metric?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What is the agent’s prior knowledge?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What percept sequence has the agent seen?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What actions can agent </a:t>
            </a:r>
            <a:r>
              <a:rPr lang="en-US" dirty="0" smtClean="0">
                <a:sym typeface="Wingdings" pitchFamily="2" charset="2"/>
              </a:rPr>
              <a:t>perform?</a:t>
            </a:r>
          </a:p>
          <a:p>
            <a:pPr lvl="1"/>
            <a:r>
              <a:rPr lang="en-US" dirty="0">
                <a:sym typeface="Wingdings" pitchFamily="2" charset="2"/>
              </a:rPr>
              <a:t>Suppose the performance measure is just concerned with the first T time steps of the environment, show that a rational agent’s action may depend not just on the state of the environment but also on time step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36330"/>
            <a:ext cx="266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-100" dirty="0" smtClean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Rational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8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metric</a:t>
            </a:r>
          </a:p>
          <a:p>
            <a:pPr lvl="1"/>
            <a:r>
              <a:rPr lang="en-US" dirty="0" smtClean="0"/>
              <a:t>1 point per square cleaned?</a:t>
            </a:r>
          </a:p>
          <a:p>
            <a:pPr lvl="1"/>
            <a:r>
              <a:rPr lang="en-US" dirty="0" smtClean="0"/>
              <a:t>1 point per square cleaned in time T?</a:t>
            </a:r>
          </a:p>
          <a:p>
            <a:pPr lvl="1"/>
            <a:r>
              <a:rPr lang="en-US" dirty="0" smtClean="0"/>
              <a:t>1 point per square per time step minus one per move?</a:t>
            </a:r>
          </a:p>
          <a:p>
            <a:pPr lvl="1"/>
            <a:r>
              <a:rPr lang="en-US" dirty="0" smtClean="0"/>
              <a:t>Penalty for &gt; k dirty squares?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A rational agent chooses whichever action maximizes expected value of performance measure given the precept sequence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Rational != omniscient</a:t>
            </a:r>
          </a:p>
          <a:p>
            <a:r>
              <a:rPr lang="en-US" dirty="0" smtClean="0"/>
              <a:t>Rational != clairvoyant</a:t>
            </a:r>
          </a:p>
          <a:p>
            <a:r>
              <a:rPr lang="en-US" dirty="0" smtClean="0"/>
              <a:t>Rational != successful</a:t>
            </a:r>
          </a:p>
          <a:p>
            <a:endParaRPr lang="en-US" dirty="0"/>
          </a:p>
          <a:p>
            <a:r>
              <a:rPr lang="en-US" dirty="0" smtClean="0"/>
              <a:t>Rational implies</a:t>
            </a:r>
          </a:p>
          <a:p>
            <a:pPr lvl="1"/>
            <a:r>
              <a:rPr lang="en-US" dirty="0" smtClean="0"/>
              <a:t>Exploration</a:t>
            </a:r>
          </a:p>
          <a:p>
            <a:pPr lvl="1"/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Autonomy</a:t>
            </a:r>
          </a:p>
          <a:p>
            <a:pPr lvl="1"/>
            <a:endParaRPr lang="en-US" dirty="0"/>
          </a:p>
        </p:txBody>
      </p:sp>
      <p:pic>
        <p:nvPicPr>
          <p:cNvPr id="6149" name="Picture 5" descr="People running after money from the 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05872"/>
            <a:ext cx="2390775" cy="177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data:image/jpeg;base64,/9j/4AAQSkZJRgABAQAAAQABAAD/2wCEAAkGBhQQERQUEhQVFRUUFRYVGBYUGBQWFRgVFRYVFxcXFxcYHCYeFxkjGRgUHy8gIycpLCwsFR4xNTAqNSYrLCkBCQoKDgwOGg8PGiwkHx8sKSkqLC0sLCkpLSoqLCwqLCwsLCwsLCksLCwpLSwsLCwsKSwsLCwsLCwsLCwtLCwpLP/AABEIAOEA4QMBIgACEQEDEQH/xAAcAAABBQEBAQAAAAAAAAAAAAAAAQMEBgcCBQj/xABEEAABAwEFBQUECAMIAQUAAAABAAIRAwQFEiExBkFRYXETIoGRoQcysdEUQlJiksHh8BUjcjNDU4KissLx0hYkJTRz/8QAGgEAAgMBAQAAAAAAAAAAAAAAAAQCAwUBBv/EAC8RAAICAQMCAwYGAwAAAAAAAAABAgMRBBIxIUETIlEFMmFxgZEjM8HR4fChsfH/2gAMAwEAAhEDEQA/AMNQhd+91+P6oA4QhCABCEIAEIQgAQhCABCl2W6qtX3GOI4xA8zkvVs+xVZ3vFrfMn0y9VdCiyfuxZXK2EeWV9CuNHYIfWqOPRoHxJUluwNPe6p5t/8AFMLQXvsUvV1LuUVCvf8A6ApnIF/4m/mMk7eHsnq0hLm1mjiWYm/ibl6rktDbHo8fc6tVW+GZ+hWSvsRVHuva7rLT+a8q1XFWp+9TdHFveHoqZ6e2HvRZZG2EuGQEJYSKgtBCEIAEIQgAQhCABC7Ajr+8yuSUAIhCEAC6YwkwASeAzK5TlCtgMwDkQQZzB10zQA++wvmMJJ5A55aaappljeSO6c95BiOM8FKN8EghzWnIR7w0IImDnAC6bfLzOTcRzJzzOk6wDCAIrbA8uw4SDMGQYB6rltjedGu3jQ6gSR15KT/FSNGjF3pOf1omBPJI29nCMmyG4ZzzbwOfrqgCK+zuGZa4aag79Fw1s6L2bDZ6trBY1rQ2ZLu9AJMmJOp4D0VxuTZZlGCBLvtHXw4BOafRzu6rovUWu1MKl15KldmyFWrBf3G883eW7xVtuzZGlTiGYjxd3j8h4BWazXdC9ChYZyAnot2nQ1UrL5Mi3WWWdInj0brUyldvAL36FxvO4DqVOo3BGrvIfqrpaiuHBVGmyfJWRYOS7Fg5eitrbmbxPGeee7ROC52c/PxVD1patGU4WHl6KxbNbQvs8U6mJ1LcRJLOnFvLdu4KZ/BGREkbvAabk3UuXg7XiOGmhVdl8Lo7ZroTrolVLdFlhtN30K4l1OnUBEyWtOXWJXgW/YGyv0a6mfuOMeTpCcsLq1nEANe3c2SCOhOnRR7xvyvuaKfhJ8zl6JKuq1SxCXT5/oNzshjMl1+RUb99kLaklpY/+oYH/iEz4rN9oPZtXs0kNdHB0ejx3T6Lebks30j+1tNQOn+za7ASOM7+gXs1bmpgETU8aj3eYcSD5Iu2Z22dX6pY/v2Cpzxujx8Xk+P61FzCWuBBG4iCuqFmc+cIOQJJgxkCfyW5bRbCUq1cUa+Fgqf2VZrcIxHQPDSA3OBIGsGCDlnm1Ww1rugy9gdSxEtqtktBIggxpI4jySV2ndfVPKY3Vcp89GVA2V/2HaxodTuXbbC8gnCcuII0mfJSH3ucoa0GC0+9oTmBnkP2Fy693FuHC2Ij62kEATPNKl5H+hvwl2EwI3HQzn0y1XYsTwJwOnLKDvzGSkPvUgyAB38YGZzgjvZ7wdFwb1cQQWtgySO9qTJzmcz8EARHsI1BE55zmuE/a7YapBdEgRlvTCABCEIAEIQgAQhSbNQpujHUwdGF35hAEq67udWFQhjjhpudIBzIj1zUq4dmXV3S8FrAejnEbhwHNa5sDsvZazKmOoS0M7Nvd7OWmMWpOKCBnunOZESLZddOWw7PMAYCMhoNU/otPGyfn4Qlqr3XHy8ngXbdIY0BoAA0AV1uDYypXAcf5bPtEZn+lv5n1Xr7KbIDKrWEjVrDv5uH5K6p/Ve0FX+HT9/2E6NG7fPd9jxbHshZ6YzZjPF5J9Bl6Lq8Lrp02SxobmBAyBnkvYXmXg/GYByHqVlRtsnPMpM0nVCMcJI8prE42mpLaICcATDmQUCMKJ4LsWcqRCWFDeyexEb6OuTZ1KhEI3sNiIZsxTT6B4KeQkIUlNkHBHg2i6WO0GE8vkmRa69DfjZ96Tl11HwVhcyVHqWUbskxG/PSSyiiVPePQ8e0W2jamFlQYSeO48Wu4p6jbW1WGzWmHOw4e97tVm4j73LiJHJq8LmBzAg+h+Sr9sspGTpy4/lyTcKq7VhP+GJznZW84/kzDb72fmyVnGiCWe8G8WneOY0I5ZKkAR14fmVut5l72Brziw+7izI8dY0y5LNNq9m8JNWmOb2j1cPz80nq9C4rfH6/uN6XWKb2yKmSkQhZBpAhCEACEIQAIQhAAvQua6XWioG5hurjwby5nRQGtkwNStP2SuYUqYY4SXZuIzIceHGNI3pzSafxp9eFyL6i5VQz3LTsiHMLaYALQ3A0cBIgK0XXdveaX5uJAnc0cB80mztz9k9k5uJGe6J3L1LPZyeg1P73rTtsjGcow4wv1MyuEp4lL1ZbmtgQNyR7wNV5FO0vAjEfHM+aC4nUysfwX3Zr7yVaLZOTdOKjAIAXQCtSUeCPIALpIuguEghCEIAEkJUIA5SELpIugcELkhOELldRFoac1QLddrag57l6RCbcFbCbi8oqnBNYZRbwsBYSHD9V4F4WKVp1usTarYd4HeCqZeVgLHFrh+o4hbWnvVq2y5Me+l1PdExXai4+wfiaO44/hdw6cF4S1y/LrFRjmuGRH/RHMLKrbZDSe5jtWmOvA+IWJr9N4M9y4Zr6S/xYdeUMIQhZw4CEIQAJ+x0mudDzAg6QJMZCTkPFMIQBedmrgs9Wr2ge4hkZBtOMWQ+3qMzzyWqbP3NSaA/G4/ZloE84xSOEKibEXJDKbN7u87xzPkIHgtWsFlmAMgAPALcrqdNPvNN9Xx+xkW2eJZxlI9i6KLDoSYOUjQ8lItDQDAJHIDf+96bsuTmxkAQu2nisuVbdreX+o9FpRxgRpz19P1ToCQBKFPa/X/RM6CVIF0ukgSPKVKuHRsO/f6aoLynEqjgBkPJSl5TqRdwA2xy7QhdQCFIQulyV0icFNVE8VyVIiyMSvOvaxCqz7wBjrBMdNF6zgm3BWwbi8plM4prDM8t1jbmCYMxuy1z6Tu5KgbZXHTLe1+s3I95ols5ZkRr5LWtpLBBxgZHI9VRb7sIe1zTo4EHxWtZWtRTz/wBMyqfgXYMpt1BjCMDsQI1kHfy0UZOWiiWOc06tJB8DCbXl2sdD0AIQhcAFMuiy9rWpt3FwnoMz6BQ1Y9iLNiruP2WwOrj8gVdRDfZGPxK7ZbYNmwbJWGGY4zdkOg/X4K7WalhELybkseFrR9kAeO/9817bFr3zy8GZTHuO0tQnGrhicCRa8zf97jq4OgugvE2svw2OzGo0AvLmtaHSRJMmYI+qHKt2H2qf41A9aTp/0u/8lONU5LKR1zinhmghKq/YNubHWiKwYeFUFnqe76r3adQOEtIcDvaQR5jJVSi48osTT4HEJEqiSBCRCDgqEiEACEqQoOiJEpSLpwQrkry7VtXZKTsL69MOGRAJdHUtBAUux3nSrg9lUZUjXA5roniAZHip4a5RDKY8U24J0ptykiDIN42btKbm8Rl1Gizy8qORWlvVH2gs2Go8cTI8c1q6GfMDL1kcYmYxthd5ZWxxk8T4tgH4t814C0Hb60uNnpthsMqOPuMnvtA1ifqrPlh6uDhdLJr6eW6tMEIQlS8FffZfZcTyfvj/AENxfmqEtQ9kNCfxOP8AsHwlOaL83PomL6n8vBsVjp4WgKaxRqX71T7XJqbFoIfanAmmvTgeqWxhGf8AtTt0uo0QdA6oepOFvwf5rzvY/cFO00LVaK9MVG1a+BgeJhtIat4SXxI+wvM2+tD61ptBaNP5bCZA7owgz/ViKuXs5vSy2ewWez9sxtRjO+HnB/MeS98F0B2ZIkHcrrVJRio/MhBpybZKt3sysz86ZqUjyONvk7P1RsNsG67q1qqOqir2/ZhsNLcLWYpBBJEmW5j7KtrHSJGYOhGY81n16+15tldV7SgXMZUcwFjwHEBxaDDmxO/VVNzsj1eUupZiMX8zRAhcU3y0GIkAwdRImD0US031SpuDalRjHESA5waSJInPLcfJVclhPSKr7Y3/AIbITZqzS8uYAaTmudhJziJ3bwqj7OL5tDrxqttFWr2Is2Joqudg7Q1KUkYsi6J5wpbHs3fHBHet201ZKoxvCmIl7ROQkjMnhnmnW1gcwZB0IzB6KBI7QvE2j2m+hhv8p9THijCQAMMakg8eG4qjXt7Q69oBfZsdBtKp2T2uDC7tWgOBJjNhEwDrgM6q2NUpY+PBCViWfgaBfO0dCyBvbPgu0aAXOI0mBoOZVC239otOrQAstWaRa51R7Q5pIa5zezhwBGhJ0kFu450ypbbVbbRZ6TnB9qtBDMbgA1rWDvPIbAgNkwOBT22myX0MVLMxznzTDw5waC9zu87JuQGMOAG7LVXQhGMsLq0s/XsiqUm18G8Fj2J2Afa6LLTaXmkyoMVOjTDcWA+6573AxIzAA0Iz3LztpbhqXfaG9nVLXgY6VVkB4HBzd43Fp7rh6erbPaYaNjo06QFIso0mPe+O65tNoLWNzBgg5mei8y5djbXeTu1ql9nouzNR8m01RxY13uAj6zuUAqUZOK/FfPbv/BxpN+Tt3L/sNtaLwoEvAbXou7OswaB257d+BwzHQjdKsLl51w7O2ew0+zs9MMBzc7MveeL3nNx188gFPe9LRLGNuVW2qpd5p4iPJWhzl4G0zJaIByPDqntJLFiEdVHNbMo21ozQqcoPk4LN1qe1tP8Ak1Z+w4+QlZYlvai/FT+AxoH+ECEIWWPgtX9jOeL/AD/8VlC0/wBi9f8AmPb/AFeob8im9I/O/kyjUe59TZmBSGtUekVJYm5JCsWdsYuLfaBRpVKh0YxzvwgmE61Vz2h27s7GWjWq9rPAd53+0DxVcYbpJF27CyZWatS0Wmy2dpg2i0Nxka4ZmofIk+C0+3ezGzvk0n1KR4SHt8nZ+qo/sxsPb3u+oRLbJQMf/pV7o/0uf+FbQFKdslY9rCME4rKM3suwlrsdqo1m2gCzUS+pVDH1KZeGtLg11P3XNJABz3lZ7a6H0ivZaJz7e1UmnoXDF8Vum11owWG0Ef4Zb+Mhn/JY/slZ+1vmwt3MFWr4tY4j1aF3c3VOT5eEGEpxiuxvJz8VkvtDtjhaaz4B7CmIOerWY+PFy1lY57SqsWe1v31H4R/mqAf7QV3TxWJSfZMhqJtbYruyVcOy2G7LLaMXefTZiYW5EEuwEOmRDQ06anUJbgszrVbq9lGCm2lSZWxFheS52ACRibET+ivVou/sbDQo/wCGyiz8DMP5KqbCs/8Am7w5WagPPsyu+LKNCafXOPpgi6lK554x/k7vfZp1IPpOc2pja8g4MI74eIjE4mJOc5r2fZXbe3uqzE6sa6kRw7N7mgfhwr1r/oSWO5EeUH5qteyZ+Btvsx/uLbUI/oqgFv8AtKhfLfGEvmiymGyUkj39rLHipNdva/yDgR8ln+zN3h9svOzEZ1KdC1MH3mS0x1LyPFanetLFSeOU+RBWeWf/ANvf1kdoLRZ61A9WTUHrhUlPFKa5jLJGVebX6SWDxLPRFkvSwWh2TDUfQceBrMcxhPAST5K9+0LZw2mkKtMTUpTkNXUzmQOJBzA6rytudmu2p1qTci4Y6Z4PHeZHDvCFZdir++nWGhXPvubhqDeKrO6/Ld3gT0cFK+W21WR79f3I0RfhuuXYynZGtQs9u7W1U+1YQAx7gX/R3j6wp6Fp+0AXNIkZStVvHa+y0m4jWa4xIbTIe4+A08YTF97CWe0uL86TzmTTiCeJacp6Qq2/2TPLv/thrPu0ZfHV1QtB5wVGXhSe7r17Fi8RLBXb+23tVprNp2UObWqdylTpEyGlwJc86AZAknKBuErWLHRqdkwVnNNXAA8sENL8MOwg5hszCg7N7HWe72nsWkvf79WocVV/9Ttw5AAcl7DlU3uecYJcIZLfjPivA2jdDfLI+P6eSsDlWdoqkt6u+AKc0sc2IS1UsQZnm11WaNWf8N3wKylaXtlWihU5gDzICzRLe08eKkvQY0H5eQQhCyx8FdvZTbuztkfaj8x/yCpK9TZq29jaabvvR56esK6iW2xf3noV2rMGfT9IqSwrzLstIqU2uG8Ar0WFaUkIRZIaVDve4qNraBWaThnCQ5zSJiYjoNVKaU60qnqnlF66nibK7G0buNc0nPca7w9xqFpIwggNBAGQxO81YAuQV0FWWo8/aK7zaLLWpN95zDh/qEOaPMAeKye5bDUs1ss9qa0uNIvZUp5Bxp1GlrsM5YmyTBiY1C2kKFa7lpVSS5veP1m5Hx3HxV9VkFFwsXR+hTbCbalB9V6kS8Np6TKZc12gnEQWtbzdPwWe7aWbtH2Cz69vbaQI4tae9P4ldn+z+zveHVnVqwacTadR7RSBGh7Om1ocR96Vzbtie1tlktPawLK57sBbJcXtAHexZQQDoouyKhKMFz6nVXJyUpdj3L3bLP8AMD8VSNk6fZ35bg7I1bNReyfrNZga6OMOWg1KYcCDvXlWywPbDmUxVc2YzawicjDnaSMslDKcNrfDyW4xLJOvCjiZ0M/NU+wWJ9jvN9drS6hbGMZVwgk061PKnULRmWFsgkAwTJgL19irqtVnp1vplTG+paH1GDtH1ezpODQ2nicBpByGWa9e0WCQcBDTukS2egIPquJpxwzuOuSPfV7MpUaj3OAa1pc524NAk9TujmqBtbagP4Zbme5TtVFxPClXAxT4ADxVmtewxtbh9NrmrSa4OFnpM7Gi4jTtSXufU6SAvat2zlmr4e1o03hghrXCWAf0e6fEZIcvK4oMdcnV8WIvbLRLmg5SBOWgJymRv4rwNgbgtFk+lOrNZTp2ir2zKLX9o6m5wipicAG96GmGzEaq3JFxttJehzCTyIUhSrkoBiFNuK6JTbipogxi01IBVS2hq5AdT+XzVitlaTyCp20Folx5ZeWvqtTSQw8mXq5ZWDPNvLTFIN+08eQk/GFRFY9trXiqtZ9lsnq79APNVxY+unvufw6GrpY7akCEISQyCVphInrKxpdDjlB3xJjITuQBvPs4vwV7O0E5gev/AGCPBXim5YfsDe9OlVLWuEHP3gAPdaco3GDzg8Vs1mrh7ZB/flkthT3wUvv8zNlHZLB6LCnGlRGOTwd++f73qplsSSCuwo7XJ4FVlqOwUoXISyuEjpCSVy8rh0cQmg79/okJPP8AfguZAeQmQ4n970uIoAcQuGuK6XQBIShIunAXJKCU08rpFnTioVqr7h4pa1p3A/vy9VBrPy/fA8uKvrXdi9kiPa6+FpPAKiXvatSTxJPqSrPflqaO5O/PlrB/Tos82vt9NtIsxDE/IDEB3d+cbwtLxFTU5Mz1B22pehnt4Wrtar3/AGiT4bvSFGUm3UmNI7MyI4zvPLJRl5htt5ZvpYWAQhC4dBCEIAds1oNN7Xt1aZC3TYTaYVqTc92m+Bu6tOXksGXvbJX+bLVEmGkjP7LuPQ6FOaS1Rltlw/8AYtqK9yyuUfS9GoCJG9PtcqtcN9io0Ef5m8CrHRrBwkJ+ytxEoTyS2lOAphrl2HJdoZTHgV1KaDl0CoNFiZ3KWVyCllRJZFSyuUSg6dIlJKRACyiUkpCUHMirklIXKfZ7Bvd5fNclJR5BLJDZRLtB8lxabvqRMCOAOa9wNhc16oY0uOgBKqVzz0RJ1rHUpr3KBbrWGNJPhzKftFcAEnIaqp3veJeSdw0HAcVvU1bnl8GLdZjouTzb2t+pJ4kn4lZNfN5GvVc/do0fdGnz8VYNs77JPYtPN/TUN/PyVQWd7R1PiS8OPCH9FR4cdz5YIQhZRoAhCEACEIQAIQhAF02K2sdSc2m45jJpOhH2D+S2G6L3FRuJpg7xvHXiF82jLPfu+auWyu2LmuDajodo15+tydz+K1tLqVJeHZ9H+jM/UUP34G90LcDrl8FMY9Uy6b/bVgO7rvQ9PkvcpV40KZnSLQu9T2w5dhy8ynbT1T7baOCWdbQzGxMnByWVEFrHNdC1DmobGWKSJUolRvpQ5pPpfJc2M7vRLCDu5/NRWV5IzdPKFKrubhETMGYjSc45TwUWmmS3ZGn1wOaZdaD0TTnjdPopN0UsdTPRoxfL98lY0oxyyvc5PB6d22HCMTvePoPmp6Ej3gCSYA3nRZspOTyxxJJCqs7R3yM2A91vvHcSN373pvaDatrQWsPUjU9OA5rP7zvgu103DcFraLQtvxJ9EZmq1aXkh1Y/e17Y8hkBoOPM81VrXtjTsxwv1JxYg1r3s1za13deD9h2TozyEHytpNqRSlrc6h3bm83fJUOtWNQlziS4mSTv/VW63VxhHwqyOk0zb8SY5eVXHUc77RJyJcMzMhzszPPPioqELCNYEIQgAQhCABdU6ZcYAk8AuU5RrFpkRoQQdCDuQA9Uu2oDGEnmAY0S0rufl3TnpIMdT8k7/FHR3mtdIESNMwRI3jIAeC5F7vzPdk5kxmTxPNADbbuqFxBB1gnUT1Hh5rllgqHRp3+mqd/ijtwaD3pMa4tekpG3o8R7uTcMxnhG48kAe3c20FWzgCs1xYI7x1b8xy1HotFuTa2Wghwezrn5/kVjtW8HOaWkNgmchvmSfEpLFeD6LppuI48D1G9aGn10oeWfVf5E7tLGfWPRn0bYr3ZU0dnwOR/Veg2qsPurbdpgVRgPESW/Mequd3bTmAWvDm9Q4LVg67lmDM6cbKveRoLai7FRVezbUA+83yP5FehSv2md5HUfJEqJdkcjfHue0Kn7zS9pyK81t6MP128Z0MrsW9v22+bVS6p+harYep6La+WW/fy4BBr5Nicp06rzDeDAPfbw1CbqXywfWnoEKmb7A74Lueo+rPL97k5YryNJ2ICcoI4hVyttA0aAnrkvOtO0Djvjp81ctLKSxJFT1STzE0C17ZNYPdAP3j+QElVO+dr31cpgeQ8B85VUtV7aknxPzVXvXbSmyQ043fd93xd8pQqdNpvM+Q36jUdFwWi3XtqSeZJPxKpd67TOqy2zyYmakGMgTDeJ5/8AarV533VtB757v2Rk39fFMWe2uYMoyMgkSQSIMdQs/U+0ZT8tfRD1GijX1l1Yr7FUJktcSTqQTJPx6pW3bUgnCRHHLjMeScferjENaDBBy1BMkdEjr1eRhhsRERugiOkLKNA5+gPLS7CZEbtQQTPhHquf4dU+wU4+9XTIAaMeOAN+evHIpf4m5wIhue6MjvPiTHkPEAiVaLmxiBE555LhPWm1uqEF0SBGQ8UygAQhCABdgRmfAfmVwlJQAEpEIQAIQhAAhCEACes9rfTMscWnkY8+KZQuptdUDWSwWPbOsz3g1/8ApPmMvRezZtvKZ94Pb5OHpn6KjITcNbdDv9xeemrlyjS6G2VE/wB4B1xD4hS27U0j/es/E35rKUJle1LVykLv2fWzVnbUUv8AFZ+JvzUetthRH963wk/BZihdftSzskC9n1l9tO3dIe7id0ED1Xj2vbio73GhvM94/kFWkJaeuun3x8i+Olqj2JVrvKpV995dy3eQyUVCEm5OTyxhJLogQhC4dBCEIAEIQgDv3uvx/VcISkoARCEIAEIQgAQhCABCEIA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xQTEhUUEhQVFhUWGBgXGBYYFxwaGhgaHBgWGBwdFxcYHCggGBolHRcVITEiJSksLi4uFx8zODMsNygtLisBCgoKDg0OGhAQGiwkICQsLCwsLCwsLCwsLCwsLCwsLCwsLCwsLCwsLCwsLCwsLCwsLCwsLCwsLCwsLCwsLCwsLP/AABEIAMkA+wMBIgACEQEDEQH/xAAcAAACAgMBAQAAAAAAAAAAAAAEBQMGAAECBwj/xAA/EAABAgQEAwYEBAUCBgMAAAABAhEAAwQhBRIxQVFhcQYigZGh8BMysdFCUsHhFGJygvEHMxUjQ5KywiWi4v/EABkBAAMBAQEAAAAAAAAAAAAAAAABAgMEBf/EACMRAQADAAIDAAIDAQEAAAAAAAABAhEDIRIxQVFhEzJxIgT/2gAMAwEAAhEDEQA/APDYyMjIAyMjIyAMjIyMgDIyMiSXJJ0EARwywmQXzeX6mNU+Hg3UT9IYoOUW99IqIRaS6tmOtS9h3U9Wa3SAEIJsASeUWmmo0G6yAOGp8fsIc4VS04VZBP8AMUv4AbdWeK8NTPJEK9gXZVc3vTXly+neVyA28YvFDSNllymlS0cdbByVfvy0iU4uUBkJB62bw1MQyJi1OVXfi7ak/XntGtaxHpha9rezXEq7IEpzA5nsWIUGAZtSPDeKdOkqQoEFTcG7rePefoYeTpWqi6lk3yt6m8bk0ocZi52S9h1bUw57TX/kHLos3zWB04vyHp5RBVUgW8tCGWHZRsAf5uXmb+EPEyO8CLO4c/QAb66QdVyghIUB4kOeGh30ufSDxHmpkqmKPm+YWKjrzCR+EQbIogUuSliH1d/HeJsbp1d2YA5PdIdnI3c8R9IAKVb/AAx6+rxOYvdhJMSBpk83+w9I5RUlOhboR+jxwJjMCpJ6ZX8meCpS0kXCib93IwP9zN5kawBEirWVanlfxjZxA6KL8n2blGjiyZau9K+HzKHPUr7yW5vBFVic0gGWtWXQgAKfmn6twgGfppE9OpzgcQf1iSXUpSXZRPMhjAGE4lOmqWnJLXkbOodwh+AdyeVhztDZdAFpJQQ6dQNfEWynwhx2U9e2xiqT+FjzuPN4Kw2sQvuAFCybcDYbNraK+W3tz+8TSJmU5tTt14weRTWE+MTCQjN81yfQX6xW8fkZ8hH5Vp8hnT6vDWfNK1FRNyPs0L6+b3VEiyAW6s3vrE27aU6U2MjIyMHSyMjIyAMjIyMgDIklSiosIkp6d7myePHpEyVvZAtoANTDLWJlIR8xcwdTyybkNy3/ALjHdHh4T3phc8B+Hx0T7tvBJL2AtyB/yYqIRMslyCr3bwiT+EY6P4xuSk7JV4lvp+sTIlHdPqfuIrEayQG/D6PBqaw2sP8AtiKUEblA6n7lvWJFVEhBZQP9xKU9QdFDoTFQmRZrTooC3IWMSpqQfxKHXTyEcqq0lLy0SVFnGZDggcDfnEdFineB+AlWb/bTKfMo7uhtvK4ikZ+jT4wRrMOY6d02HMCzwbRzkK7xcdQz8/fDlEFFhonaWO6SwI4hQ22uPtB9HhhUS9spytz4FtTpbpFxEspmE9OpKlOe7ZgW10tyHu8SVSTlUODMfBxHc6hYAKLfbZoiqVqX3dAG8WikFdZJCpZzF2IU3oduBhPUYenN3AejP6mLLPlsMuj7wkq61AJCe9diduFjEWhrWZBIozsnzFvGNJp0g27vNJs/TeOZtUTuw66+MQhY2iF9jZ9EVpsMxexFj/n63ivopJoBlWUSQRcAoPeF2YaED00drFSVKkgCXcnyBexPgNH32gOqySlDMVLWtVyApsx3cJ16QTEHWZ9O6QCUpSikpASlJKUlXyg5flBuSdzDCnxqVnfMpkg6pIOhYaa/uecKKWdMX30zEs9pZHM6hJHqTDKUFlZCigob5coGXrZuO/CHE/grR+S4hJvnIERzZrCxBHgLctjBc0Sr5UBnZxvpEapMvUJTcPZnZzw2tCPQCakF9uRsfKE+PVHcAGhLuNOLP5GHlRIA0uPpC6opQXIZ9CD8quD8ODxE60rmqrGQdiNDkuAw4cPHcQDGTaJ1kZGRkBsgimkgupVkj15CIpMvMW8SeAiabMzMlNgNB9SYCSpzTVZU2A8gIcyKVKWSkOd+nPly+ukQYZTmyUeKm98+njFipqQpSWtz1c6a+/0jSsMr2wAmiD9652H24eQghNIo27o8YnlqCTYZjx5xMmVa9zzi8ZzIdVEG+e+7lh6GIxSJ3v5xy7Hv25DVuXMwRS1ClaAjhckENuDwtDwtl0KQbZ0nxaw3B08oIOHKIKVlwU6p8rp+1/WJKfDypQWXUbh+dtANtIsuF0YlyzNnZRLSQCpamBcubHkk2ioqztfFEpsNmpmKKUKMohSVqTZgUKKiza2HyjXnq8oKTMqUtSJiFoWSgrDMjIoJD2G5WSN+FofVvaanCiuRJK9k5jkQE7kfiKiQNALaK3iGgxmsmqZCkyg3/SQAQnUd9WZQYNoeEXXj7wpvaY1csMlIJzZAoyzkBsFJGbKG1zEljZvm3hp/w9Exail0bHutcakHfRnjzudhU6Zda5iy9yuatRv1MHHs+kD5lAt+Y29ekdEcUz9c05HuVmrqEBWUswzME3NizMNTuWv5tFcrXRkIBJLk91TDaxUA+voIDCKiUXlVE8EFv9xRGj/KokbcIlV2rrJdpyJNQk276AlZ/vlgAdcpiLVmF1r+1UxbFCjMqYtgNmfgAABx/SKhMxaYpYEtJKeOVyX1fWPQp1bSzlkfD+Gs7TlAJNwWCxbzY8jE+Idm1y0uqWUkgMgXLXuCkMQW0jC9Zn66KXivuHn8ioUFGxUGBDg+NzwhjSgrIKnCRrs/Xl/iGtThSrAFrMNbAMwbRwR5wNlICgpJDDVgdvEiIzF+Wu5a15kqJLM7D1fraJlAKcEs51Itx87bR2SlIAuNzE5pMyP+WwKtz+/T0hp0PJwxEooCSlQJJKtGJzEO314CChTKUcjADchiBw0+kQy5+VklLFLk3d72ffUbahxEcjEgnMAlQc2GoSBYf+MPodyGq5RSLaBRBfbW48oDq5TlBQcpQwdvmBAzDpmhgmrS/eSVJFywew4s7agQqFQmYTnVkJ0SxclRvbqYiVxrqpT1bg/0gWwvtcf/AFB8dfrHOJSlyVBJU6C2t25Zhbn7D9TpbStUuxUAHd7Ec9gPGJVAdYzOG8ITzJEpzdQ5OP1hxLUygfON1GFyVKKrh4Uxq4nFXjIyJZCbudBc++sZtXS+6ltzc/oP1g3DqQn/ANjy/KOe5gSmlla/HWH4RlASIqIRacGUZY92wbbgIbTprJA3IvytoIAwuWLk6b9Bt4kjygtRcuf8RrHphPtygN7+sdVDq07oHmbNrGy4Di52Gg6mB6lUsgCaSrfKjQ/3cOkMgS1psUkqPH94fYVIByk3ezCzWeOsMTKKe7KCR+Y9et4b4ji6aWWPhZVTl/ICAQkXGdYPRgNzyEVWuotb5DjEsUl0ndT35pHdQOGuZZ/CPU7cQulUM2pWFTVZmdk6JQ5chI2dhz4kxrBaBS1Z5jqUsuVHc6uT1i+YZhNwi/5rC3iTv9o6KUZWtFf9KpGDpDCzMB7bxhjT4EQM+lgAx84tFBhMsagnxJ84OFOgBm00ipvESw/kmfSvIpSk2BvpHc+hLlr8ekOJUgZwXs1/29Y3Nluruw/5E5KsVeGIyObKNgeYD7QuqMNAAUtwwulvAWPWLj8AZstibHkDqS3jGT8NzB1i3Dfkxg8o+qi0w8xq8GB47m+33MS4LXT6Pun/AJ0ix+Go3QATeUo/Jv3dNbDWL3/wgE5ue/gYW41hpyE2JDvFRWsqnl3pkjB6WqlmbTzCxJBRYGUSQSlQ/CQw3uCGJGqTFcCky0slRJ0IdNhlNydzcecV/wCPNo5vx6fKTpMSoOhaQxyqHDUg6v5G+oMqqkJn06XC3HwzbJMOqVNoz8b2OheMLUxU2mO/imqw+XMQ7qfugB312iZNClGVBmHMl2BbQ7GJ63DloAAOirWs4biL67fUxCuQohwH0I0uengIjF+WgqqhdaiosfwszEfqNohw7As4KlliSdCLcg4/aHP8ApSU52cMSNukSiYmWBZyPf1heMK8pzoiqMKAV8OW6ifmUFMoM+ps+++2kJMXwhlBff7jAuMwfYFIsxc3fYRcaqvtoA7udjrqDbcwqm1J4unwY8S3GJtELraVXq1CZKVLJtbUXBEL1UpCjcn6becH47LKAVIsnc2tvYDXf7QvTVpUhgCCBbe36xlPtvX10xiHcOk/UfppHYqAN/WAJuJAXDnbhApxFXAesTq/GQUEoknLpqd7WGmvjDKkwlTOGB/MdughgnA0m61H0A9QTCisnN4BYLT5bnqeggiWSbne/wBvRoZysPlhJAUQCGe32jgYc3yqCtA2h/eLxnNokRIDITxN/X35QQhN4gWsJZ/wpD9YOw+nUpTDf2T6+kWiUOJSz8MAA3IDtxOp6QPTUWZWc/7YsMupawSOBtF3nUiTKCSl3sNvFvesD4dhyQyUAZUAljqpQ59b+HOH49o8+g1JKRTyjPqQyEpUUygfmPdypfionycmK5hVPNqZqpiw6lFywYDYBI2ADADgIb9u5y5k6XTMP+SxXzmLAVw0Sgp/7jFk7KYcJQSAkKUdVWAc8/TeOnj49Y25PGN+jsBofh90gkAAvqHf6/aLHhiFh3DObCGNHJ4tBolh/wBd4d+SI6c0bbtHSbvBRlPG0AcYnSiOS1+9dFOMMKQO7f5jtUgBzxt784KSmNlER5y6I4YwuTTAGxub6RxMHiN4YFMRzECKi7K/F0UfwZ1CtfekK8ZR3S4sAb787PfSHq0kbwHVkWc2Optw5x1UtOua1ceZ19ECCNbP4G/jYg+cK+zWMihqmWSaeacswcNQlbcUvf8AlJ3aLniFLmUTbroABe3nrveKRj2HOH57a+XpG1o2F1tE+3qNbhiEklTsWyKA4AcAwFz5bwklSg5Q4YfKAGfmTufKGn+nFd/FUXwZpeZTkS9nyaoPkCn+yOMUQiWo5QQHZ/q3vaOfe5ifcK8c/wAKqxDMAPAQnnJLsYZTZ+YlI2JtxbUQNOWBYgkGw3H7QjgtqEhrxX8WdAzJf5ttt9OcWaqlJUcoJSWJ4p9YR4nQTE3ct/KSR5axFoa0lX6tWcqB0NvCK8hORTcyPfm8PqmUUnlCnEE98H8w9Q/3aMLOmpbVoZR4G/vxBgaDa0aHn9R+xgKIlrC9S135DyjkTgVB9D6c+cB06CWJdtWHDiridIkVNDliH5iNdYYZK5MffOI8juUg5rkjixgZM05blr7Qbh1UFKYAltSdP8w0+khpTNMt3HfAJF7AWd/N4s9NRollLXHPmQ0CSaVwNb+d0qHhtDOVTFSGUO8CE+ou1uDxcQytYdKlBSxmAIvrptZhrFhkU0lHe1yATLWICQVFyeTW2txhVIpbApQ6rvffTb35xP2ymql4bUKJuUhHy7TSmWenzD9bRpDG3fTzjCK0TZ0yasd5ays8ipnHTYRf8FlFQ0sBb/PvSPNsCkEd7Y2fjyj1DCZwCEhO9yBsAQ7x1RPTLljPR9Rd62YW8Yc0JDd3zd4V4XOQsZhfbThDeUANLeEc3LPxXHAlCIISmIpcTiOO0vQ4qw3GRkZEOhwpMQrBaCYimRUSy5KgZyTvpCqtmjbWHE1D6wnrsoI+kdXHLh5KkqpAIzD5QfG2vvnCvEZMspKgHLG7bwwr0Fze1yw/f9Ir2JTlCWQFAAPaOysuWa6h/wBPa4SsREv8M9K5ZGwIBWn/AMSn++L3jlIlRbMRlBJKz/7PYeseN4dXKRUyZgI7k2WtXHurBboQPWPb+0EyXb4jJuLluYGsY8v99/Lo9VxSqhIAICbgk2NybfV4Xpn97IRcAkvoDm+vPlDrEJ6Zau8yi7AggcNSTYa7mATPQt2Is1vA8YzOAVQTuR0gCqq3YX4ERNXrS76NuDCipVdwbcYmZaVgJXpCtgesVfFkpBGoIP6GH1VUNCatqAqyvpGNnRQpqkpY97cbfvC4w3mU6DufWOBRI4esZzDaJMF5gLklSg2VJtYB72ty5xwKVmKmJ3H6X8oNqsqTa5Fn+3r5xCJBVcuxa1m8bacorGetyJQU/wCH9W4codUSkhOUWO3vaF9PK4ae+ESZcujRUdJns9papSbEHj7eHUiYSoKTpYu78dRFLTWncwwo8RRKQVKV3QLm7ts3E39YuLM5q9DwieUk52vYWtrrqd2jv/UaZ/8AHLWUuCuUhgSflmByTqb8RtFFwrtqtimRSrWDvnCPS7aw2xrtFXVdIuVNpUy5IyKK/iZ1JKFA/l30vGlLbMYytxzuyrmDVKXIYlubsNXY256R6L2bmoLpAB4lv/I8T75eeU1GrKVAtvxeLH2enTErD5iGZTXBGz2jrmJ+ue+T6ek0SkoAADchDKUtzCClnjyG58P0hpTLZucc14VxnUmCUwup5rnWDUKjkvD0OKUsZGRkZt2RwsxtSohmLiohF56D1JblCWubl1hrPnDeE1XKCjq0dXG4eSSypIN/UX+kUztMMj94MfKLmZWR94oPamZnB7o304i53Lf5jqq5q/2UrFpxdQTZIdmAflfXhHtGO4qCoy0pBVYlSm1swAOm5J1JO0eMTKMKUlBV8xCSSbByA54C5Oserdq6+SVPKmSyCT8sxKr8i5sePWMbz26JiJxW8TxDvEZSrZ7W230GvSAJ2KrfusGDc211gGsxJD2ckeR4dYU1OIPHPa7avGbzsUVw98oAnYwdxAJnvEFQYmbS0isN1GIPt78oCmTydIwB4zLEa0iICz5ytjAhL6w0XLB6wOab2DEzColYZVOpRUSzai3DV+O8FKpyLexDg0bBRVY+7dIBnBtTs5/SNsxz+WhZlQEhj5feBpy8zMIjn3MaTMYcuJidXjUypTL+Y3/KLny+8LcRxD4mRIBCE3Yl3PTl+pjclIW7k8VqAc3LJSkbk7D7RbcO7E5pecgpe4GrC2p3MRNmsViB3YLGZSSAGPEN3vAHWPXxLlVVJMQgg/ElrQkgMxKSBbYgt5R89imFPUJCwcoV3gLFtyk7Fi45x7b2JQqXNmSCoHu/EBG9wnN4gh+aY1jfH/GHJEeTzKhqiUlOh06fvrDrDq0IBu7C5OkKO3lD/D180II+EtXxUKFx3nzJtZ0rzhunGIaKrUuxIY26nYaaW9Y9CL+ca4rcfi9MwacopS7ONem0PUTwm5ZgIqnZqinzE5paQBpmJZJA2FiT1sIYqoJi54kT8plsJigkk57kBKgR8rhzq7dX5+Tkr+VcfDf8HlLjCFh5SVzR+ZA7p6LUQlQ/pJgyTjiElpgmS+a0EJ8ZgdA8TGTJ4RYbbCOU1b6hxHJPJrujiz6cJqhHX8UIqs/PJ70kZpbXlCxHOUTYf0mx2y3fmVjJmqCKdlLIdRU4Eoad9NlZidE20NxZzIkdx0ss6qaA5teG3jUnDFAd+etR6ISB0AT9XgOuw9YvLWFHgoM/RSRbyMVE1K1bIKjE+IhdV4uCLWIO8L69S0/Okg8P8QhnzXcAiOqlfri5J+G83FCXCuNxtFVxmqV3wG1tZ9tRzjioxApSU5iAD4a84rdbXKfZtzG3pFaaYdl8GNTUy0HTvKVsWSCXPjlHjHoGL9l5CZTZAGG3GFn+mNIoS5tUPxqEiWeVisgnbNkT1SYL7c9ov4dCk/iNhyA1N+dvDk0cfPbbdO3irP15Vj1B8JRKLfr94Smc4dusOj8WoJLE8SrU+Gnm8QTsGblHNrpmCsVREdpnZuPvpEVVIKDxjJM1oelMJ1WMdFTxGVvERMBJCqMeOAYzN0gD0yruhOz6jeEtesOW8ft5QZTYl8TXgXHAwimzdXjaZc9YcTEvYePT9/0hRXT3cOyfU8+kNZ68ssndVvD39Yrc4uTzP0jKzasG/ZUBU1IOysx8Aw+pj2PDq8BLWZo8Lwur+DMB20MW4dpxlIl95XoOpiGrvtrVpXNmNqEsOZLAddI9j7MYAJn/AD6iY6loSn4SF2SgD5VFJdROpu3VnjwnDJE0zRNT35oVmH5Um9y/vlHotLjVd8PSnQT+P4edb6PbKh+qT4xpFumdqrV/ql2blTKLOlkLp+8h1ABSSGUgE7kAEDcpA3jzDDsOnLQMklRB3NuG5Hkwj0GhpQohc5a5ywPnmEFuOVIASgf0gQfNm5Q6RF15prGQi3FFp0fglTUBASJMqWEgAd4q9AEtGsSFQJgnBCCQkpUEk95Lg2B0IL77mBsKxtbspA8C/no3rD5WIoUOHWMdbYTysVlzNHSb2UCk2LFn1D7i0Szp6UC510GpPQC5hdXIImmXL/GAvQFIZgVEPqxABF3G4hnhmHpRdXeJ/EdTvtoPSAIaauW/+0sjnlB8A8F4NMQJy1AFCl5e6sAGzuzODZtDDKWlIgDGJIKCU2IuDaxF3hA9WsCIVHeF0isCpCJpUwIuXcAgkKB5BQIfzif42ZDghuI3gNzVy0LDLAI5xUMY7MC6pDP+UlvJX6GH82aXiJNXdout7V9Ivx1vHcPGsZzIUtExCkqFyk8NXHEcxCXDKOZUz0U8oOqaoAcBuVH+VIcnkI9/xLCJFSlpyEqtYkXHQ6iK9gvZn/h05c6nlCbnGU5lMtCXciWpmLlrFiWF46J/9Gx+2McHjP6PJeDrpqZNPJyqlISAnZYIObMCzFWbvEHVzePKsekTa6sUjLl+Flzg7KyJtzD5iP6xHoOL9u5KCEzfiyCQ/ekqX4Ay3S/nFV/0/wATSurqzmzlUzMFKDFSSEgFtrBo5ZnW8VwBheGrlJU7Ag6M+g3eOceQhcoTUgBX4gNH6eBi69qkolgrSBlWH6H/ADHlCq8mVPUfkCwlPNWrDoCPMQlEuJF3hWgxPVVGaB0mGQgRkQpmRyqZaAsTKUBz5CIzOP8AKOUQmaY4zQaeLol5ZJNxo40OnrAE+a5IT7eJ58xi2oLeIgCnAykvdz79RGkyyiHc6YSL3hZNSAbCCXcbOC3pAyw8RK4QTGtBFGouBxMCq3jqStolb1Xs3TZUi2z87w9qVhKTYWHpcaeI8oqnZrGkrQHOhYjgSNPFnD634Q2qMWAGhI0NrjqPe8APsDrwoMOrO5KTcH3zh2kg848mn4p8I55Sxb8Jsw4PuOA29Ib4Z29VMOWXLmKVySVB+qR9QIAvU7ClHvSl5eSrfWIJVNOmKMtE5ClD5soJSj+uZoD/ACgEnpeNYXhk+exqlfDQb/CQe8f61j5eib84tCJSJaQlCQlDBgA0P0W76Q4RhPwUd5ZmLIusgB2cgADQByw5wYuflvA0yqswgNc5Q3BHCEYmpxtKdfOE1fWTJjJlDKVaBTgqHFvwo/mPgC8EzK5DpSiWhU03Tvl4rVwALX1ewhnhdD8N1qUVzFF1LO/AAbJGw/WDC0TgeGIlICSAVfiURcnU9LvaOsTpgATL7qtXG/UbiJTVJTCXFsYAdKTmLOf5RxUdk84DJk48haiglpibKTv1FvlPGDKck3Nh79/aOcEky51MPjy0qC1qWlxcAmxSRdLgPY6GB62imSO9KUZssaoPzpHJvnHr1h4W4dSpzQZLqAYrdFXpWkKSbekFKqG39frCMRjlDKnIZSQRz0jzuowb4UzPKJSpOh4cjxTy5RaMY7QIQGcOflTuebflHHi0V1FY5J47ePDow84AU9qO0qpkoyilQmaML+KTuN4plXUHKmWUlIRok89SX3ix43OGZ9CDaK3jE3MAd4AVLMYmNPHaIZN/DiOYj3+8TCJEmAtAKSY5hn8IcNY5NCPZ/aDD04mnNyML1d08rg+Zb30gmqF8ybg+nWApincHrFSzh1LS5L6PbwtGlSogUTpveCROcMxhKAqSx9+sRrG48oMfiP3jhgekLFalwqXOJzS5algWLOHG4cQ6HaaZKQpCZABP4pgJKeQNsw+kCUOIKQMoLCA8XqcxEHoezns/RKqJifid4q0DMB4R63gmCplC3CPJey2KplTEEmzjw93j1mjxeWoZgq306+9jBsjFjklKW2gPF6xh3ff38P0hBiOJKbukEcfLhrFarMcmaC8Izuo7SiX/ALngxv8A/rwvxhenH59QVIp35zClko2uX7yt8o9BeNYZ2dn1DLnnIg7D51+P4RzN/Qxc6PC0SkBKUhKRoB1+vOH6L277L4WiQhnKlqZS5ii6lnmdgLsBYQ3q6ltISTq8oIG3IP5j9RweBqztBKQnMpQbi4IhHA2fNzaryp34+EVtdeirJlSgRTIV3yHJnLGxUBoNz4DhAMvFVV6ykPLpUllrFlTP5UnZPEjp09KwMU/wwmXlSlIZgGbwgCry8QeyVAtYAaBoinYkRZ778uXX6Rr/AFDlyUhMzMxCgDlWU5gS18pDtr4QokqlpTmBdnb62/c+MATYhQlTzJKzKmm5s6Ff1I48xfi8V6o7S1Up0TZAXwXKdXpr6CDJ+NO7Mw4ffT69YikVAUQTrv8AtFanxKabtHIWolWfMT3nseDfyj2+0br8YBHcypTwH2h1ilBInJebLSpQ/For/uF4ouL4WiWXlLLflXfyUP1hbB9oKupKy+0AzySI4VNiKZOhGjEdgxGFRsrhklCokQocoF+JG/je2EGjB7k6MOZiRS0/mhWZnG/UkxoTjy8hBpYcqLDjASyCb6j1ETS0nXQRzPlg33hlDiZxjAsvGkrjCrSA0yQ/KOVy+cchcbJgJGVRlSQoc4xQiJoSoRy0nwhzhvaKZJsouOPHqN4VPGBQgGrTO7YgtlC+j28i/pD3sNO+MtU2azJIyp2fio7tHmq2e3pDjBcZVIsnQ7c4A99RiSWgKqxpI1ItFApsfSsWWOhLeR2PWFONdoWGUXPP7wjXDG+0srKcygB74RTU0K6mYkqSqXKJe/zKD87gGD+x+FS1AVE9lq1Sg3SngW3P0hviVd38wvs0V1Ce5lbsMw1CUJSkDIlrcg0C9oMYMsESiAeKgbc7WPmIrcrtvKQkhSiCNtfRnim9qO1JqCQh0p3OhPhtEqMv42VUVTTFGbLQTdf/AFFG1holA4D11NlruxcmcnPSzFSFfkcqlnf5SXT4HwjyiTOCfw+ILGH2Hdq1SgwKzwdvvDIbWomyV/Bn9xWykKdCho4JHprBlEchcnM7B3c+9YrOM9ol1FlCwuDuICkYktOpcc4Jk15xCrLWio4tUHjrEczGVkNC+YsqLmEHEdBEdJESCGSH4ccFEFRyW4wYNDERqCkgGN/AB2gwaEjImmyGiIiEZrMtAs1Sto7V86+sanbRSYRfE/M36+kbSvxECxNS/NCMXk8Y2ERlP9/rEqYaUZTEE2VBO0czdIAEymNARKNI4EJSLeMCmMYdY5VrCMS+4jlo1T6RJDIfh+MLlDLqnbiP2jVbiql8RAMcwYGlHjEcdqjgQBoxkYqNGEbMsaKY7TGzAETRgMSGI1QB0FmN/FiOMgCT4vu32jfxvdoijIAm+OYz+IPPz+0QxkAxIqaTHGYxqM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9812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7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00600"/>
          </a:xfrm>
        </p:spPr>
        <p:txBody>
          <a:bodyPr/>
          <a:lstStyle/>
          <a:p>
            <a:r>
              <a:rPr lang="en-US" dirty="0" smtClean="0"/>
              <a:t>To design a rational agent, we need to specifying a </a:t>
            </a:r>
            <a:r>
              <a:rPr lang="en-US" b="1" dirty="0" smtClean="0"/>
              <a:t>task</a:t>
            </a:r>
            <a:r>
              <a:rPr lang="en-US" dirty="0" smtClean="0"/>
              <a:t> </a:t>
            </a:r>
            <a:r>
              <a:rPr lang="en-US" b="1" dirty="0" smtClean="0"/>
              <a:t>environment</a:t>
            </a:r>
          </a:p>
          <a:p>
            <a:r>
              <a:rPr lang="en-US" dirty="0" smtClean="0"/>
              <a:t>Consider automated taxi</a:t>
            </a:r>
          </a:p>
          <a:p>
            <a:pPr lvl="1"/>
            <a:r>
              <a:rPr lang="en-US" dirty="0" smtClean="0"/>
              <a:t>Performance metric?</a:t>
            </a:r>
          </a:p>
          <a:p>
            <a:pPr lvl="1"/>
            <a:r>
              <a:rPr lang="en-US" dirty="0" smtClean="0"/>
              <a:t>Environment?</a:t>
            </a:r>
          </a:p>
          <a:p>
            <a:pPr lvl="1"/>
            <a:r>
              <a:rPr lang="en-US" dirty="0" smtClean="0"/>
              <a:t>Actuators?</a:t>
            </a:r>
          </a:p>
          <a:p>
            <a:pPr lvl="1"/>
            <a:r>
              <a:rPr lang="en-US" dirty="0" smtClean="0"/>
              <a:t>Sensors?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00600"/>
          </a:xfrm>
        </p:spPr>
        <p:txBody>
          <a:bodyPr/>
          <a:lstStyle/>
          <a:p>
            <a:r>
              <a:rPr lang="en-US" dirty="0" smtClean="0"/>
              <a:t>To design a rational agent, we need to specifying a </a:t>
            </a:r>
            <a:r>
              <a:rPr lang="en-US" b="1" dirty="0" smtClean="0"/>
              <a:t>task</a:t>
            </a:r>
            <a:r>
              <a:rPr lang="en-US" dirty="0" smtClean="0"/>
              <a:t> </a:t>
            </a:r>
            <a:r>
              <a:rPr lang="en-US" b="1" dirty="0" smtClean="0"/>
              <a:t>environment</a:t>
            </a:r>
          </a:p>
          <a:p>
            <a:r>
              <a:rPr lang="en-US" dirty="0" smtClean="0"/>
              <a:t>Consider automated taxi</a:t>
            </a:r>
          </a:p>
          <a:p>
            <a:pPr lvl="1"/>
            <a:r>
              <a:rPr lang="en-US" dirty="0" smtClean="0"/>
              <a:t>Performance metric?</a:t>
            </a:r>
          </a:p>
          <a:p>
            <a:pPr lvl="2"/>
            <a:r>
              <a:rPr lang="en-US" dirty="0" smtClean="0"/>
              <a:t>Safety, destination, profits, legal, comfort, speed, cost</a:t>
            </a:r>
          </a:p>
          <a:p>
            <a:pPr lvl="1"/>
            <a:r>
              <a:rPr lang="en-US" dirty="0" smtClean="0"/>
              <a:t>Environment?</a:t>
            </a:r>
          </a:p>
          <a:p>
            <a:pPr lvl="2"/>
            <a:r>
              <a:rPr lang="en-US" dirty="0" smtClean="0"/>
              <a:t>US streets/freeways, traffic, pedestrians, weather, …</a:t>
            </a:r>
          </a:p>
          <a:p>
            <a:pPr lvl="1"/>
            <a:r>
              <a:rPr lang="en-US" dirty="0" smtClean="0"/>
              <a:t>Actuators?</a:t>
            </a:r>
          </a:p>
          <a:p>
            <a:pPr lvl="2"/>
            <a:r>
              <a:rPr lang="en-US" dirty="0" smtClean="0"/>
              <a:t>Steering, accelerator, brake, horn, speaker/display, …</a:t>
            </a:r>
          </a:p>
          <a:p>
            <a:pPr lvl="1"/>
            <a:r>
              <a:rPr lang="en-US" dirty="0" smtClean="0"/>
              <a:t>Sensors?</a:t>
            </a:r>
          </a:p>
          <a:p>
            <a:pPr lvl="2"/>
            <a:r>
              <a:rPr lang="en-US" dirty="0" smtClean="0"/>
              <a:t>Video, accelerometers, gauges, engine sensors, keyboard, GPS, …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shopping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00600"/>
          </a:xfrm>
        </p:spPr>
        <p:txBody>
          <a:bodyPr/>
          <a:lstStyle/>
          <a:p>
            <a:r>
              <a:rPr lang="en-US" dirty="0" smtClean="0"/>
              <a:t>Performance metric?</a:t>
            </a:r>
          </a:p>
          <a:p>
            <a:r>
              <a:rPr lang="en-US" dirty="0" smtClean="0"/>
              <a:t>Environment?</a:t>
            </a:r>
          </a:p>
          <a:p>
            <a:r>
              <a:rPr lang="en-US" dirty="0" smtClean="0"/>
              <a:t>Actuators?</a:t>
            </a:r>
          </a:p>
          <a:p>
            <a:r>
              <a:rPr lang="en-US" dirty="0" smtClean="0"/>
              <a:t>Sensors?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shopping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00600"/>
          </a:xfrm>
        </p:spPr>
        <p:txBody>
          <a:bodyPr/>
          <a:lstStyle/>
          <a:p>
            <a:r>
              <a:rPr lang="en-US" dirty="0" smtClean="0"/>
              <a:t>Performance metric?</a:t>
            </a:r>
          </a:p>
          <a:p>
            <a:pPr lvl="1"/>
            <a:r>
              <a:rPr lang="en-US" dirty="0" smtClean="0"/>
              <a:t>Price, quality, efficiency, appropriateness</a:t>
            </a:r>
          </a:p>
          <a:p>
            <a:r>
              <a:rPr lang="en-US" dirty="0" smtClean="0"/>
              <a:t>Environment?</a:t>
            </a:r>
          </a:p>
          <a:p>
            <a:pPr lvl="1"/>
            <a:r>
              <a:rPr lang="en-US" dirty="0" smtClean="0"/>
              <a:t>Current and future websites, vendors, shippers, shoppers</a:t>
            </a:r>
          </a:p>
          <a:p>
            <a:r>
              <a:rPr lang="en-US" dirty="0" smtClean="0"/>
              <a:t>Actuators?</a:t>
            </a:r>
          </a:p>
          <a:p>
            <a:pPr lvl="1"/>
            <a:r>
              <a:rPr lang="en-US" dirty="0" smtClean="0"/>
              <a:t>Display to use, follow URL, fill forms</a:t>
            </a:r>
          </a:p>
          <a:p>
            <a:r>
              <a:rPr lang="en-US" dirty="0" smtClean="0"/>
              <a:t>Sensors?</a:t>
            </a:r>
          </a:p>
          <a:p>
            <a:pPr lvl="1"/>
            <a:r>
              <a:rPr lang="en-US" dirty="0" smtClean="0"/>
              <a:t>HTML pages (text, graphics, scripts)</a:t>
            </a:r>
          </a:p>
          <a:p>
            <a:pPr lvl="1"/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reflex actions rational? </a:t>
            </a:r>
            <a:r>
              <a:rPr lang="en-US" smtClean="0"/>
              <a:t>Are they </a:t>
            </a:r>
            <a:r>
              <a:rPr lang="en-US" dirty="0" smtClean="0"/>
              <a:t>intelligent?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98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English Tutor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Metric</a:t>
            </a:r>
          </a:p>
          <a:p>
            <a:r>
              <a:rPr lang="en-US" dirty="0" smtClean="0"/>
              <a:t>Environment</a:t>
            </a:r>
          </a:p>
          <a:p>
            <a:r>
              <a:rPr lang="en-US" dirty="0" smtClean="0"/>
              <a:t>Actuators</a:t>
            </a:r>
          </a:p>
          <a:p>
            <a:r>
              <a:rPr lang="en-US" dirty="0" smtClean="0"/>
              <a:t>Sensors</a:t>
            </a:r>
          </a:p>
        </p:txBody>
      </p:sp>
    </p:spTree>
    <p:extLst>
      <p:ext uri="{BB962C8B-B14F-4D97-AF65-F5344CB8AC3E}">
        <p14:creationId xmlns:p14="http://schemas.microsoft.com/office/powerpoint/2010/main" val="33923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English Tutor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Metric</a:t>
            </a:r>
          </a:p>
          <a:p>
            <a:pPr lvl="1"/>
            <a:r>
              <a:rPr lang="en-US" dirty="0" smtClean="0"/>
              <a:t>Score on test</a:t>
            </a:r>
          </a:p>
          <a:p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Students, testing agency</a:t>
            </a:r>
          </a:p>
          <a:p>
            <a:r>
              <a:rPr lang="en-US" dirty="0" smtClean="0"/>
              <a:t>Actuators</a:t>
            </a:r>
          </a:p>
          <a:p>
            <a:pPr lvl="1"/>
            <a:r>
              <a:rPr lang="en-US" dirty="0" smtClean="0"/>
              <a:t>Display of exercises, suggestions, corrections, …</a:t>
            </a:r>
          </a:p>
          <a:p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Keyboard, mouse</a:t>
            </a:r>
          </a:p>
        </p:txBody>
      </p:sp>
    </p:spTree>
    <p:extLst>
      <p:ext uri="{BB962C8B-B14F-4D97-AF65-F5344CB8AC3E}">
        <p14:creationId xmlns:p14="http://schemas.microsoft.com/office/powerpoint/2010/main" val="21427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environment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observable or partially observable</a:t>
            </a:r>
          </a:p>
          <a:p>
            <a:r>
              <a:rPr lang="en-US" dirty="0" smtClean="0"/>
              <a:t>Single agent versus multi-agent</a:t>
            </a:r>
          </a:p>
          <a:p>
            <a:r>
              <a:rPr lang="en-US" dirty="0" smtClean="0"/>
              <a:t>Deterministic versus Stochastic</a:t>
            </a:r>
          </a:p>
          <a:p>
            <a:r>
              <a:rPr lang="en-US" dirty="0" smtClean="0"/>
              <a:t>Episodic versus sequential</a:t>
            </a:r>
          </a:p>
          <a:p>
            <a:r>
              <a:rPr lang="en-US" dirty="0" smtClean="0"/>
              <a:t>Static or Dynamic</a:t>
            </a:r>
          </a:p>
          <a:p>
            <a:r>
              <a:rPr lang="en-US" dirty="0" smtClean="0"/>
              <a:t>Discrete or continuous</a:t>
            </a:r>
          </a:p>
          <a:p>
            <a:r>
              <a:rPr lang="en-US" dirty="0" smtClean="0"/>
              <a:t>Known versus unknown</a:t>
            </a:r>
          </a:p>
          <a:p>
            <a:endParaRPr lang="en-US" dirty="0"/>
          </a:p>
          <a:p>
            <a:r>
              <a:rPr lang="en-US" dirty="0" smtClean="0"/>
              <a:t>The real-world is partially observable, stochastic, sequential, dynamic, continuous, and </a:t>
            </a:r>
            <a:r>
              <a:rPr lang="en-US" dirty="0" err="1" smtClean="0"/>
              <a:t>multiagent</a:t>
            </a:r>
            <a:r>
              <a:rPr lang="en-US" dirty="0" smtClean="0"/>
              <a:t> </a:t>
            </a:r>
          </a:p>
        </p:txBody>
      </p:sp>
      <p:pic>
        <p:nvPicPr>
          <p:cNvPr id="8194" name="Picture 2" descr="http://lesliebloom.files.wordpress.com/2009/01/street_cha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5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task environments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448092"/>
              </p:ext>
            </p:extLst>
          </p:nvPr>
        </p:nvGraphicFramePr>
        <p:xfrm>
          <a:off x="457200" y="1600200"/>
          <a:ext cx="7619997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Env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Crossword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Chess with </a:t>
                      </a:r>
                      <a:r>
                        <a:rPr lang="en-US" sz="1200" dirty="0" err="1" smtClean="0"/>
                        <a:t>Clk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Poker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Taxi</a:t>
                      </a:r>
                      <a:r>
                        <a:rPr lang="en-US" sz="1200" baseline="0" dirty="0" smtClean="0"/>
                        <a:t> Driving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Medical Diagnosis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Image analysis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Part-picking</a:t>
                      </a:r>
                      <a:r>
                        <a:rPr lang="en-US" sz="1200" baseline="0" dirty="0" smtClean="0"/>
                        <a:t> robot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Refinery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Interactive</a:t>
                      </a:r>
                      <a:r>
                        <a:rPr lang="en-US" sz="1200" baseline="0" dirty="0" smtClean="0"/>
                        <a:t> English Tutor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9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task environments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753531"/>
              </p:ext>
            </p:extLst>
          </p:nvPr>
        </p:nvGraphicFramePr>
        <p:xfrm>
          <a:off x="457200" y="1600200"/>
          <a:ext cx="7619997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Env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Crossword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Chess with </a:t>
                      </a:r>
                      <a:r>
                        <a:rPr lang="en-US" sz="1200" dirty="0" err="1" smtClean="0"/>
                        <a:t>Clk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Poker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Taxi</a:t>
                      </a:r>
                      <a:r>
                        <a:rPr lang="en-US" sz="1200" baseline="0" dirty="0" smtClean="0"/>
                        <a:t> Driving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Medical Diagnosis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Image analysis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Part-picking</a:t>
                      </a:r>
                      <a:r>
                        <a:rPr lang="en-US" sz="1200" baseline="0" dirty="0" smtClean="0"/>
                        <a:t> robot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Refinery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Interactive</a:t>
                      </a:r>
                      <a:r>
                        <a:rPr lang="en-US" sz="1200" baseline="0" dirty="0" smtClean="0"/>
                        <a:t> English Tutor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0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task environments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002089"/>
              </p:ext>
            </p:extLst>
          </p:nvPr>
        </p:nvGraphicFramePr>
        <p:xfrm>
          <a:off x="457200" y="1600200"/>
          <a:ext cx="7619997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Env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Crossword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Chess with </a:t>
                      </a:r>
                      <a:r>
                        <a:rPr lang="en-US" sz="1200" dirty="0" err="1" smtClean="0"/>
                        <a:t>Clk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Poker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Taxi</a:t>
                      </a:r>
                      <a:r>
                        <a:rPr lang="en-US" sz="1200" baseline="0" dirty="0" smtClean="0"/>
                        <a:t> Driving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Medical Diagnosis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Image analysis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Part-picking</a:t>
                      </a:r>
                      <a:r>
                        <a:rPr lang="en-US" sz="1200" baseline="0" dirty="0" smtClean="0"/>
                        <a:t> robot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Refinery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Interactive</a:t>
                      </a:r>
                      <a:r>
                        <a:rPr lang="en-US" sz="1200" baseline="0" dirty="0" smtClean="0"/>
                        <a:t> English Tutor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9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task environments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436935"/>
              </p:ext>
            </p:extLst>
          </p:nvPr>
        </p:nvGraphicFramePr>
        <p:xfrm>
          <a:off x="457200" y="1600200"/>
          <a:ext cx="7619997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Env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Crossword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Chess with </a:t>
                      </a:r>
                      <a:r>
                        <a:rPr lang="en-US" sz="1200" dirty="0" err="1" smtClean="0"/>
                        <a:t>Clk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Poker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Taxi</a:t>
                      </a:r>
                      <a:r>
                        <a:rPr lang="en-US" sz="1200" baseline="0" dirty="0" smtClean="0"/>
                        <a:t> Driving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Medical Diagnosis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Image analysis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Part-picking</a:t>
                      </a:r>
                      <a:r>
                        <a:rPr lang="en-US" sz="1200" baseline="0" dirty="0" smtClean="0"/>
                        <a:t> robot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Refinery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Interactive</a:t>
                      </a:r>
                      <a:r>
                        <a:rPr lang="en-US" sz="1200" baseline="0" dirty="0" smtClean="0"/>
                        <a:t> English Tutor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1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task environments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328236"/>
              </p:ext>
            </p:extLst>
          </p:nvPr>
        </p:nvGraphicFramePr>
        <p:xfrm>
          <a:off x="457200" y="1600200"/>
          <a:ext cx="7619997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Env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Crossword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Chess with </a:t>
                      </a:r>
                      <a:r>
                        <a:rPr lang="en-US" sz="1200" dirty="0" err="1" smtClean="0"/>
                        <a:t>Clk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Poker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Taxi</a:t>
                      </a:r>
                      <a:r>
                        <a:rPr lang="en-US" sz="1200" baseline="0" dirty="0" smtClean="0"/>
                        <a:t> Driving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Medical Diagnosis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Image analysis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Part-picking</a:t>
                      </a:r>
                      <a:r>
                        <a:rPr lang="en-US" sz="1200" baseline="0" dirty="0" smtClean="0"/>
                        <a:t> robot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Refinery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Interactive</a:t>
                      </a:r>
                      <a:r>
                        <a:rPr lang="en-US" sz="1200" baseline="0" dirty="0" smtClean="0"/>
                        <a:t> English Tutor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task environments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922731"/>
              </p:ext>
            </p:extLst>
          </p:nvPr>
        </p:nvGraphicFramePr>
        <p:xfrm>
          <a:off x="457200" y="1600200"/>
          <a:ext cx="7619997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Env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Crossword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Chess with </a:t>
                      </a:r>
                      <a:r>
                        <a:rPr lang="en-US" sz="1200" dirty="0" err="1" smtClean="0"/>
                        <a:t>Clk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Poker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Taxi</a:t>
                      </a:r>
                      <a:r>
                        <a:rPr lang="en-US" sz="1200" baseline="0" dirty="0" smtClean="0"/>
                        <a:t> Driving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Medical Diagnosis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Image analysis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Part-picking</a:t>
                      </a:r>
                      <a:r>
                        <a:rPr lang="en-US" sz="1200" baseline="0" dirty="0" smtClean="0"/>
                        <a:t> robot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Refinery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Interactive</a:t>
                      </a:r>
                      <a:r>
                        <a:rPr lang="en-US" sz="1200" baseline="0" dirty="0" smtClean="0"/>
                        <a:t> English Tutor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7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task environments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323865"/>
              </p:ext>
            </p:extLst>
          </p:nvPr>
        </p:nvGraphicFramePr>
        <p:xfrm>
          <a:off x="457200" y="1600200"/>
          <a:ext cx="7619997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Env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Crossword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Chess with </a:t>
                      </a:r>
                      <a:r>
                        <a:rPr lang="en-US" sz="1200" dirty="0" err="1" smtClean="0"/>
                        <a:t>Clk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Poker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Taxi</a:t>
                      </a:r>
                      <a:r>
                        <a:rPr lang="en-US" sz="1200" baseline="0" dirty="0" smtClean="0"/>
                        <a:t> Driving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Medical Diagnosis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Image analysis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Part-picking</a:t>
                      </a:r>
                      <a:r>
                        <a:rPr lang="en-US" sz="1200" baseline="0" dirty="0" smtClean="0"/>
                        <a:t> robot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Refinery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Interactive</a:t>
                      </a:r>
                      <a:r>
                        <a:rPr lang="en-US" sz="1200" baseline="0" dirty="0" smtClean="0"/>
                        <a:t> English Tutor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2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introspection – reporting on one’s inner thoughts – be inaccurate? Could I be wrong about what I am thinking?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8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task environments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094891"/>
              </p:ext>
            </p:extLst>
          </p:nvPr>
        </p:nvGraphicFramePr>
        <p:xfrm>
          <a:off x="457200" y="1600200"/>
          <a:ext cx="7619997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Env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Crossword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Chess with </a:t>
                      </a:r>
                      <a:r>
                        <a:rPr lang="en-US" sz="1200" dirty="0" err="1" smtClean="0"/>
                        <a:t>Clk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Poker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Taxi</a:t>
                      </a:r>
                      <a:r>
                        <a:rPr lang="en-US" sz="1200" baseline="0" dirty="0" smtClean="0"/>
                        <a:t> Driving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Medical Diagnosis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Image analysis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Part-picking</a:t>
                      </a:r>
                      <a:r>
                        <a:rPr lang="en-US" sz="1200" baseline="0" dirty="0" smtClean="0"/>
                        <a:t> robot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Refinery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Interactive</a:t>
                      </a:r>
                      <a:r>
                        <a:rPr lang="en-US" sz="1200" baseline="0" dirty="0" smtClean="0"/>
                        <a:t> English Tutor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task environments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767928"/>
              </p:ext>
            </p:extLst>
          </p:nvPr>
        </p:nvGraphicFramePr>
        <p:xfrm>
          <a:off x="457200" y="1600200"/>
          <a:ext cx="7619997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Env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Crossword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Chess with </a:t>
                      </a:r>
                      <a:r>
                        <a:rPr lang="en-US" sz="1200" dirty="0" err="1" smtClean="0"/>
                        <a:t>Clk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Poker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Taxi</a:t>
                      </a:r>
                      <a:r>
                        <a:rPr lang="en-US" sz="1200" baseline="0" dirty="0" smtClean="0"/>
                        <a:t> Driving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Medical Diagnosis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Image analysis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Part-picking</a:t>
                      </a:r>
                      <a:r>
                        <a:rPr lang="en-US" sz="1200" baseline="0" dirty="0" smtClean="0"/>
                        <a:t> robot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Refinery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Interactive</a:t>
                      </a:r>
                      <a:r>
                        <a:rPr lang="en-US" sz="1200" baseline="0" dirty="0" smtClean="0"/>
                        <a:t> English Tutor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1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task environments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909392"/>
              </p:ext>
            </p:extLst>
          </p:nvPr>
        </p:nvGraphicFramePr>
        <p:xfrm>
          <a:off x="457200" y="1600200"/>
          <a:ext cx="7619997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Env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Crossword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Chess with </a:t>
                      </a:r>
                      <a:r>
                        <a:rPr lang="en-US" sz="1200" dirty="0" err="1" smtClean="0"/>
                        <a:t>Clk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Poker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Taxi</a:t>
                      </a:r>
                      <a:r>
                        <a:rPr lang="en-US" sz="1200" baseline="0" dirty="0" smtClean="0"/>
                        <a:t> Driving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Medical Diagnosis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Image analysis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Part-picking</a:t>
                      </a:r>
                      <a:r>
                        <a:rPr lang="en-US" sz="1200" baseline="0" dirty="0" smtClean="0"/>
                        <a:t> robot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Refinery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Interactive</a:t>
                      </a:r>
                      <a:r>
                        <a:rPr lang="en-US" sz="1200" baseline="0" dirty="0" smtClean="0"/>
                        <a:t> English Tutor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Discrete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3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reflex agents</a:t>
            </a:r>
          </a:p>
          <a:p>
            <a:endParaRPr lang="en-US" dirty="0" smtClean="0"/>
          </a:p>
          <a:p>
            <a:r>
              <a:rPr lang="en-US" dirty="0" smtClean="0"/>
              <a:t>Reflex agents with state</a:t>
            </a:r>
          </a:p>
          <a:p>
            <a:r>
              <a:rPr lang="en-US" dirty="0" smtClean="0"/>
              <a:t>Goal based agents</a:t>
            </a:r>
          </a:p>
          <a:p>
            <a:r>
              <a:rPr lang="en-US" dirty="0" smtClean="0"/>
              <a:t>Utility-based agents</a:t>
            </a:r>
          </a:p>
          <a:p>
            <a:endParaRPr lang="en-US" dirty="0"/>
          </a:p>
          <a:p>
            <a:r>
              <a:rPr lang="en-US" dirty="0" smtClean="0"/>
              <a:t>All can be turned into learning agents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1400175"/>
            <a:ext cx="49053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1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reflex agents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239000" cy="452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3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 agent with state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6934200" cy="44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6177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Model-based agent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H="1" flipV="1">
            <a:off x="2590800" y="3581400"/>
            <a:ext cx="914400" cy="259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0"/>
          </p:cNvCxnSpPr>
          <p:nvPr/>
        </p:nvCxnSpPr>
        <p:spPr>
          <a:xfrm flipH="1" flipV="1">
            <a:off x="2590800" y="2819400"/>
            <a:ext cx="914400" cy="3358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8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Goal-based agent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91400" cy="468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204466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for ways to achieve goals. Make plans to achieve goals. Searching for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Utility-based agent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010400" cy="445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6019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Maximizes </a:t>
            </a:r>
            <a:r>
              <a:rPr lang="en-US" b="1" dirty="0" smtClean="0"/>
              <a:t>expected </a:t>
            </a:r>
            <a:r>
              <a:rPr lang="en-US" dirty="0" smtClean="0"/>
              <a:t>utility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agents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199"/>
            <a:ext cx="6858000" cy="469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461"/>
            <a:ext cx="8534400" cy="1143000"/>
          </a:xfrm>
        </p:spPr>
        <p:txBody>
          <a:bodyPr/>
          <a:lstStyle/>
          <a:p>
            <a:r>
              <a:rPr lang="en-US" dirty="0" smtClean="0"/>
              <a:t>Representing environmental states</a:t>
            </a:r>
            <a:endParaRPr lang="en-US" dirty="0"/>
          </a:p>
        </p:txBody>
      </p:sp>
      <p:pic>
        <p:nvPicPr>
          <p:cNvPr id="15362" name="Picture 2" descr="\\SERVER\sushil\classes\ai\2013\notes\figs\atomic-factored-structured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74258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95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expressive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4920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More Expressive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2362200" y="5105400"/>
            <a:ext cx="38100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what extent are the following computer systems instances of artificial intelligence?</a:t>
            </a:r>
          </a:p>
          <a:p>
            <a:pPr lvl="1"/>
            <a:r>
              <a:rPr lang="en-US" dirty="0" smtClean="0"/>
              <a:t>Supermarket bar code scanner</a:t>
            </a:r>
          </a:p>
          <a:p>
            <a:pPr lvl="1"/>
            <a:r>
              <a:rPr lang="en-US" dirty="0" smtClean="0"/>
              <a:t>Web search engines</a:t>
            </a:r>
          </a:p>
          <a:p>
            <a:pPr lvl="1"/>
            <a:r>
              <a:rPr lang="en-US" dirty="0" smtClean="0"/>
              <a:t>Voice-activated telephone menus</a:t>
            </a:r>
          </a:p>
          <a:p>
            <a:pPr lvl="1"/>
            <a:r>
              <a:rPr lang="en-US" dirty="0" smtClean="0"/>
              <a:t>Internet routing algorithms that respond dynamically to the state of the network</a:t>
            </a:r>
          </a:p>
        </p:txBody>
      </p:sp>
    </p:spTree>
    <p:extLst>
      <p:ext uri="{BB962C8B-B14F-4D97-AF65-F5344CB8AC3E}">
        <p14:creationId xmlns:p14="http://schemas.microsoft.com/office/powerpoint/2010/main" val="2457404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00600"/>
          </a:xfrm>
        </p:spPr>
        <p:txBody>
          <a:bodyPr/>
          <a:lstStyle/>
          <a:p>
            <a:r>
              <a:rPr lang="en-US" dirty="0" smtClean="0"/>
              <a:t>Agents interact with environment with actuators and sensors</a:t>
            </a:r>
          </a:p>
          <a:p>
            <a:r>
              <a:rPr lang="en-US" dirty="0" smtClean="0"/>
              <a:t>Agent function describes agent behavior</a:t>
            </a:r>
          </a:p>
          <a:p>
            <a:r>
              <a:rPr lang="en-US" dirty="0" smtClean="0"/>
              <a:t>Performance measure evaluates the environment sequence produced by agent actions</a:t>
            </a:r>
          </a:p>
          <a:p>
            <a:r>
              <a:rPr lang="en-US" dirty="0" smtClean="0"/>
              <a:t>A perfectly rational agent maximizes expected performance</a:t>
            </a:r>
          </a:p>
          <a:p>
            <a:r>
              <a:rPr lang="en-US" dirty="0" smtClean="0"/>
              <a:t>Agent programs implement agent functions on some architecture</a:t>
            </a:r>
          </a:p>
          <a:p>
            <a:r>
              <a:rPr lang="en-US" dirty="0" smtClean="0"/>
              <a:t>PEAS descriptions define task environments</a:t>
            </a:r>
          </a:p>
          <a:p>
            <a:r>
              <a:rPr lang="en-US" dirty="0" smtClean="0"/>
              <a:t>Environments can be categorized along</a:t>
            </a:r>
          </a:p>
          <a:p>
            <a:pPr lvl="1"/>
            <a:r>
              <a:rPr lang="en-US" dirty="0" err="1" smtClean="0"/>
              <a:t>Observerable</a:t>
            </a:r>
            <a:r>
              <a:rPr lang="en-US" dirty="0" smtClean="0"/>
              <a:t>, deterministic, episodic, static, discrete, single-agent</a:t>
            </a:r>
          </a:p>
          <a:p>
            <a:r>
              <a:rPr lang="en-US" dirty="0" smtClean="0"/>
              <a:t>Several basic single-agent architectures exist</a:t>
            </a:r>
          </a:p>
          <a:p>
            <a:pPr lvl="1"/>
            <a:r>
              <a:rPr lang="en-US" dirty="0" smtClean="0"/>
              <a:t>Reflex, reflex with state, goal-based, utility-based,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tasks can currently be solved by computers?</a:t>
            </a:r>
          </a:p>
          <a:p>
            <a:pPr lvl="1"/>
            <a:r>
              <a:rPr lang="en-US" dirty="0" smtClean="0"/>
              <a:t>Playing a decent game of table tennis</a:t>
            </a:r>
          </a:p>
          <a:p>
            <a:pPr lvl="1"/>
            <a:r>
              <a:rPr lang="en-US" dirty="0" smtClean="0"/>
              <a:t>Driving in the center of Cairo, Egypt</a:t>
            </a:r>
          </a:p>
          <a:p>
            <a:pPr lvl="1"/>
            <a:r>
              <a:rPr lang="en-US" dirty="0" smtClean="0"/>
              <a:t>Driving in Victorville, CA</a:t>
            </a:r>
          </a:p>
          <a:p>
            <a:pPr lvl="1"/>
            <a:r>
              <a:rPr lang="en-US" dirty="0" smtClean="0"/>
              <a:t>Buying a week’s worth of groceries at the market</a:t>
            </a:r>
          </a:p>
          <a:p>
            <a:pPr lvl="1"/>
            <a:r>
              <a:rPr lang="en-US" dirty="0" smtClean="0"/>
              <a:t>Buying a week’s worth of groceries on the web</a:t>
            </a:r>
          </a:p>
          <a:p>
            <a:pPr lvl="1"/>
            <a:r>
              <a:rPr lang="en-US" dirty="0" smtClean="0"/>
              <a:t>Playing a decent game of bridge at a competitive level</a:t>
            </a:r>
          </a:p>
          <a:p>
            <a:pPr lvl="1"/>
            <a:r>
              <a:rPr lang="en-US" dirty="0" smtClean="0"/>
              <a:t>Discovering and proving mathematical theorems</a:t>
            </a:r>
          </a:p>
          <a:p>
            <a:pPr lvl="1"/>
            <a:r>
              <a:rPr lang="en-US" dirty="0" smtClean="0"/>
              <a:t>Writing an intentionally funny story</a:t>
            </a:r>
          </a:p>
          <a:p>
            <a:pPr lvl="1"/>
            <a:r>
              <a:rPr lang="en-US" dirty="0" smtClean="0"/>
              <a:t>Giving competent legal advice in a specialized area of law</a:t>
            </a:r>
          </a:p>
          <a:p>
            <a:pPr lvl="1"/>
            <a:r>
              <a:rPr lang="en-US" dirty="0" smtClean="0"/>
              <a:t>Translating spoken </a:t>
            </a:r>
            <a:r>
              <a:rPr lang="en-US" dirty="0"/>
              <a:t>E</a:t>
            </a:r>
            <a:r>
              <a:rPr lang="en-US" dirty="0" smtClean="0"/>
              <a:t>nglish into Swedish in real-time</a:t>
            </a:r>
          </a:p>
          <a:p>
            <a:pPr lvl="1"/>
            <a:r>
              <a:rPr lang="en-US" dirty="0" smtClean="0"/>
              <a:t>Performing a complex surgical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9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64" y="885825"/>
            <a:ext cx="3013826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5029200"/>
          </a:xfrm>
        </p:spPr>
        <p:txBody>
          <a:bodyPr/>
          <a:lstStyle/>
          <a:p>
            <a:r>
              <a:rPr lang="en-US" dirty="0" smtClean="0"/>
              <a:t>What is a rational agent?</a:t>
            </a:r>
          </a:p>
          <a:p>
            <a:pPr lvl="1"/>
            <a:r>
              <a:rPr lang="en-US" dirty="0" smtClean="0"/>
              <a:t>Optimizes performance</a:t>
            </a:r>
          </a:p>
          <a:p>
            <a:r>
              <a:rPr lang="en-US" dirty="0" smtClean="0"/>
              <a:t>What are design principles for building rational agents (intelligent agents)?</a:t>
            </a:r>
          </a:p>
          <a:p>
            <a:r>
              <a:rPr lang="en-US" dirty="0" smtClean="0"/>
              <a:t>Agent performance will depend on their operating </a:t>
            </a:r>
            <a:r>
              <a:rPr lang="en-US" b="1" dirty="0" smtClean="0"/>
              <a:t>Environment. </a:t>
            </a:r>
            <a:r>
              <a:rPr lang="en-US" dirty="0" smtClean="0"/>
              <a:t>Some environments will be more difficult than others</a:t>
            </a:r>
          </a:p>
          <a:p>
            <a:r>
              <a:rPr lang="en-US" dirty="0" smtClean="0"/>
              <a:t>Types of environments</a:t>
            </a:r>
          </a:p>
          <a:p>
            <a:r>
              <a:rPr lang="en-US" dirty="0" smtClean="0"/>
              <a:t>Design considerations for agents in these different types of environments</a:t>
            </a:r>
          </a:p>
          <a:p>
            <a:endParaRPr lang="en-US" dirty="0"/>
          </a:p>
        </p:txBody>
      </p:sp>
      <p:pic>
        <p:nvPicPr>
          <p:cNvPr id="6" name="Picture 2" descr="http://31.media.tumblr.com/tumblr_lv4h3kXI3m1r03muio1_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457200"/>
            <a:ext cx="1292352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encrypted-tbn2.gstatic.com/images?q=tbn:ANd9GcStkxBRJ0scBMMG8xloEa0QV2ChU2wsTsettQaqzXDc31jDhcS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39" y="4050565"/>
            <a:ext cx="3035952" cy="22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5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agent?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543800" cy="1207008"/>
          </a:xfrm>
        </p:spPr>
        <p:txBody>
          <a:bodyPr>
            <a:normAutofit/>
          </a:bodyPr>
          <a:lstStyle/>
          <a:p>
            <a:r>
              <a:rPr lang="en-US" dirty="0" smtClean="0"/>
              <a:t>Perceives an </a:t>
            </a:r>
            <a:r>
              <a:rPr lang="en-US" b="1" dirty="0" smtClean="0"/>
              <a:t>environment</a:t>
            </a:r>
            <a:r>
              <a:rPr lang="en-US" dirty="0" smtClean="0"/>
              <a:t> through </a:t>
            </a:r>
            <a:r>
              <a:rPr lang="en-US" b="1" dirty="0" smtClean="0"/>
              <a:t>sensors</a:t>
            </a:r>
            <a:r>
              <a:rPr lang="en-US" dirty="0" smtClean="0"/>
              <a:t> and acts on the environment through </a:t>
            </a:r>
            <a:r>
              <a:rPr lang="en-US" b="1" dirty="0" smtClean="0"/>
              <a:t>actuators</a:t>
            </a:r>
            <a:endParaRPr lang="en-US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3" y="2590800"/>
            <a:ext cx="759040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10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Agent?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Percept</a:t>
            </a:r>
            <a:r>
              <a:rPr lang="en-US" dirty="0" smtClean="0"/>
              <a:t>: Agent’s perceptual inputs at any given </a:t>
            </a:r>
            <a:r>
              <a:rPr lang="en-US" b="1" dirty="0" smtClean="0"/>
              <a:t>instant </a:t>
            </a:r>
            <a:r>
              <a:rPr lang="en-US" dirty="0" smtClean="0"/>
              <a:t>of time</a:t>
            </a:r>
          </a:p>
          <a:p>
            <a:r>
              <a:rPr lang="en-US" dirty="0" smtClean="0"/>
              <a:t>Percept sequence is the complete history of everything the agent has ever perceived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Agent’s choice of action usually depends on percept sequence but not on anything it has not perceived</a:t>
            </a:r>
          </a:p>
          <a:p>
            <a:r>
              <a:rPr lang="en-US" dirty="0" smtClean="0"/>
              <a:t>Behavior is governed by an </a:t>
            </a:r>
            <a:r>
              <a:rPr lang="en-US" b="1" dirty="0" smtClean="0"/>
              <a:t>agent function </a:t>
            </a:r>
            <a:r>
              <a:rPr lang="en-US" dirty="0" smtClean="0"/>
              <a:t>that maps </a:t>
            </a:r>
            <a:r>
              <a:rPr lang="en-US" b="1" dirty="0" smtClean="0"/>
              <a:t>percept sequence </a:t>
            </a:r>
            <a:r>
              <a:rPr lang="en-US" dirty="0" smtClean="0"/>
              <a:t>to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1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24088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8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401</TotalTime>
  <Words>1625</Words>
  <Application>Microsoft Office PowerPoint</Application>
  <PresentationFormat>On-screen Show (4:3)</PresentationFormat>
  <Paragraphs>635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Adjacency</vt:lpstr>
      <vt:lpstr>Artificial Intelligence</vt:lpstr>
      <vt:lpstr>Question </vt:lpstr>
      <vt:lpstr>Question</vt:lpstr>
      <vt:lpstr>Question</vt:lpstr>
      <vt:lpstr>Question</vt:lpstr>
      <vt:lpstr>Agents</vt:lpstr>
      <vt:lpstr>What is an agent?</vt:lpstr>
      <vt:lpstr>What is an Agent? </vt:lpstr>
      <vt:lpstr>Agent example</vt:lpstr>
      <vt:lpstr>Agent (Behavior) function</vt:lpstr>
      <vt:lpstr>Behavior function</vt:lpstr>
      <vt:lpstr>Vacuum Cleaner world</vt:lpstr>
      <vt:lpstr>Behavior versus Good behavior</vt:lpstr>
      <vt:lpstr>Rationality</vt:lpstr>
      <vt:lpstr>Rationality</vt:lpstr>
      <vt:lpstr>PEAS</vt:lpstr>
      <vt:lpstr>PEAS</vt:lpstr>
      <vt:lpstr>Internet shopping agent</vt:lpstr>
      <vt:lpstr>Internet shopping agent</vt:lpstr>
      <vt:lpstr>Interactive English Tutor</vt:lpstr>
      <vt:lpstr>Interactive English Tutor</vt:lpstr>
      <vt:lpstr>Task environment types</vt:lpstr>
      <vt:lpstr>Types of task environments</vt:lpstr>
      <vt:lpstr>Types of task environments</vt:lpstr>
      <vt:lpstr>Types of task environments</vt:lpstr>
      <vt:lpstr>Types of task environments</vt:lpstr>
      <vt:lpstr>Types of task environments</vt:lpstr>
      <vt:lpstr>Types of task environments</vt:lpstr>
      <vt:lpstr>Types of task environments</vt:lpstr>
      <vt:lpstr>Types of task environments</vt:lpstr>
      <vt:lpstr>Types of task environments</vt:lpstr>
      <vt:lpstr>Types of task environments</vt:lpstr>
      <vt:lpstr>Types of agents</vt:lpstr>
      <vt:lpstr>Simple reflex agents</vt:lpstr>
      <vt:lpstr>Reflex agent with state</vt:lpstr>
      <vt:lpstr>Goal-based agent</vt:lpstr>
      <vt:lpstr>Utility-based agent</vt:lpstr>
      <vt:lpstr>Learning agents</vt:lpstr>
      <vt:lpstr>Representing environmental states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Sushil Louis</dc:creator>
  <cp:lastModifiedBy>Sushil Louis</cp:lastModifiedBy>
  <cp:revision>95</cp:revision>
  <dcterms:created xsi:type="dcterms:W3CDTF">2006-08-16T00:00:00Z</dcterms:created>
  <dcterms:modified xsi:type="dcterms:W3CDTF">2013-09-04T19:49:02Z</dcterms:modified>
</cp:coreProperties>
</file>