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61" r:id="rId3"/>
    <p:sldId id="381" r:id="rId4"/>
    <p:sldId id="366" r:id="rId5"/>
    <p:sldId id="362" r:id="rId6"/>
    <p:sldId id="363" r:id="rId7"/>
    <p:sldId id="364" r:id="rId8"/>
    <p:sldId id="382" r:id="rId9"/>
    <p:sldId id="365" r:id="rId10"/>
    <p:sldId id="367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83" r:id="rId21"/>
    <p:sldId id="378" r:id="rId22"/>
    <p:sldId id="379" r:id="rId23"/>
    <p:sldId id="404" r:id="rId24"/>
    <p:sldId id="405" r:id="rId25"/>
    <p:sldId id="406" r:id="rId26"/>
    <p:sldId id="408" r:id="rId27"/>
    <p:sldId id="409" r:id="rId28"/>
    <p:sldId id="410" r:id="rId29"/>
    <p:sldId id="411" r:id="rId30"/>
    <p:sldId id="412" r:id="rId31"/>
    <p:sldId id="413" r:id="rId32"/>
    <p:sldId id="380" r:id="rId33"/>
    <p:sldId id="384" r:id="rId34"/>
    <p:sldId id="385" r:id="rId35"/>
    <p:sldId id="386" r:id="rId36"/>
    <p:sldId id="388" r:id="rId37"/>
    <p:sldId id="387" r:id="rId38"/>
    <p:sldId id="389" r:id="rId39"/>
    <p:sldId id="390" r:id="rId40"/>
    <p:sldId id="392" r:id="rId41"/>
    <p:sldId id="393" r:id="rId42"/>
    <p:sldId id="394" r:id="rId43"/>
    <p:sldId id="391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>
      <p:cViewPr>
        <p:scale>
          <a:sx n="165" d="100"/>
          <a:sy n="165" d="100"/>
        </p:scale>
        <p:origin x="-1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912"/>
            <a:ext cx="7804921" cy="11090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89963" y="1676258"/>
            <a:ext cx="3825941" cy="41300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8942" y="1676258"/>
            <a:ext cx="3825941" cy="19885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8942" y="3817790"/>
            <a:ext cx="3825941" cy="19885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10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fld id="{3B94EAEC-8DF9-472C-96C0-31C36B3E4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unr.edu/~sushil" TargetMode="External"/><Relationship Id="rId2" Type="http://schemas.openxmlformats.org/officeDocument/2006/relationships/hyperlink" Target="mailto:sushil@cse.un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96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CS482, CS682, MW 1 – 2:15, SEM 201, MS 227</a:t>
            </a:r>
          </a:p>
          <a:p>
            <a:r>
              <a:rPr lang="en-US" dirty="0" smtClean="0"/>
              <a:t>Prerequisites: 302, 365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Sushil</a:t>
            </a:r>
            <a:r>
              <a:rPr lang="en-US" dirty="0" smtClean="0"/>
              <a:t> Louis, </a:t>
            </a:r>
            <a:r>
              <a:rPr lang="en-US" dirty="0" smtClean="0">
                <a:hlinkClick r:id="rId2"/>
              </a:rPr>
              <a:t>sushil@cse.unr.edu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http://www.cse.unr.edu/~sushil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GA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pop(0)</a:t>
            </a:r>
          </a:p>
          <a:p>
            <a:r>
              <a:rPr lang="en-US" dirty="0"/>
              <a:t>Evaluate pop(0)</a:t>
            </a:r>
          </a:p>
          <a:p>
            <a:r>
              <a:rPr lang="en-US" dirty="0"/>
              <a:t>T=0</a:t>
            </a:r>
          </a:p>
          <a:p>
            <a:r>
              <a:rPr lang="en-US" dirty="0"/>
              <a:t>While (not converged) do</a:t>
            </a:r>
          </a:p>
          <a:p>
            <a:pPr lvl="1"/>
            <a:r>
              <a:rPr lang="en-US" dirty="0"/>
              <a:t>Select pop(T+1) from pop(T)</a:t>
            </a:r>
          </a:p>
          <a:p>
            <a:pPr lvl="1"/>
            <a:r>
              <a:rPr lang="en-US" dirty="0"/>
              <a:t>Recombine pop(T+1)</a:t>
            </a:r>
          </a:p>
          <a:p>
            <a:pPr lvl="1"/>
            <a:r>
              <a:rPr lang="en-US" dirty="0"/>
              <a:t>Evaluate pop(T+1)</a:t>
            </a:r>
          </a:p>
          <a:p>
            <a:pPr lvl="1"/>
            <a:r>
              <a:rPr lang="en-US" dirty="0"/>
              <a:t>T = T + 1</a:t>
            </a:r>
          </a:p>
          <a:p>
            <a:r>
              <a:rPr lang="en-US" dirty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39110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Generate pop(0)</a:t>
            </a: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1664285" y="2664168"/>
            <a:ext cx="5203280" cy="3518230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algn="ctr"/>
            <a:r>
              <a:rPr lang="en-US"/>
              <a:t>for(i = 0 ; i &lt; popSize; i++){        </a:t>
            </a:r>
          </a:p>
          <a:p>
            <a:pPr algn="ctr"/>
            <a:r>
              <a:rPr lang="en-US"/>
              <a:t>for(j = 0; j &lt; chromLen; j++){</a:t>
            </a:r>
          </a:p>
          <a:p>
            <a:pPr algn="ctr"/>
            <a:r>
              <a:rPr lang="en-US"/>
              <a:t>Pop[i].chrom[j] = flip(0.5);</a:t>
            </a:r>
          </a:p>
          <a:p>
            <a:pPr algn="ctr"/>
            <a:r>
              <a:rPr lang="en-US"/>
              <a:t>}                                               </a:t>
            </a:r>
          </a:p>
          <a:p>
            <a:pPr algn="ctr"/>
            <a:r>
              <a:rPr lang="en-US"/>
              <a:t>}                                                  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128653" y="1669885"/>
            <a:ext cx="5968469" cy="6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Initialize population with randomly generated strings of 1’s and 0’s</a:t>
            </a:r>
          </a:p>
        </p:txBody>
      </p:sp>
    </p:spTree>
    <p:extLst>
      <p:ext uri="{BB962C8B-B14F-4D97-AF65-F5344CB8AC3E}">
        <p14:creationId xmlns:p14="http://schemas.microsoft.com/office/powerpoint/2010/main" val="27020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>
                <a:solidFill>
                  <a:srgbClr val="FF0000"/>
                </a:solidFill>
              </a:rPr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(not converged)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582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Evaluate pop(0)</a:t>
            </a: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>
            <a:off x="2965105" y="2587684"/>
            <a:ext cx="2754678" cy="1529665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algn="ctr"/>
            <a:r>
              <a:rPr lang="en-US"/>
              <a:t>Evaluate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822578" y="3352517"/>
            <a:ext cx="2142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/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5719783" y="3352517"/>
            <a:ext cx="21425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46058" y="2893618"/>
            <a:ext cx="1989490" cy="3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Decoded individual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6178896" y="2817134"/>
            <a:ext cx="1147782" cy="3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Fitness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123398" y="4423282"/>
            <a:ext cx="5203280" cy="36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Application dependent fitness function</a:t>
            </a:r>
          </a:p>
        </p:txBody>
      </p:sp>
    </p:spTree>
    <p:extLst>
      <p:ext uri="{BB962C8B-B14F-4D97-AF65-F5344CB8AC3E}">
        <p14:creationId xmlns:p14="http://schemas.microsoft.com/office/powerpoint/2010/main" val="280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</a:t>
            </a:r>
            <a:r>
              <a:rPr lang="en-US">
                <a:solidFill>
                  <a:schemeClr val="accent1"/>
                </a:solidFill>
              </a:rPr>
              <a:t>(T &lt; maxGen)</a:t>
            </a:r>
            <a:r>
              <a:rPr lang="en-US"/>
              <a:t>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0982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(T &lt; maxGen) do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Select pop(T+1) from pop(T)</a:t>
            </a:r>
          </a:p>
          <a:p>
            <a:pPr lvl="1"/>
            <a:r>
              <a:rPr lang="en-US"/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821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86946" y="2128785"/>
            <a:ext cx="5203280" cy="3358890"/>
          </a:xfrm>
        </p:spPr>
        <p:txBody>
          <a:bodyPr/>
          <a:lstStyle/>
          <a:p>
            <a:r>
              <a:rPr lang="en-US" sz="2400"/>
              <a:t>Each member of the population gets a share of the pie proportional to fitness relative to other members of the population</a:t>
            </a:r>
          </a:p>
          <a:p>
            <a:r>
              <a:rPr lang="en-US" sz="2400"/>
              <a:t>Spin the roulette wheel pie and pick the individual that the ball lands on</a:t>
            </a:r>
          </a:p>
          <a:p>
            <a:r>
              <a:rPr lang="en-US" sz="2400"/>
              <a:t>Focuses search in promising areas</a:t>
            </a:r>
          </a:p>
        </p:txBody>
      </p:sp>
      <p:pic>
        <p:nvPicPr>
          <p:cNvPr id="115716" name="Picture 4" descr="MCj029053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5285" y="1676258"/>
            <a:ext cx="2051661" cy="19885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22" name="Picture 10" descr="MCBS00759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9783" y="3887900"/>
            <a:ext cx="2529904" cy="19885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03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69540" y="1822851"/>
            <a:ext cx="7957958" cy="44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int roulette(IPTR pop, double sumFitness, int popsize)</a:t>
            </a:r>
          </a:p>
          <a:p>
            <a:r>
              <a:rPr lang="en-US" sz="1400" b="1">
                <a:latin typeface="Courier New" pitchFamily="49" charset="0"/>
              </a:rPr>
              <a:t>{ 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/* select a single individual by roulette wheel selection */</a:t>
            </a:r>
          </a:p>
          <a:p>
            <a:r>
              <a:rPr lang="en-US" sz="1400" b="1">
                <a:latin typeface="Courier New" pitchFamily="49" charset="0"/>
              </a:rPr>
              <a:t>  </a:t>
            </a:r>
          </a:p>
          <a:p>
            <a:r>
              <a:rPr lang="en-US" sz="1400" b="1">
                <a:latin typeface="Courier New" pitchFamily="49" charset="0"/>
              </a:rPr>
              <a:t>  double rand,partsum;</a:t>
            </a:r>
          </a:p>
          <a:p>
            <a:r>
              <a:rPr lang="en-US" sz="1400" b="1">
                <a:latin typeface="Courier New" pitchFamily="49" charset="0"/>
              </a:rPr>
              <a:t>  int i;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partsum = 0.0; i = 0;</a:t>
            </a:r>
          </a:p>
          <a:p>
            <a:r>
              <a:rPr lang="en-US" sz="1400" b="1">
                <a:latin typeface="Courier New" pitchFamily="49" charset="0"/>
              </a:rPr>
              <a:t>  rand = f_random() * sumFitness; </a:t>
            </a:r>
          </a:p>
          <a:p>
            <a:r>
              <a:rPr lang="en-US" sz="1400" b="1">
                <a:latin typeface="Courier New" pitchFamily="49" charset="0"/>
              </a:rPr>
              <a:t>  </a:t>
            </a:r>
          </a:p>
          <a:p>
            <a:r>
              <a:rPr lang="en-US" sz="1400" b="1">
                <a:latin typeface="Courier New" pitchFamily="49" charset="0"/>
              </a:rPr>
              <a:t>  i = -1;</a:t>
            </a:r>
          </a:p>
          <a:p>
            <a:r>
              <a:rPr lang="en-US" sz="1400" b="1">
                <a:latin typeface="Courier New" pitchFamily="49" charset="0"/>
              </a:rPr>
              <a:t>  do{</a:t>
            </a:r>
          </a:p>
          <a:p>
            <a:r>
              <a:rPr lang="en-US" sz="1400" b="1">
                <a:latin typeface="Courier New" pitchFamily="49" charset="0"/>
              </a:rPr>
              <a:t>    i++;</a:t>
            </a:r>
          </a:p>
          <a:p>
            <a:r>
              <a:rPr lang="en-US" sz="1400" b="1">
                <a:latin typeface="Courier New" pitchFamily="49" charset="0"/>
              </a:rPr>
              <a:t>    partsum += pop[i].fitness;</a:t>
            </a:r>
          </a:p>
          <a:p>
            <a:r>
              <a:rPr lang="en-US" sz="1400" b="1">
                <a:latin typeface="Courier New" pitchFamily="49" charset="0"/>
              </a:rPr>
              <a:t>  } while (partsum &lt; rand &amp;&amp; i &lt; popsize - 1) ;</a:t>
            </a:r>
          </a:p>
          <a:p>
            <a:r>
              <a:rPr lang="en-US" sz="1400" b="1">
                <a:latin typeface="Courier New" pitchFamily="49" charset="0"/>
              </a:rPr>
              <a:t>  </a:t>
            </a:r>
          </a:p>
          <a:p>
            <a:r>
              <a:rPr lang="en-US" sz="1400" b="1">
                <a:latin typeface="Courier New" pitchFamily="49" charset="0"/>
              </a:rPr>
              <a:t>  return i;</a:t>
            </a:r>
          </a:p>
          <a:p>
            <a:r>
              <a:rPr lang="en-US" sz="1400" b="1">
                <a:latin typeface="Courier New" pitchFamily="49" charset="0"/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400" b="1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8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Generate pop(0)</a:t>
            </a:r>
          </a:p>
          <a:p>
            <a:r>
              <a:rPr lang="en-US"/>
              <a:t>Evaluate pop(0)</a:t>
            </a:r>
          </a:p>
          <a:p>
            <a:r>
              <a:rPr lang="en-US"/>
              <a:t>T=0</a:t>
            </a:r>
          </a:p>
          <a:p>
            <a:r>
              <a:rPr lang="en-US"/>
              <a:t>While (T &lt; maxGen) do</a:t>
            </a:r>
          </a:p>
          <a:p>
            <a:pPr lvl="1"/>
            <a:r>
              <a:rPr lang="en-US"/>
              <a:t>Select pop(T+1) from pop(T)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Recombine pop(T+1)</a:t>
            </a:r>
          </a:p>
          <a:p>
            <a:pPr lvl="1"/>
            <a:r>
              <a:rPr lang="en-US"/>
              <a:t>Evaluate pop(T+1)</a:t>
            </a:r>
          </a:p>
          <a:p>
            <a:pPr lvl="1"/>
            <a:r>
              <a:rPr lang="en-US"/>
              <a:t>T = T + 1</a:t>
            </a:r>
          </a:p>
          <a:p>
            <a:r>
              <a:rPr lang="en-US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9707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Crossover and mutation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358209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1511247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1664284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1817322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1970360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2123397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2276435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2429473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2582510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2735548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2888586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3041623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3194661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>
            <a:off x="3347699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6" name="Rectangle 32"/>
          <p:cNvSpPr>
            <a:spLocks noChangeArrowheads="1"/>
          </p:cNvSpPr>
          <p:nvPr/>
        </p:nvSpPr>
        <p:spPr bwMode="auto">
          <a:xfrm>
            <a:off x="3500736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3653774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3806812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3959849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4112887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1" name="Rectangle 37"/>
          <p:cNvSpPr>
            <a:spLocks noChangeArrowheads="1"/>
          </p:cNvSpPr>
          <p:nvPr/>
        </p:nvSpPr>
        <p:spPr bwMode="auto">
          <a:xfrm>
            <a:off x="4265925" y="182285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2" name="Rectangle 38"/>
          <p:cNvSpPr>
            <a:spLocks noChangeArrowheads="1"/>
          </p:cNvSpPr>
          <p:nvPr/>
        </p:nvSpPr>
        <p:spPr bwMode="auto">
          <a:xfrm>
            <a:off x="1358209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3" name="Rectangle 39"/>
          <p:cNvSpPr>
            <a:spLocks noChangeArrowheads="1"/>
          </p:cNvSpPr>
          <p:nvPr/>
        </p:nvSpPr>
        <p:spPr bwMode="auto">
          <a:xfrm>
            <a:off x="1511247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1664284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5" name="Rectangle 41"/>
          <p:cNvSpPr>
            <a:spLocks noChangeArrowheads="1"/>
          </p:cNvSpPr>
          <p:nvPr/>
        </p:nvSpPr>
        <p:spPr bwMode="auto">
          <a:xfrm>
            <a:off x="1817322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6" name="Rectangle 42"/>
          <p:cNvSpPr>
            <a:spLocks noChangeArrowheads="1"/>
          </p:cNvSpPr>
          <p:nvPr/>
        </p:nvSpPr>
        <p:spPr bwMode="auto">
          <a:xfrm>
            <a:off x="1970360" y="2970101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algn="ctr"/>
            <a:endParaRPr lang="en-US">
              <a:solidFill>
                <a:srgbClr val="EBE4FE"/>
              </a:solidFill>
            </a:endParaRPr>
          </a:p>
        </p:txBody>
      </p:sp>
      <p:sp>
        <p:nvSpPr>
          <p:cNvPr id="123947" name="Rectangle 43"/>
          <p:cNvSpPr>
            <a:spLocks noChangeArrowheads="1"/>
          </p:cNvSpPr>
          <p:nvPr/>
        </p:nvSpPr>
        <p:spPr bwMode="auto">
          <a:xfrm>
            <a:off x="2123397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8" name="Rectangle 44"/>
          <p:cNvSpPr>
            <a:spLocks noChangeArrowheads="1"/>
          </p:cNvSpPr>
          <p:nvPr/>
        </p:nvSpPr>
        <p:spPr bwMode="auto">
          <a:xfrm>
            <a:off x="2276435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49" name="Rectangle 45"/>
          <p:cNvSpPr>
            <a:spLocks noChangeArrowheads="1"/>
          </p:cNvSpPr>
          <p:nvPr/>
        </p:nvSpPr>
        <p:spPr bwMode="auto">
          <a:xfrm>
            <a:off x="2429473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0" name="Rectangle 46"/>
          <p:cNvSpPr>
            <a:spLocks noChangeArrowheads="1"/>
          </p:cNvSpPr>
          <p:nvPr/>
        </p:nvSpPr>
        <p:spPr bwMode="auto">
          <a:xfrm>
            <a:off x="2582510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1" name="Rectangle 47"/>
          <p:cNvSpPr>
            <a:spLocks noChangeArrowheads="1"/>
          </p:cNvSpPr>
          <p:nvPr/>
        </p:nvSpPr>
        <p:spPr bwMode="auto">
          <a:xfrm>
            <a:off x="2735548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2" name="Rectangle 48"/>
          <p:cNvSpPr>
            <a:spLocks noChangeArrowheads="1"/>
          </p:cNvSpPr>
          <p:nvPr/>
        </p:nvSpPr>
        <p:spPr bwMode="auto">
          <a:xfrm>
            <a:off x="2888586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3" name="Rectangle 49"/>
          <p:cNvSpPr>
            <a:spLocks noChangeArrowheads="1"/>
          </p:cNvSpPr>
          <p:nvPr/>
        </p:nvSpPr>
        <p:spPr bwMode="auto">
          <a:xfrm>
            <a:off x="3041623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4" name="Rectangle 50"/>
          <p:cNvSpPr>
            <a:spLocks noChangeArrowheads="1"/>
          </p:cNvSpPr>
          <p:nvPr/>
        </p:nvSpPr>
        <p:spPr bwMode="auto">
          <a:xfrm>
            <a:off x="3194661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5" name="Rectangle 51"/>
          <p:cNvSpPr>
            <a:spLocks noChangeArrowheads="1"/>
          </p:cNvSpPr>
          <p:nvPr/>
        </p:nvSpPr>
        <p:spPr bwMode="auto">
          <a:xfrm>
            <a:off x="3347699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6" name="Rectangle 52"/>
          <p:cNvSpPr>
            <a:spLocks noChangeArrowheads="1"/>
          </p:cNvSpPr>
          <p:nvPr/>
        </p:nvSpPr>
        <p:spPr bwMode="auto">
          <a:xfrm>
            <a:off x="3500736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7" name="Rectangle 53"/>
          <p:cNvSpPr>
            <a:spLocks noChangeArrowheads="1"/>
          </p:cNvSpPr>
          <p:nvPr/>
        </p:nvSpPr>
        <p:spPr bwMode="auto">
          <a:xfrm>
            <a:off x="3653774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8" name="Rectangle 54"/>
          <p:cNvSpPr>
            <a:spLocks noChangeArrowheads="1"/>
          </p:cNvSpPr>
          <p:nvPr/>
        </p:nvSpPr>
        <p:spPr bwMode="auto">
          <a:xfrm>
            <a:off x="3806812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59" name="Rectangle 55"/>
          <p:cNvSpPr>
            <a:spLocks noChangeArrowheads="1"/>
          </p:cNvSpPr>
          <p:nvPr/>
        </p:nvSpPr>
        <p:spPr bwMode="auto">
          <a:xfrm>
            <a:off x="3959849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0" name="Rectangle 56"/>
          <p:cNvSpPr>
            <a:spLocks noChangeArrowheads="1"/>
          </p:cNvSpPr>
          <p:nvPr/>
        </p:nvSpPr>
        <p:spPr bwMode="auto">
          <a:xfrm>
            <a:off x="4112887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1" name="Rectangle 57"/>
          <p:cNvSpPr>
            <a:spLocks noChangeArrowheads="1"/>
          </p:cNvSpPr>
          <p:nvPr/>
        </p:nvSpPr>
        <p:spPr bwMode="auto">
          <a:xfrm>
            <a:off x="4265925" y="2970101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2" name="AutoShape 58"/>
          <p:cNvSpPr>
            <a:spLocks noChangeArrowheads="1"/>
          </p:cNvSpPr>
          <p:nvPr/>
        </p:nvSpPr>
        <p:spPr bwMode="auto">
          <a:xfrm>
            <a:off x="2582510" y="2358234"/>
            <a:ext cx="459113" cy="458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797" tIns="45898" rIns="91797" bIns="45898" anchor="ctr"/>
          <a:lstStyle/>
          <a:p>
            <a:endParaRPr lang="en-US"/>
          </a:p>
        </p:txBody>
      </p:sp>
      <p:sp>
        <p:nvSpPr>
          <p:cNvPr id="123963" name="Text Box 59"/>
          <p:cNvSpPr txBox="1">
            <a:spLocks noChangeArrowheads="1"/>
          </p:cNvSpPr>
          <p:nvPr/>
        </p:nvSpPr>
        <p:spPr bwMode="auto">
          <a:xfrm>
            <a:off x="4725038" y="2052301"/>
            <a:ext cx="3825941" cy="7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Mutation Probability = 0.001</a:t>
            </a:r>
          </a:p>
          <a:p>
            <a:pPr>
              <a:spcBef>
                <a:spcPct val="50000"/>
              </a:spcBef>
            </a:pPr>
            <a:r>
              <a:rPr lang="en-US"/>
              <a:t>Insurance</a:t>
            </a:r>
          </a:p>
        </p:txBody>
      </p:sp>
      <p:sp>
        <p:nvSpPr>
          <p:cNvPr id="123964" name="Rectangle 60"/>
          <p:cNvSpPr>
            <a:spLocks noChangeArrowheads="1"/>
          </p:cNvSpPr>
          <p:nvPr/>
        </p:nvSpPr>
        <p:spPr bwMode="auto">
          <a:xfrm>
            <a:off x="1358209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5" name="Rectangle 61"/>
          <p:cNvSpPr>
            <a:spLocks noChangeArrowheads="1"/>
          </p:cNvSpPr>
          <p:nvPr/>
        </p:nvSpPr>
        <p:spPr bwMode="auto">
          <a:xfrm>
            <a:off x="1511247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6" name="Rectangle 62"/>
          <p:cNvSpPr>
            <a:spLocks noChangeArrowheads="1"/>
          </p:cNvSpPr>
          <p:nvPr/>
        </p:nvSpPr>
        <p:spPr bwMode="auto">
          <a:xfrm>
            <a:off x="1664284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7" name="Rectangle 63"/>
          <p:cNvSpPr>
            <a:spLocks noChangeArrowheads="1"/>
          </p:cNvSpPr>
          <p:nvPr/>
        </p:nvSpPr>
        <p:spPr bwMode="auto">
          <a:xfrm>
            <a:off x="1817322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8" name="Rectangle 64"/>
          <p:cNvSpPr>
            <a:spLocks noChangeArrowheads="1"/>
          </p:cNvSpPr>
          <p:nvPr/>
        </p:nvSpPr>
        <p:spPr bwMode="auto">
          <a:xfrm>
            <a:off x="1970360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69" name="Rectangle 65"/>
          <p:cNvSpPr>
            <a:spLocks noChangeArrowheads="1"/>
          </p:cNvSpPr>
          <p:nvPr/>
        </p:nvSpPr>
        <p:spPr bwMode="auto">
          <a:xfrm>
            <a:off x="2123397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0" name="Rectangle 66"/>
          <p:cNvSpPr>
            <a:spLocks noChangeArrowheads="1"/>
          </p:cNvSpPr>
          <p:nvPr/>
        </p:nvSpPr>
        <p:spPr bwMode="auto">
          <a:xfrm>
            <a:off x="2276435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1" name="Rectangle 67"/>
          <p:cNvSpPr>
            <a:spLocks noChangeArrowheads="1"/>
          </p:cNvSpPr>
          <p:nvPr/>
        </p:nvSpPr>
        <p:spPr bwMode="auto">
          <a:xfrm>
            <a:off x="2429473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2" name="Rectangle 68"/>
          <p:cNvSpPr>
            <a:spLocks noChangeArrowheads="1"/>
          </p:cNvSpPr>
          <p:nvPr/>
        </p:nvSpPr>
        <p:spPr bwMode="auto">
          <a:xfrm>
            <a:off x="2582510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3" name="Rectangle 69"/>
          <p:cNvSpPr>
            <a:spLocks noChangeArrowheads="1"/>
          </p:cNvSpPr>
          <p:nvPr/>
        </p:nvSpPr>
        <p:spPr bwMode="auto">
          <a:xfrm>
            <a:off x="2735548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4" name="Rectangle 70"/>
          <p:cNvSpPr>
            <a:spLocks noChangeArrowheads="1"/>
          </p:cNvSpPr>
          <p:nvPr/>
        </p:nvSpPr>
        <p:spPr bwMode="auto">
          <a:xfrm>
            <a:off x="2888586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5" name="Rectangle 71"/>
          <p:cNvSpPr>
            <a:spLocks noChangeArrowheads="1"/>
          </p:cNvSpPr>
          <p:nvPr/>
        </p:nvSpPr>
        <p:spPr bwMode="auto">
          <a:xfrm>
            <a:off x="3041623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6" name="Rectangle 72"/>
          <p:cNvSpPr>
            <a:spLocks noChangeArrowheads="1"/>
          </p:cNvSpPr>
          <p:nvPr/>
        </p:nvSpPr>
        <p:spPr bwMode="auto">
          <a:xfrm>
            <a:off x="3194661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7" name="Rectangle 73"/>
          <p:cNvSpPr>
            <a:spLocks noChangeArrowheads="1"/>
          </p:cNvSpPr>
          <p:nvPr/>
        </p:nvSpPr>
        <p:spPr bwMode="auto">
          <a:xfrm>
            <a:off x="3347699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8" name="Rectangle 74"/>
          <p:cNvSpPr>
            <a:spLocks noChangeArrowheads="1"/>
          </p:cNvSpPr>
          <p:nvPr/>
        </p:nvSpPr>
        <p:spPr bwMode="auto">
          <a:xfrm>
            <a:off x="3500736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79" name="Rectangle 75"/>
          <p:cNvSpPr>
            <a:spLocks noChangeArrowheads="1"/>
          </p:cNvSpPr>
          <p:nvPr/>
        </p:nvSpPr>
        <p:spPr bwMode="auto">
          <a:xfrm>
            <a:off x="3653774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0" name="Rectangle 76"/>
          <p:cNvSpPr>
            <a:spLocks noChangeArrowheads="1"/>
          </p:cNvSpPr>
          <p:nvPr/>
        </p:nvSpPr>
        <p:spPr bwMode="auto">
          <a:xfrm>
            <a:off x="3806812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1" name="Rectangle 77"/>
          <p:cNvSpPr>
            <a:spLocks noChangeArrowheads="1"/>
          </p:cNvSpPr>
          <p:nvPr/>
        </p:nvSpPr>
        <p:spPr bwMode="auto">
          <a:xfrm>
            <a:off x="3959849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2" name="Rectangle 78"/>
          <p:cNvSpPr>
            <a:spLocks noChangeArrowheads="1"/>
          </p:cNvSpPr>
          <p:nvPr/>
        </p:nvSpPr>
        <p:spPr bwMode="auto">
          <a:xfrm>
            <a:off x="4112887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3" name="Rectangle 79"/>
          <p:cNvSpPr>
            <a:spLocks noChangeArrowheads="1"/>
          </p:cNvSpPr>
          <p:nvPr/>
        </p:nvSpPr>
        <p:spPr bwMode="auto">
          <a:xfrm>
            <a:off x="4265925" y="4040866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4" name="Rectangle 80"/>
          <p:cNvSpPr>
            <a:spLocks noChangeArrowheads="1"/>
          </p:cNvSpPr>
          <p:nvPr/>
        </p:nvSpPr>
        <p:spPr bwMode="auto">
          <a:xfrm>
            <a:off x="4801556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5" name="Rectangle 81"/>
          <p:cNvSpPr>
            <a:spLocks noChangeArrowheads="1"/>
          </p:cNvSpPr>
          <p:nvPr/>
        </p:nvSpPr>
        <p:spPr bwMode="auto">
          <a:xfrm>
            <a:off x="4954594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6" name="Rectangle 82"/>
          <p:cNvSpPr>
            <a:spLocks noChangeArrowheads="1"/>
          </p:cNvSpPr>
          <p:nvPr/>
        </p:nvSpPr>
        <p:spPr bwMode="auto">
          <a:xfrm>
            <a:off x="5107632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7" name="Rectangle 83"/>
          <p:cNvSpPr>
            <a:spLocks noChangeArrowheads="1"/>
          </p:cNvSpPr>
          <p:nvPr/>
        </p:nvSpPr>
        <p:spPr bwMode="auto">
          <a:xfrm>
            <a:off x="5260669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8" name="Rectangle 84"/>
          <p:cNvSpPr>
            <a:spLocks noChangeArrowheads="1"/>
          </p:cNvSpPr>
          <p:nvPr/>
        </p:nvSpPr>
        <p:spPr bwMode="auto">
          <a:xfrm>
            <a:off x="5413707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89" name="Rectangle 85"/>
          <p:cNvSpPr>
            <a:spLocks noChangeArrowheads="1"/>
          </p:cNvSpPr>
          <p:nvPr/>
        </p:nvSpPr>
        <p:spPr bwMode="auto">
          <a:xfrm>
            <a:off x="5566745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0" name="Rectangle 86"/>
          <p:cNvSpPr>
            <a:spLocks noChangeArrowheads="1"/>
          </p:cNvSpPr>
          <p:nvPr/>
        </p:nvSpPr>
        <p:spPr bwMode="auto">
          <a:xfrm>
            <a:off x="5719782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1" name="Rectangle 87"/>
          <p:cNvSpPr>
            <a:spLocks noChangeArrowheads="1"/>
          </p:cNvSpPr>
          <p:nvPr/>
        </p:nvSpPr>
        <p:spPr bwMode="auto">
          <a:xfrm>
            <a:off x="5872820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2" name="Rectangle 88"/>
          <p:cNvSpPr>
            <a:spLocks noChangeArrowheads="1"/>
          </p:cNvSpPr>
          <p:nvPr/>
        </p:nvSpPr>
        <p:spPr bwMode="auto">
          <a:xfrm>
            <a:off x="6025858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3" name="Rectangle 89"/>
          <p:cNvSpPr>
            <a:spLocks noChangeArrowheads="1"/>
          </p:cNvSpPr>
          <p:nvPr/>
        </p:nvSpPr>
        <p:spPr bwMode="auto">
          <a:xfrm>
            <a:off x="6178895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4" name="Rectangle 90"/>
          <p:cNvSpPr>
            <a:spLocks noChangeArrowheads="1"/>
          </p:cNvSpPr>
          <p:nvPr/>
        </p:nvSpPr>
        <p:spPr bwMode="auto">
          <a:xfrm>
            <a:off x="6331933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5" name="Rectangle 91"/>
          <p:cNvSpPr>
            <a:spLocks noChangeArrowheads="1"/>
          </p:cNvSpPr>
          <p:nvPr/>
        </p:nvSpPr>
        <p:spPr bwMode="auto">
          <a:xfrm>
            <a:off x="6484971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6" name="Rectangle 92"/>
          <p:cNvSpPr>
            <a:spLocks noChangeArrowheads="1"/>
          </p:cNvSpPr>
          <p:nvPr/>
        </p:nvSpPr>
        <p:spPr bwMode="auto">
          <a:xfrm>
            <a:off x="6638008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7" name="Rectangle 93"/>
          <p:cNvSpPr>
            <a:spLocks noChangeArrowheads="1"/>
          </p:cNvSpPr>
          <p:nvPr/>
        </p:nvSpPr>
        <p:spPr bwMode="auto">
          <a:xfrm>
            <a:off x="6791046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8" name="Rectangle 94"/>
          <p:cNvSpPr>
            <a:spLocks noChangeArrowheads="1"/>
          </p:cNvSpPr>
          <p:nvPr/>
        </p:nvSpPr>
        <p:spPr bwMode="auto">
          <a:xfrm>
            <a:off x="6944084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3999" name="Rectangle 95"/>
          <p:cNvSpPr>
            <a:spLocks noChangeArrowheads="1"/>
          </p:cNvSpPr>
          <p:nvPr/>
        </p:nvSpPr>
        <p:spPr bwMode="auto">
          <a:xfrm>
            <a:off x="7097121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0" name="Rectangle 96"/>
          <p:cNvSpPr>
            <a:spLocks noChangeArrowheads="1"/>
          </p:cNvSpPr>
          <p:nvPr/>
        </p:nvSpPr>
        <p:spPr bwMode="auto">
          <a:xfrm>
            <a:off x="7250159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1" name="Rectangle 97"/>
          <p:cNvSpPr>
            <a:spLocks noChangeArrowheads="1"/>
          </p:cNvSpPr>
          <p:nvPr/>
        </p:nvSpPr>
        <p:spPr bwMode="auto">
          <a:xfrm>
            <a:off x="7403196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2" name="Rectangle 98"/>
          <p:cNvSpPr>
            <a:spLocks noChangeArrowheads="1"/>
          </p:cNvSpPr>
          <p:nvPr/>
        </p:nvSpPr>
        <p:spPr bwMode="auto">
          <a:xfrm>
            <a:off x="7556234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3" name="Rectangle 99"/>
          <p:cNvSpPr>
            <a:spLocks noChangeArrowheads="1"/>
          </p:cNvSpPr>
          <p:nvPr/>
        </p:nvSpPr>
        <p:spPr bwMode="auto">
          <a:xfrm>
            <a:off x="7709272" y="4040866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4" name="Rectangle 100"/>
          <p:cNvSpPr>
            <a:spLocks noChangeArrowheads="1"/>
          </p:cNvSpPr>
          <p:nvPr/>
        </p:nvSpPr>
        <p:spPr bwMode="auto">
          <a:xfrm>
            <a:off x="1358209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5" name="Rectangle 101"/>
          <p:cNvSpPr>
            <a:spLocks noChangeArrowheads="1"/>
          </p:cNvSpPr>
          <p:nvPr/>
        </p:nvSpPr>
        <p:spPr bwMode="auto">
          <a:xfrm>
            <a:off x="1511247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6" name="Rectangle 102"/>
          <p:cNvSpPr>
            <a:spLocks noChangeArrowheads="1"/>
          </p:cNvSpPr>
          <p:nvPr/>
        </p:nvSpPr>
        <p:spPr bwMode="auto">
          <a:xfrm>
            <a:off x="1664284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7" name="Rectangle 103"/>
          <p:cNvSpPr>
            <a:spLocks noChangeArrowheads="1"/>
          </p:cNvSpPr>
          <p:nvPr/>
        </p:nvSpPr>
        <p:spPr bwMode="auto">
          <a:xfrm>
            <a:off x="1817322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8" name="Rectangle 104"/>
          <p:cNvSpPr>
            <a:spLocks noChangeArrowheads="1"/>
          </p:cNvSpPr>
          <p:nvPr/>
        </p:nvSpPr>
        <p:spPr bwMode="auto">
          <a:xfrm>
            <a:off x="1970360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09" name="Rectangle 105"/>
          <p:cNvSpPr>
            <a:spLocks noChangeArrowheads="1"/>
          </p:cNvSpPr>
          <p:nvPr/>
        </p:nvSpPr>
        <p:spPr bwMode="auto">
          <a:xfrm>
            <a:off x="2123397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0" name="Rectangle 106"/>
          <p:cNvSpPr>
            <a:spLocks noChangeArrowheads="1"/>
          </p:cNvSpPr>
          <p:nvPr/>
        </p:nvSpPr>
        <p:spPr bwMode="auto">
          <a:xfrm>
            <a:off x="5796301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1" name="Rectangle 107"/>
          <p:cNvSpPr>
            <a:spLocks noChangeArrowheads="1"/>
          </p:cNvSpPr>
          <p:nvPr/>
        </p:nvSpPr>
        <p:spPr bwMode="auto">
          <a:xfrm>
            <a:off x="5949339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2" name="Rectangle 108"/>
          <p:cNvSpPr>
            <a:spLocks noChangeArrowheads="1"/>
          </p:cNvSpPr>
          <p:nvPr/>
        </p:nvSpPr>
        <p:spPr bwMode="auto">
          <a:xfrm>
            <a:off x="6102376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3" name="Rectangle 109"/>
          <p:cNvSpPr>
            <a:spLocks noChangeArrowheads="1"/>
          </p:cNvSpPr>
          <p:nvPr/>
        </p:nvSpPr>
        <p:spPr bwMode="auto">
          <a:xfrm>
            <a:off x="6255414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4" name="Rectangle 110"/>
          <p:cNvSpPr>
            <a:spLocks noChangeArrowheads="1"/>
          </p:cNvSpPr>
          <p:nvPr/>
        </p:nvSpPr>
        <p:spPr bwMode="auto">
          <a:xfrm>
            <a:off x="6408452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5" name="Rectangle 111"/>
          <p:cNvSpPr>
            <a:spLocks noChangeArrowheads="1"/>
          </p:cNvSpPr>
          <p:nvPr/>
        </p:nvSpPr>
        <p:spPr bwMode="auto">
          <a:xfrm>
            <a:off x="6561489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6" name="Rectangle 112"/>
          <p:cNvSpPr>
            <a:spLocks noChangeArrowheads="1"/>
          </p:cNvSpPr>
          <p:nvPr/>
        </p:nvSpPr>
        <p:spPr bwMode="auto">
          <a:xfrm>
            <a:off x="6714527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7" name="Rectangle 113"/>
          <p:cNvSpPr>
            <a:spLocks noChangeArrowheads="1"/>
          </p:cNvSpPr>
          <p:nvPr/>
        </p:nvSpPr>
        <p:spPr bwMode="auto">
          <a:xfrm>
            <a:off x="6867565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8" name="Rectangle 114"/>
          <p:cNvSpPr>
            <a:spLocks noChangeArrowheads="1"/>
          </p:cNvSpPr>
          <p:nvPr/>
        </p:nvSpPr>
        <p:spPr bwMode="auto">
          <a:xfrm>
            <a:off x="7020602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19" name="Rectangle 115"/>
          <p:cNvSpPr>
            <a:spLocks noChangeArrowheads="1"/>
          </p:cNvSpPr>
          <p:nvPr/>
        </p:nvSpPr>
        <p:spPr bwMode="auto">
          <a:xfrm>
            <a:off x="7173640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0" name="Rectangle 116"/>
          <p:cNvSpPr>
            <a:spLocks noChangeArrowheads="1"/>
          </p:cNvSpPr>
          <p:nvPr/>
        </p:nvSpPr>
        <p:spPr bwMode="auto">
          <a:xfrm>
            <a:off x="7326678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1" name="Rectangle 117"/>
          <p:cNvSpPr>
            <a:spLocks noChangeArrowheads="1"/>
          </p:cNvSpPr>
          <p:nvPr/>
        </p:nvSpPr>
        <p:spPr bwMode="auto">
          <a:xfrm>
            <a:off x="7479715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2" name="Rectangle 118"/>
          <p:cNvSpPr>
            <a:spLocks noChangeArrowheads="1"/>
          </p:cNvSpPr>
          <p:nvPr/>
        </p:nvSpPr>
        <p:spPr bwMode="auto">
          <a:xfrm>
            <a:off x="7632753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3" name="Rectangle 119"/>
          <p:cNvSpPr>
            <a:spLocks noChangeArrowheads="1"/>
          </p:cNvSpPr>
          <p:nvPr/>
        </p:nvSpPr>
        <p:spPr bwMode="auto">
          <a:xfrm>
            <a:off x="7785791" y="5417565"/>
            <a:ext cx="153038" cy="3824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4" name="Rectangle 120"/>
          <p:cNvSpPr>
            <a:spLocks noChangeArrowheads="1"/>
          </p:cNvSpPr>
          <p:nvPr/>
        </p:nvSpPr>
        <p:spPr bwMode="auto">
          <a:xfrm>
            <a:off x="4878075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5" name="Rectangle 121"/>
          <p:cNvSpPr>
            <a:spLocks noChangeArrowheads="1"/>
          </p:cNvSpPr>
          <p:nvPr/>
        </p:nvSpPr>
        <p:spPr bwMode="auto">
          <a:xfrm>
            <a:off x="503111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6" name="Rectangle 122"/>
          <p:cNvSpPr>
            <a:spLocks noChangeArrowheads="1"/>
          </p:cNvSpPr>
          <p:nvPr/>
        </p:nvSpPr>
        <p:spPr bwMode="auto">
          <a:xfrm>
            <a:off x="5184150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7" name="Rectangle 123"/>
          <p:cNvSpPr>
            <a:spLocks noChangeArrowheads="1"/>
          </p:cNvSpPr>
          <p:nvPr/>
        </p:nvSpPr>
        <p:spPr bwMode="auto">
          <a:xfrm>
            <a:off x="5337188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8" name="Rectangle 124"/>
          <p:cNvSpPr>
            <a:spLocks noChangeArrowheads="1"/>
          </p:cNvSpPr>
          <p:nvPr/>
        </p:nvSpPr>
        <p:spPr bwMode="auto">
          <a:xfrm>
            <a:off x="5490226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29" name="Rectangle 125"/>
          <p:cNvSpPr>
            <a:spLocks noChangeArrowheads="1"/>
          </p:cNvSpPr>
          <p:nvPr/>
        </p:nvSpPr>
        <p:spPr bwMode="auto">
          <a:xfrm>
            <a:off x="564326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0" name="Rectangle 126"/>
          <p:cNvSpPr>
            <a:spLocks noChangeArrowheads="1"/>
          </p:cNvSpPr>
          <p:nvPr/>
        </p:nvSpPr>
        <p:spPr bwMode="auto">
          <a:xfrm>
            <a:off x="2276435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1" name="Rectangle 127"/>
          <p:cNvSpPr>
            <a:spLocks noChangeArrowheads="1"/>
          </p:cNvSpPr>
          <p:nvPr/>
        </p:nvSpPr>
        <p:spPr bwMode="auto">
          <a:xfrm>
            <a:off x="242947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2" name="Rectangle 128"/>
          <p:cNvSpPr>
            <a:spLocks noChangeArrowheads="1"/>
          </p:cNvSpPr>
          <p:nvPr/>
        </p:nvSpPr>
        <p:spPr bwMode="auto">
          <a:xfrm>
            <a:off x="2582510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3" name="Rectangle 129"/>
          <p:cNvSpPr>
            <a:spLocks noChangeArrowheads="1"/>
          </p:cNvSpPr>
          <p:nvPr/>
        </p:nvSpPr>
        <p:spPr bwMode="auto">
          <a:xfrm>
            <a:off x="2735548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4" name="Rectangle 130"/>
          <p:cNvSpPr>
            <a:spLocks noChangeArrowheads="1"/>
          </p:cNvSpPr>
          <p:nvPr/>
        </p:nvSpPr>
        <p:spPr bwMode="auto">
          <a:xfrm>
            <a:off x="2888586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5" name="Rectangle 131"/>
          <p:cNvSpPr>
            <a:spLocks noChangeArrowheads="1"/>
          </p:cNvSpPr>
          <p:nvPr/>
        </p:nvSpPr>
        <p:spPr bwMode="auto">
          <a:xfrm>
            <a:off x="3041623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6" name="Rectangle 132"/>
          <p:cNvSpPr>
            <a:spLocks noChangeArrowheads="1"/>
          </p:cNvSpPr>
          <p:nvPr/>
        </p:nvSpPr>
        <p:spPr bwMode="auto">
          <a:xfrm>
            <a:off x="3194661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7" name="Rectangle 133"/>
          <p:cNvSpPr>
            <a:spLocks noChangeArrowheads="1"/>
          </p:cNvSpPr>
          <p:nvPr/>
        </p:nvSpPr>
        <p:spPr bwMode="auto">
          <a:xfrm>
            <a:off x="3347699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8" name="Rectangle 134"/>
          <p:cNvSpPr>
            <a:spLocks noChangeArrowheads="1"/>
          </p:cNvSpPr>
          <p:nvPr/>
        </p:nvSpPr>
        <p:spPr bwMode="auto">
          <a:xfrm>
            <a:off x="3500736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39" name="Rectangle 135"/>
          <p:cNvSpPr>
            <a:spLocks noChangeArrowheads="1"/>
          </p:cNvSpPr>
          <p:nvPr/>
        </p:nvSpPr>
        <p:spPr bwMode="auto">
          <a:xfrm>
            <a:off x="3653774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0" name="Rectangle 136"/>
          <p:cNvSpPr>
            <a:spLocks noChangeArrowheads="1"/>
          </p:cNvSpPr>
          <p:nvPr/>
        </p:nvSpPr>
        <p:spPr bwMode="auto">
          <a:xfrm>
            <a:off x="3806812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1" name="Rectangle 137"/>
          <p:cNvSpPr>
            <a:spLocks noChangeArrowheads="1"/>
          </p:cNvSpPr>
          <p:nvPr/>
        </p:nvSpPr>
        <p:spPr bwMode="auto">
          <a:xfrm>
            <a:off x="3959849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2" name="Rectangle 138"/>
          <p:cNvSpPr>
            <a:spLocks noChangeArrowheads="1"/>
          </p:cNvSpPr>
          <p:nvPr/>
        </p:nvSpPr>
        <p:spPr bwMode="auto">
          <a:xfrm>
            <a:off x="4112887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3" name="Rectangle 139"/>
          <p:cNvSpPr>
            <a:spLocks noChangeArrowheads="1"/>
          </p:cNvSpPr>
          <p:nvPr/>
        </p:nvSpPr>
        <p:spPr bwMode="auto">
          <a:xfrm>
            <a:off x="4265925" y="5417565"/>
            <a:ext cx="153038" cy="382416"/>
          </a:xfrm>
          <a:prstGeom prst="rect">
            <a:avLst/>
          </a:prstGeom>
          <a:solidFill>
            <a:srgbClr val="EBE4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endParaRPr lang="en-US"/>
          </a:p>
        </p:txBody>
      </p:sp>
      <p:sp>
        <p:nvSpPr>
          <p:cNvPr id="124044" name="AutoShape 140"/>
          <p:cNvSpPr>
            <a:spLocks noChangeArrowheads="1"/>
          </p:cNvSpPr>
          <p:nvPr/>
        </p:nvSpPr>
        <p:spPr bwMode="auto">
          <a:xfrm>
            <a:off x="4418962" y="4729215"/>
            <a:ext cx="459113" cy="458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1797" tIns="45898" rIns="91797" bIns="45898" anchor="ctr"/>
          <a:lstStyle/>
          <a:p>
            <a:endParaRPr lang="en-US"/>
          </a:p>
        </p:txBody>
      </p:sp>
      <p:sp>
        <p:nvSpPr>
          <p:cNvPr id="124045" name="Line 141"/>
          <p:cNvSpPr>
            <a:spLocks noChangeShapeType="1"/>
          </p:cNvSpPr>
          <p:nvPr/>
        </p:nvSpPr>
        <p:spPr bwMode="auto">
          <a:xfrm>
            <a:off x="286945" y="3581967"/>
            <a:ext cx="818751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/>
          <a:lstStyle/>
          <a:p>
            <a:endParaRPr lang="en-US"/>
          </a:p>
        </p:txBody>
      </p:sp>
      <p:sp>
        <p:nvSpPr>
          <p:cNvPr id="124046" name="Text Box 142"/>
          <p:cNvSpPr txBox="1">
            <a:spLocks noChangeArrowheads="1"/>
          </p:cNvSpPr>
          <p:nvPr/>
        </p:nvSpPr>
        <p:spPr bwMode="auto">
          <a:xfrm>
            <a:off x="5184151" y="4423282"/>
            <a:ext cx="3825941" cy="7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Xover Probability = 0.7</a:t>
            </a:r>
          </a:p>
          <a:p>
            <a:pPr>
              <a:spcBef>
                <a:spcPct val="50000"/>
              </a:spcBef>
            </a:pPr>
            <a:r>
              <a:rPr lang="en-US"/>
              <a:t>Exploration operator</a:t>
            </a:r>
          </a:p>
        </p:txBody>
      </p:sp>
    </p:spTree>
    <p:extLst>
      <p:ext uri="{BB962C8B-B14F-4D97-AF65-F5344CB8AC3E}">
        <p14:creationId xmlns:p14="http://schemas.microsoft.com/office/powerpoint/2010/main" val="115081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Non-classical search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9" y="1600200"/>
            <a:ext cx="7393361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791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Path does not matter, just the final state</a:t>
            </a:r>
          </a:p>
          <a:p>
            <a:r>
              <a:rPr lang="en-US" dirty="0" smtClean="0"/>
              <a:t>- Maximize objective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8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Crossover helps 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6457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182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Crossover code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746059" y="1451590"/>
            <a:ext cx="8397941" cy="540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r>
              <a:rPr lang="en-US" sz="1200" b="1">
                <a:latin typeface="Courier New" pitchFamily="49" charset="0"/>
              </a:rPr>
              <a:t>void crossover(POPULATION *p, IPTR p1, IPTR p2, IPTR c1, IPTR c2)</a:t>
            </a:r>
          </a:p>
          <a:p>
            <a:r>
              <a:rPr lang="en-US" sz="1200" b="1">
                <a:latin typeface="Courier New" pitchFamily="49" charset="0"/>
              </a:rPr>
              <a:t>{</a:t>
            </a:r>
          </a:p>
          <a:p>
            <a:r>
              <a:rPr lang="en-US" sz="1200" b="1">
                <a:latin typeface="Courier New" pitchFamily="49" charset="0"/>
              </a:rPr>
              <a:t>/* p1,p2,c1,c2,m1,m2,mc1,mc2 */</a:t>
            </a:r>
          </a:p>
          <a:p>
            <a:r>
              <a:rPr lang="en-US" sz="1200" b="1">
                <a:latin typeface="Courier New" pitchFamily="49" charset="0"/>
              </a:rPr>
              <a:t>  int *pi1,*pi2,*ci1,*ci2;</a:t>
            </a:r>
          </a:p>
          <a:p>
            <a:r>
              <a:rPr lang="en-US" sz="1200" b="1">
                <a:latin typeface="Courier New" pitchFamily="49" charset="0"/>
              </a:rPr>
              <a:t>  int xp, i;</a:t>
            </a:r>
          </a:p>
          <a:p>
            <a:endParaRPr lang="en-US" sz="1200" b="1">
              <a:latin typeface="Courier New" pitchFamily="49" charset="0"/>
            </a:endParaRPr>
          </a:p>
          <a:p>
            <a:r>
              <a:rPr lang="en-US" sz="1200" b="1">
                <a:latin typeface="Courier New" pitchFamily="49" charset="0"/>
              </a:rPr>
              <a:t>  pi1 = p1-&gt;chrom;</a:t>
            </a:r>
          </a:p>
          <a:p>
            <a:r>
              <a:rPr lang="en-US" sz="1200" b="1">
                <a:latin typeface="Courier New" pitchFamily="49" charset="0"/>
              </a:rPr>
              <a:t>  pi2 = p2-&gt;chrom;</a:t>
            </a:r>
          </a:p>
          <a:p>
            <a:r>
              <a:rPr lang="en-US" sz="1200" b="1">
                <a:latin typeface="Courier New" pitchFamily="49" charset="0"/>
              </a:rPr>
              <a:t>  ci1 = c1-&gt;chrom;</a:t>
            </a:r>
          </a:p>
          <a:p>
            <a:r>
              <a:rPr lang="en-US" sz="1200" b="1">
                <a:latin typeface="Courier New" pitchFamily="49" charset="0"/>
              </a:rPr>
              <a:t>  ci2 = c2-&gt;chrom;</a:t>
            </a:r>
          </a:p>
          <a:p>
            <a:r>
              <a:rPr lang="en-US" sz="1200" b="1">
                <a:latin typeface="Courier New" pitchFamily="49" charset="0"/>
              </a:rPr>
              <a:t>  </a:t>
            </a:r>
          </a:p>
          <a:p>
            <a:r>
              <a:rPr lang="en-US" sz="1200" b="1">
                <a:latin typeface="Courier New" pitchFamily="49" charset="0"/>
              </a:rPr>
              <a:t>  if(flip(p-&gt;pCross)){</a:t>
            </a:r>
          </a:p>
          <a:p>
            <a:endParaRPr lang="en-US" sz="1200" b="1">
              <a:latin typeface="Courier New" pitchFamily="49" charset="0"/>
            </a:endParaRPr>
          </a:p>
          <a:p>
            <a:r>
              <a:rPr lang="en-US" sz="1200" b="1">
                <a:latin typeface="Courier New" pitchFamily="49" charset="0"/>
              </a:rPr>
              <a:t>    xp = rnd(0, p-&gt;lchrom - 1);</a:t>
            </a:r>
          </a:p>
          <a:p>
            <a:r>
              <a:rPr lang="en-US" sz="1200" b="1">
                <a:latin typeface="Courier New" pitchFamily="49" charset="0"/>
              </a:rPr>
              <a:t>    for(i = 0; i &lt; xp; i++){</a:t>
            </a:r>
          </a:p>
          <a:p>
            <a:r>
              <a:rPr lang="en-US" sz="1200" b="1">
                <a:latin typeface="Courier New" pitchFamily="49" charset="0"/>
              </a:rPr>
              <a:t>      ci1[i] = muteX(p, pi1[i]);</a:t>
            </a:r>
          </a:p>
          <a:p>
            <a:r>
              <a:rPr lang="en-US" sz="1200" b="1">
                <a:latin typeface="Courier New" pitchFamily="49" charset="0"/>
              </a:rPr>
              <a:t>      ci2[i] = muteX(p, pi2[i]);</a:t>
            </a:r>
          </a:p>
          <a:p>
            <a:r>
              <a:rPr lang="en-US" sz="1200" b="1">
                <a:latin typeface="Courier New" pitchFamily="49" charset="0"/>
              </a:rPr>
              <a:t>    }</a:t>
            </a:r>
          </a:p>
          <a:p>
            <a:r>
              <a:rPr lang="en-US" sz="1200" b="1">
                <a:latin typeface="Courier New" pitchFamily="49" charset="0"/>
              </a:rPr>
              <a:t>    for(i = xp; i &lt; p-&gt;lchrom; i++){</a:t>
            </a:r>
          </a:p>
          <a:p>
            <a:r>
              <a:rPr lang="en-US" sz="1200" b="1">
                <a:latin typeface="Courier New" pitchFamily="49" charset="0"/>
              </a:rPr>
              <a:t>      ci1[i] = muteX(p, pi2[i]);</a:t>
            </a:r>
          </a:p>
          <a:p>
            <a:r>
              <a:rPr lang="en-US" sz="1200" b="1">
                <a:latin typeface="Courier New" pitchFamily="49" charset="0"/>
              </a:rPr>
              <a:t>      ci2[i] = muteX(p, pi1[i]);</a:t>
            </a:r>
          </a:p>
          <a:p>
            <a:r>
              <a:rPr lang="en-US" sz="1200" b="1">
                <a:latin typeface="Courier New" pitchFamily="49" charset="0"/>
              </a:rPr>
              <a:t>    }</a:t>
            </a:r>
          </a:p>
          <a:p>
            <a:r>
              <a:rPr lang="en-US" sz="1200" b="1">
                <a:latin typeface="Courier New" pitchFamily="49" charset="0"/>
              </a:rPr>
              <a:t>  } else {</a:t>
            </a:r>
          </a:p>
          <a:p>
            <a:r>
              <a:rPr lang="en-US" sz="1200" b="1">
                <a:latin typeface="Courier New" pitchFamily="49" charset="0"/>
              </a:rPr>
              <a:t>    for(i = 0; i &lt; p-&gt;lchrom; i++){</a:t>
            </a:r>
          </a:p>
          <a:p>
            <a:r>
              <a:rPr lang="en-US" sz="1200" b="1">
                <a:latin typeface="Courier New" pitchFamily="49" charset="0"/>
              </a:rPr>
              <a:t>      ci1[i] = muteX(p, pi1[i]);</a:t>
            </a:r>
          </a:p>
          <a:p>
            <a:r>
              <a:rPr lang="en-US" sz="1200" b="1">
                <a:latin typeface="Courier New" pitchFamily="49" charset="0"/>
              </a:rPr>
              <a:t>      ci2[i] = muteX(p, pi2[i]);</a:t>
            </a:r>
          </a:p>
          <a:p>
            <a:r>
              <a:rPr lang="en-US" sz="1200" b="1">
                <a:latin typeface="Courier New" pitchFamily="49" charset="0"/>
              </a:rPr>
              <a:t>    }</a:t>
            </a:r>
          </a:p>
          <a:p>
            <a:r>
              <a:rPr lang="en-US" sz="1200" b="1">
                <a:latin typeface="Courier New" pitchFamily="49" charset="0"/>
              </a:rPr>
              <a:t>  }</a:t>
            </a:r>
          </a:p>
          <a:p>
            <a:r>
              <a:rPr lang="en-US" sz="12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880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Mutation code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10427" y="2205268"/>
            <a:ext cx="8168385" cy="14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/>
          <a:p>
            <a:endParaRPr lang="en-US" b="1"/>
          </a:p>
          <a:p>
            <a:r>
              <a:rPr lang="en-US" b="1">
                <a:latin typeface="Courier New" pitchFamily="49" charset="0"/>
              </a:rPr>
              <a:t>int muteX(POPULATION *p, int pa)</a:t>
            </a:r>
          </a:p>
          <a:p>
            <a:r>
              <a:rPr lang="en-US" b="1">
                <a:latin typeface="Courier New" pitchFamily="49" charset="0"/>
              </a:rPr>
              <a:t>{</a:t>
            </a:r>
          </a:p>
          <a:p>
            <a:r>
              <a:rPr lang="en-US" b="1">
                <a:latin typeface="Courier New" pitchFamily="49" charset="0"/>
              </a:rPr>
              <a:t>  return (flip(p-&gt;pMut) ? 1 - pa  : pa);</a:t>
            </a:r>
          </a:p>
          <a:p>
            <a:r>
              <a:rPr lang="en-US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1699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41A23-4B54-4453-BAF1-FBE6A8ED422A}" type="slidenum">
              <a:rPr lang="en-US"/>
              <a:pPr/>
              <a:t>23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</a:t>
            </a:r>
          </a:p>
        </p:txBody>
      </p:sp>
      <p:graphicFrame>
        <p:nvGraphicFramePr>
          <p:cNvPr id="218195" name="Group 8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089025"/>
                <a:gridCol w="1154113"/>
                <a:gridCol w="1152525"/>
                <a:gridCol w="1154112"/>
                <a:gridCol w="1154113"/>
                <a:gridCol w="11541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8196" name="Text Box 84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String                    decoded           f(x^2)                  fi/Sum(fi)         Expected         Actual</a:t>
            </a:r>
          </a:p>
        </p:txBody>
      </p:sp>
    </p:spTree>
    <p:extLst>
      <p:ext uri="{BB962C8B-B14F-4D97-AF65-F5344CB8AC3E}">
        <p14:creationId xmlns:p14="http://schemas.microsoft.com/office/powerpoint/2010/main" val="123959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3312-8507-408C-A1A0-E4F80EF11BD0}" type="slidenum">
              <a:rPr lang="en-US"/>
              <a:pPr/>
              <a:t>24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it work cont’d</a:t>
            </a: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077200" cy="4064000"/>
        </p:xfrm>
        <a:graphic>
          <a:graphicData uri="http://schemas.openxmlformats.org/drawingml/2006/table">
            <a:tbl>
              <a:tblPr/>
              <a:tblGrid>
                <a:gridCol w="1219200"/>
                <a:gridCol w="1089025"/>
                <a:gridCol w="1154113"/>
                <a:gridCol w="1152525"/>
                <a:gridCol w="1154112"/>
                <a:gridCol w="1154113"/>
                <a:gridCol w="11541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0110|1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01100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1100|0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11|000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10|011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Avg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237" name="Text Box 77"/>
          <p:cNvSpPr txBox="1">
            <a:spLocks noChangeArrowheads="1"/>
          </p:cNvSpPr>
          <p:nvPr/>
        </p:nvSpPr>
        <p:spPr bwMode="auto">
          <a:xfrm>
            <a:off x="228600" y="1143000"/>
            <a:ext cx="830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  String                    mate                offspring              decoded          f(x^2)</a:t>
            </a:r>
          </a:p>
        </p:txBody>
      </p:sp>
    </p:spTree>
    <p:extLst>
      <p:ext uri="{BB962C8B-B14F-4D97-AF65-F5344CB8AC3E}">
        <p14:creationId xmlns:p14="http://schemas.microsoft.com/office/powerpoint/2010/main" val="197074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fitness proportional selection?</a:t>
            </a:r>
          </a:p>
          <a:p>
            <a:pPr lvl="1"/>
            <a:r>
              <a:rPr lang="en-US" dirty="0" smtClean="0"/>
              <a:t>Fitness proportional selection optimizes the tradeoff between exploration and exploitation. Minimizes the expected loss from choosing unwisely among competing schema</a:t>
            </a:r>
          </a:p>
          <a:p>
            <a:r>
              <a:rPr lang="en-US" dirty="0" smtClean="0"/>
              <a:t>Why binary representations?</a:t>
            </a:r>
          </a:p>
          <a:p>
            <a:pPr lvl="1"/>
            <a:r>
              <a:rPr lang="en-US" dirty="0" smtClean="0"/>
              <a:t>Binary representations maximize the ratio of the number of schemas to number of strings</a:t>
            </a:r>
          </a:p>
          <a:p>
            <a:r>
              <a:rPr lang="en-US" dirty="0" smtClean="0"/>
              <a:t>Excuse me, but what is a </a:t>
            </a:r>
            <a:r>
              <a:rPr lang="en-US" b="1" dirty="0" smtClean="0"/>
              <a:t>schema</a:t>
            </a:r>
            <a:r>
              <a:rPr lang="en-US" dirty="0" smtClean="0"/>
              <a:t>?</a:t>
            </a:r>
          </a:p>
          <a:p>
            <a:r>
              <a:rPr lang="en-US" dirty="0" smtClean="0"/>
              <a:t>Mutation can be thought of as beam hill-climbing. Why have crossover?</a:t>
            </a:r>
          </a:p>
          <a:p>
            <a:pPr lvl="1"/>
            <a:r>
              <a:rPr lang="en-US" dirty="0" smtClean="0"/>
              <a:t>Crossover allows information exchange that can lead to better performance in some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46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3B44-9E64-4024-B86C-E6BD40FCC6DE}" type="slidenum">
              <a:rPr lang="en-US"/>
              <a:pPr/>
              <a:t>26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Schemas and Schema </a:t>
            </a:r>
            <a:r>
              <a:rPr lang="en-US" dirty="0"/>
              <a:t>Theorem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do we analyze GAs?</a:t>
            </a:r>
          </a:p>
          <a:p>
            <a:pPr lvl="1">
              <a:lnSpc>
                <a:spcPct val="90000"/>
              </a:lnSpc>
            </a:pPr>
            <a:r>
              <a:rPr lang="en-US"/>
              <a:t>Individuals do not survive</a:t>
            </a:r>
          </a:p>
          <a:p>
            <a:pPr lvl="1">
              <a:lnSpc>
                <a:spcPct val="90000"/>
              </a:lnSpc>
            </a:pPr>
            <a:r>
              <a:rPr lang="en-US"/>
              <a:t>Bits and pieces of individuals survive</a:t>
            </a:r>
          </a:p>
          <a:p>
            <a:pPr>
              <a:lnSpc>
                <a:spcPct val="90000"/>
              </a:lnSpc>
            </a:pPr>
            <a:r>
              <a:rPr lang="en-US"/>
              <a:t>Three questions:</a:t>
            </a:r>
          </a:p>
          <a:p>
            <a:pPr lvl="1">
              <a:lnSpc>
                <a:spcPct val="90000"/>
              </a:lnSpc>
            </a:pPr>
            <a:r>
              <a:rPr lang="en-US"/>
              <a:t>What do these bits and pieces signify?</a:t>
            </a:r>
          </a:p>
          <a:p>
            <a:pPr lvl="1">
              <a:lnSpc>
                <a:spcPct val="90000"/>
              </a:lnSpc>
            </a:pPr>
            <a:r>
              <a:rPr lang="en-US"/>
              <a:t>How do we describe bits and pieces?</a:t>
            </a:r>
          </a:p>
          <a:p>
            <a:pPr lvl="1">
              <a:lnSpc>
                <a:spcPct val="90000"/>
              </a:lnSpc>
            </a:pPr>
            <a:r>
              <a:rPr lang="en-US"/>
              <a:t>What happens to these bits and pieces over time?</a:t>
            </a:r>
          </a:p>
        </p:txBody>
      </p:sp>
    </p:spTree>
    <p:extLst>
      <p:ext uri="{BB962C8B-B14F-4D97-AF65-F5344CB8AC3E}">
        <p14:creationId xmlns:p14="http://schemas.microsoft.com/office/powerpoint/2010/main" val="1283718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DEC59-CD92-4A2D-965D-7219A7CB864C}" type="slidenum">
              <a:rPr lang="en-US"/>
              <a:pPr/>
              <a:t>27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066800"/>
          </a:xfrm>
        </p:spPr>
        <p:txBody>
          <a:bodyPr/>
          <a:lstStyle/>
          <a:p>
            <a:r>
              <a:rPr lang="en-US"/>
              <a:t>What does part of a string that encodes a candidate solution signify?</a:t>
            </a:r>
          </a:p>
          <a:p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90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2192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478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6764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49" name="Rectangle 13"/>
          <p:cNvSpPr>
            <a:spLocks noChangeArrowheads="1"/>
          </p:cNvSpPr>
          <p:nvPr/>
        </p:nvSpPr>
        <p:spPr bwMode="auto">
          <a:xfrm>
            <a:off x="19050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0" name="Rectangle 14"/>
          <p:cNvSpPr>
            <a:spLocks noChangeArrowheads="1"/>
          </p:cNvSpPr>
          <p:nvPr/>
        </p:nvSpPr>
        <p:spPr bwMode="auto">
          <a:xfrm>
            <a:off x="2133600" y="2971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51" name="Rectangle 15"/>
          <p:cNvSpPr>
            <a:spLocks noChangeArrowheads="1"/>
          </p:cNvSpPr>
          <p:nvPr/>
        </p:nvSpPr>
        <p:spPr bwMode="auto">
          <a:xfrm>
            <a:off x="990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2" name="Rectangle 16"/>
          <p:cNvSpPr>
            <a:spLocks noChangeArrowheads="1"/>
          </p:cNvSpPr>
          <p:nvPr/>
        </p:nvSpPr>
        <p:spPr bwMode="auto">
          <a:xfrm>
            <a:off x="12192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3" name="Rectangle 17"/>
          <p:cNvSpPr>
            <a:spLocks noChangeArrowheads="1"/>
          </p:cNvSpPr>
          <p:nvPr/>
        </p:nvSpPr>
        <p:spPr bwMode="auto">
          <a:xfrm>
            <a:off x="14478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54" name="Rectangle 18"/>
          <p:cNvSpPr>
            <a:spLocks noChangeArrowheads="1"/>
          </p:cNvSpPr>
          <p:nvPr/>
        </p:nvSpPr>
        <p:spPr bwMode="auto">
          <a:xfrm>
            <a:off x="16764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5" name="Rectangle 19"/>
          <p:cNvSpPr>
            <a:spLocks noChangeArrowheads="1"/>
          </p:cNvSpPr>
          <p:nvPr/>
        </p:nvSpPr>
        <p:spPr bwMode="auto">
          <a:xfrm>
            <a:off x="19050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6" name="Rectangle 20"/>
          <p:cNvSpPr>
            <a:spLocks noChangeArrowheads="1"/>
          </p:cNvSpPr>
          <p:nvPr/>
        </p:nvSpPr>
        <p:spPr bwMode="auto">
          <a:xfrm>
            <a:off x="2133600" y="37338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590800" y="2971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point in the search space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2667000" y="3733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area of the search space</a:t>
            </a:r>
          </a:p>
        </p:txBody>
      </p:sp>
      <p:sp>
        <p:nvSpPr>
          <p:cNvPr id="219159" name="Rectangle 23"/>
          <p:cNvSpPr>
            <a:spLocks noChangeArrowheads="1"/>
          </p:cNvSpPr>
          <p:nvPr/>
        </p:nvSpPr>
        <p:spPr bwMode="auto">
          <a:xfrm>
            <a:off x="1066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12954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15240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17526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19812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2209800" y="49530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different kind of area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1981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2098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24384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69" name="Rectangle 33"/>
          <p:cNvSpPr>
            <a:spLocks noChangeArrowheads="1"/>
          </p:cNvSpPr>
          <p:nvPr/>
        </p:nvSpPr>
        <p:spPr bwMode="auto">
          <a:xfrm>
            <a:off x="26670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0</a:t>
            </a:r>
          </a:p>
        </p:txBody>
      </p:sp>
      <p:sp>
        <p:nvSpPr>
          <p:cNvPr id="219170" name="Rectangle 34"/>
          <p:cNvSpPr>
            <a:spLocks noChangeArrowheads="1"/>
          </p:cNvSpPr>
          <p:nvPr/>
        </p:nvSpPr>
        <p:spPr bwMode="auto">
          <a:xfrm>
            <a:off x="28956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3124200" y="5791200"/>
            <a:ext cx="228600" cy="4572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*</a:t>
            </a:r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3429000" y="58674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A schema denotes a portion of the search space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609600" y="4419600"/>
            <a:ext cx="731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Different </a:t>
            </a:r>
            <a:r>
              <a:rPr lang="en-US" sz="1600" dirty="0" smtClean="0">
                <a:solidFill>
                  <a:srgbClr val="FF0000"/>
                </a:solidFill>
              </a:rPr>
              <a:t>kinds </a:t>
            </a:r>
            <a:r>
              <a:rPr lang="en-US" sz="1600" dirty="0">
                <a:solidFill>
                  <a:srgbClr val="FF0000"/>
                </a:solidFill>
              </a:rPr>
              <a:t>of crossover lead to different kinds of areas that need to be described</a:t>
            </a:r>
          </a:p>
        </p:txBody>
      </p:sp>
    </p:spTree>
    <p:extLst>
      <p:ext uri="{BB962C8B-B14F-4D97-AF65-F5344CB8AC3E}">
        <p14:creationId xmlns:p14="http://schemas.microsoft.com/office/powerpoint/2010/main" val="1667738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C407-68A6-4738-AEFF-54DCE54E1099}" type="slidenum">
              <a:rPr lang="en-US"/>
              <a:pPr/>
              <a:t>28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notation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H = 01*0* denotes the set of strings:</a:t>
            </a:r>
          </a:p>
          <a:p>
            <a:pPr lvl="1"/>
            <a:r>
              <a:rPr lang="en-US"/>
              <a:t>01000</a:t>
            </a:r>
          </a:p>
          <a:p>
            <a:pPr lvl="1"/>
            <a:r>
              <a:rPr lang="en-US"/>
              <a:t>01001</a:t>
            </a:r>
          </a:p>
          <a:p>
            <a:pPr lvl="1"/>
            <a:r>
              <a:rPr lang="en-US"/>
              <a:t>01100</a:t>
            </a:r>
          </a:p>
          <a:p>
            <a:pPr lvl="1"/>
            <a:r>
              <a:rPr lang="en-US"/>
              <a:t>01101</a:t>
            </a:r>
          </a:p>
          <a:p>
            <a:pPr lvl="1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5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CDE3E-6389-4213-8F3D-214592ACBABD}" type="slidenum">
              <a:rPr lang="en-US"/>
              <a:pPr/>
              <a:t>29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properties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Order of a schema H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O(H)</a:t>
            </a:r>
          </a:p>
          <a:p>
            <a:pPr lvl="1">
              <a:lnSpc>
                <a:spcPct val="90000"/>
              </a:lnSpc>
            </a:pPr>
            <a:r>
              <a:rPr lang="en-US"/>
              <a:t>Number of fixed positions</a:t>
            </a:r>
          </a:p>
          <a:p>
            <a:pPr lvl="1">
              <a:lnSpc>
                <a:spcPct val="90000"/>
              </a:lnSpc>
            </a:pPr>
            <a:r>
              <a:rPr lang="en-US"/>
              <a:t>O(10**0) = 3</a:t>
            </a:r>
          </a:p>
          <a:p>
            <a:pPr>
              <a:lnSpc>
                <a:spcPct val="90000"/>
              </a:lnSpc>
            </a:pPr>
            <a:r>
              <a:rPr lang="en-US"/>
              <a:t>Defining length of a schema</a:t>
            </a:r>
          </a:p>
          <a:p>
            <a:pPr lvl="1">
              <a:lnSpc>
                <a:spcPct val="90000"/>
              </a:lnSpc>
            </a:pPr>
            <a:r>
              <a:rPr lang="en-US"/>
              <a:t>Distance between first and last fixed position</a:t>
            </a:r>
          </a:p>
          <a:p>
            <a:pPr lvl="1">
              <a:lnSpc>
                <a:spcPct val="90000"/>
              </a:lnSpc>
            </a:pPr>
            <a:r>
              <a:rPr lang="en-US"/>
              <a:t>d(10**0) = 4</a:t>
            </a:r>
          </a:p>
          <a:p>
            <a:pPr lvl="1">
              <a:lnSpc>
                <a:spcPct val="90000"/>
              </a:lnSpc>
            </a:pPr>
            <a:r>
              <a:rPr lang="en-US"/>
              <a:t>d(*1*00) = 3</a:t>
            </a:r>
          </a:p>
        </p:txBody>
      </p:sp>
    </p:spTree>
    <p:extLst>
      <p:ext uri="{BB962C8B-B14F-4D97-AF65-F5344CB8AC3E}">
        <p14:creationId xmlns:p14="http://schemas.microsoft.com/office/powerpoint/2010/main" val="252566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optimum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Heuristic: Number of pairs of queens attacking each other directly</a:t>
            </a:r>
          </a:p>
          <a:p>
            <a:r>
              <a:rPr lang="en-US" dirty="0" smtClean="0"/>
              <a:t>Movement: only within your column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05175"/>
            <a:ext cx="6915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79957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 = 1 but all successors have &gt;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07657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=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8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F92C-0AB5-42AB-8E2A-0D87BCA93694}" type="slidenum">
              <a:rPr lang="en-US"/>
              <a:pPr/>
              <a:t>30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GA do to </a:t>
            </a:r>
            <a:r>
              <a:rPr lang="en-US" dirty="0" smtClean="0"/>
              <a:t>schemas?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does selection do to schemas?</a:t>
                </a:r>
              </a:p>
              <a:p>
                <a:pPr lvl="1"/>
                <a:r>
                  <a:rPr lang="en-US" dirty="0" smtClean="0"/>
                  <a:t>If m (h, t) is the number of schemas h at time t then</a:t>
                </a:r>
              </a:p>
              <a:p>
                <a:pPr lvl="1"/>
                <a:r>
                  <a:rPr lang="en-US" dirty="0" smtClean="0"/>
                  <a:t>m(h, t+1)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 smtClean="0"/>
                  <a:t> m (h, t)   </a:t>
                </a:r>
                <a:r>
                  <a:rPr lang="en-US" dirty="0" smtClean="0">
                    <a:sym typeface="Wingdings" pitchFamily="2" charset="2"/>
                  </a:rPr>
                  <a:t> above average schemas increase </a:t>
                </a:r>
                <a:r>
                  <a:rPr lang="en-US" dirty="0" err="1" smtClean="0">
                    <a:sym typeface="Wingdings" pitchFamily="2" charset="2"/>
                  </a:rPr>
                  <a:t>exponentionally</a:t>
                </a:r>
                <a:r>
                  <a:rPr lang="en-US" dirty="0" smtClean="0">
                    <a:sym typeface="Wingdings" pitchFamily="2" charset="2"/>
                  </a:rPr>
                  <a:t>!</a:t>
                </a:r>
                <a:endParaRPr lang="en-US" dirty="0" smtClean="0"/>
              </a:p>
              <a:p>
                <a:r>
                  <a:rPr lang="en-US" dirty="0" smtClean="0"/>
                  <a:t>What does crossover do to schemas?</a:t>
                </a:r>
              </a:p>
              <a:p>
                <a:pPr lvl="1"/>
                <a:r>
                  <a:rPr lang="en-US" dirty="0" smtClean="0"/>
                  <a:t>Probability that schema gets disrupted</a:t>
                </a:r>
              </a:p>
              <a:p>
                <a:pPr lvl="1"/>
                <a:r>
                  <a:rPr lang="en-US" dirty="0" smtClean="0"/>
                  <a:t>Probability of disruption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  </a:t>
                </a:r>
              </a:p>
              <a:p>
                <a:pPr lvl="2"/>
                <a:r>
                  <a:rPr lang="en-US" dirty="0" smtClean="0"/>
                  <a:t>This is a conservative probability of disruption. Consider what happens when you crossover identical strings</a:t>
                </a:r>
              </a:p>
              <a:p>
                <a:r>
                  <a:rPr lang="en-US" dirty="0" smtClean="0"/>
                  <a:t>What does mutation do to schemas?</a:t>
                </a:r>
              </a:p>
              <a:p>
                <a:pPr lvl="1"/>
                <a:r>
                  <a:rPr lang="en-US" dirty="0" smtClean="0"/>
                  <a:t>Probability that mutation does not destroy a schema</a:t>
                </a:r>
              </a:p>
              <a:p>
                <a:pPr lvl="1"/>
                <a:r>
                  <a:rPr lang="en-US" dirty="0" smtClean="0"/>
                  <a:t>Probability of conservation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(1 −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= (1 -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𝑜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-  </a:t>
                </a:r>
                <a:r>
                  <a:rPr lang="en-US" sz="1300" dirty="0" smtClean="0"/>
                  <a:t>(higher order terms</a:t>
                </a:r>
                <a:r>
                  <a:rPr lang="en-US" sz="1500" dirty="0" smtClean="0"/>
                  <a:t>)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222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88392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6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Schema theorem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</p:spPr>
            <p:txBody>
              <a:bodyPr/>
              <a:lstStyle/>
              <a:p>
                <a:r>
                  <a:rPr lang="en-US" dirty="0" smtClean="0"/>
                  <a:t>Schema Theorem:</a:t>
                </a:r>
              </a:p>
              <a:p>
                <a:pPr lvl="1"/>
                <a:r>
                  <a:rPr lang="en-US" dirty="0" smtClean="0"/>
                  <a:t>M(h, t+1)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m (h, t)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… </a:t>
                </a:r>
                <a:r>
                  <a:rPr lang="en-US" sz="1400" dirty="0" smtClean="0"/>
                  <a:t>ignoring higher order terms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schema theorem leads to the </a:t>
                </a:r>
                <a:r>
                  <a:rPr lang="en-US" b="1" dirty="0"/>
                  <a:t>building block hypothesis </a:t>
                </a:r>
                <a:r>
                  <a:rPr lang="en-US" dirty="0"/>
                  <a:t>that says:</a:t>
                </a:r>
              </a:p>
              <a:p>
                <a:pPr lvl="1"/>
                <a:r>
                  <a:rPr lang="en-US" i="1" dirty="0"/>
                  <a:t>GAs work by juxtaposing, short (in defining length), low-order, above average fitness schema or building blocks into more complete solutions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305800" cy="4800600"/>
              </a:xfrm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734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a good value for </a:t>
            </a:r>
            <a:r>
              <a:rPr lang="el-GR" dirty="0" smtClean="0"/>
              <a:t>α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Too small, it takes too long</a:t>
            </a:r>
          </a:p>
          <a:p>
            <a:pPr lvl="1"/>
            <a:r>
              <a:rPr lang="en-US" dirty="0" smtClean="0"/>
              <a:t>Too large, may miss the optimum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781800" cy="127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124200"/>
            <a:ext cx="6086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0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 </a:t>
            </a:r>
            <a:r>
              <a:rPr lang="en-US" dirty="0" err="1" smtClean="0"/>
              <a:t>Raphson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00200"/>
            <a:ext cx="730165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40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dirty="0" smtClean="0"/>
              <a:t>Linear and quadratic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Constrained optimization</a:t>
            </a:r>
          </a:p>
          <a:p>
            <a:pPr lvl="1"/>
            <a:r>
              <a:rPr lang="en-US" dirty="0" smtClean="0"/>
              <a:t>Optimize f(</a:t>
            </a:r>
            <a:r>
              <a:rPr lang="en-US" b="1" dirty="0" smtClean="0"/>
              <a:t>x</a:t>
            </a:r>
            <a:r>
              <a:rPr lang="en-US" dirty="0" smtClean="0"/>
              <a:t>) subject to </a:t>
            </a:r>
          </a:p>
          <a:p>
            <a:pPr lvl="2"/>
            <a:r>
              <a:rPr lang="en-US" dirty="0" smtClean="0"/>
              <a:t>Linear convex constraints – polynomial time in number of variables</a:t>
            </a:r>
          </a:p>
          <a:p>
            <a:pPr lvl="3"/>
            <a:r>
              <a:rPr lang="en-US" dirty="0" smtClean="0"/>
              <a:t>Linear programming – scales to thousands of variables</a:t>
            </a:r>
          </a:p>
          <a:p>
            <a:pPr lvl="2"/>
            <a:r>
              <a:rPr lang="en-US" dirty="0" smtClean="0"/>
              <a:t>Convex non-linear constraints – special cases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polynomial time </a:t>
            </a:r>
          </a:p>
          <a:p>
            <a:pPr lvl="3"/>
            <a:r>
              <a:rPr lang="en-US" dirty="0" smtClean="0"/>
              <a:t>In special cases non-linear convex optimization can scale to thousands of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17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 and game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Multi-agent systems + competitive environment </a:t>
            </a:r>
            <a:r>
              <a:rPr lang="en-US" dirty="0" smtClean="0">
                <a:sym typeface="Wingdings" pitchFamily="2" charset="2"/>
              </a:rPr>
              <a:t> games and a</a:t>
            </a:r>
            <a:r>
              <a:rPr lang="en-US" dirty="0" smtClean="0"/>
              <a:t>dversarial search</a:t>
            </a:r>
          </a:p>
          <a:p>
            <a:r>
              <a:rPr lang="en-US" dirty="0" smtClean="0"/>
              <a:t>In game theory any </a:t>
            </a:r>
            <a:r>
              <a:rPr lang="en-US" dirty="0" err="1" smtClean="0"/>
              <a:t>multiagent</a:t>
            </a:r>
            <a:r>
              <a:rPr lang="en-US" dirty="0" smtClean="0"/>
              <a:t> environment is a game as long as each agent has “significant” impact on others</a:t>
            </a:r>
          </a:p>
          <a:p>
            <a:r>
              <a:rPr lang="en-US" dirty="0" smtClean="0"/>
              <a:t>In AI many games were</a:t>
            </a:r>
          </a:p>
          <a:p>
            <a:pPr lvl="1"/>
            <a:r>
              <a:rPr lang="en-US" dirty="0" smtClean="0"/>
              <a:t>Game theoretically: Deterministic, Turn taking, Two-player, Zero-sum, Perfect information</a:t>
            </a:r>
          </a:p>
          <a:p>
            <a:pPr lvl="1"/>
            <a:r>
              <a:rPr lang="en-US" dirty="0" smtClean="0"/>
              <a:t>AI: deterministic, fully observable environments in which two agents act alternately and utility values at the end are equal but opposite. </a:t>
            </a:r>
            <a:r>
              <a:rPr lang="en-US" dirty="0"/>
              <a:t>O</a:t>
            </a:r>
            <a:r>
              <a:rPr lang="en-US" dirty="0" smtClean="0"/>
              <a:t>ne wins the other loses</a:t>
            </a:r>
          </a:p>
          <a:p>
            <a:r>
              <a:rPr lang="en-US" dirty="0" smtClean="0"/>
              <a:t>Chess, Checkers</a:t>
            </a:r>
          </a:p>
          <a:p>
            <a:r>
              <a:rPr lang="en-US" dirty="0" smtClean="0"/>
              <a:t>Not Poker, backgammon,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0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types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7705"/>
            <a:ext cx="8334779" cy="25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666" y="480059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Starcraft</a:t>
            </a:r>
            <a:r>
              <a:rPr lang="en-US" sz="2400" b="1" dirty="0" smtClean="0"/>
              <a:t>? Counterstrike? Halo? </a:t>
            </a:r>
            <a:r>
              <a:rPr lang="en-US" sz="2400" b="1" dirty="0" err="1" smtClean="0"/>
              <a:t>WoW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4156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Games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599"/>
            <a:ext cx="7696200" cy="47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04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Tic-Tac-Toe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09675"/>
            <a:ext cx="72485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0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6517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black box “evaluate” function that returns an objective function value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965450" y="2587625"/>
            <a:ext cx="2754313" cy="1530350"/>
          </a:xfrm>
          <a:prstGeom prst="roundRect">
            <a:avLst>
              <a:gd name="adj" fmla="val 16667"/>
            </a:avLst>
          </a:prstGeom>
          <a:solidFill>
            <a:srgbClr val="EBE4FE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797" tIns="45898" rIns="91797" bIns="45898" anchor="ctr"/>
          <a:lstStyle/>
          <a:p>
            <a:pPr defTabSz="917575" eaLnBrk="0" hangingPunct="0"/>
            <a:r>
              <a:rPr lang="en-US" sz="2400" dirty="0" smtClean="0">
                <a:latin typeface="Times" pitchFamily="18" charset="0"/>
              </a:rPr>
              <a:t>          Evaluate</a:t>
            </a:r>
            <a:endParaRPr lang="en-US" sz="2400" dirty="0">
              <a:latin typeface="Times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2325" y="3352800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719763" y="3352800"/>
            <a:ext cx="214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46125" y="2894013"/>
            <a:ext cx="1989138" cy="4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Times" pitchFamily="18" charset="0"/>
              </a:rPr>
              <a:t>c</a:t>
            </a:r>
            <a:r>
              <a:rPr lang="en-US" dirty="0" smtClean="0">
                <a:latin typeface="Times" pitchFamily="18" charset="0"/>
              </a:rPr>
              <a:t>andidate state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78550" y="2817813"/>
            <a:ext cx="1365250" cy="46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Times" pitchFamily="18" charset="0"/>
              </a:rPr>
              <a:t>Obj. </a:t>
            </a:r>
            <a:r>
              <a:rPr lang="en-US" dirty="0" err="1" smtClean="0">
                <a:latin typeface="Times" pitchFamily="18" charset="0"/>
              </a:rPr>
              <a:t>func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24075" y="4422775"/>
            <a:ext cx="5202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797" tIns="45898" rIns="91797" bIns="45898">
            <a:spAutoFit/>
          </a:bodyPr>
          <a:lstStyle>
            <a:lvl1pPr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7575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6363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5150" algn="l" defTabSz="9175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923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95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67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6395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18" charset="0"/>
              </a:rPr>
              <a:t>Application dependent fitness function</a:t>
            </a:r>
          </a:p>
        </p:txBody>
      </p:sp>
    </p:spTree>
    <p:extLst>
      <p:ext uri="{BB962C8B-B14F-4D97-AF65-F5344CB8AC3E}">
        <p14:creationId xmlns:p14="http://schemas.microsoft.com/office/powerpoint/2010/main" val="23088078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algorithm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488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1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player 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Two player </a:t>
            </a:r>
            <a:r>
              <a:rPr lang="en-US" dirty="0" err="1" smtClean="0"/>
              <a:t>minimax</a:t>
            </a:r>
            <a:r>
              <a:rPr lang="en-US" dirty="0" smtClean="0"/>
              <a:t> reduces to one number because utilities are opposite – knowing one is enough</a:t>
            </a:r>
          </a:p>
          <a:p>
            <a:r>
              <a:rPr lang="en-US" dirty="0" smtClean="0"/>
              <a:t>But there should actually be a vector of two utilities with player choosing to maximize their utility at their turn</a:t>
            </a:r>
          </a:p>
          <a:p>
            <a:r>
              <a:rPr lang="en-US" dirty="0" smtClean="0"/>
              <a:t>So with three players </a:t>
            </a:r>
            <a:r>
              <a:rPr lang="en-US" dirty="0" smtClean="0">
                <a:sym typeface="Wingdings" pitchFamily="2" charset="2"/>
              </a:rPr>
              <a:t> you have a 3 vector</a:t>
            </a:r>
          </a:p>
          <a:p>
            <a:r>
              <a:rPr lang="en-US" dirty="0" smtClean="0">
                <a:sym typeface="Wingdings" pitchFamily="2" charset="2"/>
              </a:rPr>
              <a:t>Alliances?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476625"/>
            <a:ext cx="7134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2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Minimax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Complete? </a:t>
                </a:r>
              </a:p>
              <a:p>
                <a:pPr lvl="1"/>
                <a:r>
                  <a:rPr lang="en-US" dirty="0" smtClean="0"/>
                  <a:t>Only if tree is finite</a:t>
                </a:r>
              </a:p>
              <a:p>
                <a:pPr lvl="2"/>
                <a:r>
                  <a:rPr lang="en-US" dirty="0" smtClean="0"/>
                  <a:t>Note: A finite strategy can exist for an infinite tree!</a:t>
                </a:r>
              </a:p>
              <a:p>
                <a:r>
                  <a:rPr lang="en-US" dirty="0" smtClean="0"/>
                  <a:t>Optimal?</a:t>
                </a:r>
              </a:p>
              <a:p>
                <a:pPr lvl="1"/>
                <a:r>
                  <a:rPr lang="en-US" dirty="0" smtClean="0"/>
                  <a:t>Yes, against an optimal opponent! Otherwise, </a:t>
                </a:r>
                <a:r>
                  <a:rPr lang="en-US" dirty="0" err="1" smtClean="0"/>
                  <a:t>hmmmm</a:t>
                </a:r>
                <a:endParaRPr lang="en-US" dirty="0" smtClean="0"/>
              </a:p>
              <a:p>
                <a:r>
                  <a:rPr lang="en-US" dirty="0" smtClean="0"/>
                  <a:t>Time Complexity?</a:t>
                </a:r>
              </a:p>
              <a:p>
                <a:pPr lvl="1"/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 Complexity?</a:t>
                </a:r>
              </a:p>
              <a:p>
                <a:pPr lvl="1"/>
                <a:r>
                  <a:rPr lang="en-US" dirty="0" smtClean="0"/>
                  <a:t>O(</a:t>
                </a:r>
                <a:r>
                  <a:rPr lang="en-US" dirty="0" err="1" smtClean="0"/>
                  <a:t>bm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Chess: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 ~= 35, m ~= 100 for reasonable games</a:t>
                </a:r>
              </a:p>
              <a:p>
                <a:pPr lvl="1"/>
                <a:r>
                  <a:rPr lang="en-US" dirty="0" smtClean="0"/>
                  <a:t>Exact solution still completely infeasible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828800"/>
            <a:ext cx="6038850" cy="40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19800" cy="40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7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632271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2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8209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8183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4800600"/>
          </a:xfrm>
        </p:spPr>
        <p:txBody>
          <a:bodyPr/>
          <a:lstStyle/>
          <a:p>
            <a:r>
              <a:rPr lang="en-US" dirty="0" smtClean="0"/>
              <a:t>Alpha is the best value (for Max) found so far at any choice point along the path for Max</a:t>
            </a:r>
          </a:p>
          <a:p>
            <a:pPr lvl="1"/>
            <a:r>
              <a:rPr lang="en-US" dirty="0" smtClean="0"/>
              <a:t>Best means highest</a:t>
            </a:r>
          </a:p>
          <a:p>
            <a:pPr lvl="1"/>
            <a:r>
              <a:rPr lang="en-US" dirty="0" smtClean="0"/>
              <a:t>If utility v is worse than alpha, max will avoid it</a:t>
            </a:r>
          </a:p>
          <a:p>
            <a:r>
              <a:rPr lang="en-US" dirty="0" smtClean="0"/>
              <a:t>Beta is the best value (for Min) found so far at any choice point along the path for Min</a:t>
            </a:r>
          </a:p>
          <a:p>
            <a:pPr lvl="1"/>
            <a:r>
              <a:rPr lang="en-US" dirty="0" smtClean="0"/>
              <a:t>Best means lowest</a:t>
            </a:r>
          </a:p>
          <a:p>
            <a:pPr lvl="1"/>
            <a:r>
              <a:rPr lang="en-US" dirty="0" smtClean="0"/>
              <a:t>If utility v is larger than beta, min will avoid it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algorithm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Hill 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382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Move in the direction of increasing value</a:t>
            </a:r>
          </a:p>
          <a:p>
            <a:r>
              <a:rPr lang="en-US" dirty="0" smtClean="0"/>
              <a:t>Very greedy</a:t>
            </a:r>
          </a:p>
          <a:p>
            <a:r>
              <a:rPr lang="en-US" dirty="0" smtClean="0"/>
              <a:t>Subject to</a:t>
            </a:r>
          </a:p>
          <a:p>
            <a:pPr lvl="1"/>
            <a:r>
              <a:rPr lang="en-US" dirty="0" smtClean="0"/>
              <a:t>Local maxima</a:t>
            </a:r>
          </a:p>
          <a:p>
            <a:pPr lvl="1"/>
            <a:r>
              <a:rPr lang="en-US" dirty="0" smtClean="0"/>
              <a:t>Ridges</a:t>
            </a:r>
          </a:p>
          <a:p>
            <a:pPr lvl="1"/>
            <a:r>
              <a:rPr lang="en-US" dirty="0" err="1" smtClean="0"/>
              <a:t>Plateaux</a:t>
            </a:r>
            <a:endParaRPr lang="en-US" dirty="0" smtClean="0"/>
          </a:p>
          <a:p>
            <a:r>
              <a:rPr lang="en-US" dirty="0" smtClean="0"/>
              <a:t>8-queens: 86% failure, but only needs 4 steps to succeed, 3 to fail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3444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26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beta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00600"/>
          </a:xfrm>
        </p:spPr>
        <p:txBody>
          <a:bodyPr/>
          <a:lstStyle/>
          <a:p>
            <a:r>
              <a:rPr lang="en-US" dirty="0" smtClean="0"/>
              <a:t>Minimax(root) </a:t>
            </a:r>
          </a:p>
          <a:p>
            <a:pPr lvl="1"/>
            <a:r>
              <a:rPr lang="en-US" dirty="0" smtClean="0"/>
              <a:t>= max (min (3, 12, 8), min(2, x, y), min (14, 5, 2))</a:t>
            </a:r>
          </a:p>
          <a:p>
            <a:pPr lvl="1"/>
            <a:r>
              <a:rPr lang="en-US" dirty="0" smtClean="0"/>
              <a:t>= max(3, min(2, x, y), 2)</a:t>
            </a:r>
          </a:p>
          <a:p>
            <a:pPr lvl="1"/>
            <a:r>
              <a:rPr lang="en-US" dirty="0" smtClean="0"/>
              <a:t>= max(3, </a:t>
            </a:r>
            <a:r>
              <a:rPr lang="en-US" dirty="0" err="1" smtClean="0"/>
              <a:t>aValue</a:t>
            </a:r>
            <a:r>
              <a:rPr lang="en-US" dirty="0" smtClean="0"/>
              <a:t> &lt;= 2, 2) </a:t>
            </a:r>
          </a:p>
          <a:p>
            <a:pPr lvl="1"/>
            <a:r>
              <a:rPr lang="en-US" dirty="0" smtClean="0"/>
              <a:t>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0260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pruning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Alpha-beta pruning can reduce the effective branching factor</a:t>
                </a:r>
              </a:p>
              <a:p>
                <a:r>
                  <a:rPr lang="en-US" dirty="0" smtClean="0"/>
                  <a:t>Alpha-beta pruning’s effectiveness is heavily dependent on </a:t>
                </a:r>
                <a:r>
                  <a:rPr lang="en-US" b="1" dirty="0" smtClean="0"/>
                  <a:t>MOVE ORDERING</a:t>
                </a:r>
              </a:p>
              <a:p>
                <a:r>
                  <a:rPr lang="en-US" b="1" dirty="0" smtClean="0"/>
                  <a:t>14, 5, 2 versus 2, 5, 14</a:t>
                </a:r>
              </a:p>
              <a:p>
                <a:r>
                  <a:rPr lang="en-US" b="1" dirty="0" smtClean="0"/>
                  <a:t>If </a:t>
                </a:r>
                <a:r>
                  <a:rPr lang="en-US" dirty="0" smtClean="0"/>
                  <a:t>we can order moves well</a:t>
                </a:r>
              </a:p>
              <a:p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Which is O((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Effective branching factor then become square root of b</a:t>
                </a:r>
              </a:p>
              <a:p>
                <a:r>
                  <a:rPr lang="en-US" dirty="0" smtClean="0"/>
                  <a:t>For chess this is huge </a:t>
                </a:r>
                <a:r>
                  <a:rPr lang="en-US" dirty="0" smtClean="0">
                    <a:sym typeface="Wingdings" pitchFamily="2" charset="2"/>
                  </a:rPr>
                  <a:t> from 35 to 6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Alpha-beta can solve a tree twice as deep as </a:t>
                </a:r>
                <a:r>
                  <a:rPr lang="en-US" dirty="0" err="1" smtClean="0">
                    <a:sym typeface="Wingdings" pitchFamily="2" charset="2"/>
                  </a:rPr>
                  <a:t>minimax</a:t>
                </a:r>
                <a:r>
                  <a:rPr lang="en-US" dirty="0" smtClean="0">
                    <a:sym typeface="Wingdings" pitchFamily="2" charset="2"/>
                  </a:rPr>
                  <a:t> in the same amount of time!</a:t>
                </a: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Chess: Try captures first, then threats, then forward moves, then backward moves comes close to b = 12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5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Imperfect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still cannot reach all leaves of the chess search tree!</a:t>
            </a:r>
          </a:p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Go as deep as you can, then</a:t>
            </a:r>
          </a:p>
          <a:p>
            <a:pPr lvl="1"/>
            <a:r>
              <a:rPr lang="en-US" dirty="0" smtClean="0"/>
              <a:t>Utility Value = Evaluate(Current Board)</a:t>
            </a:r>
          </a:p>
          <a:p>
            <a:pPr lvl="1"/>
            <a:r>
              <a:rPr lang="en-US" dirty="0" smtClean="0"/>
              <a:t>Proposed in 1950 by </a:t>
            </a:r>
            <a:r>
              <a:rPr lang="en-US" smtClean="0"/>
              <a:t>Claude 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by searching for a solution in a space of possible solutions</a:t>
            </a:r>
          </a:p>
          <a:p>
            <a:r>
              <a:rPr lang="en-US" dirty="0" smtClean="0"/>
              <a:t>Uninformed versus Informed search</a:t>
            </a:r>
          </a:p>
          <a:p>
            <a:r>
              <a:rPr lang="en-US" dirty="0" smtClean="0"/>
              <a:t>Atomic representation of state</a:t>
            </a:r>
          </a:p>
          <a:p>
            <a:r>
              <a:rPr lang="en-US" dirty="0" smtClean="0"/>
              <a:t>Solutions are fixed sequences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climbing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 going on a plateau?</a:t>
            </a:r>
          </a:p>
          <a:p>
            <a:pPr lvl="1"/>
            <a:r>
              <a:rPr lang="en-US" dirty="0" smtClean="0"/>
              <a:t>Advantage: Might find another hill</a:t>
            </a:r>
          </a:p>
          <a:p>
            <a:pPr lvl="1"/>
            <a:r>
              <a:rPr lang="en-US" dirty="0" smtClean="0"/>
              <a:t>Disadvantage: infinite loops </a:t>
            </a:r>
            <a:r>
              <a:rPr lang="en-US" dirty="0" smtClean="0">
                <a:sym typeface="Wingdings" pitchFamily="2" charset="2"/>
              </a:rPr>
              <a:t> limit number of moves on plateau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8 queens: 94% success!!</a:t>
            </a:r>
          </a:p>
          <a:p>
            <a:r>
              <a:rPr lang="en-US" dirty="0" smtClean="0">
                <a:sym typeface="Wingdings" pitchFamily="2" charset="2"/>
              </a:rPr>
              <a:t>Stochastic hill climbing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randomly choose from among better successors (proportional to </a:t>
            </a:r>
            <a:r>
              <a:rPr lang="en-US" dirty="0" err="1" smtClean="0">
                <a:sym typeface="Wingdings" pitchFamily="2" charset="2"/>
              </a:rPr>
              <a:t>obj</a:t>
            </a:r>
            <a:r>
              <a:rPr lang="en-US" dirty="0" smtClean="0">
                <a:sym typeface="Wingdings" pitchFamily="2" charset="2"/>
              </a:rPr>
              <a:t>?)</a:t>
            </a:r>
          </a:p>
          <a:p>
            <a:r>
              <a:rPr lang="en-US" dirty="0" smtClean="0">
                <a:sym typeface="Wingdings" pitchFamily="2" charset="2"/>
              </a:rPr>
              <a:t>First-choice hill climbing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 generating successors till a better one is generated</a:t>
            </a:r>
          </a:p>
          <a:p>
            <a:r>
              <a:rPr lang="en-US" dirty="0" smtClean="0">
                <a:sym typeface="Wingdings" pitchFamily="2" charset="2"/>
              </a:rPr>
              <a:t>Random-restarts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probability of success is </a:t>
            </a:r>
            <a:r>
              <a:rPr lang="en-US" i="1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, then we will need 1/p restarts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8-queens: p = 0.14 ~= 1/7 so 7 starts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6 failures (3 steps), 1 success (4 steps) = 22 steps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general: Cost of success + (1-p)/p * cost of failure</a:t>
            </a:r>
            <a:endParaRPr lang="en-US" dirty="0" smtClean="0"/>
          </a:p>
          <a:p>
            <a:pPr lvl="1"/>
            <a:r>
              <a:rPr lang="en-US" dirty="0" smtClean="0"/>
              <a:t>8-queens sideways: 0.94 success in 21 steps, 64 steps for failure</a:t>
            </a:r>
          </a:p>
          <a:p>
            <a:pPr lvl="2"/>
            <a:r>
              <a:rPr lang="en-US" dirty="0" smtClean="0"/>
              <a:t>Under a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8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annealing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7620000" cy="167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Gradient descent (not ascent)</a:t>
                </a:r>
              </a:p>
              <a:p>
                <a:r>
                  <a:rPr lang="en-US" dirty="0" smtClean="0"/>
                  <a:t>Accept bad moves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𝑑𝐸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 decreases every iteration</a:t>
                </a:r>
              </a:p>
              <a:p>
                <a:r>
                  <a:rPr lang="en-US" dirty="0" smtClean="0"/>
                  <a:t>If </a:t>
                </a:r>
                <a:r>
                  <a:rPr lang="en-US" i="1" dirty="0" smtClean="0"/>
                  <a:t>schedule(t)</a:t>
                </a:r>
                <a:r>
                  <a:rPr lang="en-US" dirty="0" smtClean="0"/>
                  <a:t> is slow enough we approach finding global optimum with probability 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7620000" cy="1676400"/>
              </a:xfrm>
              <a:blipFill rotWithShape="1">
                <a:blip r:embed="rId2"/>
                <a:stretch>
                  <a:fillRect t="-363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4" y="1447800"/>
            <a:ext cx="7210051" cy="323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7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44497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76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1066800"/>
          </a:xfrm>
        </p:spPr>
        <p:txBody>
          <a:bodyPr/>
          <a:lstStyle/>
          <a:p>
            <a:r>
              <a:rPr lang="en-US" dirty="0" smtClean="0"/>
              <a:t>Stochastic hill-climbing with information exchange</a:t>
            </a:r>
          </a:p>
          <a:p>
            <a:r>
              <a:rPr lang="en-US" dirty="0" smtClean="0"/>
              <a:t>A population of stochastic hill-climbers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3505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37338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6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1277</TotalTime>
  <Words>2123</Words>
  <Application>Microsoft Office PowerPoint</Application>
  <PresentationFormat>On-screen Show (4:3)</PresentationFormat>
  <Paragraphs>424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Adjacency</vt:lpstr>
      <vt:lpstr>Artificial Intelligence</vt:lpstr>
      <vt:lpstr>Non-classical search</vt:lpstr>
      <vt:lpstr>Local optimum</vt:lpstr>
      <vt:lpstr>Model</vt:lpstr>
      <vt:lpstr>Local Hill Climbing</vt:lpstr>
      <vt:lpstr>Hill climbing</vt:lpstr>
      <vt:lpstr>Simulated annealing</vt:lpstr>
      <vt:lpstr>Beam Search</vt:lpstr>
      <vt:lpstr>Genetic Algorithms</vt:lpstr>
      <vt:lpstr>More detailed GA</vt:lpstr>
      <vt:lpstr>Generate pop(0)</vt:lpstr>
      <vt:lpstr>Genetic Algorithm</vt:lpstr>
      <vt:lpstr>Evaluate pop(0)</vt:lpstr>
      <vt:lpstr>Genetic Algorithm</vt:lpstr>
      <vt:lpstr>Genetic Algorithm</vt:lpstr>
      <vt:lpstr>Selection</vt:lpstr>
      <vt:lpstr>Code</vt:lpstr>
      <vt:lpstr>Genetic Algorithm</vt:lpstr>
      <vt:lpstr>Crossover and mutation</vt:lpstr>
      <vt:lpstr>Crossover helps if</vt:lpstr>
      <vt:lpstr>Crossover code</vt:lpstr>
      <vt:lpstr>Mutation code</vt:lpstr>
      <vt:lpstr>How does it work</vt:lpstr>
      <vt:lpstr>How does it work cont’d</vt:lpstr>
      <vt:lpstr>GA Theory</vt:lpstr>
      <vt:lpstr>Schemas and Schema Theorem</vt:lpstr>
      <vt:lpstr>Schemas</vt:lpstr>
      <vt:lpstr>Schema notation</vt:lpstr>
      <vt:lpstr>Schema properties</vt:lpstr>
      <vt:lpstr>What does GA do to schemas?</vt:lpstr>
      <vt:lpstr>The Schema theorem </vt:lpstr>
      <vt:lpstr>Continuous spaces</vt:lpstr>
      <vt:lpstr>Newton Raphson Method</vt:lpstr>
      <vt:lpstr>Linear and quadratic programming</vt:lpstr>
      <vt:lpstr>Games and game trees</vt:lpstr>
      <vt:lpstr>Game types</vt:lpstr>
      <vt:lpstr>Search in Games</vt:lpstr>
      <vt:lpstr>Tic-Tac-Toe</vt:lpstr>
      <vt:lpstr>Minimax search</vt:lpstr>
      <vt:lpstr>Minimax algorithm</vt:lpstr>
      <vt:lpstr>3 player Minimax</vt:lpstr>
      <vt:lpstr>Minimax properties</vt:lpstr>
      <vt:lpstr>Alpha-beta pruning</vt:lpstr>
      <vt:lpstr>Alpha-beta</vt:lpstr>
      <vt:lpstr>Alpha-beta</vt:lpstr>
      <vt:lpstr>Alpha-beta</vt:lpstr>
      <vt:lpstr>Alpha-beta </vt:lpstr>
      <vt:lpstr>Alpha-beta</vt:lpstr>
      <vt:lpstr>Alpha-beta algorithm</vt:lpstr>
      <vt:lpstr>Alpha beta example</vt:lpstr>
      <vt:lpstr>Alpha-beta pruning analysis</vt:lpstr>
      <vt:lpstr>Imperfect information</vt:lpstr>
      <vt:lpstr>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Sushil Louis</dc:creator>
  <cp:lastModifiedBy>Sushil Louis</cp:lastModifiedBy>
  <cp:revision>422</cp:revision>
  <dcterms:created xsi:type="dcterms:W3CDTF">2006-08-16T00:00:00Z</dcterms:created>
  <dcterms:modified xsi:type="dcterms:W3CDTF">2016-09-07T17:39:42Z</dcterms:modified>
</cp:coreProperties>
</file>