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61" r:id="rId3"/>
    <p:sldId id="404" r:id="rId4"/>
    <p:sldId id="405" r:id="rId5"/>
    <p:sldId id="406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380" r:id="rId14"/>
    <p:sldId id="384" r:id="rId15"/>
    <p:sldId id="385" r:id="rId16"/>
    <p:sldId id="386" r:id="rId17"/>
    <p:sldId id="388" r:id="rId18"/>
    <p:sldId id="387" r:id="rId19"/>
    <p:sldId id="415" r:id="rId20"/>
    <p:sldId id="389" r:id="rId21"/>
    <p:sldId id="390" r:id="rId22"/>
    <p:sldId id="392" r:id="rId23"/>
    <p:sldId id="393" r:id="rId24"/>
    <p:sldId id="394" r:id="rId25"/>
    <p:sldId id="391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7" r:id="rId43"/>
    <p:sldId id="428" r:id="rId44"/>
    <p:sldId id="429" r:id="rId45"/>
    <p:sldId id="430" r:id="rId46"/>
    <p:sldId id="423" r:id="rId47"/>
    <p:sldId id="424" r:id="rId48"/>
    <p:sldId id="425" r:id="rId49"/>
    <p:sldId id="431" r:id="rId50"/>
    <p:sldId id="426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>
      <p:cViewPr varScale="1">
        <p:scale>
          <a:sx n="112" d="100"/>
          <a:sy n="112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3B94EAEC-8DF9-472C-96C0-31C36B3E4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CS482, CS682, MW 1 – 2:15, SEM 201, MS 227</a:t>
            </a:r>
          </a:p>
          <a:p>
            <a:r>
              <a:rPr lang="en-US" dirty="0" smtClean="0"/>
              <a:t>Prerequisites: 302, 365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Sushil</a:t>
            </a:r>
            <a:r>
              <a:rPr lang="en-US" dirty="0" smtClean="0"/>
              <a:t> Louis, </a:t>
            </a:r>
            <a:r>
              <a:rPr lang="en-US" dirty="0" smtClean="0">
                <a:hlinkClick r:id="rId2"/>
              </a:rPr>
              <a:t>sushil@cse.unr.edu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http://www.cse.unr.edu/~sushil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</a:t>
            </a:r>
            <a:r>
              <a:rPr lang="en-US" dirty="0" smtClean="0"/>
              <a:t>schemas?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does selection do to schemas?</a:t>
                </a:r>
              </a:p>
              <a:p>
                <a:pPr lvl="1"/>
                <a:r>
                  <a:rPr lang="en-US" dirty="0" smtClean="0"/>
                  <a:t>If m (h, t) is the number of schemas h at time t then</a:t>
                </a:r>
              </a:p>
              <a:p>
                <a:pPr lvl="1"/>
                <a:r>
                  <a:rPr lang="en-US" dirty="0" smtClean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/>
                  <a:t> m (h, t)   </a:t>
                </a:r>
                <a:r>
                  <a:rPr lang="en-US" dirty="0" smtClean="0">
                    <a:sym typeface="Wingdings" pitchFamily="2" charset="2"/>
                  </a:rPr>
                  <a:t> above average schemas increase </a:t>
                </a:r>
                <a:r>
                  <a:rPr lang="en-US" dirty="0" err="1" smtClean="0">
                    <a:sym typeface="Wingdings" pitchFamily="2" charset="2"/>
                  </a:rPr>
                  <a:t>exponentionally</a:t>
                </a:r>
                <a:r>
                  <a:rPr lang="en-US" dirty="0" smtClean="0">
                    <a:sym typeface="Wingdings" pitchFamily="2" charset="2"/>
                  </a:rPr>
                  <a:t>!</a:t>
                </a:r>
                <a:endParaRPr lang="en-US" dirty="0" smtClean="0"/>
              </a:p>
              <a:p>
                <a:r>
                  <a:rPr lang="en-US" dirty="0" smtClean="0"/>
                  <a:t>What does crossover do to schemas?</a:t>
                </a:r>
              </a:p>
              <a:p>
                <a:pPr lvl="1"/>
                <a:r>
                  <a:rPr lang="en-US" dirty="0" smtClean="0"/>
                  <a:t>Probability that schema gets disrupted</a:t>
                </a:r>
              </a:p>
              <a:p>
                <a:pPr lvl="1"/>
                <a:r>
                  <a:rPr lang="en-US" dirty="0" smtClean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This is a conservative probability of disruption. Consider what happens when you crossover identical strings</a:t>
                </a:r>
              </a:p>
              <a:p>
                <a:r>
                  <a:rPr lang="en-US" dirty="0" smtClean="0"/>
                  <a:t>What does mutation do to schemas?</a:t>
                </a:r>
              </a:p>
              <a:p>
                <a:pPr lvl="1"/>
                <a:r>
                  <a:rPr lang="en-US" dirty="0" smtClean="0"/>
                  <a:t>Probability that mutation does not destroy a schema</a:t>
                </a:r>
              </a:p>
              <a:p>
                <a:pPr lvl="1"/>
                <a:r>
                  <a:rPr lang="en-US" dirty="0" smtClean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-  </a:t>
                </a:r>
                <a:r>
                  <a:rPr lang="en-US" sz="1300" dirty="0" smtClean="0"/>
                  <a:t>(higher order terms</a:t>
                </a:r>
                <a:r>
                  <a:rPr lang="en-US" sz="1500" dirty="0" smtClean="0"/>
                  <a:t>)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Schema theorem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 smtClean="0"/>
                  <a:t>Schema Theorem:</a:t>
                </a:r>
              </a:p>
              <a:p>
                <a:pPr lvl="1"/>
                <a:r>
                  <a:rPr lang="en-US" dirty="0" smtClean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… </a:t>
                </a:r>
                <a:r>
                  <a:rPr lang="en-US" sz="1400" dirty="0" smtClean="0"/>
                  <a:t>ignoring higher order terms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73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fitness proportional selection?</a:t>
            </a:r>
          </a:p>
          <a:p>
            <a:r>
              <a:rPr lang="en-US" dirty="0" smtClean="0"/>
              <a:t>Why crossover?</a:t>
            </a:r>
          </a:p>
          <a:p>
            <a:r>
              <a:rPr lang="en-US" dirty="0" smtClean="0"/>
              <a:t>Why mutation?</a:t>
            </a:r>
          </a:p>
          <a:p>
            <a:r>
              <a:rPr lang="en-US" dirty="0"/>
              <a:t>Why binary representations?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6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a good value for </a:t>
            </a:r>
            <a:r>
              <a:rPr lang="el-GR" dirty="0" smtClean="0"/>
              <a:t>α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Too small, it takes too long</a:t>
            </a:r>
          </a:p>
          <a:p>
            <a:pPr lvl="1"/>
            <a:r>
              <a:rPr lang="en-US" dirty="0" smtClean="0"/>
              <a:t>Too large, may miss the optimum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781800" cy="12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124200"/>
            <a:ext cx="6086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0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</a:t>
            </a:r>
            <a:r>
              <a:rPr lang="en-US" dirty="0" err="1" smtClean="0"/>
              <a:t>Raphson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00200"/>
            <a:ext cx="730165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4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dirty="0" smtClean="0"/>
              <a:t>Linear and quadratic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</a:p>
          <a:p>
            <a:pPr lvl="1"/>
            <a:r>
              <a:rPr lang="en-US" dirty="0" smtClean="0"/>
              <a:t>Optimize f(</a:t>
            </a:r>
            <a:r>
              <a:rPr lang="en-US" b="1" dirty="0" smtClean="0"/>
              <a:t>x</a:t>
            </a:r>
            <a:r>
              <a:rPr lang="en-US" dirty="0" smtClean="0"/>
              <a:t>) subject to </a:t>
            </a:r>
          </a:p>
          <a:p>
            <a:pPr lvl="2"/>
            <a:r>
              <a:rPr lang="en-US" dirty="0" smtClean="0"/>
              <a:t>Linear convex constraints – polynomial time in number of variables</a:t>
            </a:r>
          </a:p>
          <a:p>
            <a:pPr lvl="3"/>
            <a:r>
              <a:rPr lang="en-US" dirty="0" smtClean="0"/>
              <a:t>Linear programming – scales to thousands of variables</a:t>
            </a:r>
          </a:p>
          <a:p>
            <a:pPr lvl="2"/>
            <a:r>
              <a:rPr lang="en-US" dirty="0" smtClean="0"/>
              <a:t>Convex non-linear constraints – special cases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polynomial time </a:t>
            </a:r>
          </a:p>
          <a:p>
            <a:pPr lvl="3"/>
            <a:r>
              <a:rPr lang="en-US" dirty="0" smtClean="0"/>
              <a:t>In special cases non-linear convex optimization can scale to thousands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1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Games and game trees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Multi-agent systems + competitive environment </a:t>
            </a:r>
            <a:r>
              <a:rPr lang="en-US" dirty="0" smtClean="0">
                <a:sym typeface="Wingdings" pitchFamily="2" charset="2"/>
              </a:rPr>
              <a:t> games and a</a:t>
            </a:r>
            <a:r>
              <a:rPr lang="en-US" dirty="0" smtClean="0"/>
              <a:t>dversarial search</a:t>
            </a:r>
          </a:p>
          <a:p>
            <a:r>
              <a:rPr lang="en-US" dirty="0" smtClean="0"/>
              <a:t>In game theory any </a:t>
            </a:r>
            <a:r>
              <a:rPr lang="en-US" dirty="0" err="1" smtClean="0"/>
              <a:t>multiagent</a:t>
            </a:r>
            <a:r>
              <a:rPr lang="en-US" dirty="0" smtClean="0"/>
              <a:t> environment is a game as long as each agent has “significant” impact on others</a:t>
            </a:r>
          </a:p>
          <a:p>
            <a:r>
              <a:rPr lang="en-US" dirty="0" smtClean="0"/>
              <a:t>In AI many games were</a:t>
            </a:r>
          </a:p>
          <a:p>
            <a:pPr lvl="1"/>
            <a:r>
              <a:rPr lang="en-US" dirty="0" smtClean="0"/>
              <a:t>Game theoretically: Deterministic, Turn taking, Two-player, Zero-sum, Perfect information</a:t>
            </a:r>
          </a:p>
          <a:p>
            <a:pPr lvl="1"/>
            <a:r>
              <a:rPr lang="en-US" dirty="0" smtClean="0"/>
              <a:t>AI: deterministic, fully observable environments in which two agents act alternately and utility values at the end are equal but opposite. </a:t>
            </a:r>
            <a:r>
              <a:rPr lang="en-US" dirty="0"/>
              <a:t>O</a:t>
            </a:r>
            <a:r>
              <a:rPr lang="en-US" dirty="0" smtClean="0"/>
              <a:t>ne wins the other loses</a:t>
            </a:r>
          </a:p>
          <a:p>
            <a:r>
              <a:rPr lang="en-US" dirty="0" smtClean="0"/>
              <a:t>Chess, Checkers</a:t>
            </a:r>
          </a:p>
          <a:p>
            <a:r>
              <a:rPr lang="en-US" dirty="0" smtClean="0"/>
              <a:t>Not Poker, backgammon,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types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7705"/>
            <a:ext cx="8334779" cy="2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666" y="48005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Starcraft</a:t>
            </a:r>
            <a:r>
              <a:rPr lang="en-US" sz="2400" b="1" dirty="0" smtClean="0"/>
              <a:t>? Counterstrike? Halo? </a:t>
            </a:r>
            <a:r>
              <a:rPr lang="en-US" sz="2400" b="1" dirty="0" err="1" smtClean="0"/>
              <a:t>WoW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415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Games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7696200" cy="4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player, deterministic, small tree</a:t>
            </a:r>
          </a:p>
          <a:p>
            <a:r>
              <a:rPr lang="en-US" dirty="0" smtClean="0"/>
              <a:t>Two players: Max versus Min</a:t>
            </a:r>
          </a:p>
          <a:p>
            <a:r>
              <a:rPr lang="en-US" dirty="0" smtClean="0"/>
              <a:t>Approximately: 9! </a:t>
            </a:r>
            <a:r>
              <a:rPr lang="en-US" dirty="0"/>
              <a:t>t</a:t>
            </a:r>
            <a:r>
              <a:rPr lang="en-US" dirty="0" smtClean="0"/>
              <a:t>ree nodes</a:t>
            </a:r>
          </a:p>
        </p:txBody>
      </p:sp>
    </p:spTree>
    <p:extLst>
      <p:ext uri="{BB962C8B-B14F-4D97-AF65-F5344CB8AC3E}">
        <p14:creationId xmlns:p14="http://schemas.microsoft.com/office/powerpoint/2010/main" val="263420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Non-classical search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9" y="1600200"/>
            <a:ext cx="739336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91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Path does not matter, just the final state</a:t>
            </a:r>
          </a:p>
          <a:p>
            <a:r>
              <a:rPr lang="en-US" dirty="0" smtClean="0"/>
              <a:t>- Maximize objective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8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09675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51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algorithm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48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player 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Two player </a:t>
            </a:r>
            <a:r>
              <a:rPr lang="en-US" dirty="0" err="1" smtClean="0"/>
              <a:t>minimax</a:t>
            </a:r>
            <a:r>
              <a:rPr lang="en-US" dirty="0" smtClean="0"/>
              <a:t> reduces to one number because utilities are opposite – knowing one is enough</a:t>
            </a:r>
          </a:p>
          <a:p>
            <a:r>
              <a:rPr lang="en-US" dirty="0" smtClean="0"/>
              <a:t>But there should actually be a vector of two utilities with player choosing to maximize their utility at their turn</a:t>
            </a:r>
          </a:p>
          <a:p>
            <a:r>
              <a:rPr lang="en-US" dirty="0" smtClean="0"/>
              <a:t>So with three players </a:t>
            </a:r>
            <a:r>
              <a:rPr lang="en-US" dirty="0" smtClean="0">
                <a:sym typeface="Wingdings" pitchFamily="2" charset="2"/>
              </a:rPr>
              <a:t> you have a 3 vector</a:t>
            </a:r>
          </a:p>
          <a:p>
            <a:r>
              <a:rPr lang="en-US" dirty="0" smtClean="0">
                <a:sym typeface="Wingdings" pitchFamily="2" charset="2"/>
              </a:rPr>
              <a:t>Alliances?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134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Complete? </a:t>
                </a:r>
              </a:p>
              <a:p>
                <a:pPr lvl="1"/>
                <a:r>
                  <a:rPr lang="en-US" dirty="0" smtClean="0"/>
                  <a:t>Only if tree is finite</a:t>
                </a:r>
              </a:p>
              <a:p>
                <a:pPr lvl="2"/>
                <a:r>
                  <a:rPr lang="en-US" dirty="0" smtClean="0"/>
                  <a:t>Note: A finite strategy can exist for an infinite tree!</a:t>
                </a:r>
              </a:p>
              <a:p>
                <a:r>
                  <a:rPr lang="en-US" dirty="0" smtClean="0"/>
                  <a:t>Optimal?</a:t>
                </a:r>
              </a:p>
              <a:p>
                <a:pPr lvl="1"/>
                <a:r>
                  <a:rPr lang="en-US" dirty="0" smtClean="0"/>
                  <a:t>Yes, against an optimal opponent! Otherwise, </a:t>
                </a:r>
                <a:r>
                  <a:rPr lang="en-US" dirty="0" err="1" smtClean="0"/>
                  <a:t>hmmmm</a:t>
                </a:r>
                <a:endParaRPr lang="en-US" dirty="0" smtClean="0"/>
              </a:p>
              <a:p>
                <a:r>
                  <a:rPr lang="en-US" dirty="0" smtClean="0"/>
                  <a:t>Time Complexity?</a:t>
                </a:r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 Complexity?</a:t>
                </a:r>
              </a:p>
              <a:p>
                <a:pPr lvl="1"/>
                <a:r>
                  <a:rPr lang="en-US" dirty="0" smtClean="0"/>
                  <a:t>O(</a:t>
                </a:r>
                <a:r>
                  <a:rPr lang="en-US" dirty="0" err="1" smtClean="0"/>
                  <a:t>bm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Chess: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 ~= 35, m ~= 100 for reasonable games</a:t>
                </a:r>
              </a:p>
              <a:p>
                <a:pPr lvl="1"/>
                <a:r>
                  <a:rPr lang="en-US" dirty="0" smtClean="0"/>
                  <a:t>Exact solution still completely infeasible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28800"/>
            <a:ext cx="6038850" cy="4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19800" cy="4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3227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820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183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1A23-4B54-4453-BAF1-FBE6A8ED422A}" type="slidenum">
              <a:rPr lang="en-US"/>
              <a:pPr/>
              <a:t>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</a:t>
            </a:r>
          </a:p>
        </p:txBody>
      </p:sp>
      <p:graphicFrame>
        <p:nvGraphicFramePr>
          <p:cNvPr id="218195" name="Group 8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089025"/>
                <a:gridCol w="1154113"/>
                <a:gridCol w="1152525"/>
                <a:gridCol w="1154112"/>
                <a:gridCol w="1154113"/>
                <a:gridCol w="11541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String                    decoded           f(x^2)                  fi/Sum(fi)         Expected         Actual</a:t>
            </a:r>
          </a:p>
        </p:txBody>
      </p:sp>
    </p:spTree>
    <p:extLst>
      <p:ext uri="{BB962C8B-B14F-4D97-AF65-F5344CB8AC3E}">
        <p14:creationId xmlns:p14="http://schemas.microsoft.com/office/powerpoint/2010/main" val="1239593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Alpha is the best value (for Max) found so far at any choice point along the path for Max</a:t>
            </a:r>
          </a:p>
          <a:p>
            <a:pPr lvl="1"/>
            <a:r>
              <a:rPr lang="en-US" dirty="0" smtClean="0"/>
              <a:t>Best means highest</a:t>
            </a:r>
          </a:p>
          <a:p>
            <a:pPr lvl="1"/>
            <a:r>
              <a:rPr lang="en-US" dirty="0" smtClean="0"/>
              <a:t>If utility v is worse than alpha, max will avoid it</a:t>
            </a:r>
          </a:p>
          <a:p>
            <a:r>
              <a:rPr lang="en-US" dirty="0" smtClean="0"/>
              <a:t>Beta is the best value (for Min) found so far at any choice point along the path for Min</a:t>
            </a:r>
          </a:p>
          <a:p>
            <a:pPr lvl="1"/>
            <a:r>
              <a:rPr lang="en-US" dirty="0" smtClean="0"/>
              <a:t>Best means lowest</a:t>
            </a:r>
          </a:p>
          <a:p>
            <a:pPr lvl="1"/>
            <a:r>
              <a:rPr lang="en-US" dirty="0" smtClean="0"/>
              <a:t>If utility v is larger than beta, min will avoid it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algorithm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beta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dirty="0" smtClean="0"/>
              <a:t>Minimax(root) </a:t>
            </a:r>
          </a:p>
          <a:p>
            <a:pPr lvl="1"/>
            <a:r>
              <a:rPr lang="en-US" dirty="0" smtClean="0"/>
              <a:t>= max (min (3, 12, 8), min(2, x, y), min (14, 5, 2))</a:t>
            </a:r>
          </a:p>
          <a:p>
            <a:pPr lvl="1"/>
            <a:r>
              <a:rPr lang="en-US" dirty="0" smtClean="0"/>
              <a:t>= max(3, min(2, x, y), 2)</a:t>
            </a:r>
          </a:p>
          <a:p>
            <a:pPr lvl="1"/>
            <a:r>
              <a:rPr lang="en-US" dirty="0" smtClean="0"/>
              <a:t>= max(3, </a:t>
            </a:r>
            <a:r>
              <a:rPr lang="en-US" dirty="0" err="1" smtClean="0"/>
              <a:t>aValue</a:t>
            </a:r>
            <a:r>
              <a:rPr lang="en-US" dirty="0" smtClean="0"/>
              <a:t> &lt;= 2, 2) </a:t>
            </a:r>
          </a:p>
          <a:p>
            <a:pPr lvl="1"/>
            <a:r>
              <a:rPr lang="en-US" dirty="0" smtClean="0"/>
              <a:t>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0260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Alpha-beta pruning can reduce the effective branching factor</a:t>
                </a:r>
              </a:p>
              <a:p>
                <a:r>
                  <a:rPr lang="en-US" dirty="0" smtClean="0"/>
                  <a:t>Alpha-beta pruning’s effectiveness is heavily dependent on </a:t>
                </a:r>
                <a:r>
                  <a:rPr lang="en-US" b="1" dirty="0" smtClean="0"/>
                  <a:t>MOVE ORDERING</a:t>
                </a:r>
              </a:p>
              <a:p>
                <a:r>
                  <a:rPr lang="en-US" b="1" dirty="0" smtClean="0"/>
                  <a:t>14, 5, 2 versus 2, 5, 14</a:t>
                </a:r>
              </a:p>
              <a:p>
                <a:r>
                  <a:rPr lang="en-US" b="1" dirty="0" smtClean="0"/>
                  <a:t>If </a:t>
                </a:r>
                <a:r>
                  <a:rPr lang="en-US" dirty="0" smtClean="0"/>
                  <a:t>we can order moves well</a:t>
                </a:r>
              </a:p>
              <a:p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Which is O((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Effective branching factor then become square root of b</a:t>
                </a:r>
              </a:p>
              <a:p>
                <a:r>
                  <a:rPr lang="en-US" dirty="0" smtClean="0"/>
                  <a:t>For chess this is huge </a:t>
                </a:r>
                <a:r>
                  <a:rPr lang="en-US" dirty="0" smtClean="0">
                    <a:sym typeface="Wingdings" pitchFamily="2" charset="2"/>
                  </a:rPr>
                  <a:t> from 35 to 6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Alpha-beta can solve a tree twice as deep as </a:t>
                </a:r>
                <a:r>
                  <a:rPr lang="en-US" dirty="0" err="1" smtClean="0">
                    <a:sym typeface="Wingdings" pitchFamily="2" charset="2"/>
                  </a:rPr>
                  <a:t>minimax</a:t>
                </a:r>
                <a:r>
                  <a:rPr lang="en-US" dirty="0" smtClean="0">
                    <a:sym typeface="Wingdings" pitchFamily="2" charset="2"/>
                  </a:rPr>
                  <a:t> in the same amount of time!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Chess: Try captures first, then threats, then forward moves, then backward moves comes close to b = 12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still cannot reach all leaves of the chess search tree!</a:t>
            </a:r>
          </a:p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Go as deep as you can, then</a:t>
            </a:r>
          </a:p>
          <a:p>
            <a:pPr lvl="1"/>
            <a:r>
              <a:rPr lang="en-US" dirty="0" smtClean="0"/>
              <a:t>Utility Value = Evaluate(Current Board)</a:t>
            </a:r>
          </a:p>
          <a:p>
            <a:pPr lvl="1"/>
            <a:r>
              <a:rPr lang="en-US" dirty="0" smtClean="0"/>
              <a:t>Proposed in 1950 by Claude </a:t>
            </a:r>
            <a:r>
              <a:rPr lang="en-US" dirty="0" smtClean="0"/>
              <a:t>Shannon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Apply an </a:t>
            </a:r>
            <a:r>
              <a:rPr lang="en-US" b="1" dirty="0" smtClean="0"/>
              <a:t>evaluation</a:t>
            </a:r>
            <a:r>
              <a:rPr lang="en-US" dirty="0" smtClean="0"/>
              <a:t> </a:t>
            </a:r>
            <a:r>
              <a:rPr lang="en-US" b="1" dirty="0" smtClean="0"/>
              <a:t>function</a:t>
            </a:r>
            <a:r>
              <a:rPr lang="en-US" dirty="0" smtClean="0"/>
              <a:t> to non-terminal nodes</a:t>
            </a:r>
          </a:p>
          <a:p>
            <a:r>
              <a:rPr lang="en-US" dirty="0" smtClean="0"/>
              <a:t>Use a </a:t>
            </a:r>
            <a:r>
              <a:rPr lang="en-US" b="1" dirty="0" smtClean="0"/>
              <a:t>cutoff test</a:t>
            </a:r>
            <a:r>
              <a:rPr lang="en-US" dirty="0" smtClean="0"/>
              <a:t> to decide when to stop expanding nodes and apply the evaluation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valuation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order nodes in the same way as the utility function</a:t>
            </a:r>
          </a:p>
          <a:p>
            <a:pPr lvl="1"/>
            <a:r>
              <a:rPr lang="en-US" dirty="0" smtClean="0"/>
              <a:t>Wins &gt; Draws &gt; Losses</a:t>
            </a:r>
          </a:p>
          <a:p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Otherwise it is better to search deeper and get more information</a:t>
            </a:r>
          </a:p>
          <a:p>
            <a:r>
              <a:rPr lang="en-US" dirty="0" smtClean="0"/>
              <a:t>For non-terminal states, high evaluations should mean higher probability of winning</a:t>
            </a:r>
          </a:p>
          <a:p>
            <a:pPr lvl="1"/>
            <a:r>
              <a:rPr lang="en-US" dirty="0" smtClean="0"/>
              <a:t>Chess is not a chancy game</a:t>
            </a:r>
          </a:p>
          <a:p>
            <a:pPr lvl="1"/>
            <a:r>
              <a:rPr lang="en-US" dirty="0" smtClean="0"/>
              <a:t>But computational limitations make </a:t>
            </a:r>
            <a:r>
              <a:rPr lang="en-US" dirty="0" err="1" smtClean="0"/>
              <a:t>eval</a:t>
            </a:r>
            <a:r>
              <a:rPr lang="en-US" dirty="0" smtClean="0"/>
              <a:t> function chancy!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1650"/>
            <a:ext cx="73723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82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87630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function of board features</a:t>
                </a:r>
              </a:p>
              <a:p>
                <a:pPr lvl="1"/>
                <a:r>
                  <a:rPr lang="en-US" dirty="0" smtClean="0"/>
                  <a:t>Use proportions of board-states with winning, losing, and drawing states to compute probabilities.</a:t>
                </a:r>
              </a:p>
              <a:p>
                <a:pPr lvl="2"/>
                <a:r>
                  <a:rPr lang="en-US" dirty="0" smtClean="0"/>
                  <a:t>72% winning (1.0)</a:t>
                </a:r>
              </a:p>
              <a:p>
                <a:pPr lvl="2"/>
                <a:r>
                  <a:rPr lang="en-US" dirty="0" smtClean="0"/>
                  <a:t>20% draws (0.0)</a:t>
                </a:r>
              </a:p>
              <a:p>
                <a:pPr lvl="2"/>
                <a:r>
                  <a:rPr lang="en-US" dirty="0" smtClean="0"/>
                  <a:t>8% losses (0.5)</a:t>
                </a:r>
              </a:p>
              <a:p>
                <a:pPr lvl="2"/>
                <a:r>
                  <a:rPr lang="en-US" dirty="0" smtClean="0"/>
                  <a:t>Then: </a:t>
                </a:r>
                <a:r>
                  <a:rPr lang="en-US" dirty="0" err="1" smtClean="0"/>
                  <a:t>evalFunction</a:t>
                </a:r>
                <a:r>
                  <a:rPr lang="en-US" dirty="0" smtClean="0"/>
                  <a:t>(board state) = (0.72 * 1) + (0.2 * 0) + (0.08 * 0.5)</a:t>
                </a:r>
              </a:p>
              <a:p>
                <a:pPr lvl="1"/>
                <a:r>
                  <a:rPr lang="en-US" dirty="0" smtClean="0"/>
                  <a:t>Use a </a:t>
                </a:r>
                <a:r>
                  <a:rPr lang="en-US" b="1" dirty="0" smtClean="0"/>
                  <a:t>weighted linear sum </a:t>
                </a:r>
                <a:r>
                  <a:rPr lang="en-US" dirty="0" smtClean="0"/>
                  <a:t>of board features (Can also use non-linear f)</a:t>
                </a:r>
                <a:endParaRPr lang="en-US" dirty="0"/>
              </a:p>
              <a:p>
                <a:pPr lvl="2"/>
                <a:r>
                  <a:rPr lang="en-US" dirty="0" smtClean="0"/>
                  <a:t>Chess book: pawn = 1, bishop/knight = 3, rook = 5, queen = 9</a:t>
                </a:r>
              </a:p>
              <a:p>
                <a:pPr lvl="2"/>
                <a:r>
                  <a:rPr lang="en-US" dirty="0" smtClean="0"/>
                  <a:t>Good pawn structure = A, king safety = B</a:t>
                </a:r>
              </a:p>
              <a:p>
                <a:pPr lvl="2"/>
                <a:r>
                  <a:rPr lang="en-US" dirty="0" err="1" smtClean="0"/>
                  <a:t>evalFunction</a:t>
                </a:r>
                <a:r>
                  <a:rPr lang="en-US" dirty="0" smtClean="0"/>
                  <a:t>(board state)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* pawns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* bishops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* knight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* rook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* good pawn structure + ….</a:t>
                </a:r>
              </a:p>
              <a:p>
                <a:pPr lvl="1"/>
                <a:r>
                  <a:rPr lang="en-US" dirty="0" smtClean="0"/>
                  <a:t>All this information for chess comes from centuries of human expertise</a:t>
                </a:r>
              </a:p>
              <a:p>
                <a:pPr lvl="1"/>
                <a:r>
                  <a:rPr lang="en-US" dirty="0" smtClean="0"/>
                  <a:t>For new games?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763000" cy="5181600"/>
              </a:xfrm>
              <a:blipFill rotWithShape="1">
                <a:blip r:embed="rId2"/>
                <a:stretch>
                  <a:fillRect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49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2869434" cy="27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cutoff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Quiescence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Horizon effect and singular extension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01" y="1143000"/>
            <a:ext cx="5909499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30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</a:p>
          <a:p>
            <a:r>
              <a:rPr lang="en-US" dirty="0" err="1" smtClean="0"/>
              <a:t>ProbCut</a:t>
            </a:r>
            <a:r>
              <a:rPr lang="en-US" dirty="0" smtClean="0"/>
              <a:t> – learn from experience to reduce the chance that good moves will be pruned</a:t>
            </a:r>
          </a:p>
          <a:p>
            <a:pPr lvl="1"/>
            <a:r>
              <a:rPr lang="en-US" dirty="0" smtClean="0"/>
              <a:t>Like alpha-beta but prunes nodes that are probably outside the current alpha-beta window</a:t>
            </a:r>
          </a:p>
          <a:p>
            <a:pPr lvl="1"/>
            <a:r>
              <a:rPr lang="en-US" dirty="0" smtClean="0"/>
              <a:t>Othello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Combine all these techniques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8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3312-8507-408C-A1A0-E4F80EF11BD0}" type="slidenum">
              <a:rPr lang="en-US"/>
              <a:pPr/>
              <a:t>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 cont’d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089025"/>
                <a:gridCol w="1154113"/>
                <a:gridCol w="1152525"/>
                <a:gridCol w="1154112"/>
                <a:gridCol w="1154113"/>
                <a:gridCol w="11541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0110|1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1100|0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11|000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10|011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 String                    mate                offspring              decoded          f(x^2)</a:t>
            </a:r>
          </a:p>
        </p:txBody>
      </p:sp>
    </p:spTree>
    <p:extLst>
      <p:ext uri="{BB962C8B-B14F-4D97-AF65-F5344CB8AC3E}">
        <p14:creationId xmlns:p14="http://schemas.microsoft.com/office/powerpoint/2010/main" val="1970745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Openings (perhaps </a:t>
            </a:r>
            <a:r>
              <a:rPr lang="en-US" dirty="0" err="1" smtClean="0"/>
              <a:t>upto</a:t>
            </a:r>
            <a:r>
              <a:rPr lang="en-US" dirty="0" smtClean="0"/>
              <a:t> 10 moves)</a:t>
            </a:r>
          </a:p>
          <a:p>
            <a:pPr lvl="1"/>
            <a:r>
              <a:rPr lang="en-US" dirty="0" smtClean="0"/>
              <a:t>Endings (5, 6 pieces left)</a:t>
            </a:r>
          </a:p>
          <a:p>
            <a:pPr lvl="2"/>
            <a:r>
              <a:rPr lang="en-US" dirty="0" smtClean="0"/>
              <a:t>King-Rook versus King (KRK)</a:t>
            </a:r>
          </a:p>
          <a:p>
            <a:pPr lvl="2"/>
            <a:r>
              <a:rPr lang="en-US" dirty="0" smtClean="0"/>
              <a:t>King-Bishop-Knight versus King (KBNK)</a:t>
            </a:r>
          </a:p>
          <a:p>
            <a:r>
              <a:rPr lang="en-US" dirty="0" smtClean="0"/>
              <a:t>Checkers</a:t>
            </a:r>
          </a:p>
          <a:p>
            <a:pPr lvl="1"/>
            <a:r>
              <a:rPr lang="en-US" dirty="0" smtClean="0"/>
              <a:t>Is solved!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509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smtClean="0"/>
              <a:t>Chance is involved (Backgammon, Dominoes, …)</a:t>
            </a:r>
          </a:p>
          <a:p>
            <a:r>
              <a:rPr lang="en-US" dirty="0" smtClean="0"/>
              <a:t>Increases depth if modeled like: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390775"/>
            <a:ext cx="5629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35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(coin flipping)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95400"/>
            <a:ext cx="4667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04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</a:t>
            </a:r>
            <a:r>
              <a:rPr lang="en-US" dirty="0" err="1" smtClean="0"/>
              <a:t>minimax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75047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59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Backgammon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5554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08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With chance, exact values matter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152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83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21" y="2438400"/>
            <a:ext cx="436657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belief states to represent the set of states you could be in given all the percepts so far</a:t>
            </a:r>
          </a:p>
          <a:p>
            <a:r>
              <a:rPr lang="en-US" dirty="0" err="1" smtClean="0"/>
              <a:t>Kriegspiel</a:t>
            </a:r>
            <a:endParaRPr lang="en-US" dirty="0" smtClean="0"/>
          </a:p>
          <a:p>
            <a:pPr lvl="1"/>
            <a:r>
              <a:rPr lang="en-US" dirty="0" smtClean="0"/>
              <a:t>You can only see your pieces</a:t>
            </a:r>
          </a:p>
          <a:p>
            <a:pPr lvl="1"/>
            <a:r>
              <a:rPr lang="en-US" dirty="0" smtClean="0"/>
              <a:t>Judge says: Ok, illegal, check,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0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 dirty="0" smtClean="0"/>
              <a:t>Consider all possible deals of a deck of cards, solve each deal as a fully observable game, then choose best move averaged over all deals</a:t>
            </a:r>
          </a:p>
          <a:p>
            <a:r>
              <a:rPr lang="en-US" dirty="0" smtClean="0"/>
              <a:t>Computationally infeasible but:</a:t>
            </a:r>
          </a:p>
          <a:p>
            <a:pPr lvl="1"/>
            <a:r>
              <a:rPr lang="en-US" dirty="0" smtClean="0"/>
              <a:t>Let us do Monte Carlo approximation</a:t>
            </a:r>
          </a:p>
          <a:p>
            <a:pPr lvl="1"/>
            <a:r>
              <a:rPr lang="en-US" dirty="0" smtClean="0"/>
              <a:t>Deal a 100 deals, a 1000 deals, … whatever is computational feasible</a:t>
            </a:r>
          </a:p>
          <a:p>
            <a:pPr lvl="1"/>
            <a:r>
              <a:rPr lang="en-US" dirty="0" smtClean="0"/>
              <a:t>Choose best outcome move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Read section 5.7 – state of the art game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3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evaluation functions!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9780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7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fun to work on</a:t>
            </a:r>
          </a:p>
          <a:p>
            <a:r>
              <a:rPr lang="en-US" dirty="0" smtClean="0"/>
              <a:t>They give insight on several important issues in AI</a:t>
            </a:r>
          </a:p>
          <a:p>
            <a:pPr lvl="1"/>
            <a:r>
              <a:rPr lang="en-US" dirty="0" smtClean="0"/>
              <a:t>Perfection is unattainable </a:t>
            </a:r>
            <a:r>
              <a:rPr lang="en-US" dirty="0" smtClean="0">
                <a:sym typeface="Wingdings" pitchFamily="2" charset="2"/>
              </a:rPr>
              <a:t> approximate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Think about what to think about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Uncertainty constrains assignment of values to states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Optimal decisions depend on information state, not real state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Games are to AI as grand prix racing is to automobile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6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fitness proportional selection?</a:t>
            </a:r>
          </a:p>
          <a:p>
            <a:pPr lvl="1"/>
            <a:r>
              <a:rPr lang="en-US" dirty="0" smtClean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 smtClean="0"/>
              <a:t>Why binary representations?</a:t>
            </a:r>
          </a:p>
          <a:p>
            <a:pPr lvl="1"/>
            <a:r>
              <a:rPr lang="en-US" dirty="0" smtClean="0"/>
              <a:t>Binary representations maximize the ratio of the number of schemas to number of strings</a:t>
            </a:r>
          </a:p>
          <a:p>
            <a:r>
              <a:rPr lang="en-US" dirty="0" smtClean="0"/>
              <a:t>Excuse me, but what is a </a:t>
            </a:r>
            <a:r>
              <a:rPr lang="en-US" b="1" dirty="0" smtClean="0"/>
              <a:t>schema</a:t>
            </a:r>
            <a:r>
              <a:rPr lang="en-US" dirty="0" smtClean="0"/>
              <a:t>?</a:t>
            </a:r>
          </a:p>
          <a:p>
            <a:r>
              <a:rPr lang="en-US" dirty="0" smtClean="0"/>
              <a:t>Mutation can be thought of as beam hill-climbing. Why have crossover?</a:t>
            </a:r>
          </a:p>
          <a:p>
            <a:pPr lvl="1"/>
            <a:r>
              <a:rPr lang="en-US" dirty="0" smtClean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6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4000" dirty="0" smtClean="0"/>
              <a:t>Searching with </a:t>
            </a:r>
            <a:r>
              <a:rPr lang="en-US" sz="4000" u="sng" dirty="0" smtClean="0"/>
              <a:t>Nondeterministic</a:t>
            </a:r>
            <a:r>
              <a:rPr lang="en-US" sz="4000" dirty="0" smtClean="0"/>
              <a:t> actions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4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by searching for a solution in a space of possible solutions</a:t>
            </a:r>
          </a:p>
          <a:p>
            <a:r>
              <a:rPr lang="en-US" dirty="0" smtClean="0"/>
              <a:t>Uninformed versus Informed search</a:t>
            </a:r>
          </a:p>
          <a:p>
            <a:r>
              <a:rPr lang="en-US" dirty="0" smtClean="0"/>
              <a:t>Atomic representation of state</a:t>
            </a:r>
          </a:p>
          <a:p>
            <a:r>
              <a:rPr lang="en-US" dirty="0" smtClean="0"/>
              <a:t>Solutions are fixed sequences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6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Schemas and Schema </a:t>
            </a:r>
            <a:r>
              <a:rPr lang="en-US" dirty="0"/>
              <a:t>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12837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7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762000" y="4419600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Different kind 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166773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8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9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252566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1425</TotalTime>
  <Words>1848</Words>
  <Application>Microsoft Office PowerPoint</Application>
  <PresentationFormat>On-screen Show (4:3)</PresentationFormat>
  <Paragraphs>344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Artificial Intelligence</vt:lpstr>
      <vt:lpstr>Non-classical search</vt:lpstr>
      <vt:lpstr>How does it work</vt:lpstr>
      <vt:lpstr>How does it work cont’d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GA Theory</vt:lpstr>
      <vt:lpstr>Continuous spaces</vt:lpstr>
      <vt:lpstr>Newton Raphson Method</vt:lpstr>
      <vt:lpstr>Linear and quadratic programming</vt:lpstr>
      <vt:lpstr>Games and game trees</vt:lpstr>
      <vt:lpstr>Game types</vt:lpstr>
      <vt:lpstr>Search in Games</vt:lpstr>
      <vt:lpstr>Tic-Tac-Toe</vt:lpstr>
      <vt:lpstr>Tic-Tac-Toe</vt:lpstr>
      <vt:lpstr>Minimax search</vt:lpstr>
      <vt:lpstr>Minimax algorithm</vt:lpstr>
      <vt:lpstr>3 player Minimax</vt:lpstr>
      <vt:lpstr>Minimax properties</vt:lpstr>
      <vt:lpstr>Alpha-beta pruning</vt:lpstr>
      <vt:lpstr>Alpha-beta</vt:lpstr>
      <vt:lpstr>Alpha-beta</vt:lpstr>
      <vt:lpstr>Alpha-beta</vt:lpstr>
      <vt:lpstr>Alpha-beta </vt:lpstr>
      <vt:lpstr>Alpha-beta</vt:lpstr>
      <vt:lpstr>Alpha-beta algorithm</vt:lpstr>
      <vt:lpstr>Alpha beta example</vt:lpstr>
      <vt:lpstr>Alpha-beta pruning analysis</vt:lpstr>
      <vt:lpstr>Imperfect information</vt:lpstr>
      <vt:lpstr>Evaluation function</vt:lpstr>
      <vt:lpstr>Which is better?</vt:lpstr>
      <vt:lpstr>Evaluation functions</vt:lpstr>
      <vt:lpstr>When do we cutoff search</vt:lpstr>
      <vt:lpstr>Forward pruning</vt:lpstr>
      <vt:lpstr>Table lookups</vt:lpstr>
      <vt:lpstr>Stochastic Games</vt:lpstr>
      <vt:lpstr>Simple example (coin flipping)</vt:lpstr>
      <vt:lpstr>Expected value minimax</vt:lpstr>
      <vt:lpstr>Backgammon</vt:lpstr>
      <vt:lpstr>With chance, exact values matter</vt:lpstr>
      <vt:lpstr>Fog of War</vt:lpstr>
      <vt:lpstr>Card Games</vt:lpstr>
      <vt:lpstr>Errors in evaluation functions!</vt:lpstr>
      <vt:lpstr>Summary</vt:lpstr>
      <vt:lpstr>Searching with Nondeterministic actions</vt:lpstr>
      <vt:lpstr>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456</cp:revision>
  <dcterms:created xsi:type="dcterms:W3CDTF">2006-08-16T00:00:00Z</dcterms:created>
  <dcterms:modified xsi:type="dcterms:W3CDTF">2013-09-30T19:19:23Z</dcterms:modified>
</cp:coreProperties>
</file>