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386" r:id="rId3"/>
    <p:sldId id="441" r:id="rId4"/>
    <p:sldId id="442" r:id="rId5"/>
    <p:sldId id="443" r:id="rId6"/>
    <p:sldId id="444" r:id="rId7"/>
    <p:sldId id="445" r:id="rId8"/>
    <p:sldId id="446" r:id="rId9"/>
    <p:sldId id="447" r:id="rId10"/>
    <p:sldId id="448" r:id="rId11"/>
    <p:sldId id="449" r:id="rId12"/>
    <p:sldId id="450" r:id="rId13"/>
    <p:sldId id="451" r:id="rId14"/>
    <p:sldId id="452" r:id="rId15"/>
    <p:sldId id="453" r:id="rId16"/>
    <p:sldId id="454" r:id="rId17"/>
    <p:sldId id="455" r:id="rId18"/>
    <p:sldId id="456" r:id="rId19"/>
    <p:sldId id="457" r:id="rId20"/>
    <p:sldId id="458" r:id="rId21"/>
    <p:sldId id="459" r:id="rId22"/>
    <p:sldId id="460" r:id="rId23"/>
    <p:sldId id="461" r:id="rId24"/>
    <p:sldId id="462" r:id="rId25"/>
    <p:sldId id="463" r:id="rId26"/>
    <p:sldId id="464" r:id="rId27"/>
    <p:sldId id="465" r:id="rId28"/>
    <p:sldId id="440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46D275B-D387-4196-8B00-C6BFC3672F20}">
          <p14:sldIdLst>
            <p14:sldId id="256"/>
            <p14:sldId id="386"/>
            <p14:sldId id="441"/>
          </p14:sldIdLst>
        </p14:section>
        <p14:section name="Untitled Section" id="{0FE5AECF-366A-492F-B8CC-809C7F377F68}">
          <p14:sldIdLst>
            <p14:sldId id="442"/>
            <p14:sldId id="443"/>
            <p14:sldId id="444"/>
            <p14:sldId id="445"/>
            <p14:sldId id="446"/>
            <p14:sldId id="447"/>
            <p14:sldId id="448"/>
            <p14:sldId id="449"/>
            <p14:sldId id="450"/>
            <p14:sldId id="451"/>
            <p14:sldId id="452"/>
            <p14:sldId id="453"/>
            <p14:sldId id="454"/>
            <p14:sldId id="455"/>
            <p14:sldId id="456"/>
            <p14:sldId id="457"/>
            <p14:sldId id="458"/>
            <p14:sldId id="459"/>
            <p14:sldId id="460"/>
            <p14:sldId id="461"/>
            <p14:sldId id="462"/>
            <p14:sldId id="463"/>
            <p14:sldId id="464"/>
            <p14:sldId id="465"/>
            <p14:sldId id="440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397" autoAdjust="0"/>
    <p:restoredTop sz="94660"/>
  </p:normalViewPr>
  <p:slideViewPr>
    <p:cSldViewPr>
      <p:cViewPr varScale="1">
        <p:scale>
          <a:sx n="112" d="100"/>
          <a:sy n="112" d="100"/>
        </p:scale>
        <p:origin x="-78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10/14/2013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e.unr.edu/~sushil" TargetMode="External"/><Relationship Id="rId2" Type="http://schemas.openxmlformats.org/officeDocument/2006/relationships/hyperlink" Target="mailto:sushil@cse.unr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Artificial Intelligence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7696200" cy="106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CS482, CS682, MW 1 – 2:15, SEM 201, MS 227</a:t>
            </a:r>
          </a:p>
          <a:p>
            <a:r>
              <a:rPr lang="en-US" dirty="0" smtClean="0"/>
              <a:t>Prerequisites: 302, 365</a:t>
            </a:r>
          </a:p>
          <a:p>
            <a:r>
              <a:rPr lang="en-US" dirty="0" smtClean="0"/>
              <a:t>Instructor: </a:t>
            </a:r>
            <a:r>
              <a:rPr lang="en-US" dirty="0" err="1" smtClean="0"/>
              <a:t>Sushil</a:t>
            </a:r>
            <a:r>
              <a:rPr lang="en-US" dirty="0" smtClean="0"/>
              <a:t> Louis, </a:t>
            </a:r>
            <a:r>
              <a:rPr lang="en-US" dirty="0" smtClean="0">
                <a:hlinkClick r:id="rId2"/>
              </a:rPr>
              <a:t>sushil@cse.unr.edu</a:t>
            </a:r>
            <a:r>
              <a:rPr lang="en-US" dirty="0" smtClean="0"/>
              <a:t>, </a:t>
            </a:r>
            <a:r>
              <a:rPr lang="en-US" dirty="0" smtClean="0">
                <a:hlinkClick r:id="rId3"/>
              </a:rPr>
              <a:t>http://www.cse.unr.edu/~sushil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71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2" y="76200"/>
            <a:ext cx="6757988" cy="67039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6419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Belief states </a:t>
            </a:r>
            <a:r>
              <a:rPr lang="en-US" dirty="0" err="1" smtClean="0"/>
              <a:t>synposis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305800" cy="4800600"/>
          </a:xfrm>
        </p:spPr>
        <p:txBody>
          <a:bodyPr/>
          <a:lstStyle/>
          <a:p>
            <a:r>
              <a:rPr lang="en-US" dirty="0" smtClean="0"/>
              <a:t>Search through belief state space is usually worse than physical state space (size)</a:t>
            </a:r>
          </a:p>
          <a:p>
            <a:r>
              <a:rPr lang="en-US" dirty="0" smtClean="0"/>
              <a:t>Alternatives:</a:t>
            </a:r>
          </a:p>
          <a:p>
            <a:pPr lvl="1"/>
            <a:r>
              <a:rPr lang="en-US" dirty="0" smtClean="0"/>
              <a:t>Logic representations</a:t>
            </a:r>
          </a:p>
          <a:p>
            <a:pPr lvl="1"/>
            <a:r>
              <a:rPr lang="en-US" dirty="0" smtClean="0"/>
              <a:t>Incremental belief-state search</a:t>
            </a:r>
          </a:p>
          <a:p>
            <a:pPr lvl="2"/>
            <a:r>
              <a:rPr lang="en-US" dirty="0" smtClean="0"/>
              <a:t>For each physical state in belief state find a solution that will take you to goal</a:t>
            </a:r>
          </a:p>
          <a:p>
            <a:pPr lvl="2"/>
            <a:r>
              <a:rPr lang="en-US" dirty="0" smtClean="0"/>
              <a:t>Fast failure but have to find one solution that works for all physical states in initial state</a:t>
            </a:r>
          </a:p>
        </p:txBody>
      </p:sp>
    </p:spTree>
    <p:extLst>
      <p:ext uri="{BB962C8B-B14F-4D97-AF65-F5344CB8AC3E}">
        <p14:creationId xmlns:p14="http://schemas.microsoft.com/office/powerpoint/2010/main" val="105824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904368"/>
            <a:ext cx="2807828" cy="2372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22671" y="152400"/>
            <a:ext cx="7620000" cy="1143000"/>
          </a:xfrm>
        </p:spPr>
        <p:txBody>
          <a:bodyPr/>
          <a:lstStyle/>
          <a:p>
            <a:r>
              <a:rPr lang="en-US" dirty="0" smtClean="0"/>
              <a:t>Searching with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problems require sensors</a:t>
            </a:r>
          </a:p>
          <a:p>
            <a:pPr lvl="1"/>
            <a:r>
              <a:rPr lang="en-US" dirty="0" smtClean="0"/>
              <a:t>Percept(s) or Percepts(s) function </a:t>
            </a:r>
          </a:p>
          <a:p>
            <a:r>
              <a:rPr lang="en-US" dirty="0" smtClean="0"/>
              <a:t>Vacuum world example</a:t>
            </a:r>
          </a:p>
          <a:p>
            <a:pPr lvl="1"/>
            <a:r>
              <a:rPr lang="en-US" dirty="0" smtClean="0"/>
              <a:t>Location sensor</a:t>
            </a:r>
          </a:p>
          <a:p>
            <a:pPr lvl="1"/>
            <a:r>
              <a:rPr lang="en-US" dirty="0" smtClean="0"/>
              <a:t>Current location dirt sensor. Cannot detect dirt in other square</a:t>
            </a:r>
          </a:p>
          <a:p>
            <a:pPr lvl="1"/>
            <a:r>
              <a:rPr lang="en-US" dirty="0" smtClean="0"/>
              <a:t>Percept(s1) = [A, Dirty]</a:t>
            </a:r>
          </a:p>
          <a:p>
            <a:r>
              <a:rPr lang="en-US" dirty="0" err="1" smtClean="0"/>
              <a:t>Observability</a:t>
            </a:r>
            <a:endParaRPr lang="en-US" dirty="0" smtClean="0"/>
          </a:p>
          <a:p>
            <a:pPr lvl="1"/>
            <a:r>
              <a:rPr lang="en-US" dirty="0" smtClean="0"/>
              <a:t>Sensor-less problems </a:t>
            </a:r>
            <a:r>
              <a:rPr lang="en-US" dirty="0" smtClean="0">
                <a:sym typeface="Wingdings" panose="05000000000000000000" pitchFamily="2" charset="2"/>
              </a:rPr>
              <a:t> Percepts(s) = </a:t>
            </a:r>
            <a:r>
              <a:rPr lang="en-US" i="1" dirty="0" smtClean="0">
                <a:sym typeface="Wingdings" panose="05000000000000000000" pitchFamily="2" charset="2"/>
              </a:rPr>
              <a:t>Null</a:t>
            </a:r>
            <a:r>
              <a:rPr lang="en-US" dirty="0" smtClean="0">
                <a:sym typeface="Wingdings" panose="05000000000000000000" pitchFamily="2" charset="2"/>
              </a:rPr>
              <a:t> for all 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Fully observable           Percepts(s) = s for every s</a:t>
            </a:r>
            <a:endParaRPr lang="en-US" dirty="0" smtClean="0"/>
          </a:p>
          <a:p>
            <a:pPr marL="41148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29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If you get [A, Dirty] you could be in {1, 3}</a:t>
            </a:r>
          </a:p>
          <a:p>
            <a:r>
              <a:rPr lang="en-US" dirty="0" smtClean="0"/>
              <a:t>Result({1, 3}, </a:t>
            </a:r>
            <a:r>
              <a:rPr lang="en-US" i="1" dirty="0" smtClean="0"/>
              <a:t>Right</a:t>
            </a:r>
            <a:r>
              <a:rPr lang="en-US" dirty="0"/>
              <a:t>)</a:t>
            </a:r>
            <a:r>
              <a:rPr lang="en-US" dirty="0" smtClean="0"/>
              <a:t> is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b="1" dirty="0" smtClean="0"/>
              <a:t>Now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if you see (observe) [B, Dirty] you are in {2}</a:t>
            </a:r>
          </a:p>
          <a:p>
            <a:pPr lvl="1"/>
            <a:r>
              <a:rPr lang="en-US" dirty="0" smtClean="0"/>
              <a:t>If you observe [b, Clean] you are in {4}</a:t>
            </a:r>
          </a:p>
          <a:p>
            <a:r>
              <a:rPr lang="en-US" b="1" dirty="0" smtClean="0"/>
              <a:t>Transition Model</a:t>
            </a:r>
            <a:r>
              <a:rPr lang="en-US" dirty="0" smtClean="0"/>
              <a:t> is more complicated, otherwise this is not very different from other search problems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2100" y="2133600"/>
            <a:ext cx="57531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Arrow Connector 4"/>
          <p:cNvCxnSpPr/>
          <p:nvPr/>
        </p:nvCxnSpPr>
        <p:spPr>
          <a:xfrm>
            <a:off x="3429000" y="1828800"/>
            <a:ext cx="100965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753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3-stage transition model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6200" y="1600200"/>
                <a:ext cx="8915400" cy="5181600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Prediction stage</a:t>
                </a:r>
              </a:p>
              <a:p>
                <a:pPr lvl="1"/>
                <a:r>
                  <a:rPr lang="en-US" dirty="0" smtClean="0"/>
                  <a:t>Predicted belief state is b^ = Predict(b, a)</a:t>
                </a:r>
              </a:p>
              <a:p>
                <a:r>
                  <a:rPr lang="en-US" dirty="0" smtClean="0"/>
                  <a:t>Observation prediction stage</a:t>
                </a:r>
              </a:p>
              <a:p>
                <a:pPr lvl="1"/>
                <a:r>
                  <a:rPr lang="en-US" dirty="0" smtClean="0"/>
                  <a:t>Possible-Percepts(b^) = {o : o = Percept(s) and s </a:t>
                </a:r>
                <a:r>
                  <a:rPr lang="el-GR" dirty="0" smtClean="0"/>
                  <a:t>ϵ</a:t>
                </a:r>
                <a:r>
                  <a:rPr lang="en-US" dirty="0" smtClean="0"/>
                  <a:t> b^}</a:t>
                </a:r>
              </a:p>
              <a:p>
                <a:r>
                  <a:rPr lang="en-US" dirty="0" smtClean="0"/>
                  <a:t>Update stage </a:t>
                </a:r>
                <a:endParaRPr lang="en-US" i="1" dirty="0" smtClean="0">
                  <a:latin typeface="Cambria Math"/>
                </a:endParaRPr>
              </a:p>
              <a:p>
                <a:pPr lvl="1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dirty="0" smtClean="0"/>
                  <a:t> = Update(b^, o) = {s : o = Percept(s) and s </a:t>
                </a:r>
                <a:r>
                  <a:rPr lang="el-GR" dirty="0"/>
                  <a:t>ϵ</a:t>
                </a:r>
                <a:r>
                  <a:rPr lang="en-US" dirty="0"/>
                  <a:t> b^}</a:t>
                </a:r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r>
                  <a:rPr lang="en-US" dirty="0"/>
                  <a:t>So, Results(b, a)</a:t>
                </a:r>
              </a:p>
              <a:p>
                <a:pPr lvl="1"/>
                <a:r>
                  <a:rPr lang="en-US" dirty="0"/>
                  <a:t>= 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dirty="0"/>
                  <a:t> 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𝑜</m:t>
                        </m:r>
                      </m:sub>
                    </m:sSub>
                  </m:oMath>
                </a14:m>
                <a:r>
                  <a:rPr lang="en-US" dirty="0"/>
                  <a:t> = Update(Predict(b, a), o) and o </a:t>
                </a:r>
                <a:r>
                  <a:rPr lang="el-GR" dirty="0"/>
                  <a:t>ϵ</a:t>
                </a:r>
                <a:r>
                  <a:rPr lang="en-US" dirty="0"/>
                  <a:t> Possible-Percepts(Predict(b, a))} </a:t>
                </a:r>
              </a:p>
              <a:p>
                <a:endParaRPr lang="en-US" dirty="0" smtClean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" y="1600200"/>
                <a:ext cx="8915400" cy="5181600"/>
              </a:xfrm>
              <a:blipFill rotWithShape="1">
                <a:blip r:embed="rId2"/>
                <a:stretch>
                  <a:fillRect t="-14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3550" y="3962400"/>
            <a:ext cx="4533900" cy="1741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1219200" y="1828800"/>
            <a:ext cx="1295400" cy="2743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743200" y="2667000"/>
            <a:ext cx="1371600" cy="1905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057400" y="3200400"/>
            <a:ext cx="35814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0114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Slippery vacuum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669865"/>
            <a:ext cx="7239000" cy="457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1608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And-Or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686800" cy="4800600"/>
          </a:xfrm>
        </p:spPr>
        <p:txBody>
          <a:bodyPr/>
          <a:lstStyle/>
          <a:p>
            <a:r>
              <a:rPr lang="en-US" dirty="0" smtClean="0"/>
              <a:t>Given this problem formulation, we can use the And-Or search algorithm to come up with a plan to solve the problem</a:t>
            </a:r>
          </a:p>
          <a:p>
            <a:r>
              <a:rPr lang="en-US" dirty="0" smtClean="0"/>
              <a:t>Given [A, Dirty], Plan = {Suck, Right, if </a:t>
            </a:r>
            <a:r>
              <a:rPr lang="en-US" dirty="0" err="1" smtClean="0"/>
              <a:t>Bstate</a:t>
            </a:r>
            <a:r>
              <a:rPr lang="en-US" dirty="0" smtClean="0"/>
              <a:t> = {6} then Suck else []}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895600"/>
            <a:ext cx="615315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265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839200" cy="1143000"/>
          </a:xfrm>
        </p:spPr>
        <p:txBody>
          <a:bodyPr/>
          <a:lstStyle/>
          <a:p>
            <a:r>
              <a:rPr lang="en-US" dirty="0" smtClean="0"/>
              <a:t>Partially observable environments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800600"/>
          </a:xfrm>
        </p:spPr>
        <p:txBody>
          <a:bodyPr/>
          <a:lstStyle/>
          <a:p>
            <a:r>
              <a:rPr lang="en-US" dirty="0" smtClean="0"/>
              <a:t>An agent in a partially observable environment must update belief state from percept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’ = Update(Predict(b, a), o)</a:t>
            </a:r>
          </a:p>
          <a:p>
            <a:pPr lvl="1"/>
            <a:r>
              <a:rPr lang="en-US" dirty="0" smtClean="0"/>
              <a:t>So the agent is only looking at the current o (percept) not the entire history, as we considered earlier. This is recursive state estimation</a:t>
            </a:r>
          </a:p>
          <a:p>
            <a:pPr lvl="1"/>
            <a:r>
              <a:rPr lang="en-US" dirty="0" smtClean="0"/>
              <a:t>Example: Kindergarten vacuum world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643" y="3886200"/>
            <a:ext cx="8229600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8748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Localization in robotics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Maintaining belief states is a core function of any Intelligent Agent</a:t>
            </a:r>
          </a:p>
          <a:p>
            <a:r>
              <a:rPr lang="en-US" dirty="0" smtClean="0"/>
              <a:t>Monitoring, filtering, state estimation</a:t>
            </a:r>
          </a:p>
          <a:p>
            <a:r>
              <a:rPr lang="en-US" dirty="0" smtClean="0"/>
              <a:t>Robot:</a:t>
            </a:r>
          </a:p>
          <a:p>
            <a:pPr lvl="1"/>
            <a:r>
              <a:rPr lang="en-US" dirty="0" smtClean="0"/>
              <a:t>Four sonar sensors (NSWE) </a:t>
            </a:r>
            <a:r>
              <a:rPr lang="en-US" dirty="0" smtClean="0">
                <a:sym typeface="Wingdings" panose="05000000000000000000" pitchFamily="2" charset="2"/>
              </a:rPr>
              <a:t> give correct data</a:t>
            </a:r>
          </a:p>
          <a:p>
            <a:pPr lvl="1"/>
            <a:r>
              <a:rPr lang="en-US" dirty="0" smtClean="0"/>
              <a:t>Robot has correct map of environment</a:t>
            </a:r>
          </a:p>
          <a:p>
            <a:pPr lvl="1"/>
            <a:r>
              <a:rPr lang="en-US" dirty="0" smtClean="0"/>
              <a:t>Move is broken </a:t>
            </a:r>
            <a:r>
              <a:rPr lang="en-US" dirty="0" smtClean="0">
                <a:sym typeface="Wingdings" panose="05000000000000000000" pitchFamily="2" charset="2"/>
              </a:rPr>
              <a:t> Robot moves to random adjacent square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Robot must determine current location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Suppose it gets [NSW]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obstacles N, S, and 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728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Robot localization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must be in one of the following squares after [NSW]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Now it gets [NS], where can it be?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9" y="2057400"/>
            <a:ext cx="7417243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8648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Search Leftovers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7620000" cy="5257800"/>
          </a:xfrm>
        </p:spPr>
        <p:txBody>
          <a:bodyPr/>
          <a:lstStyle/>
          <a:p>
            <a:r>
              <a:rPr lang="en-US" dirty="0" smtClean="0"/>
              <a:t>Non-determinism in search</a:t>
            </a:r>
          </a:p>
          <a:p>
            <a:r>
              <a:rPr lang="en-US" dirty="0" smtClean="0"/>
              <a:t>Solutions can be contingency plans (trees)</a:t>
            </a:r>
          </a:p>
          <a:p>
            <a:pPr lvl="1"/>
            <a:r>
              <a:rPr lang="en-US" dirty="0" smtClean="0"/>
              <a:t>How do we handle non-determinism?</a:t>
            </a:r>
          </a:p>
          <a:p>
            <a:pPr lvl="2"/>
            <a:r>
              <a:rPr lang="en-US" dirty="0" smtClean="0"/>
              <a:t>First: What types of determinism?</a:t>
            </a:r>
          </a:p>
          <a:p>
            <a:pPr lvl="2"/>
            <a:r>
              <a:rPr lang="en-US" dirty="0" smtClean="0"/>
              <a:t>Second: For each type, how do we handle it?</a:t>
            </a:r>
          </a:p>
          <a:p>
            <a:r>
              <a:rPr lang="en-US" dirty="0" smtClean="0"/>
              <a:t>Partial </a:t>
            </a:r>
            <a:r>
              <a:rPr lang="en-US" dirty="0" err="1" smtClean="0"/>
              <a:t>Observability</a:t>
            </a:r>
            <a:endParaRPr lang="en-US" dirty="0" smtClean="0"/>
          </a:p>
          <a:p>
            <a:pPr lvl="1"/>
            <a:r>
              <a:rPr lang="en-US" dirty="0" smtClean="0"/>
              <a:t>What types of </a:t>
            </a:r>
            <a:r>
              <a:rPr lang="en-US" dirty="0" err="1" smtClean="0"/>
              <a:t>observability</a:t>
            </a:r>
            <a:r>
              <a:rPr lang="en-US" dirty="0" smtClean="0"/>
              <a:t> do we have?</a:t>
            </a:r>
          </a:p>
          <a:p>
            <a:pPr lvl="1"/>
            <a:r>
              <a:rPr lang="en-US" dirty="0" smtClean="0"/>
              <a:t>How do we handle each?</a:t>
            </a:r>
          </a:p>
          <a:p>
            <a:pPr lvl="1"/>
            <a:r>
              <a:rPr lang="en-US" dirty="0" smtClean="0"/>
              <a:t>Don’t forget </a:t>
            </a:r>
            <a:r>
              <a:rPr lang="en-US" dirty="0" err="1" smtClean="0"/>
              <a:t>Kriegspeil</a:t>
            </a:r>
            <a:r>
              <a:rPr lang="en-US" dirty="0"/>
              <a:t> </a:t>
            </a:r>
            <a:r>
              <a:rPr lang="en-US" dirty="0" smtClean="0"/>
              <a:t>and partial </a:t>
            </a:r>
            <a:r>
              <a:rPr lang="en-US" dirty="0" err="1" smtClean="0"/>
              <a:t>observability</a:t>
            </a:r>
            <a:r>
              <a:rPr lang="en-US" dirty="0" smtClean="0"/>
              <a:t> in games</a:t>
            </a:r>
          </a:p>
          <a:p>
            <a:r>
              <a:rPr lang="en-US" dirty="0" smtClean="0"/>
              <a:t>Online-</a:t>
            </a:r>
            <a:r>
              <a:rPr lang="en-US" dirty="0" err="1" smtClean="0"/>
              <a:t>vs</a:t>
            </a:r>
            <a:r>
              <a:rPr lang="en-US" dirty="0" smtClean="0"/>
              <a:t>-Offline search and execution</a:t>
            </a:r>
          </a:p>
          <a:p>
            <a:pPr lvl="1"/>
            <a:r>
              <a:rPr lang="en-US" dirty="0" smtClean="0"/>
              <a:t>Learning search algorithms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36404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Robot localization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Only one location possible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Percepts usually reduce </a:t>
            </a:r>
            <a:r>
              <a:rPr lang="en-US" dirty="0" err="1" smtClean="0"/>
              <a:t>uncertainity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163" y="2162175"/>
            <a:ext cx="7305675" cy="2533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255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685925"/>
            <a:ext cx="2743200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219200"/>
            <a:ext cx="8915400" cy="5181600"/>
          </a:xfrm>
        </p:spPr>
        <p:txBody>
          <a:bodyPr/>
          <a:lstStyle/>
          <a:p>
            <a:r>
              <a:rPr lang="en-US" dirty="0" smtClean="0"/>
              <a:t>Not find plan then execute then stop</a:t>
            </a:r>
          </a:p>
          <a:p>
            <a:r>
              <a:rPr lang="en-US" dirty="0" smtClean="0"/>
              <a:t>Compute, execute, observe, compute, execute, …</a:t>
            </a:r>
          </a:p>
          <a:p>
            <a:pPr lvl="1"/>
            <a:r>
              <a:rPr lang="en-US" dirty="0" smtClean="0"/>
              <a:t>Interleave computation and action</a:t>
            </a:r>
          </a:p>
          <a:p>
            <a:pPr lvl="1"/>
            <a:r>
              <a:rPr lang="en-US" dirty="0" smtClean="0"/>
              <a:t>Great for </a:t>
            </a:r>
          </a:p>
          <a:p>
            <a:pPr lvl="2"/>
            <a:r>
              <a:rPr lang="en-US" dirty="0" smtClean="0"/>
              <a:t>dynamic domains</a:t>
            </a:r>
          </a:p>
          <a:p>
            <a:pPr lvl="2"/>
            <a:r>
              <a:rPr lang="en-US" dirty="0" smtClean="0"/>
              <a:t>Non deterministic domains</a:t>
            </a:r>
          </a:p>
          <a:p>
            <a:pPr lvl="1"/>
            <a:r>
              <a:rPr lang="en-US" dirty="0" smtClean="0"/>
              <a:t>Necessary in unknown environments</a:t>
            </a:r>
          </a:p>
          <a:p>
            <a:pPr lvl="2"/>
            <a:r>
              <a:rPr lang="en-US" dirty="0" smtClean="0"/>
              <a:t>Robot localization in an unknown environment (no map)</a:t>
            </a:r>
          </a:p>
          <a:p>
            <a:pPr lvl="2"/>
            <a:r>
              <a:rPr lang="en-US" dirty="0" smtClean="0"/>
              <a:t>Does not know about obstacles, where the goal is, that UP from (1,1) goes to (1, 2)</a:t>
            </a:r>
          </a:p>
          <a:p>
            <a:pPr lvl="2"/>
            <a:r>
              <a:rPr lang="en-US" dirty="0" smtClean="0"/>
              <a:t>Once in (1, 2) does not know that down will go to (1, 1)</a:t>
            </a:r>
          </a:p>
          <a:p>
            <a:pPr lvl="1"/>
            <a:r>
              <a:rPr lang="en-US" dirty="0" smtClean="0"/>
              <a:t>Some knowledge might be available</a:t>
            </a:r>
          </a:p>
          <a:p>
            <a:pPr lvl="2"/>
            <a:r>
              <a:rPr lang="en-US" dirty="0" smtClean="0"/>
              <a:t>If location of goal is known, might use Manhattan distance heuristic </a:t>
            </a:r>
          </a:p>
          <a:p>
            <a:pPr lvl="2"/>
            <a:r>
              <a:rPr lang="en-US" dirty="0" smtClean="0"/>
              <a:t>Competitive Ratio = </a:t>
            </a:r>
            <a:r>
              <a:rPr lang="en-US" sz="1600" dirty="0" smtClean="0"/>
              <a:t>Cost of shortest path without exploration/Cost of actual agent path</a:t>
            </a:r>
          </a:p>
          <a:p>
            <a:pPr lvl="2"/>
            <a:r>
              <a:rPr lang="en-US" sz="1600" dirty="0" smtClean="0"/>
              <a:t>Irreversible actions can lead to dead ends and CR can become infinite</a:t>
            </a:r>
          </a:p>
        </p:txBody>
      </p:sp>
    </p:spTree>
    <p:extLst>
      <p:ext uri="{BB962C8B-B14F-4D97-AF65-F5344CB8AC3E}">
        <p14:creationId xmlns:p14="http://schemas.microsoft.com/office/powerpoint/2010/main" val="2480307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Adversary argument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162175"/>
            <a:ext cx="8096250" cy="408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96899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search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181600"/>
          </a:xfrm>
        </p:spPr>
        <p:txBody>
          <a:bodyPr/>
          <a:lstStyle/>
          <a:p>
            <a:r>
              <a:rPr lang="en-US" dirty="0" smtClean="0"/>
              <a:t>Local search is better!</a:t>
            </a:r>
          </a:p>
          <a:p>
            <a:r>
              <a:rPr lang="en-US" dirty="0" smtClean="0"/>
              <a:t>Online-DFS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453" y="2057400"/>
            <a:ext cx="7121947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06209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local 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76200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Hill-climbing is already an online search algorithm but stops at local optimum. How about randomization?</a:t>
            </a:r>
          </a:p>
          <a:p>
            <a:pPr lvl="1"/>
            <a:r>
              <a:rPr lang="en-US" dirty="0" smtClean="0"/>
              <a:t>Cannot do random restart (you can’t teleport a robot)</a:t>
            </a:r>
          </a:p>
          <a:p>
            <a:pPr lvl="1"/>
            <a:r>
              <a:rPr lang="en-US" dirty="0" smtClean="0"/>
              <a:t>How about just a random walk instead of hill-climbing?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Can be very bad (two ways back for every way forward above)</a:t>
            </a:r>
          </a:p>
          <a:p>
            <a:r>
              <a:rPr lang="en-US" dirty="0" smtClean="0"/>
              <a:t>Let’s augment HC with memory</a:t>
            </a:r>
          </a:p>
          <a:p>
            <a:pPr lvl="1"/>
            <a:r>
              <a:rPr lang="en-US" dirty="0" smtClean="0"/>
              <a:t>Learning real-time A* (LRTA*)</a:t>
            </a:r>
          </a:p>
          <a:p>
            <a:pPr lvl="2"/>
            <a:r>
              <a:rPr lang="en-US" dirty="0" smtClean="0"/>
              <a:t>Updates cost estimates, g(s), for the state it leaves</a:t>
            </a:r>
          </a:p>
          <a:p>
            <a:pPr lvl="2"/>
            <a:r>
              <a:rPr lang="en-US" dirty="0" smtClean="0"/>
              <a:t>Likes unexplored states</a:t>
            </a:r>
          </a:p>
          <a:p>
            <a:pPr lvl="3"/>
            <a:r>
              <a:rPr lang="en-US" dirty="0" smtClean="0"/>
              <a:t>f(s) = h(s) not g(s) + h(s) for unexplored states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2895600"/>
            <a:ext cx="5829300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09220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LRTA*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are in shaded state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09800"/>
            <a:ext cx="7981950" cy="408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18982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LRTA*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47800"/>
            <a:ext cx="8515217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33856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DFS always expands at least as many nodes as A* with an </a:t>
            </a:r>
            <a:r>
              <a:rPr lang="en-US" dirty="0" err="1" smtClean="0"/>
              <a:t>admissable</a:t>
            </a:r>
            <a:r>
              <a:rPr lang="en-US" dirty="0" smtClean="0"/>
              <a:t> heuristic (True/False). Explain.</a:t>
            </a:r>
          </a:p>
          <a:p>
            <a:r>
              <a:rPr lang="en-US" dirty="0" smtClean="0"/>
              <a:t>H(n) = 0 is an admissible heuristic for the 8-puzzle</a:t>
            </a:r>
          </a:p>
          <a:p>
            <a:r>
              <a:rPr lang="en-US" dirty="0" smtClean="0"/>
              <a:t>BFS is complete even if 0 step </a:t>
            </a:r>
            <a:r>
              <a:rPr lang="en-US" smtClean="0"/>
              <a:t>costs are allowed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3595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task environments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6905229"/>
              </p:ext>
            </p:extLst>
          </p:nvPr>
        </p:nvGraphicFramePr>
        <p:xfrm>
          <a:off x="457200" y="1600200"/>
          <a:ext cx="7619997" cy="450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8571"/>
                <a:gridCol w="1088571"/>
                <a:gridCol w="1088571"/>
                <a:gridCol w="1088571"/>
                <a:gridCol w="1088571"/>
                <a:gridCol w="1088571"/>
                <a:gridCol w="108857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Task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Env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Observable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Agents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Deterministic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Episodic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Static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Discrete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Soccer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Explore</a:t>
                      </a:r>
                      <a:r>
                        <a:rPr lang="en-US" sz="1200" baseline="0" dirty="0" smtClean="0"/>
                        <a:t> Titan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Shopping</a:t>
                      </a:r>
                      <a:r>
                        <a:rPr lang="en-US" sz="1200" baseline="0" dirty="0" smtClean="0"/>
                        <a:t> for used AI books on the Net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Playing</a:t>
                      </a:r>
                      <a:r>
                        <a:rPr lang="en-US" sz="1200" baseline="0" dirty="0" smtClean="0"/>
                        <a:t> tennis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Playing</a:t>
                      </a:r>
                      <a:r>
                        <a:rPr lang="en-US" sz="1200" baseline="0" dirty="0" smtClean="0"/>
                        <a:t> tennis against a wall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Performing a high jump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Knitting</a:t>
                      </a:r>
                      <a:r>
                        <a:rPr lang="en-US" sz="1200" baseline="0" dirty="0" smtClean="0"/>
                        <a:t> a sweater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Bidding</a:t>
                      </a:r>
                      <a:r>
                        <a:rPr lang="en-US" sz="1200" baseline="0" dirty="0" smtClean="0"/>
                        <a:t> on an item in an auction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7282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Non-determinism in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Erratic vacuum-cleaners</a:t>
            </a:r>
          </a:p>
          <a:p>
            <a:pPr lvl="1"/>
            <a:r>
              <a:rPr lang="en-US" dirty="0" smtClean="0"/>
              <a:t>Bad suck actions example</a:t>
            </a:r>
          </a:p>
          <a:p>
            <a:pPr lvl="1"/>
            <a:r>
              <a:rPr lang="en-US" dirty="0" smtClean="0"/>
              <a:t>And-Or trees</a:t>
            </a:r>
          </a:p>
          <a:p>
            <a:pPr lvl="1"/>
            <a:r>
              <a:rPr lang="en-US" dirty="0" smtClean="0"/>
              <a:t>AND</a:t>
            </a:r>
          </a:p>
          <a:p>
            <a:pPr lvl="2"/>
            <a:r>
              <a:rPr lang="en-US" dirty="0" smtClean="0"/>
              <a:t>You can end up in multiple states as the result of an action</a:t>
            </a:r>
          </a:p>
          <a:p>
            <a:pPr lvl="2"/>
            <a:r>
              <a:rPr lang="en-US" dirty="0" smtClean="0"/>
              <a:t>You have to find a path from </a:t>
            </a:r>
            <a:r>
              <a:rPr lang="en-US" b="1" dirty="0" smtClean="0"/>
              <a:t>all</a:t>
            </a:r>
            <a:r>
              <a:rPr lang="en-US" dirty="0" smtClean="0"/>
              <a:t> of these states (AND)</a:t>
            </a:r>
          </a:p>
          <a:p>
            <a:pPr lvl="1"/>
            <a:r>
              <a:rPr lang="en-US" dirty="0" smtClean="0"/>
              <a:t>OR</a:t>
            </a:r>
          </a:p>
          <a:p>
            <a:pPr lvl="2"/>
            <a:r>
              <a:rPr lang="en-US" dirty="0" smtClean="0"/>
              <a:t>Try each action</a:t>
            </a:r>
          </a:p>
          <a:p>
            <a:pPr lvl="2"/>
            <a:r>
              <a:rPr lang="en-US" b="1" dirty="0" smtClean="0"/>
              <a:t>Any</a:t>
            </a:r>
            <a:r>
              <a:rPr lang="en-US" dirty="0" smtClean="0"/>
              <a:t> one action can lead to the goal state(s) (OR)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258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097421"/>
            <a:ext cx="5999018" cy="3760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0"/>
            <a:ext cx="7620000" cy="1143000"/>
          </a:xfrm>
        </p:spPr>
        <p:txBody>
          <a:bodyPr/>
          <a:lstStyle/>
          <a:p>
            <a:r>
              <a:rPr lang="en-US" dirty="0" smtClean="0"/>
              <a:t>Non-determinism in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7620000" cy="4800600"/>
          </a:xfrm>
        </p:spPr>
        <p:txBody>
          <a:bodyPr/>
          <a:lstStyle/>
          <a:p>
            <a:r>
              <a:rPr lang="en-US" dirty="0" smtClean="0"/>
              <a:t>Slippery vacuum world</a:t>
            </a:r>
          </a:p>
          <a:p>
            <a:r>
              <a:rPr lang="en-US" dirty="0" smtClean="0"/>
              <a:t>If at first you don’t succeed try, try again</a:t>
            </a:r>
          </a:p>
          <a:p>
            <a:r>
              <a:rPr lang="en-US" dirty="0" smtClean="0"/>
              <a:t>We need to add label to some portion of a plan and use the label to refer to that portion – rather than repeating the </a:t>
            </a:r>
            <a:r>
              <a:rPr lang="en-US" dirty="0" err="1" smtClean="0"/>
              <a:t>subplan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And-Or graphs with labels</a:t>
            </a:r>
          </a:p>
          <a:p>
            <a:r>
              <a:rPr lang="en-US" dirty="0" smtClean="0"/>
              <a:t>Plan: [Suck, L1: Right, if State == 5 then L1 else Suck]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943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/>
          <a:lstStyle/>
          <a:p>
            <a:r>
              <a:rPr lang="en-US" dirty="0" smtClean="0"/>
              <a:t>Searching with Partial observation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800600"/>
          </a:xfrm>
        </p:spPr>
        <p:txBody>
          <a:bodyPr/>
          <a:lstStyle/>
          <a:p>
            <a:r>
              <a:rPr lang="en-US" dirty="0" smtClean="0"/>
              <a:t>Agents percepts cannot pin down the exact state the agent is in</a:t>
            </a:r>
          </a:p>
          <a:p>
            <a:r>
              <a:rPr lang="en-US" dirty="0" smtClean="0"/>
              <a:t>Let Agents have </a:t>
            </a:r>
            <a:r>
              <a:rPr lang="en-US" b="1" dirty="0" smtClean="0"/>
              <a:t>Belief</a:t>
            </a:r>
            <a:r>
              <a:rPr lang="en-US" dirty="0" smtClean="0"/>
              <a:t> states</a:t>
            </a:r>
          </a:p>
          <a:p>
            <a:pPr lvl="1"/>
            <a:r>
              <a:rPr lang="en-US" dirty="0" smtClean="0"/>
              <a:t>Search for a sequence of belief states that leads to a goal</a:t>
            </a:r>
          </a:p>
          <a:p>
            <a:pPr lvl="1"/>
            <a:r>
              <a:rPr lang="en-US" dirty="0" smtClean="0"/>
              <a:t>Search for a plan that leads to a goal</a:t>
            </a:r>
          </a:p>
          <a:p>
            <a:endParaRPr lang="en-US" dirty="0" smtClean="0"/>
          </a:p>
          <a:p>
            <a:r>
              <a:rPr lang="en-US" dirty="0" smtClean="0"/>
              <a:t>First: NO percepts </a:t>
            </a:r>
            <a:r>
              <a:rPr lang="en-US" dirty="0" smtClean="0">
                <a:sym typeface="Wingdings" panose="05000000000000000000" pitchFamily="2" charset="2"/>
              </a:rPr>
              <a:t> sensor-less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States? (Belief states)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Initial State?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Actions?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Transition Model?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Goal test?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Path cost?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124200" y="4648200"/>
            <a:ext cx="601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Consider sensor-less vacuum world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5774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Sensor-less vacuum world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4267200" cy="5169408"/>
          </a:xfrm>
        </p:spPr>
        <p:txBody>
          <a:bodyPr>
            <a:normAutofit/>
          </a:bodyPr>
          <a:lstStyle/>
          <a:p>
            <a:r>
              <a:rPr lang="en-US" dirty="0" smtClean="0"/>
              <a:t>Assume belief states are the same but no location or dust sensors</a:t>
            </a:r>
          </a:p>
          <a:p>
            <a:r>
              <a:rPr lang="en-US" dirty="0" smtClean="0"/>
              <a:t>Initial state = {1, 2, 3, 4, 5, 6, 7, 8}</a:t>
            </a:r>
          </a:p>
          <a:p>
            <a:r>
              <a:rPr lang="en-US" dirty="0" smtClean="0"/>
              <a:t>Action: Right</a:t>
            </a:r>
          </a:p>
          <a:p>
            <a:pPr lvl="1"/>
            <a:r>
              <a:rPr lang="en-US" dirty="0" smtClean="0"/>
              <a:t>Result = {2, 4, 6, 8}</a:t>
            </a:r>
          </a:p>
          <a:p>
            <a:r>
              <a:rPr lang="en-US" dirty="0" smtClean="0"/>
              <a:t>Right, Suck</a:t>
            </a:r>
          </a:p>
          <a:p>
            <a:pPr lvl="1"/>
            <a:r>
              <a:rPr lang="en-US" dirty="0" smtClean="0"/>
              <a:t>Result = {4, 8}</a:t>
            </a:r>
          </a:p>
          <a:p>
            <a:r>
              <a:rPr lang="en-US" dirty="0" smtClean="0"/>
              <a:t>Right, Suck, Left, Suck</a:t>
            </a:r>
          </a:p>
          <a:p>
            <a:pPr lvl="1"/>
            <a:r>
              <a:rPr lang="en-US" dirty="0" smtClean="0"/>
              <a:t>Result = {7} guaranteed!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9003" y="1524000"/>
            <a:ext cx="4543425" cy="383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4343400" y="5562600"/>
            <a:ext cx="472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You do not need sensors to </a:t>
            </a:r>
            <a:r>
              <a:rPr lang="en-US" sz="2400" b="1" dirty="0" smtClean="0"/>
              <a:t>COERCE</a:t>
            </a:r>
            <a:r>
              <a:rPr lang="en-US" sz="2400" dirty="0" smtClean="0"/>
              <a:t> the world into a specific state!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18206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Sensor-less search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1524000"/>
                <a:ext cx="8382000" cy="4800600"/>
              </a:xfrm>
            </p:spPr>
            <p:txBody>
              <a:bodyPr/>
              <a:lstStyle/>
              <a:p>
                <a:r>
                  <a:rPr lang="en-US" dirty="0" smtClean="0"/>
                  <a:t>Search in belief state space, where the problem is fully observable!</a:t>
                </a:r>
              </a:p>
              <a:p>
                <a:r>
                  <a:rPr lang="en-US" dirty="0" smtClean="0"/>
                  <a:t>Solution is a sequence, even if the environment is non-deterministic!</a:t>
                </a:r>
              </a:p>
              <a:p>
                <a:r>
                  <a:rPr lang="en-US" dirty="0" smtClean="0"/>
                  <a:t>Suppose the underlying problem (P) is</a:t>
                </a:r>
              </a:p>
              <a:p>
                <a:pPr lvl="1"/>
                <a:r>
                  <a:rPr lang="en-US" dirty="0" smtClean="0"/>
                  <a:t>{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𝐴𝑐𝑡𝑖𝑜𝑛𝑠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𝑅𝑒𝑠𝑢𝑙𝑡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𝐺𝑜𝑎𝑙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𝑇𝑒𝑠𝑡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𝑆𝑡𝑒𝑝</m:t>
                        </m:r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</a:rPr>
                          <m:t>𝐶𝑜𝑠𝑡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b="0" dirty="0" smtClean="0"/>
                  <a:t>}</a:t>
                </a:r>
              </a:p>
              <a:p>
                <a:pPr lvl="1"/>
                <a:r>
                  <a:rPr lang="en-US" dirty="0" smtClean="0"/>
                  <a:t>What is the corresponding sensor-less problem</a:t>
                </a:r>
                <a:endParaRPr lang="en-US" b="0" dirty="0" smtClean="0"/>
              </a:p>
              <a:p>
                <a:r>
                  <a:rPr lang="en-US" dirty="0" smtClean="0"/>
                  <a:t>States </a:t>
                </a:r>
                <a:r>
                  <a:rPr lang="en-US" dirty="0" smtClean="0">
                    <a:sym typeface="Wingdings" panose="05000000000000000000" pitchFamily="2" charset="2"/>
                  </a:rPr>
                  <a:t> Belief States: every possible set of physical states</a:t>
                </a:r>
              </a:p>
              <a:p>
                <a:pPr lvl="1"/>
                <a:r>
                  <a:rPr lang="en-US" dirty="0" smtClean="0">
                    <a:sym typeface="Wingdings" panose="05000000000000000000" pitchFamily="2" charset="2"/>
                  </a:rPr>
                  <a:t>If N physical states, number of belief states can be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  <a:sym typeface="Wingdings" panose="05000000000000000000" pitchFamily="2" charset="2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sym typeface="Wingdings" panose="05000000000000000000" pitchFamily="2" charset="2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sym typeface="Wingdings" panose="05000000000000000000" pitchFamily="2" charset="2"/>
                          </a:rPr>
                          <m:t>𝑁</m:t>
                        </m:r>
                      </m:sup>
                    </m:sSup>
                  </m:oMath>
                </a14:m>
                <a:endParaRPr lang="en-US" dirty="0" smtClean="0">
                  <a:sym typeface="Wingdings" panose="05000000000000000000" pitchFamily="2" charset="2"/>
                </a:endParaRPr>
              </a:p>
              <a:p>
                <a:r>
                  <a:rPr lang="en-US" dirty="0" smtClean="0">
                    <a:sym typeface="Wingdings" panose="05000000000000000000" pitchFamily="2" charset="2"/>
                  </a:rPr>
                  <a:t>Initial State: Typically the set of all states in P</a:t>
                </a:r>
              </a:p>
              <a:p>
                <a:r>
                  <a:rPr lang="en-US" dirty="0" smtClean="0">
                    <a:sym typeface="Wingdings" panose="05000000000000000000" pitchFamily="2" charset="2"/>
                  </a:rPr>
                  <a:t>Actions: Consider {s1, s2}</a:t>
                </a:r>
              </a:p>
              <a:p>
                <a:pPr lvl="1"/>
                <a:r>
                  <a:rPr lang="en-US" dirty="0" smtClean="0">
                    <a:sym typeface="Wingdings" panose="05000000000000000000" pitchFamily="2" charset="2"/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𝐴𝑐𝑡𝑖𝑜𝑛𝑠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dirty="0" smtClean="0">
                    <a:sym typeface="Wingdings" panose="05000000000000000000" pitchFamily="2" charset="2"/>
                  </a:rPr>
                  <a:t>(s1) !=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𝐴𝑐𝑡𝑖𝑜𝑛𝑠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dirty="0" smtClean="0">
                    <a:sym typeface="Wingdings" panose="05000000000000000000" pitchFamily="2" charset="2"/>
                  </a:rPr>
                  <a:t>(s2) should we take the Union of both sets of actions or the Intersection?</a:t>
                </a:r>
              </a:p>
              <a:p>
                <a:pPr lvl="1"/>
                <a:r>
                  <a:rPr lang="en-US" dirty="0" smtClean="0">
                    <a:sym typeface="Wingdings" panose="05000000000000000000" pitchFamily="2" charset="2"/>
                  </a:rPr>
                  <a:t>Union if all actions are legal, intersection if not</a:t>
                </a:r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6" name="Content Placeholder 5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1524000"/>
                <a:ext cx="8382000" cy="4800600"/>
              </a:xfrm>
              <a:blipFill rotWithShape="1">
                <a:blip r:embed="rId2"/>
                <a:stretch>
                  <a:fillRect t="-761" r="-5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56983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Sensor-less search (cont’d)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Transition model</a:t>
                </a:r>
              </a:p>
              <a:p>
                <a:pPr lvl="1"/>
                <a:r>
                  <a:rPr lang="en-US" dirty="0" smtClean="0"/>
                  <a:t>Union of all states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𝑅𝑒𝑠𝑢𝑙𝑡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dirty="0" smtClean="0"/>
                  <a:t>(s) returns for all states, s, in your current belief state</a:t>
                </a:r>
              </a:p>
              <a:p>
                <a:pPr lvl="2"/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𝑅𝑒𝑠𝑢𝑙𝑡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  <m:r>
                          <a:rPr lang="en-US" b="0" i="1" smtClean="0">
                            <a:latin typeface="Cambria Math"/>
                          </a:rPr>
                          <m:t>, </m:t>
                        </m:r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dirty="0" smtClean="0"/>
                  <a:t> = {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𝑠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dirty="0" smtClean="0"/>
                  <a:t> 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</a:rPr>
                          <m:t>𝑠</m:t>
                        </m:r>
                      </m:e>
                      <m:sup>
                        <m:r>
                          <a:rPr lang="en-US" i="1">
                            <a:latin typeface="Cambria Math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𝑅𝑒𝑠𝑢𝑙𝑡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dirty="0" smtClean="0"/>
                  <a:t>(s, a) and s </a:t>
                </a:r>
                <a:r>
                  <a:rPr lang="el-GR" dirty="0" smtClean="0"/>
                  <a:t>ϵ</a:t>
                </a:r>
                <a:r>
                  <a:rPr lang="en-US" dirty="0" smtClean="0"/>
                  <a:t> b}</a:t>
                </a:r>
              </a:p>
              <a:p>
                <a:pPr lvl="2"/>
                <a:r>
                  <a:rPr lang="en-US" dirty="0" smtClean="0"/>
                  <a:t>This is the prediction step,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𝑃𝑟𝑒𝑑𝑖𝑐𝑡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dirty="0" smtClean="0"/>
                  <a:t>(b, a)</a:t>
                </a:r>
              </a:p>
              <a:p>
                <a:r>
                  <a:rPr lang="en-US" dirty="0" smtClean="0"/>
                  <a:t>Goal-Test: If all physical states in belief state satisfy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𝐺𝑜𝑎𝑙</m:t>
                        </m:r>
                        <m:r>
                          <a:rPr lang="en-US" i="1">
                            <a:latin typeface="Cambria Math"/>
                          </a:rPr>
                          <m:t>−</m:t>
                        </m:r>
                        <m:r>
                          <a:rPr lang="en-US" i="1">
                            <a:latin typeface="Cambria Math"/>
                          </a:rPr>
                          <m:t>𝑇𝑒𝑠𝑡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r>
                  <a:rPr lang="en-US" dirty="0" smtClean="0"/>
                  <a:t>Path cost </a:t>
                </a:r>
                <a:r>
                  <a:rPr lang="en-US" dirty="0" smtClean="0">
                    <a:sym typeface="Wingdings" panose="05000000000000000000" pitchFamily="2" charset="2"/>
                  </a:rPr>
                  <a:t> Tricky in general. Consider what happens if actions in different physical states have different costs. For now assume cost of an action is the same in all states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762" r="-1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8271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Erratic - </a:t>
            </a:r>
            <a:r>
              <a:rPr lang="en-US" i="1" dirty="0" smtClean="0"/>
              <a:t>Right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509320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Slippery – </a:t>
            </a:r>
            <a:r>
              <a:rPr lang="en-US" i="1" dirty="0" smtClean="0"/>
              <a:t>Right</a:t>
            </a:r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 smtClean="0"/>
          </a:p>
          <a:p>
            <a:r>
              <a:rPr lang="en-US" dirty="0" smtClean="0"/>
              <a:t>Action can increase the number of physical states in a belief state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09800"/>
            <a:ext cx="320040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1525" y="2147888"/>
            <a:ext cx="3038475" cy="256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949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2089</TotalTime>
  <Words>1508</Words>
  <Application>Microsoft Office PowerPoint</Application>
  <PresentationFormat>On-screen Show (4:3)</PresentationFormat>
  <Paragraphs>226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Adjacency</vt:lpstr>
      <vt:lpstr>Artificial Intelligence</vt:lpstr>
      <vt:lpstr>Search Leftovers</vt:lpstr>
      <vt:lpstr>Non-determinism in Actions</vt:lpstr>
      <vt:lpstr>Non-determinism in actions</vt:lpstr>
      <vt:lpstr>Searching with Partial observation</vt:lpstr>
      <vt:lpstr>Sensor-less vacuum world</vt:lpstr>
      <vt:lpstr>Sensor-less search</vt:lpstr>
      <vt:lpstr>Sensor-less search (cont’d)</vt:lpstr>
      <vt:lpstr>Examples</vt:lpstr>
      <vt:lpstr>PowerPoint Presentation</vt:lpstr>
      <vt:lpstr>Belief states synposis</vt:lpstr>
      <vt:lpstr>Searching with observations</vt:lpstr>
      <vt:lpstr>Example</vt:lpstr>
      <vt:lpstr>3-stage transition model</vt:lpstr>
      <vt:lpstr>Example: Slippery vacuum</vt:lpstr>
      <vt:lpstr>And-Or solution</vt:lpstr>
      <vt:lpstr>Partially observable environments</vt:lpstr>
      <vt:lpstr>Localization in robotics</vt:lpstr>
      <vt:lpstr>Robot localization</vt:lpstr>
      <vt:lpstr>Robot localization</vt:lpstr>
      <vt:lpstr>Online search</vt:lpstr>
      <vt:lpstr>Examples</vt:lpstr>
      <vt:lpstr>Online search algorithms</vt:lpstr>
      <vt:lpstr>Online local search</vt:lpstr>
      <vt:lpstr>LRTA* Example</vt:lpstr>
      <vt:lpstr>LRTA* algorithm</vt:lpstr>
      <vt:lpstr>Questions</vt:lpstr>
      <vt:lpstr>Types of task environments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</dc:title>
  <dc:creator>Sushil Louis</dc:creator>
  <cp:lastModifiedBy>Sushil Louis</cp:lastModifiedBy>
  <cp:revision>608</cp:revision>
  <dcterms:created xsi:type="dcterms:W3CDTF">2006-08-16T00:00:00Z</dcterms:created>
  <dcterms:modified xsi:type="dcterms:W3CDTF">2013-10-14T23:18:55Z</dcterms:modified>
</cp:coreProperties>
</file>