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6" r:id="rId9"/>
    <p:sldId id="260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46D275B-D387-4196-8B00-C6BFC3672F20}">
          <p14:sldIdLst>
            <p14:sldId id="256"/>
            <p14:sldId id="257"/>
            <p14:sldId id="258"/>
            <p14:sldId id="259"/>
            <p14:sldId id="261"/>
            <p14:sldId id="262"/>
            <p14:sldId id="265"/>
            <p14:sldId id="266"/>
            <p14:sldId id="260"/>
            <p14:sldId id="263"/>
            <p14:sldId id="267"/>
            <p14:sldId id="268"/>
            <p14:sldId id="269"/>
            <p14:sldId id="270"/>
            <p14:sldId id="271"/>
            <p14:sldId id="272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97" autoAdjust="0"/>
    <p:restoredTop sz="94660"/>
  </p:normalViewPr>
  <p:slideViewPr>
    <p:cSldViewPr>
      <p:cViewPr varScale="1">
        <p:scale>
          <a:sx n="112" d="100"/>
          <a:sy n="112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unr.edu/~sushil" TargetMode="External"/><Relationship Id="rId2" Type="http://schemas.openxmlformats.org/officeDocument/2006/relationships/hyperlink" Target="mailto:sushil@cse.unr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Artificial Intelligence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696200" cy="106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CS482, CS682, MW 1 – 2:15, SEM 201, MS 227</a:t>
            </a:r>
          </a:p>
          <a:p>
            <a:r>
              <a:rPr lang="en-US" dirty="0" smtClean="0"/>
              <a:t>Prerequisites: 302, 365</a:t>
            </a:r>
          </a:p>
          <a:p>
            <a:r>
              <a:rPr lang="en-US" dirty="0" smtClean="0"/>
              <a:t>Instructor: </a:t>
            </a:r>
            <a:r>
              <a:rPr lang="en-US" dirty="0" err="1" smtClean="0"/>
              <a:t>Sushil</a:t>
            </a:r>
            <a:r>
              <a:rPr lang="en-US" dirty="0" smtClean="0"/>
              <a:t> Louis, </a:t>
            </a:r>
            <a:r>
              <a:rPr lang="en-US" dirty="0" smtClean="0">
                <a:hlinkClick r:id="rId2"/>
              </a:rPr>
              <a:t>sushil@cse.unr.edu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http://www.cse.unr.edu/~sushil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1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448800" cy="1295400"/>
          </a:xfrm>
        </p:spPr>
        <p:txBody>
          <a:bodyPr/>
          <a:lstStyle/>
          <a:p>
            <a:r>
              <a:rPr lang="en-US" sz="3600" dirty="0" smtClean="0"/>
              <a:t>Wouldn’t it be nice to have a </a:t>
            </a:r>
            <a:br>
              <a:rPr lang="en-US" sz="3600" dirty="0" smtClean="0"/>
            </a:br>
            <a:r>
              <a:rPr lang="en-US" sz="3600" dirty="0" smtClean="0"/>
              <a:t>constraint propagation algorithm?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7772400" cy="5393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768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Node consistency (unary)</a:t>
            </a:r>
          </a:p>
          <a:p>
            <a:r>
              <a:rPr lang="en-US" dirty="0" smtClean="0"/>
              <a:t>Arc consistency (binary)</a:t>
            </a:r>
          </a:p>
          <a:p>
            <a:pPr lvl="1"/>
            <a:r>
              <a:rPr lang="en-US" dirty="0" smtClean="0"/>
              <a:t>Network arc consistency (all arcs are consistent)</a:t>
            </a:r>
          </a:p>
          <a:p>
            <a:r>
              <a:rPr lang="en-US" dirty="0" smtClean="0"/>
              <a:t>ACS3 is the most popular arc consistency algorithm</a:t>
            </a:r>
          </a:p>
          <a:p>
            <a:pPr lvl="1"/>
            <a:r>
              <a:rPr lang="en-US" b="1" dirty="0" smtClean="0"/>
              <a:t>Fails quickly if no consistent set of values found</a:t>
            </a:r>
          </a:p>
          <a:p>
            <a:pPr lvl="1"/>
            <a:r>
              <a:rPr lang="en-US" dirty="0" smtClean="0"/>
              <a:t>Start:</a:t>
            </a:r>
          </a:p>
          <a:p>
            <a:pPr lvl="2"/>
            <a:r>
              <a:rPr lang="en-US" dirty="0" smtClean="0"/>
              <a:t>Considers all pairs of arcs</a:t>
            </a:r>
          </a:p>
          <a:p>
            <a:pPr lvl="2"/>
            <a:r>
              <a:rPr lang="en-US" dirty="0" smtClean="0"/>
              <a:t>If making an arc (xi, </a:t>
            </a:r>
            <a:r>
              <a:rPr lang="en-US" dirty="0" err="1" smtClean="0"/>
              <a:t>xj</a:t>
            </a:r>
            <a:r>
              <a:rPr lang="en-US" dirty="0" smtClean="0"/>
              <a:t>) consistent causes domain reduction</a:t>
            </a:r>
          </a:p>
          <a:p>
            <a:pPr lvl="3"/>
            <a:r>
              <a:rPr lang="en-US" b="1" dirty="0" smtClean="0"/>
              <a:t>Add</a:t>
            </a:r>
            <a:r>
              <a:rPr lang="en-US" dirty="0" smtClean="0"/>
              <a:t> all neighboring arcs that go to xi to set of arcs to be considered</a:t>
            </a:r>
          </a:p>
          <a:p>
            <a:pPr lvl="1"/>
            <a:r>
              <a:rPr lang="en-US" dirty="0" smtClean="0"/>
              <a:t>Success leaves a much smaller search space for search</a:t>
            </a:r>
          </a:p>
          <a:p>
            <a:pPr lvl="2"/>
            <a:r>
              <a:rPr lang="en-US" dirty="0" smtClean="0"/>
              <a:t>Domains will have been reduced</a:t>
            </a:r>
          </a:p>
          <a:p>
            <a:pPr lvl="1"/>
            <a:r>
              <a:rPr lang="en-US" dirty="0" smtClean="0"/>
              <a:t>Suppose n variables, max domain size is d, then complexity is O(cd^3) where c is number of binary constraints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47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067800" cy="1143000"/>
          </a:xfrm>
        </p:spPr>
        <p:txBody>
          <a:bodyPr/>
          <a:lstStyle/>
          <a:p>
            <a:r>
              <a:rPr lang="en-US" sz="4400" dirty="0" smtClean="0"/>
              <a:t>More constraint types and approaches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 (triples)</a:t>
            </a:r>
          </a:p>
          <a:p>
            <a:r>
              <a:rPr lang="en-US" dirty="0" smtClean="0"/>
              <a:t>Global constraints (n variables)</a:t>
            </a:r>
          </a:p>
          <a:p>
            <a:pPr lvl="1"/>
            <a:r>
              <a:rPr lang="en-US" dirty="0" smtClean="0"/>
              <a:t>Special purpose algorithms (heuristics)</a:t>
            </a:r>
          </a:p>
          <a:p>
            <a:pPr lvl="1"/>
            <a:r>
              <a:rPr lang="en-US" dirty="0" err="1" smtClean="0"/>
              <a:t>Alldiff</a:t>
            </a:r>
            <a:r>
              <a:rPr lang="en-US" dirty="0" smtClean="0"/>
              <a:t> constraints (Sudoku)</a:t>
            </a:r>
          </a:p>
          <a:p>
            <a:pPr lvl="2"/>
            <a:r>
              <a:rPr lang="en-US" dirty="0" smtClean="0"/>
              <a:t>Remove any variable with singleton domain</a:t>
            </a:r>
          </a:p>
          <a:p>
            <a:pPr lvl="2"/>
            <a:r>
              <a:rPr lang="en-US" dirty="0" smtClean="0"/>
              <a:t>Remove that value from the domains of all other variables</a:t>
            </a:r>
          </a:p>
          <a:p>
            <a:pPr lvl="2"/>
            <a:r>
              <a:rPr lang="en-US" dirty="0" smtClean="0"/>
              <a:t>Repeat</a:t>
            </a:r>
          </a:p>
          <a:p>
            <a:pPr lvl="3"/>
            <a:r>
              <a:rPr lang="en-US" dirty="0" smtClean="0"/>
              <a:t>While </a:t>
            </a:r>
          </a:p>
          <a:p>
            <a:pPr lvl="4"/>
            <a:r>
              <a:rPr lang="en-US" dirty="0" smtClean="0"/>
              <a:t>singletons values remain</a:t>
            </a:r>
          </a:p>
          <a:p>
            <a:pPr lvl="4"/>
            <a:r>
              <a:rPr lang="en-US" dirty="0" smtClean="0"/>
              <a:t>No domains are empty</a:t>
            </a:r>
          </a:p>
          <a:p>
            <a:pPr lvl="4"/>
            <a:r>
              <a:rPr lang="en-US" dirty="0" smtClean="0"/>
              <a:t>Not more variables than domain values </a:t>
            </a:r>
          </a:p>
          <a:p>
            <a:r>
              <a:rPr lang="en-US" dirty="0" smtClean="0"/>
              <a:t>Resource constraints (Ex: </a:t>
            </a:r>
            <a:r>
              <a:rPr lang="en-US" dirty="0" err="1" smtClean="0"/>
              <a:t>Atmost</a:t>
            </a:r>
            <a:r>
              <a:rPr lang="en-US" dirty="0" smtClean="0"/>
              <a:t> 100)</a:t>
            </a:r>
          </a:p>
          <a:p>
            <a:r>
              <a:rPr lang="en-US" dirty="0" smtClean="0"/>
              <a:t>Bounds and bounds propagation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46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Constraints have been met and propagated</a:t>
            </a:r>
          </a:p>
          <a:p>
            <a:r>
              <a:rPr lang="en-US" dirty="0" smtClean="0"/>
              <a:t>But the problem still remains to be solved (multiple values in domains)</a:t>
            </a:r>
          </a:p>
          <a:p>
            <a:pPr lvl="1"/>
            <a:r>
              <a:rPr lang="en-US" dirty="0" smtClean="0"/>
              <a:t>Search through remaining assignments </a:t>
            </a:r>
          </a:p>
          <a:p>
            <a:r>
              <a:rPr lang="en-US" dirty="0" smtClean="0"/>
              <a:t>For CSPs </a:t>
            </a:r>
            <a:r>
              <a:rPr lang="en-US" b="1" dirty="0" smtClean="0"/>
              <a:t>Backtracking search </a:t>
            </a:r>
            <a:r>
              <a:rPr lang="en-US" dirty="0" smtClean="0"/>
              <a:t>is good</a:t>
            </a:r>
          </a:p>
          <a:p>
            <a:pPr lvl="1"/>
            <a:r>
              <a:rPr lang="en-US" dirty="0" smtClean="0"/>
              <a:t>Choose a value for variable, x</a:t>
            </a:r>
          </a:p>
          <a:p>
            <a:pPr lvl="1"/>
            <a:r>
              <a:rPr lang="en-US" dirty="0" smtClean="0"/>
              <a:t>Choose a subsequent legal value for next variable, y</a:t>
            </a:r>
          </a:p>
          <a:p>
            <a:pPr lvl="1"/>
            <a:r>
              <a:rPr lang="en-US" dirty="0" smtClean="0"/>
              <a:t>Backtrack to x if no legal value found for y</a:t>
            </a:r>
          </a:p>
        </p:txBody>
      </p:sp>
    </p:spTree>
    <p:extLst>
      <p:ext uri="{BB962C8B-B14F-4D97-AF65-F5344CB8AC3E}">
        <p14:creationId xmlns:p14="http://schemas.microsoft.com/office/powerpoint/2010/main" val="1263483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Australia coloring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76400"/>
            <a:ext cx="739140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116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Backtracking search algorithm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1543050"/>
            <a:ext cx="7372350" cy="531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550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search for CSPs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744855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4909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SudoKu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95425"/>
            <a:ext cx="7419975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918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Constraint satisfaction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Constraints on the values of variables that define system state </a:t>
            </a:r>
          </a:p>
          <a:p>
            <a:r>
              <a:rPr lang="en-US" dirty="0" smtClean="0"/>
              <a:t>What’s new</a:t>
            </a:r>
          </a:p>
          <a:p>
            <a:pPr lvl="1"/>
            <a:r>
              <a:rPr lang="en-US" dirty="0" smtClean="0"/>
              <a:t>State is no longer a black box</a:t>
            </a:r>
          </a:p>
          <a:p>
            <a:pPr lvl="2"/>
            <a:r>
              <a:rPr lang="en-US" dirty="0" smtClean="0"/>
              <a:t>Previously all you could do with states was</a:t>
            </a:r>
          </a:p>
          <a:p>
            <a:pPr lvl="3"/>
            <a:r>
              <a:rPr lang="en-US" dirty="0" smtClean="0"/>
              <a:t>Test if two states were the same</a:t>
            </a:r>
          </a:p>
          <a:p>
            <a:pPr lvl="3"/>
            <a:r>
              <a:rPr lang="en-US" dirty="0" smtClean="0"/>
              <a:t>Tell if a state was a goal state</a:t>
            </a:r>
          </a:p>
          <a:p>
            <a:pPr lvl="1"/>
            <a:r>
              <a:rPr lang="en-US" dirty="0" smtClean="0"/>
              <a:t>Now: State space is defined by the values of a set of variables</a:t>
            </a:r>
          </a:p>
          <a:p>
            <a:pPr lvl="1"/>
            <a:r>
              <a:rPr lang="en-US" dirty="0" smtClean="0"/>
              <a:t>Each variable’s set of values is the variable’s </a:t>
            </a:r>
            <a:r>
              <a:rPr lang="en-US" b="1" dirty="0" smtClean="0"/>
              <a:t>domain</a:t>
            </a:r>
          </a:p>
          <a:p>
            <a:pPr lvl="1"/>
            <a:r>
              <a:rPr lang="en-US" dirty="0" smtClean="0"/>
              <a:t>There can be </a:t>
            </a:r>
          </a:p>
          <a:p>
            <a:pPr lvl="2"/>
            <a:r>
              <a:rPr lang="en-US" dirty="0" smtClean="0"/>
              <a:t>Unary</a:t>
            </a:r>
          </a:p>
          <a:p>
            <a:pPr lvl="2"/>
            <a:r>
              <a:rPr lang="en-US" dirty="0" smtClean="0"/>
              <a:t>Binary</a:t>
            </a:r>
          </a:p>
          <a:p>
            <a:pPr lvl="2"/>
            <a:r>
              <a:rPr lang="en-US" dirty="0" smtClean="0"/>
              <a:t>Path</a:t>
            </a:r>
          </a:p>
          <a:p>
            <a:pPr lvl="1"/>
            <a:r>
              <a:rPr lang="en-US" dirty="0" smtClean="0"/>
              <a:t>Constraints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903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CSP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values of variables that satisfy all problem constraints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Search, of course</a:t>
            </a:r>
          </a:p>
          <a:p>
            <a:pPr lvl="1"/>
            <a:r>
              <a:rPr lang="en-US" dirty="0" smtClean="0"/>
              <a:t>Can we use any search method?</a:t>
            </a:r>
          </a:p>
          <a:p>
            <a:pPr lvl="1"/>
            <a:r>
              <a:rPr lang="en-US" dirty="0" smtClean="0"/>
              <a:t>Hmm, some intuition from considering specific problems will help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34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</a:t>
            </a:r>
            <a:r>
              <a:rPr lang="en-US" dirty="0" err="1" smtClean="0"/>
              <a:t>colour</a:t>
            </a:r>
            <a:r>
              <a:rPr lang="en-US" dirty="0" smtClean="0"/>
              <a:t> problem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7162800" cy="448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4600" y="61722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Neighboring regions cannot have the same color</a:t>
            </a:r>
          </a:p>
          <a:p>
            <a:r>
              <a:rPr lang="en-US" dirty="0" smtClean="0"/>
              <a:t>                 Colors = {red, blue, green}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78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using a local search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78423"/>
              </p:ext>
            </p:extLst>
          </p:nvPr>
        </p:nvGraphicFramePr>
        <p:xfrm>
          <a:off x="457200" y="1600200"/>
          <a:ext cx="7619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571"/>
                <a:gridCol w="1088571"/>
                <a:gridCol w="1088571"/>
                <a:gridCol w="1088571"/>
                <a:gridCol w="1088571"/>
                <a:gridCol w="1088571"/>
                <a:gridCol w="10885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NSW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Victoria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937627"/>
              </p:ext>
            </p:extLst>
          </p:nvPr>
        </p:nvGraphicFramePr>
        <p:xfrm>
          <a:off x="457200" y="2209800"/>
          <a:ext cx="7619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571"/>
                <a:gridCol w="1088571"/>
                <a:gridCol w="1088571"/>
                <a:gridCol w="1088571"/>
                <a:gridCol w="1088571"/>
                <a:gridCol w="1088571"/>
                <a:gridCol w="10885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{r,</a:t>
                      </a:r>
                      <a:r>
                        <a:rPr lang="en-US" baseline="0" dirty="0" smtClean="0"/>
                        <a:t> g, b}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{r,</a:t>
                      </a:r>
                      <a:r>
                        <a:rPr lang="en-US" baseline="0" dirty="0" smtClean="0"/>
                        <a:t> g, b}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{r,</a:t>
                      </a:r>
                      <a:r>
                        <a:rPr lang="en-US" baseline="0" dirty="0" smtClean="0"/>
                        <a:t> g, b}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{r,</a:t>
                      </a:r>
                      <a:r>
                        <a:rPr lang="en-US" baseline="0" dirty="0" smtClean="0"/>
                        <a:t> g, b}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{r,</a:t>
                      </a:r>
                      <a:r>
                        <a:rPr lang="en-US" baseline="0" dirty="0" smtClean="0"/>
                        <a:t> g, b}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{r,</a:t>
                      </a:r>
                      <a:r>
                        <a:rPr lang="en-US" baseline="0" dirty="0" smtClean="0"/>
                        <a:t> g, b}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{r,</a:t>
                      </a:r>
                      <a:r>
                        <a:rPr lang="en-US" baseline="0" dirty="0" smtClean="0"/>
                        <a:t> g, b}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2971800"/>
            <a:ext cx="7620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- 3 to the power 7 possible states = 2187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But not all states are legal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For example: {r, r, r, r, r, r, r} is NOT legal because it violates our constraint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Suppose we do sequential assignment of values to variables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Assign r (say) to WA then we can immediately reduce the number of possible values for NT and SA to be {g, b}, and if we chose NT = {g}, then SA has to be {b}. 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4267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 of constraints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99" y="1447800"/>
            <a:ext cx="8277101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0600" y="2590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0" y="2165866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90800" y="3352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27867" y="248165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?, ?, 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6867" y="3505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?, ?, 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65401" y="433468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?, ?, 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0" y="470351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?, ?, 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78867" y="1981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9800" y="1447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9800" y="29834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58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00600"/>
          </a:xfrm>
        </p:spPr>
        <p:txBody>
          <a:bodyPr/>
          <a:lstStyle/>
          <a:p>
            <a:r>
              <a:rPr lang="en-US" dirty="0" smtClean="0"/>
              <a:t>Discrete finite domains</a:t>
            </a:r>
          </a:p>
          <a:p>
            <a:pPr lvl="1"/>
            <a:r>
              <a:rPr lang="en-US" dirty="0" smtClean="0"/>
              <a:t>Map coloring, scheduling with time limits</a:t>
            </a:r>
          </a:p>
          <a:p>
            <a:pPr lvl="1"/>
            <a:r>
              <a:rPr lang="en-US" dirty="0" smtClean="0"/>
              <a:t>Can enumerate all legal value combinations (that specify constraints)</a:t>
            </a:r>
          </a:p>
          <a:p>
            <a:r>
              <a:rPr lang="en-US" dirty="0" smtClean="0"/>
              <a:t>Discrete infinite domains</a:t>
            </a:r>
          </a:p>
          <a:p>
            <a:pPr lvl="1"/>
            <a:r>
              <a:rPr lang="en-US" dirty="0" smtClean="0"/>
              <a:t>Ex: Variable values can be the set of integers</a:t>
            </a:r>
          </a:p>
          <a:p>
            <a:pPr lvl="1"/>
            <a:r>
              <a:rPr lang="en-US" dirty="0" smtClean="0"/>
              <a:t>Needs a constraint language to specify constraints</a:t>
            </a:r>
          </a:p>
          <a:p>
            <a:pPr lvl="1"/>
            <a:r>
              <a:rPr lang="en-US" dirty="0" smtClean="0"/>
              <a:t>We have solutions for linear constraints over integers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We can prove that no algorithm exists for solving general nonlinear constraints over integers</a:t>
            </a:r>
          </a:p>
          <a:p>
            <a:r>
              <a:rPr lang="en-US" dirty="0" smtClean="0">
                <a:sym typeface="Wingdings" pitchFamily="2" charset="2"/>
              </a:rPr>
              <a:t>Continuous domains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Hubble telescope scheduling is continuous over time and must obey a variety of astronomical, precedence, and power constraints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Linear programming  poly time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02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Unary constraints</a:t>
            </a:r>
          </a:p>
          <a:p>
            <a:pPr lvl="1"/>
            <a:r>
              <a:rPr lang="en-US" dirty="0" smtClean="0"/>
              <a:t>Truck height &lt; 14 feet</a:t>
            </a:r>
          </a:p>
          <a:p>
            <a:r>
              <a:rPr lang="en-US" dirty="0" smtClean="0"/>
              <a:t>Binary constraints</a:t>
            </a:r>
          </a:p>
          <a:p>
            <a:pPr lvl="1"/>
            <a:r>
              <a:rPr lang="en-US" smtClean="0"/>
              <a:t>WA != 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43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Cryptarithmetic</a:t>
            </a:r>
            <a:r>
              <a:rPr lang="en-US" dirty="0" smtClean="0"/>
              <a:t> puzzles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19263"/>
            <a:ext cx="7657900" cy="452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4273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2220</TotalTime>
  <Words>698</Words>
  <Application>Microsoft Office PowerPoint</Application>
  <PresentationFormat>On-screen Show (4:3)</PresentationFormat>
  <Paragraphs>118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Artificial Intelligence</vt:lpstr>
      <vt:lpstr>Constraint satisfaction problems</vt:lpstr>
      <vt:lpstr>CSP </vt:lpstr>
      <vt:lpstr>Three colour problem</vt:lpstr>
      <vt:lpstr>Consider using a local search</vt:lpstr>
      <vt:lpstr>Propagation of constraints</vt:lpstr>
      <vt:lpstr>Types</vt:lpstr>
      <vt:lpstr>Types</vt:lpstr>
      <vt:lpstr>Cryptarithmetic puzzles</vt:lpstr>
      <vt:lpstr>Wouldn’t it be nice to have a  constraint propagation algorithm?</vt:lpstr>
      <vt:lpstr>Properties</vt:lpstr>
      <vt:lpstr>More constraint types and approaches</vt:lpstr>
      <vt:lpstr>Search</vt:lpstr>
      <vt:lpstr>Australia coloring</vt:lpstr>
      <vt:lpstr>Backtracking search algorithm</vt:lpstr>
      <vt:lpstr>Local search for CSPs</vt:lpstr>
      <vt:lpstr>SudoKu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Sushil Louis</dc:creator>
  <cp:lastModifiedBy>Sushil Louis</cp:lastModifiedBy>
  <cp:revision>643</cp:revision>
  <dcterms:created xsi:type="dcterms:W3CDTF">2006-08-16T00:00:00Z</dcterms:created>
  <dcterms:modified xsi:type="dcterms:W3CDTF">2013-10-23T19:50:37Z</dcterms:modified>
</cp:coreProperties>
</file>