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61" r:id="rId3"/>
    <p:sldId id="366" r:id="rId4"/>
    <p:sldId id="367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425" r:id="rId17"/>
    <p:sldId id="426" r:id="rId18"/>
    <p:sldId id="427" r:id="rId19"/>
    <p:sldId id="428" r:id="rId20"/>
    <p:sldId id="424" r:id="rId21"/>
    <p:sldId id="430" r:id="rId22"/>
    <p:sldId id="429" r:id="rId23"/>
    <p:sldId id="414" r:id="rId24"/>
    <p:sldId id="415" r:id="rId25"/>
    <p:sldId id="417" r:id="rId26"/>
    <p:sldId id="416" r:id="rId27"/>
    <p:sldId id="418" r:id="rId28"/>
    <p:sldId id="419" r:id="rId29"/>
    <p:sldId id="421" r:id="rId30"/>
    <p:sldId id="422" r:id="rId31"/>
    <p:sldId id="420" r:id="rId32"/>
    <p:sldId id="406" r:id="rId33"/>
    <p:sldId id="408" r:id="rId34"/>
    <p:sldId id="409" r:id="rId35"/>
    <p:sldId id="410" r:id="rId36"/>
    <p:sldId id="411" r:id="rId37"/>
    <p:sldId id="412" r:id="rId38"/>
    <p:sldId id="413" r:id="rId39"/>
    <p:sldId id="386" r:id="rId40"/>
    <p:sldId id="388" r:id="rId41"/>
    <p:sldId id="387" r:id="rId42"/>
    <p:sldId id="389" r:id="rId43"/>
    <p:sldId id="390" r:id="rId44"/>
    <p:sldId id="392" r:id="rId45"/>
    <p:sldId id="393" r:id="rId46"/>
    <p:sldId id="394" r:id="rId47"/>
    <p:sldId id="391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30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7" autoAdjust="0"/>
    <p:restoredTop sz="94660"/>
  </p:normalViewPr>
  <p:slideViewPr>
    <p:cSldViewPr>
      <p:cViewPr varScale="1">
        <p:scale>
          <a:sx n="129" d="100"/>
          <a:sy n="129" d="100"/>
        </p:scale>
        <p:origin x="123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2912"/>
            <a:ext cx="7804921" cy="11090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9963" y="1676258"/>
            <a:ext cx="3825941" cy="41300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8942" y="1676258"/>
            <a:ext cx="3825941" cy="19885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8942" y="3817790"/>
            <a:ext cx="3825941" cy="19885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26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10376E57-151A-4B35-BAF8-FA80A4B70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5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F889E3EA-058C-4233-9440-8551E2AAA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25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3B94EAEC-8DF9-472C-96C0-31C36B3E4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  <p:sldLayoutId id="2147483711" r:id="rId14"/>
    <p:sldLayoutId id="214748371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sushil" TargetMode="External"/><Relationship Id="rId2" Type="http://schemas.openxmlformats.org/officeDocument/2006/relationships/hyperlink" Target="mailto:sushil@cse.u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unr.edu/~sushil/class/gas/assignments.old/as5/" TargetMode="External"/><Relationship Id="rId2" Type="http://schemas.openxmlformats.org/officeDocument/2006/relationships/hyperlink" Target="http://www2.denizyuret.com/pub/aitr1569/node19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cse.unr.edu/~sushil/class/gas/assignments.old/as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unr.edu/~sushil/class/gas/notes/wk4.ppt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Evolutionary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Instructor: Sushil Louis, </a:t>
            </a:r>
            <a:r>
              <a:rPr lang="en-US" dirty="0">
                <a:hlinkClick r:id="rId2"/>
              </a:rPr>
              <a:t>sushil@cse.unr.edu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http://www.cse.unr.edu/~sushil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86946" y="2128785"/>
            <a:ext cx="5203280" cy="3358890"/>
          </a:xfrm>
        </p:spPr>
        <p:txBody>
          <a:bodyPr/>
          <a:lstStyle/>
          <a:p>
            <a:r>
              <a:rPr lang="en-US" sz="2400"/>
              <a:t>Each member of the population gets a share of the pie proportional to fitness relative to other members of the population</a:t>
            </a:r>
          </a:p>
          <a:p>
            <a:r>
              <a:rPr lang="en-US" sz="2400"/>
              <a:t>Spin the roulette wheel pie and pick the individual that the ball lands on</a:t>
            </a:r>
          </a:p>
          <a:p>
            <a:r>
              <a:rPr lang="en-US" sz="2400"/>
              <a:t>Focuses search in promising areas</a:t>
            </a:r>
          </a:p>
        </p:txBody>
      </p:sp>
      <p:pic>
        <p:nvPicPr>
          <p:cNvPr id="115716" name="Picture 4" descr="MCj0290532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5285" y="1676258"/>
            <a:ext cx="2051661" cy="19885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22" name="Picture 10" descr="MCBS00759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9783" y="3887900"/>
            <a:ext cx="2529904" cy="19885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03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69540" y="1822851"/>
            <a:ext cx="7957958" cy="44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int roulette(IPTR pop, double sumFitness, int popsize)</a:t>
            </a:r>
          </a:p>
          <a:p>
            <a:r>
              <a:rPr lang="en-US" sz="1400" b="1">
                <a:latin typeface="Courier New" pitchFamily="49" charset="0"/>
              </a:rPr>
              <a:t>{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/* select a single individual by roulette wheel selection */</a:t>
            </a:r>
          </a:p>
          <a:p>
            <a:r>
              <a:rPr lang="en-US" sz="1400" b="1">
                <a:latin typeface="Courier New" pitchFamily="49" charset="0"/>
              </a:rPr>
              <a:t>  </a:t>
            </a:r>
          </a:p>
          <a:p>
            <a:r>
              <a:rPr lang="en-US" sz="1400" b="1">
                <a:latin typeface="Courier New" pitchFamily="49" charset="0"/>
              </a:rPr>
              <a:t>  double rand,partsum;</a:t>
            </a:r>
          </a:p>
          <a:p>
            <a:r>
              <a:rPr lang="en-US" sz="1400" b="1">
                <a:latin typeface="Courier New" pitchFamily="49" charset="0"/>
              </a:rPr>
              <a:t>  int i;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partsum = 0.0; i = 0;</a:t>
            </a:r>
          </a:p>
          <a:p>
            <a:r>
              <a:rPr lang="en-US" sz="1400" b="1">
                <a:latin typeface="Courier New" pitchFamily="49" charset="0"/>
              </a:rPr>
              <a:t>  rand = f_random() * sumFitness; </a:t>
            </a:r>
          </a:p>
          <a:p>
            <a:r>
              <a:rPr lang="en-US" sz="1400" b="1">
                <a:latin typeface="Courier New" pitchFamily="49" charset="0"/>
              </a:rPr>
              <a:t>  </a:t>
            </a:r>
          </a:p>
          <a:p>
            <a:r>
              <a:rPr lang="en-US" sz="1400" b="1">
                <a:latin typeface="Courier New" pitchFamily="49" charset="0"/>
              </a:rPr>
              <a:t>  i = -1;</a:t>
            </a:r>
          </a:p>
          <a:p>
            <a:r>
              <a:rPr lang="en-US" sz="1400" b="1">
                <a:latin typeface="Courier New" pitchFamily="49" charset="0"/>
              </a:rPr>
              <a:t>  do{</a:t>
            </a:r>
          </a:p>
          <a:p>
            <a:r>
              <a:rPr lang="en-US" sz="1400" b="1">
                <a:latin typeface="Courier New" pitchFamily="49" charset="0"/>
              </a:rPr>
              <a:t>    i++;</a:t>
            </a:r>
          </a:p>
          <a:p>
            <a:r>
              <a:rPr lang="en-US" sz="1400" b="1">
                <a:latin typeface="Courier New" pitchFamily="49" charset="0"/>
              </a:rPr>
              <a:t>    partsum += pop[i].fitness;</a:t>
            </a:r>
          </a:p>
          <a:p>
            <a:r>
              <a:rPr lang="en-US" sz="1400" b="1">
                <a:latin typeface="Courier New" pitchFamily="49" charset="0"/>
              </a:rPr>
              <a:t>  } while (partsum &lt; rand &amp;&amp; i &lt; popsize - 1) ;</a:t>
            </a:r>
          </a:p>
          <a:p>
            <a:r>
              <a:rPr lang="en-US" sz="1400" b="1">
                <a:latin typeface="Courier New" pitchFamily="49" charset="0"/>
              </a:rPr>
              <a:t>  </a:t>
            </a:r>
          </a:p>
          <a:p>
            <a:r>
              <a:rPr lang="en-US" sz="1400" b="1">
                <a:latin typeface="Courier New" pitchFamily="49" charset="0"/>
              </a:rPr>
              <a:t>  return i;</a:t>
            </a:r>
          </a:p>
          <a:p>
            <a:r>
              <a:rPr lang="en-US" sz="1400" b="1">
                <a:latin typeface="Courier New" pitchFamily="49" charset="0"/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/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(T &lt; maxGen) do</a:t>
            </a:r>
          </a:p>
          <a:p>
            <a:pPr lvl="1"/>
            <a:r>
              <a:rPr lang="en-US"/>
              <a:t>Select pop(T+1) from pop(T)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97075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Crossover and mutation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358209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511247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1664284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1817322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1970360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2123397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2276435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2429473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2582510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2735548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>
            <a:off x="2888586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3041623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3194661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5" name="Rectangle 31"/>
          <p:cNvSpPr>
            <a:spLocks noChangeArrowheads="1"/>
          </p:cNvSpPr>
          <p:nvPr/>
        </p:nvSpPr>
        <p:spPr bwMode="auto">
          <a:xfrm>
            <a:off x="3347699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6" name="Rectangle 32"/>
          <p:cNvSpPr>
            <a:spLocks noChangeArrowheads="1"/>
          </p:cNvSpPr>
          <p:nvPr/>
        </p:nvSpPr>
        <p:spPr bwMode="auto">
          <a:xfrm>
            <a:off x="3500736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7" name="Rectangle 33"/>
          <p:cNvSpPr>
            <a:spLocks noChangeArrowheads="1"/>
          </p:cNvSpPr>
          <p:nvPr/>
        </p:nvSpPr>
        <p:spPr bwMode="auto">
          <a:xfrm>
            <a:off x="3653774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3806812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3959849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0" name="Rectangle 36"/>
          <p:cNvSpPr>
            <a:spLocks noChangeArrowheads="1"/>
          </p:cNvSpPr>
          <p:nvPr/>
        </p:nvSpPr>
        <p:spPr bwMode="auto">
          <a:xfrm>
            <a:off x="4112887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1" name="Rectangle 37"/>
          <p:cNvSpPr>
            <a:spLocks noChangeArrowheads="1"/>
          </p:cNvSpPr>
          <p:nvPr/>
        </p:nvSpPr>
        <p:spPr bwMode="auto">
          <a:xfrm>
            <a:off x="4265925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2" name="Rectangle 38"/>
          <p:cNvSpPr>
            <a:spLocks noChangeArrowheads="1"/>
          </p:cNvSpPr>
          <p:nvPr/>
        </p:nvSpPr>
        <p:spPr bwMode="auto">
          <a:xfrm>
            <a:off x="1358209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3" name="Rectangle 39"/>
          <p:cNvSpPr>
            <a:spLocks noChangeArrowheads="1"/>
          </p:cNvSpPr>
          <p:nvPr/>
        </p:nvSpPr>
        <p:spPr bwMode="auto">
          <a:xfrm>
            <a:off x="1511247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4" name="Rectangle 40"/>
          <p:cNvSpPr>
            <a:spLocks noChangeArrowheads="1"/>
          </p:cNvSpPr>
          <p:nvPr/>
        </p:nvSpPr>
        <p:spPr bwMode="auto">
          <a:xfrm>
            <a:off x="1664284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5" name="Rectangle 41"/>
          <p:cNvSpPr>
            <a:spLocks noChangeArrowheads="1"/>
          </p:cNvSpPr>
          <p:nvPr/>
        </p:nvSpPr>
        <p:spPr bwMode="auto">
          <a:xfrm>
            <a:off x="1817322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6" name="Rectangle 42"/>
          <p:cNvSpPr>
            <a:spLocks noChangeArrowheads="1"/>
          </p:cNvSpPr>
          <p:nvPr/>
        </p:nvSpPr>
        <p:spPr bwMode="auto">
          <a:xfrm>
            <a:off x="1970360" y="2970101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algn="ctr"/>
            <a:endParaRPr lang="en-US">
              <a:solidFill>
                <a:srgbClr val="EBE4FE"/>
              </a:solidFill>
            </a:endParaRPr>
          </a:p>
        </p:txBody>
      </p:sp>
      <p:sp>
        <p:nvSpPr>
          <p:cNvPr id="123947" name="Rectangle 43"/>
          <p:cNvSpPr>
            <a:spLocks noChangeArrowheads="1"/>
          </p:cNvSpPr>
          <p:nvPr/>
        </p:nvSpPr>
        <p:spPr bwMode="auto">
          <a:xfrm>
            <a:off x="2123397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8" name="Rectangle 44"/>
          <p:cNvSpPr>
            <a:spLocks noChangeArrowheads="1"/>
          </p:cNvSpPr>
          <p:nvPr/>
        </p:nvSpPr>
        <p:spPr bwMode="auto">
          <a:xfrm>
            <a:off x="2276435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9" name="Rectangle 45"/>
          <p:cNvSpPr>
            <a:spLocks noChangeArrowheads="1"/>
          </p:cNvSpPr>
          <p:nvPr/>
        </p:nvSpPr>
        <p:spPr bwMode="auto">
          <a:xfrm>
            <a:off x="2429473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0" name="Rectangle 46"/>
          <p:cNvSpPr>
            <a:spLocks noChangeArrowheads="1"/>
          </p:cNvSpPr>
          <p:nvPr/>
        </p:nvSpPr>
        <p:spPr bwMode="auto">
          <a:xfrm>
            <a:off x="2582510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1" name="Rectangle 47"/>
          <p:cNvSpPr>
            <a:spLocks noChangeArrowheads="1"/>
          </p:cNvSpPr>
          <p:nvPr/>
        </p:nvSpPr>
        <p:spPr bwMode="auto">
          <a:xfrm>
            <a:off x="2735548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2" name="Rectangle 48"/>
          <p:cNvSpPr>
            <a:spLocks noChangeArrowheads="1"/>
          </p:cNvSpPr>
          <p:nvPr/>
        </p:nvSpPr>
        <p:spPr bwMode="auto">
          <a:xfrm>
            <a:off x="2888586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3" name="Rectangle 49"/>
          <p:cNvSpPr>
            <a:spLocks noChangeArrowheads="1"/>
          </p:cNvSpPr>
          <p:nvPr/>
        </p:nvSpPr>
        <p:spPr bwMode="auto">
          <a:xfrm>
            <a:off x="3041623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4" name="Rectangle 50"/>
          <p:cNvSpPr>
            <a:spLocks noChangeArrowheads="1"/>
          </p:cNvSpPr>
          <p:nvPr/>
        </p:nvSpPr>
        <p:spPr bwMode="auto">
          <a:xfrm>
            <a:off x="3194661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5" name="Rectangle 51"/>
          <p:cNvSpPr>
            <a:spLocks noChangeArrowheads="1"/>
          </p:cNvSpPr>
          <p:nvPr/>
        </p:nvSpPr>
        <p:spPr bwMode="auto">
          <a:xfrm>
            <a:off x="3347699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6" name="Rectangle 52"/>
          <p:cNvSpPr>
            <a:spLocks noChangeArrowheads="1"/>
          </p:cNvSpPr>
          <p:nvPr/>
        </p:nvSpPr>
        <p:spPr bwMode="auto">
          <a:xfrm>
            <a:off x="3500736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7" name="Rectangle 53"/>
          <p:cNvSpPr>
            <a:spLocks noChangeArrowheads="1"/>
          </p:cNvSpPr>
          <p:nvPr/>
        </p:nvSpPr>
        <p:spPr bwMode="auto">
          <a:xfrm>
            <a:off x="3653774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8" name="Rectangle 54"/>
          <p:cNvSpPr>
            <a:spLocks noChangeArrowheads="1"/>
          </p:cNvSpPr>
          <p:nvPr/>
        </p:nvSpPr>
        <p:spPr bwMode="auto">
          <a:xfrm>
            <a:off x="3806812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9" name="Rectangle 55"/>
          <p:cNvSpPr>
            <a:spLocks noChangeArrowheads="1"/>
          </p:cNvSpPr>
          <p:nvPr/>
        </p:nvSpPr>
        <p:spPr bwMode="auto">
          <a:xfrm>
            <a:off x="3959849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0" name="Rectangle 56"/>
          <p:cNvSpPr>
            <a:spLocks noChangeArrowheads="1"/>
          </p:cNvSpPr>
          <p:nvPr/>
        </p:nvSpPr>
        <p:spPr bwMode="auto">
          <a:xfrm>
            <a:off x="4112887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1" name="Rectangle 57"/>
          <p:cNvSpPr>
            <a:spLocks noChangeArrowheads="1"/>
          </p:cNvSpPr>
          <p:nvPr/>
        </p:nvSpPr>
        <p:spPr bwMode="auto">
          <a:xfrm>
            <a:off x="4265925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2" name="AutoShape 58"/>
          <p:cNvSpPr>
            <a:spLocks noChangeArrowheads="1"/>
          </p:cNvSpPr>
          <p:nvPr/>
        </p:nvSpPr>
        <p:spPr bwMode="auto">
          <a:xfrm>
            <a:off x="2582510" y="2358234"/>
            <a:ext cx="459113" cy="458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797" tIns="45898" rIns="91797" bIns="45898" anchor="ctr"/>
          <a:lstStyle/>
          <a:p>
            <a:endParaRPr lang="en-US"/>
          </a:p>
        </p:txBody>
      </p:sp>
      <p:sp>
        <p:nvSpPr>
          <p:cNvPr id="123963" name="Text Box 59"/>
          <p:cNvSpPr txBox="1">
            <a:spLocks noChangeArrowheads="1"/>
          </p:cNvSpPr>
          <p:nvPr/>
        </p:nvSpPr>
        <p:spPr bwMode="auto">
          <a:xfrm>
            <a:off x="4725038" y="2052301"/>
            <a:ext cx="3825941" cy="7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Mutation Probability = 0.001</a:t>
            </a:r>
          </a:p>
          <a:p>
            <a:pPr>
              <a:spcBef>
                <a:spcPct val="50000"/>
              </a:spcBef>
            </a:pPr>
            <a:r>
              <a:rPr lang="en-US"/>
              <a:t>Insurance</a:t>
            </a:r>
          </a:p>
        </p:txBody>
      </p:sp>
      <p:sp>
        <p:nvSpPr>
          <p:cNvPr id="123964" name="Rectangle 60"/>
          <p:cNvSpPr>
            <a:spLocks noChangeArrowheads="1"/>
          </p:cNvSpPr>
          <p:nvPr/>
        </p:nvSpPr>
        <p:spPr bwMode="auto">
          <a:xfrm>
            <a:off x="1358209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5" name="Rectangle 61"/>
          <p:cNvSpPr>
            <a:spLocks noChangeArrowheads="1"/>
          </p:cNvSpPr>
          <p:nvPr/>
        </p:nvSpPr>
        <p:spPr bwMode="auto">
          <a:xfrm>
            <a:off x="1511247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6" name="Rectangle 62"/>
          <p:cNvSpPr>
            <a:spLocks noChangeArrowheads="1"/>
          </p:cNvSpPr>
          <p:nvPr/>
        </p:nvSpPr>
        <p:spPr bwMode="auto">
          <a:xfrm>
            <a:off x="1664284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7" name="Rectangle 63"/>
          <p:cNvSpPr>
            <a:spLocks noChangeArrowheads="1"/>
          </p:cNvSpPr>
          <p:nvPr/>
        </p:nvSpPr>
        <p:spPr bwMode="auto">
          <a:xfrm>
            <a:off x="1817322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8" name="Rectangle 64"/>
          <p:cNvSpPr>
            <a:spLocks noChangeArrowheads="1"/>
          </p:cNvSpPr>
          <p:nvPr/>
        </p:nvSpPr>
        <p:spPr bwMode="auto">
          <a:xfrm>
            <a:off x="1970360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9" name="Rectangle 65"/>
          <p:cNvSpPr>
            <a:spLocks noChangeArrowheads="1"/>
          </p:cNvSpPr>
          <p:nvPr/>
        </p:nvSpPr>
        <p:spPr bwMode="auto">
          <a:xfrm>
            <a:off x="2123397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0" name="Rectangle 66"/>
          <p:cNvSpPr>
            <a:spLocks noChangeArrowheads="1"/>
          </p:cNvSpPr>
          <p:nvPr/>
        </p:nvSpPr>
        <p:spPr bwMode="auto">
          <a:xfrm>
            <a:off x="2276435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1" name="Rectangle 67"/>
          <p:cNvSpPr>
            <a:spLocks noChangeArrowheads="1"/>
          </p:cNvSpPr>
          <p:nvPr/>
        </p:nvSpPr>
        <p:spPr bwMode="auto">
          <a:xfrm>
            <a:off x="2429473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2" name="Rectangle 68"/>
          <p:cNvSpPr>
            <a:spLocks noChangeArrowheads="1"/>
          </p:cNvSpPr>
          <p:nvPr/>
        </p:nvSpPr>
        <p:spPr bwMode="auto">
          <a:xfrm>
            <a:off x="2582510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3" name="Rectangle 69"/>
          <p:cNvSpPr>
            <a:spLocks noChangeArrowheads="1"/>
          </p:cNvSpPr>
          <p:nvPr/>
        </p:nvSpPr>
        <p:spPr bwMode="auto">
          <a:xfrm>
            <a:off x="2735548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4" name="Rectangle 70"/>
          <p:cNvSpPr>
            <a:spLocks noChangeArrowheads="1"/>
          </p:cNvSpPr>
          <p:nvPr/>
        </p:nvSpPr>
        <p:spPr bwMode="auto">
          <a:xfrm>
            <a:off x="2888586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5" name="Rectangle 71"/>
          <p:cNvSpPr>
            <a:spLocks noChangeArrowheads="1"/>
          </p:cNvSpPr>
          <p:nvPr/>
        </p:nvSpPr>
        <p:spPr bwMode="auto">
          <a:xfrm>
            <a:off x="3041623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6" name="Rectangle 72"/>
          <p:cNvSpPr>
            <a:spLocks noChangeArrowheads="1"/>
          </p:cNvSpPr>
          <p:nvPr/>
        </p:nvSpPr>
        <p:spPr bwMode="auto">
          <a:xfrm>
            <a:off x="3194661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7" name="Rectangle 73"/>
          <p:cNvSpPr>
            <a:spLocks noChangeArrowheads="1"/>
          </p:cNvSpPr>
          <p:nvPr/>
        </p:nvSpPr>
        <p:spPr bwMode="auto">
          <a:xfrm>
            <a:off x="3347699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8" name="Rectangle 74"/>
          <p:cNvSpPr>
            <a:spLocks noChangeArrowheads="1"/>
          </p:cNvSpPr>
          <p:nvPr/>
        </p:nvSpPr>
        <p:spPr bwMode="auto">
          <a:xfrm>
            <a:off x="3500736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9" name="Rectangle 75"/>
          <p:cNvSpPr>
            <a:spLocks noChangeArrowheads="1"/>
          </p:cNvSpPr>
          <p:nvPr/>
        </p:nvSpPr>
        <p:spPr bwMode="auto">
          <a:xfrm>
            <a:off x="3653774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0" name="Rectangle 76"/>
          <p:cNvSpPr>
            <a:spLocks noChangeArrowheads="1"/>
          </p:cNvSpPr>
          <p:nvPr/>
        </p:nvSpPr>
        <p:spPr bwMode="auto">
          <a:xfrm>
            <a:off x="3806812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1" name="Rectangle 77"/>
          <p:cNvSpPr>
            <a:spLocks noChangeArrowheads="1"/>
          </p:cNvSpPr>
          <p:nvPr/>
        </p:nvSpPr>
        <p:spPr bwMode="auto">
          <a:xfrm>
            <a:off x="3959849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2" name="Rectangle 78"/>
          <p:cNvSpPr>
            <a:spLocks noChangeArrowheads="1"/>
          </p:cNvSpPr>
          <p:nvPr/>
        </p:nvSpPr>
        <p:spPr bwMode="auto">
          <a:xfrm>
            <a:off x="4112887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3" name="Rectangle 79"/>
          <p:cNvSpPr>
            <a:spLocks noChangeArrowheads="1"/>
          </p:cNvSpPr>
          <p:nvPr/>
        </p:nvSpPr>
        <p:spPr bwMode="auto">
          <a:xfrm>
            <a:off x="4265925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4" name="Rectangle 80"/>
          <p:cNvSpPr>
            <a:spLocks noChangeArrowheads="1"/>
          </p:cNvSpPr>
          <p:nvPr/>
        </p:nvSpPr>
        <p:spPr bwMode="auto">
          <a:xfrm>
            <a:off x="4801556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5" name="Rectangle 81"/>
          <p:cNvSpPr>
            <a:spLocks noChangeArrowheads="1"/>
          </p:cNvSpPr>
          <p:nvPr/>
        </p:nvSpPr>
        <p:spPr bwMode="auto">
          <a:xfrm>
            <a:off x="4954594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6" name="Rectangle 82"/>
          <p:cNvSpPr>
            <a:spLocks noChangeArrowheads="1"/>
          </p:cNvSpPr>
          <p:nvPr/>
        </p:nvSpPr>
        <p:spPr bwMode="auto">
          <a:xfrm>
            <a:off x="5107632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7" name="Rectangle 83"/>
          <p:cNvSpPr>
            <a:spLocks noChangeArrowheads="1"/>
          </p:cNvSpPr>
          <p:nvPr/>
        </p:nvSpPr>
        <p:spPr bwMode="auto">
          <a:xfrm>
            <a:off x="5260669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8" name="Rectangle 84"/>
          <p:cNvSpPr>
            <a:spLocks noChangeArrowheads="1"/>
          </p:cNvSpPr>
          <p:nvPr/>
        </p:nvSpPr>
        <p:spPr bwMode="auto">
          <a:xfrm>
            <a:off x="5413707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9" name="Rectangle 85"/>
          <p:cNvSpPr>
            <a:spLocks noChangeArrowheads="1"/>
          </p:cNvSpPr>
          <p:nvPr/>
        </p:nvSpPr>
        <p:spPr bwMode="auto">
          <a:xfrm>
            <a:off x="5566745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0" name="Rectangle 86"/>
          <p:cNvSpPr>
            <a:spLocks noChangeArrowheads="1"/>
          </p:cNvSpPr>
          <p:nvPr/>
        </p:nvSpPr>
        <p:spPr bwMode="auto">
          <a:xfrm>
            <a:off x="5719782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1" name="Rectangle 87"/>
          <p:cNvSpPr>
            <a:spLocks noChangeArrowheads="1"/>
          </p:cNvSpPr>
          <p:nvPr/>
        </p:nvSpPr>
        <p:spPr bwMode="auto">
          <a:xfrm>
            <a:off x="5872820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2" name="Rectangle 88"/>
          <p:cNvSpPr>
            <a:spLocks noChangeArrowheads="1"/>
          </p:cNvSpPr>
          <p:nvPr/>
        </p:nvSpPr>
        <p:spPr bwMode="auto">
          <a:xfrm>
            <a:off x="6025858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3" name="Rectangle 89"/>
          <p:cNvSpPr>
            <a:spLocks noChangeArrowheads="1"/>
          </p:cNvSpPr>
          <p:nvPr/>
        </p:nvSpPr>
        <p:spPr bwMode="auto">
          <a:xfrm>
            <a:off x="6178895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4" name="Rectangle 90"/>
          <p:cNvSpPr>
            <a:spLocks noChangeArrowheads="1"/>
          </p:cNvSpPr>
          <p:nvPr/>
        </p:nvSpPr>
        <p:spPr bwMode="auto">
          <a:xfrm>
            <a:off x="6331933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5" name="Rectangle 91"/>
          <p:cNvSpPr>
            <a:spLocks noChangeArrowheads="1"/>
          </p:cNvSpPr>
          <p:nvPr/>
        </p:nvSpPr>
        <p:spPr bwMode="auto">
          <a:xfrm>
            <a:off x="6484971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6" name="Rectangle 92"/>
          <p:cNvSpPr>
            <a:spLocks noChangeArrowheads="1"/>
          </p:cNvSpPr>
          <p:nvPr/>
        </p:nvSpPr>
        <p:spPr bwMode="auto">
          <a:xfrm>
            <a:off x="6638008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7" name="Rectangle 93"/>
          <p:cNvSpPr>
            <a:spLocks noChangeArrowheads="1"/>
          </p:cNvSpPr>
          <p:nvPr/>
        </p:nvSpPr>
        <p:spPr bwMode="auto">
          <a:xfrm>
            <a:off x="6791046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8" name="Rectangle 94"/>
          <p:cNvSpPr>
            <a:spLocks noChangeArrowheads="1"/>
          </p:cNvSpPr>
          <p:nvPr/>
        </p:nvSpPr>
        <p:spPr bwMode="auto">
          <a:xfrm>
            <a:off x="6944084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9" name="Rectangle 95"/>
          <p:cNvSpPr>
            <a:spLocks noChangeArrowheads="1"/>
          </p:cNvSpPr>
          <p:nvPr/>
        </p:nvSpPr>
        <p:spPr bwMode="auto">
          <a:xfrm>
            <a:off x="7097121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0" name="Rectangle 96"/>
          <p:cNvSpPr>
            <a:spLocks noChangeArrowheads="1"/>
          </p:cNvSpPr>
          <p:nvPr/>
        </p:nvSpPr>
        <p:spPr bwMode="auto">
          <a:xfrm>
            <a:off x="7250159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1" name="Rectangle 97"/>
          <p:cNvSpPr>
            <a:spLocks noChangeArrowheads="1"/>
          </p:cNvSpPr>
          <p:nvPr/>
        </p:nvSpPr>
        <p:spPr bwMode="auto">
          <a:xfrm>
            <a:off x="7403196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2" name="Rectangle 98"/>
          <p:cNvSpPr>
            <a:spLocks noChangeArrowheads="1"/>
          </p:cNvSpPr>
          <p:nvPr/>
        </p:nvSpPr>
        <p:spPr bwMode="auto">
          <a:xfrm>
            <a:off x="7556234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3" name="Rectangle 99"/>
          <p:cNvSpPr>
            <a:spLocks noChangeArrowheads="1"/>
          </p:cNvSpPr>
          <p:nvPr/>
        </p:nvSpPr>
        <p:spPr bwMode="auto">
          <a:xfrm>
            <a:off x="7709272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4" name="Rectangle 100"/>
          <p:cNvSpPr>
            <a:spLocks noChangeArrowheads="1"/>
          </p:cNvSpPr>
          <p:nvPr/>
        </p:nvSpPr>
        <p:spPr bwMode="auto">
          <a:xfrm>
            <a:off x="1358209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5" name="Rectangle 101"/>
          <p:cNvSpPr>
            <a:spLocks noChangeArrowheads="1"/>
          </p:cNvSpPr>
          <p:nvPr/>
        </p:nvSpPr>
        <p:spPr bwMode="auto">
          <a:xfrm>
            <a:off x="1511247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6" name="Rectangle 102"/>
          <p:cNvSpPr>
            <a:spLocks noChangeArrowheads="1"/>
          </p:cNvSpPr>
          <p:nvPr/>
        </p:nvSpPr>
        <p:spPr bwMode="auto">
          <a:xfrm>
            <a:off x="1664284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7" name="Rectangle 103"/>
          <p:cNvSpPr>
            <a:spLocks noChangeArrowheads="1"/>
          </p:cNvSpPr>
          <p:nvPr/>
        </p:nvSpPr>
        <p:spPr bwMode="auto">
          <a:xfrm>
            <a:off x="1817322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8" name="Rectangle 104"/>
          <p:cNvSpPr>
            <a:spLocks noChangeArrowheads="1"/>
          </p:cNvSpPr>
          <p:nvPr/>
        </p:nvSpPr>
        <p:spPr bwMode="auto">
          <a:xfrm>
            <a:off x="1970360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9" name="Rectangle 105"/>
          <p:cNvSpPr>
            <a:spLocks noChangeArrowheads="1"/>
          </p:cNvSpPr>
          <p:nvPr/>
        </p:nvSpPr>
        <p:spPr bwMode="auto">
          <a:xfrm>
            <a:off x="2123397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0" name="Rectangle 106"/>
          <p:cNvSpPr>
            <a:spLocks noChangeArrowheads="1"/>
          </p:cNvSpPr>
          <p:nvPr/>
        </p:nvSpPr>
        <p:spPr bwMode="auto">
          <a:xfrm>
            <a:off x="5796301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1" name="Rectangle 107"/>
          <p:cNvSpPr>
            <a:spLocks noChangeArrowheads="1"/>
          </p:cNvSpPr>
          <p:nvPr/>
        </p:nvSpPr>
        <p:spPr bwMode="auto">
          <a:xfrm>
            <a:off x="5949339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2" name="Rectangle 108"/>
          <p:cNvSpPr>
            <a:spLocks noChangeArrowheads="1"/>
          </p:cNvSpPr>
          <p:nvPr/>
        </p:nvSpPr>
        <p:spPr bwMode="auto">
          <a:xfrm>
            <a:off x="6102376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3" name="Rectangle 109"/>
          <p:cNvSpPr>
            <a:spLocks noChangeArrowheads="1"/>
          </p:cNvSpPr>
          <p:nvPr/>
        </p:nvSpPr>
        <p:spPr bwMode="auto">
          <a:xfrm>
            <a:off x="6255414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4" name="Rectangle 110"/>
          <p:cNvSpPr>
            <a:spLocks noChangeArrowheads="1"/>
          </p:cNvSpPr>
          <p:nvPr/>
        </p:nvSpPr>
        <p:spPr bwMode="auto">
          <a:xfrm>
            <a:off x="6408452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5" name="Rectangle 111"/>
          <p:cNvSpPr>
            <a:spLocks noChangeArrowheads="1"/>
          </p:cNvSpPr>
          <p:nvPr/>
        </p:nvSpPr>
        <p:spPr bwMode="auto">
          <a:xfrm>
            <a:off x="6561489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6" name="Rectangle 112"/>
          <p:cNvSpPr>
            <a:spLocks noChangeArrowheads="1"/>
          </p:cNvSpPr>
          <p:nvPr/>
        </p:nvSpPr>
        <p:spPr bwMode="auto">
          <a:xfrm>
            <a:off x="6714527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7" name="Rectangle 113"/>
          <p:cNvSpPr>
            <a:spLocks noChangeArrowheads="1"/>
          </p:cNvSpPr>
          <p:nvPr/>
        </p:nvSpPr>
        <p:spPr bwMode="auto">
          <a:xfrm>
            <a:off x="6867565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8" name="Rectangle 114"/>
          <p:cNvSpPr>
            <a:spLocks noChangeArrowheads="1"/>
          </p:cNvSpPr>
          <p:nvPr/>
        </p:nvSpPr>
        <p:spPr bwMode="auto">
          <a:xfrm>
            <a:off x="7020602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9" name="Rectangle 115"/>
          <p:cNvSpPr>
            <a:spLocks noChangeArrowheads="1"/>
          </p:cNvSpPr>
          <p:nvPr/>
        </p:nvSpPr>
        <p:spPr bwMode="auto">
          <a:xfrm>
            <a:off x="7173640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0" name="Rectangle 116"/>
          <p:cNvSpPr>
            <a:spLocks noChangeArrowheads="1"/>
          </p:cNvSpPr>
          <p:nvPr/>
        </p:nvSpPr>
        <p:spPr bwMode="auto">
          <a:xfrm>
            <a:off x="7326678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1" name="Rectangle 117"/>
          <p:cNvSpPr>
            <a:spLocks noChangeArrowheads="1"/>
          </p:cNvSpPr>
          <p:nvPr/>
        </p:nvSpPr>
        <p:spPr bwMode="auto">
          <a:xfrm>
            <a:off x="7479715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2" name="Rectangle 118"/>
          <p:cNvSpPr>
            <a:spLocks noChangeArrowheads="1"/>
          </p:cNvSpPr>
          <p:nvPr/>
        </p:nvSpPr>
        <p:spPr bwMode="auto">
          <a:xfrm>
            <a:off x="7632753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3" name="Rectangle 119"/>
          <p:cNvSpPr>
            <a:spLocks noChangeArrowheads="1"/>
          </p:cNvSpPr>
          <p:nvPr/>
        </p:nvSpPr>
        <p:spPr bwMode="auto">
          <a:xfrm>
            <a:off x="7785791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4" name="Rectangle 120"/>
          <p:cNvSpPr>
            <a:spLocks noChangeArrowheads="1"/>
          </p:cNvSpPr>
          <p:nvPr/>
        </p:nvSpPr>
        <p:spPr bwMode="auto">
          <a:xfrm>
            <a:off x="4878075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5" name="Rectangle 121"/>
          <p:cNvSpPr>
            <a:spLocks noChangeArrowheads="1"/>
          </p:cNvSpPr>
          <p:nvPr/>
        </p:nvSpPr>
        <p:spPr bwMode="auto">
          <a:xfrm>
            <a:off x="503111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6" name="Rectangle 122"/>
          <p:cNvSpPr>
            <a:spLocks noChangeArrowheads="1"/>
          </p:cNvSpPr>
          <p:nvPr/>
        </p:nvSpPr>
        <p:spPr bwMode="auto">
          <a:xfrm>
            <a:off x="5184150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7" name="Rectangle 123"/>
          <p:cNvSpPr>
            <a:spLocks noChangeArrowheads="1"/>
          </p:cNvSpPr>
          <p:nvPr/>
        </p:nvSpPr>
        <p:spPr bwMode="auto">
          <a:xfrm>
            <a:off x="5337188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8" name="Rectangle 124"/>
          <p:cNvSpPr>
            <a:spLocks noChangeArrowheads="1"/>
          </p:cNvSpPr>
          <p:nvPr/>
        </p:nvSpPr>
        <p:spPr bwMode="auto">
          <a:xfrm>
            <a:off x="5490226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9" name="Rectangle 125"/>
          <p:cNvSpPr>
            <a:spLocks noChangeArrowheads="1"/>
          </p:cNvSpPr>
          <p:nvPr/>
        </p:nvSpPr>
        <p:spPr bwMode="auto">
          <a:xfrm>
            <a:off x="564326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0" name="Rectangle 126"/>
          <p:cNvSpPr>
            <a:spLocks noChangeArrowheads="1"/>
          </p:cNvSpPr>
          <p:nvPr/>
        </p:nvSpPr>
        <p:spPr bwMode="auto">
          <a:xfrm>
            <a:off x="2276435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1" name="Rectangle 127"/>
          <p:cNvSpPr>
            <a:spLocks noChangeArrowheads="1"/>
          </p:cNvSpPr>
          <p:nvPr/>
        </p:nvSpPr>
        <p:spPr bwMode="auto">
          <a:xfrm>
            <a:off x="242947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2" name="Rectangle 128"/>
          <p:cNvSpPr>
            <a:spLocks noChangeArrowheads="1"/>
          </p:cNvSpPr>
          <p:nvPr/>
        </p:nvSpPr>
        <p:spPr bwMode="auto">
          <a:xfrm>
            <a:off x="2582510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3" name="Rectangle 129"/>
          <p:cNvSpPr>
            <a:spLocks noChangeArrowheads="1"/>
          </p:cNvSpPr>
          <p:nvPr/>
        </p:nvSpPr>
        <p:spPr bwMode="auto">
          <a:xfrm>
            <a:off x="2735548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4" name="Rectangle 130"/>
          <p:cNvSpPr>
            <a:spLocks noChangeArrowheads="1"/>
          </p:cNvSpPr>
          <p:nvPr/>
        </p:nvSpPr>
        <p:spPr bwMode="auto">
          <a:xfrm>
            <a:off x="2888586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5" name="Rectangle 131"/>
          <p:cNvSpPr>
            <a:spLocks noChangeArrowheads="1"/>
          </p:cNvSpPr>
          <p:nvPr/>
        </p:nvSpPr>
        <p:spPr bwMode="auto">
          <a:xfrm>
            <a:off x="304162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6" name="Rectangle 132"/>
          <p:cNvSpPr>
            <a:spLocks noChangeArrowheads="1"/>
          </p:cNvSpPr>
          <p:nvPr/>
        </p:nvSpPr>
        <p:spPr bwMode="auto">
          <a:xfrm>
            <a:off x="3194661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7" name="Rectangle 133"/>
          <p:cNvSpPr>
            <a:spLocks noChangeArrowheads="1"/>
          </p:cNvSpPr>
          <p:nvPr/>
        </p:nvSpPr>
        <p:spPr bwMode="auto">
          <a:xfrm>
            <a:off x="3347699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8" name="Rectangle 134"/>
          <p:cNvSpPr>
            <a:spLocks noChangeArrowheads="1"/>
          </p:cNvSpPr>
          <p:nvPr/>
        </p:nvSpPr>
        <p:spPr bwMode="auto">
          <a:xfrm>
            <a:off x="3500736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9" name="Rectangle 135"/>
          <p:cNvSpPr>
            <a:spLocks noChangeArrowheads="1"/>
          </p:cNvSpPr>
          <p:nvPr/>
        </p:nvSpPr>
        <p:spPr bwMode="auto">
          <a:xfrm>
            <a:off x="3653774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0" name="Rectangle 136"/>
          <p:cNvSpPr>
            <a:spLocks noChangeArrowheads="1"/>
          </p:cNvSpPr>
          <p:nvPr/>
        </p:nvSpPr>
        <p:spPr bwMode="auto">
          <a:xfrm>
            <a:off x="3806812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1" name="Rectangle 137"/>
          <p:cNvSpPr>
            <a:spLocks noChangeArrowheads="1"/>
          </p:cNvSpPr>
          <p:nvPr/>
        </p:nvSpPr>
        <p:spPr bwMode="auto">
          <a:xfrm>
            <a:off x="3959849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2" name="Rectangle 138"/>
          <p:cNvSpPr>
            <a:spLocks noChangeArrowheads="1"/>
          </p:cNvSpPr>
          <p:nvPr/>
        </p:nvSpPr>
        <p:spPr bwMode="auto">
          <a:xfrm>
            <a:off x="4112887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3" name="Rectangle 139"/>
          <p:cNvSpPr>
            <a:spLocks noChangeArrowheads="1"/>
          </p:cNvSpPr>
          <p:nvPr/>
        </p:nvSpPr>
        <p:spPr bwMode="auto">
          <a:xfrm>
            <a:off x="4265925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4" name="AutoShape 140"/>
          <p:cNvSpPr>
            <a:spLocks noChangeArrowheads="1"/>
          </p:cNvSpPr>
          <p:nvPr/>
        </p:nvSpPr>
        <p:spPr bwMode="auto">
          <a:xfrm>
            <a:off x="4418962" y="4729215"/>
            <a:ext cx="459113" cy="458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797" tIns="45898" rIns="91797" bIns="45898" anchor="ctr"/>
          <a:lstStyle/>
          <a:p>
            <a:endParaRPr lang="en-US"/>
          </a:p>
        </p:txBody>
      </p:sp>
      <p:sp>
        <p:nvSpPr>
          <p:cNvPr id="124045" name="Line 141"/>
          <p:cNvSpPr>
            <a:spLocks noChangeShapeType="1"/>
          </p:cNvSpPr>
          <p:nvPr/>
        </p:nvSpPr>
        <p:spPr bwMode="auto">
          <a:xfrm>
            <a:off x="286945" y="3581967"/>
            <a:ext cx="818751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/>
          <a:lstStyle/>
          <a:p>
            <a:endParaRPr lang="en-US"/>
          </a:p>
        </p:txBody>
      </p:sp>
      <p:sp>
        <p:nvSpPr>
          <p:cNvPr id="124046" name="Text Box 142"/>
          <p:cNvSpPr txBox="1">
            <a:spLocks noChangeArrowheads="1"/>
          </p:cNvSpPr>
          <p:nvPr/>
        </p:nvSpPr>
        <p:spPr bwMode="auto">
          <a:xfrm>
            <a:off x="5184151" y="4423282"/>
            <a:ext cx="3825941" cy="7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Xover Probability = 0.7</a:t>
            </a:r>
          </a:p>
          <a:p>
            <a:pPr>
              <a:spcBef>
                <a:spcPct val="50000"/>
              </a:spcBef>
            </a:pPr>
            <a:r>
              <a:rPr lang="en-US"/>
              <a:t>Exploration operator</a:t>
            </a:r>
          </a:p>
        </p:txBody>
      </p:sp>
    </p:spTree>
    <p:extLst>
      <p:ext uri="{BB962C8B-B14F-4D97-AF65-F5344CB8AC3E}">
        <p14:creationId xmlns:p14="http://schemas.microsoft.com/office/powerpoint/2010/main" val="115081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Crossover code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746059" y="1451590"/>
            <a:ext cx="8397941" cy="540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void crossover(POPULATION *p, IPTR p1, IPTR p2, IPTR c1, IPTR c2)</a:t>
            </a:r>
          </a:p>
          <a:p>
            <a:r>
              <a:rPr lang="en-US" sz="1200" b="1">
                <a:latin typeface="Courier New" pitchFamily="49" charset="0"/>
              </a:rPr>
              <a:t>{</a:t>
            </a:r>
          </a:p>
          <a:p>
            <a:r>
              <a:rPr lang="en-US" sz="1200" b="1">
                <a:latin typeface="Courier New" pitchFamily="49" charset="0"/>
              </a:rPr>
              <a:t>/* p1,p2,c1,c2,m1,m2,mc1,mc2 */</a:t>
            </a:r>
          </a:p>
          <a:p>
            <a:r>
              <a:rPr lang="en-US" sz="1200" b="1">
                <a:latin typeface="Courier New" pitchFamily="49" charset="0"/>
              </a:rPr>
              <a:t>  int *pi1,*pi2,*ci1,*ci2;</a:t>
            </a:r>
          </a:p>
          <a:p>
            <a:r>
              <a:rPr lang="en-US" sz="1200" b="1">
                <a:latin typeface="Courier New" pitchFamily="49" charset="0"/>
              </a:rPr>
              <a:t>  int xp, i;</a:t>
            </a:r>
          </a:p>
          <a:p>
            <a:endParaRPr lang="en-US" sz="1200" b="1">
              <a:latin typeface="Courier New" pitchFamily="49" charset="0"/>
            </a:endParaRPr>
          </a:p>
          <a:p>
            <a:r>
              <a:rPr lang="en-US" sz="1200" b="1">
                <a:latin typeface="Courier New" pitchFamily="49" charset="0"/>
              </a:rPr>
              <a:t>  pi1 = p1-&gt;chrom;</a:t>
            </a:r>
          </a:p>
          <a:p>
            <a:r>
              <a:rPr lang="en-US" sz="1200" b="1">
                <a:latin typeface="Courier New" pitchFamily="49" charset="0"/>
              </a:rPr>
              <a:t>  pi2 = p2-&gt;chrom;</a:t>
            </a:r>
          </a:p>
          <a:p>
            <a:r>
              <a:rPr lang="en-US" sz="1200" b="1">
                <a:latin typeface="Courier New" pitchFamily="49" charset="0"/>
              </a:rPr>
              <a:t>  ci1 = c1-&gt;chrom;</a:t>
            </a:r>
          </a:p>
          <a:p>
            <a:r>
              <a:rPr lang="en-US" sz="1200" b="1">
                <a:latin typeface="Courier New" pitchFamily="49" charset="0"/>
              </a:rPr>
              <a:t>  ci2 = c2-&gt;chrom;</a:t>
            </a:r>
          </a:p>
          <a:p>
            <a:r>
              <a:rPr lang="en-US" sz="1200" b="1">
                <a:latin typeface="Courier New" pitchFamily="49" charset="0"/>
              </a:rPr>
              <a:t>  </a:t>
            </a:r>
          </a:p>
          <a:p>
            <a:r>
              <a:rPr lang="en-US" sz="1200" b="1">
                <a:latin typeface="Courier New" pitchFamily="49" charset="0"/>
              </a:rPr>
              <a:t>  if(flip(p-&gt;pCross)){</a:t>
            </a:r>
          </a:p>
          <a:p>
            <a:endParaRPr lang="en-US" sz="1200" b="1">
              <a:latin typeface="Courier New" pitchFamily="49" charset="0"/>
            </a:endParaRPr>
          </a:p>
          <a:p>
            <a:r>
              <a:rPr lang="en-US" sz="1200" b="1">
                <a:latin typeface="Courier New" pitchFamily="49" charset="0"/>
              </a:rPr>
              <a:t>    xp = rnd(0, p-&gt;lchrom - 1);</a:t>
            </a:r>
          </a:p>
          <a:p>
            <a:r>
              <a:rPr lang="en-US" sz="1200" b="1">
                <a:latin typeface="Courier New" pitchFamily="49" charset="0"/>
              </a:rPr>
              <a:t>    for(i = 0; i &lt; xp; i++){</a:t>
            </a:r>
          </a:p>
          <a:p>
            <a:r>
              <a:rPr lang="en-US" sz="1200" b="1">
                <a:latin typeface="Courier New" pitchFamily="49" charset="0"/>
              </a:rPr>
              <a:t>      ci1[i] = muteX(p, pi1[i]);</a:t>
            </a:r>
          </a:p>
          <a:p>
            <a:r>
              <a:rPr lang="en-US" sz="1200" b="1">
                <a:latin typeface="Courier New" pitchFamily="49" charset="0"/>
              </a:rPr>
              <a:t>      ci2[i] = muteX(p, pi2[i]);</a:t>
            </a:r>
          </a:p>
          <a:p>
            <a:r>
              <a:rPr lang="en-US" sz="1200" b="1">
                <a:latin typeface="Courier New" pitchFamily="49" charset="0"/>
              </a:rPr>
              <a:t>    }</a:t>
            </a:r>
          </a:p>
          <a:p>
            <a:r>
              <a:rPr lang="en-US" sz="1200" b="1">
                <a:latin typeface="Courier New" pitchFamily="49" charset="0"/>
              </a:rPr>
              <a:t>    for(i = xp; i &lt; p-&gt;lchrom; i++){</a:t>
            </a:r>
          </a:p>
          <a:p>
            <a:r>
              <a:rPr lang="en-US" sz="1200" b="1">
                <a:latin typeface="Courier New" pitchFamily="49" charset="0"/>
              </a:rPr>
              <a:t>      ci1[i] = muteX(p, pi2[i]);</a:t>
            </a:r>
          </a:p>
          <a:p>
            <a:r>
              <a:rPr lang="en-US" sz="1200" b="1">
                <a:latin typeface="Courier New" pitchFamily="49" charset="0"/>
              </a:rPr>
              <a:t>      ci2[i] = muteX(p, pi1[i]);</a:t>
            </a:r>
          </a:p>
          <a:p>
            <a:r>
              <a:rPr lang="en-US" sz="1200" b="1">
                <a:latin typeface="Courier New" pitchFamily="49" charset="0"/>
              </a:rPr>
              <a:t>    }</a:t>
            </a:r>
          </a:p>
          <a:p>
            <a:r>
              <a:rPr lang="en-US" sz="1200" b="1">
                <a:latin typeface="Courier New" pitchFamily="49" charset="0"/>
              </a:rPr>
              <a:t>  } else {</a:t>
            </a:r>
          </a:p>
          <a:p>
            <a:r>
              <a:rPr lang="en-US" sz="1200" b="1">
                <a:latin typeface="Courier New" pitchFamily="49" charset="0"/>
              </a:rPr>
              <a:t>    for(i = 0; i &lt; p-&gt;lchrom; i++){</a:t>
            </a:r>
          </a:p>
          <a:p>
            <a:r>
              <a:rPr lang="en-US" sz="1200" b="1">
                <a:latin typeface="Courier New" pitchFamily="49" charset="0"/>
              </a:rPr>
              <a:t>      ci1[i] = muteX(p, pi1[i]);</a:t>
            </a:r>
          </a:p>
          <a:p>
            <a:r>
              <a:rPr lang="en-US" sz="1200" b="1">
                <a:latin typeface="Courier New" pitchFamily="49" charset="0"/>
              </a:rPr>
              <a:t>      ci2[i] = muteX(p, pi2[i]);</a:t>
            </a:r>
          </a:p>
          <a:p>
            <a:r>
              <a:rPr lang="en-US" sz="1200" b="1">
                <a:latin typeface="Courier New" pitchFamily="49" charset="0"/>
              </a:rPr>
              <a:t>    }</a:t>
            </a:r>
          </a:p>
          <a:p>
            <a:r>
              <a:rPr lang="en-US" sz="1200" b="1">
                <a:latin typeface="Courier New" pitchFamily="49" charset="0"/>
              </a:rPr>
              <a:t>  }</a:t>
            </a:r>
          </a:p>
          <a:p>
            <a:r>
              <a:rPr lang="en-US" sz="12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880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Mutation code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10427" y="2205268"/>
            <a:ext cx="8168385" cy="14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endParaRPr lang="en-US" b="1"/>
          </a:p>
          <a:p>
            <a:r>
              <a:rPr lang="en-US" b="1">
                <a:latin typeface="Courier New" pitchFamily="49" charset="0"/>
              </a:rPr>
              <a:t>int muteX(POPULATION *p, int pa)</a:t>
            </a:r>
          </a:p>
          <a:p>
            <a:r>
              <a:rPr lang="en-US" b="1">
                <a:latin typeface="Courier New" pitchFamily="49" charset="0"/>
              </a:rPr>
              <a:t>{</a:t>
            </a:r>
          </a:p>
          <a:p>
            <a:r>
              <a:rPr lang="en-US" b="1">
                <a:latin typeface="Courier New" pitchFamily="49" charset="0"/>
              </a:rPr>
              <a:t>  return (flip(p-&gt;pMut) ? 1 - pa  : pa);</a:t>
            </a:r>
          </a:p>
          <a:p>
            <a:r>
              <a:rPr lang="en-US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169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Toy example, hand cranked</a:t>
            </a:r>
          </a:p>
          <a:p>
            <a:r>
              <a:rPr lang="en-US" dirty="0"/>
              <a:t>Maximize f(x) = x^2 in the range [0 .. 31]</a:t>
            </a:r>
          </a:p>
          <a:p>
            <a:r>
              <a:rPr lang="en-US" dirty="0"/>
              <a:t>Binary representation is simple</a:t>
            </a:r>
          </a:p>
          <a:p>
            <a:pPr lvl="1"/>
            <a:r>
              <a:rPr lang="en-US" dirty="0"/>
              <a:t>00000 </a:t>
            </a:r>
            <a:r>
              <a:rPr lang="en-US" dirty="0">
                <a:sym typeface="Wingdings" panose="05000000000000000000" pitchFamily="2" charset="2"/>
              </a:rPr>
              <a:t> 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00001 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11111  31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Population size  4</a:t>
            </a:r>
          </a:p>
          <a:p>
            <a:r>
              <a:rPr lang="en-US" dirty="0" err="1">
                <a:sym typeface="Wingdings" panose="05000000000000000000" pitchFamily="2" charset="2"/>
              </a:rPr>
              <a:t>maxGen</a:t>
            </a:r>
            <a:r>
              <a:rPr lang="en-US" dirty="0">
                <a:sym typeface="Wingdings" panose="05000000000000000000" pitchFamily="2" charset="2"/>
              </a:rPr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1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41A23-4B54-4453-BAF1-FBE6A8ED422A}" type="slidenum">
              <a:rPr lang="en-US"/>
              <a:pPr/>
              <a:t>17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</a:t>
            </a:r>
          </a:p>
        </p:txBody>
      </p:sp>
      <p:graphicFrame>
        <p:nvGraphicFramePr>
          <p:cNvPr id="218195" name="Group 8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8196" name="Text Box 84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String                    decoded           f(x^2)                  fi/Sum(fi)         Expected         Actual</a:t>
            </a:r>
          </a:p>
        </p:txBody>
      </p:sp>
    </p:spTree>
    <p:extLst>
      <p:ext uri="{BB962C8B-B14F-4D97-AF65-F5344CB8AC3E}">
        <p14:creationId xmlns:p14="http://schemas.microsoft.com/office/powerpoint/2010/main" val="347864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3312-8507-408C-A1A0-E4F80EF11BD0}" type="slidenum">
              <a:rPr lang="en-US"/>
              <a:pPr/>
              <a:t>18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 cont’d</a:t>
            </a:r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0110|1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1100|0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11|000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10|011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0237" name="Text Box 77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  String                    mate                offspring              decoded          f(x^2)</a:t>
            </a:r>
          </a:p>
        </p:txBody>
      </p:sp>
    </p:spTree>
    <p:extLst>
      <p:ext uri="{BB962C8B-B14F-4D97-AF65-F5344CB8AC3E}">
        <p14:creationId xmlns:p14="http://schemas.microsoft.com/office/powerpoint/2010/main" val="404204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Randomized versus Random versus Deterministic search algorithms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want fast, reliable, near-optimal solutions from our algorithms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Speed</a:t>
            </a:r>
          </a:p>
          <a:p>
            <a:r>
              <a:rPr lang="en-US" dirty="0"/>
              <a:t>Performance</a:t>
            </a:r>
          </a:p>
          <a:p>
            <a:endParaRPr lang="en-US" dirty="0"/>
          </a:p>
          <a:p>
            <a:r>
              <a:rPr lang="en-US" dirty="0"/>
              <a:t>Deterministic</a:t>
            </a:r>
          </a:p>
          <a:p>
            <a:pPr lvl="1"/>
            <a:r>
              <a:rPr lang="en-US" dirty="0"/>
              <a:t>Search once</a:t>
            </a:r>
          </a:p>
          <a:p>
            <a:r>
              <a:rPr lang="en-US" dirty="0"/>
              <a:t>Random</a:t>
            </a:r>
          </a:p>
          <a:p>
            <a:pPr lvl="1"/>
            <a:r>
              <a:rPr lang="en-US" dirty="0"/>
              <a:t>Average over multiple runs</a:t>
            </a:r>
          </a:p>
          <a:p>
            <a:r>
              <a:rPr lang="en-US" dirty="0"/>
              <a:t>Randomized hill climber, GA, SA, …</a:t>
            </a:r>
          </a:p>
          <a:p>
            <a:pPr lvl="1"/>
            <a:r>
              <a:rPr lang="en-US" dirty="0"/>
              <a:t>Average over multiple runs</a:t>
            </a:r>
          </a:p>
          <a:p>
            <a:r>
              <a:rPr lang="en-US" dirty="0"/>
              <a:t>We need reproducible results so understand the role of the </a:t>
            </a:r>
            <a:r>
              <a:rPr lang="en-US" dirty="0">
                <a:solidFill>
                  <a:srgbClr val="00B050"/>
                </a:solidFill>
              </a:rPr>
              <a:t>random seed </a:t>
            </a:r>
            <a:r>
              <a:rPr lang="en-US" dirty="0"/>
              <a:t>in a random number generator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276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8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Non-classical search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9" y="1600200"/>
            <a:ext cx="7393361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791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Path does not matter, just the final state</a:t>
            </a:r>
          </a:p>
          <a:p>
            <a:r>
              <a:rPr lang="en-US" dirty="0"/>
              <a:t>- Maximize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114748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binary?</a:t>
            </a:r>
          </a:p>
          <a:p>
            <a:pPr lvl="1"/>
            <a:r>
              <a:rPr lang="en-US" dirty="0"/>
              <a:t>Later</a:t>
            </a:r>
          </a:p>
          <a:p>
            <a:r>
              <a:rPr lang="en-US" dirty="0"/>
              <a:t>Multiple parameters (x, y, z…)</a:t>
            </a:r>
          </a:p>
          <a:p>
            <a:pPr lvl="1"/>
            <a:r>
              <a:rPr lang="en-US" dirty="0"/>
              <a:t>Encode x, encode y, encode z, … concatenate encodings to build chromosome </a:t>
            </a:r>
          </a:p>
          <a:p>
            <a:pPr lvl="1"/>
            <a:r>
              <a:rPr lang="en-US" dirty="0"/>
              <a:t>As an example consider the </a:t>
            </a:r>
            <a:r>
              <a:rPr lang="en-US" dirty="0">
                <a:hlinkClick r:id="rId2"/>
              </a:rPr>
              <a:t>DeJong Functions</a:t>
            </a:r>
            <a:endParaRPr lang="en-US" dirty="0"/>
          </a:p>
          <a:p>
            <a:r>
              <a:rPr lang="en-US" dirty="0"/>
              <a:t>And now for something completely different: </a:t>
            </a:r>
            <a:r>
              <a:rPr lang="en-US" dirty="0" err="1">
                <a:hlinkClick r:id="rId3"/>
              </a:rPr>
              <a:t>Floorplanning</a:t>
            </a:r>
            <a:endParaRPr lang="en-US" dirty="0"/>
          </a:p>
          <a:p>
            <a:r>
              <a:rPr lang="en-US" dirty="0"/>
              <a:t>TSP</a:t>
            </a:r>
          </a:p>
          <a:p>
            <a:pPr lvl="1"/>
            <a:r>
              <a:rPr lang="en-US" dirty="0"/>
              <a:t>Later</a:t>
            </a:r>
          </a:p>
          <a:p>
            <a:r>
              <a:rPr lang="en-US" dirty="0"/>
              <a:t>JSSP/OSSP/…</a:t>
            </a:r>
          </a:p>
          <a:p>
            <a:pPr lvl="1"/>
            <a:r>
              <a:rPr lang="en-US" dirty="0"/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17925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DeJong</a:t>
            </a:r>
            <a:r>
              <a:rPr lang="en-US" dirty="0" smtClean="0"/>
              <a:t> Functions</a:t>
            </a:r>
            <a:endParaRPr lang="en-US" dirty="0"/>
          </a:p>
          <a:p>
            <a:r>
              <a:rPr lang="en-US" dirty="0" smtClean="0"/>
              <a:t>F1: Minimize:  </a:t>
            </a:r>
          </a:p>
          <a:p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parameters </a:t>
            </a:r>
            <a:r>
              <a:rPr lang="en-US" dirty="0" smtClean="0"/>
              <a:t>(x1, x2, x3, x4, x5)</a:t>
            </a:r>
            <a:endParaRPr lang="en-US" dirty="0"/>
          </a:p>
          <a:p>
            <a:pPr lvl="1"/>
            <a:r>
              <a:rPr lang="en-US" dirty="0"/>
              <a:t>Encode </a:t>
            </a:r>
            <a:r>
              <a:rPr lang="en-US" dirty="0" smtClean="0"/>
              <a:t>x1, </a:t>
            </a:r>
            <a:r>
              <a:rPr lang="en-US" dirty="0"/>
              <a:t>encode </a:t>
            </a:r>
            <a:r>
              <a:rPr lang="en-US" dirty="0" smtClean="0"/>
              <a:t>x2, </a:t>
            </a:r>
            <a:r>
              <a:rPr lang="en-US" dirty="0"/>
              <a:t>encode </a:t>
            </a:r>
            <a:r>
              <a:rPr lang="en-US" dirty="0" smtClean="0"/>
              <a:t>x3, </a:t>
            </a:r>
            <a:r>
              <a:rPr lang="en-US" dirty="0"/>
              <a:t>… concatenate encodings to build chromosome </a:t>
            </a:r>
          </a:p>
          <a:p>
            <a:endParaRPr lang="en-US" dirty="0" smtClean="0"/>
          </a:p>
          <a:p>
            <a:r>
              <a:rPr lang="en-US" dirty="0" smtClean="0"/>
              <a:t>F2: Minimize: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now for something completely different: </a:t>
            </a:r>
            <a:r>
              <a:rPr lang="en-US" dirty="0" err="1" smtClean="0">
                <a:hlinkClick r:id="rId2"/>
              </a:rPr>
              <a:t>Floorplanning</a:t>
            </a:r>
            <a:endParaRPr lang="en-US" dirty="0"/>
          </a:p>
        </p:txBody>
      </p:sp>
      <p:pic>
        <p:nvPicPr>
          <p:cNvPr id="1028" name="Picture 4" descr="http://www.geatbx.com/docu/fcnindex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48995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atbx.com/docu/fcnindex-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" y="3962400"/>
            <a:ext cx="535092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5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7400-336D-49CD-890E-FAA43E2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Next Presentation</a:t>
            </a:r>
            <a:r>
              <a:rPr lang="en-US" dirty="0"/>
              <a:t> (Week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2F06A-79CA-4FF1-B475-DF024389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4E-6F52-487D-A33D-56827D0A22AF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192521" name="Picture 9" descr="de-7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2276475" cy="134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25" name="Picture 13" descr="de-74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2286000" cy="136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parity checker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0" y="2667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Search for circuit that performs parity checking</a:t>
            </a: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5105400" y="1219200"/>
            <a:ext cx="3810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Parity: if even number of 1s in input correct output is 0, else output is 1</a:t>
            </a:r>
          </a:p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Important for computer memory and data communication chips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0" y="3657600"/>
            <a:ext cx="861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What is the genotype? – selected, crossed over and mutated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A circuit is the phenotype – evaluated for fitness</a:t>
            </a:r>
            <a:r>
              <a:rPr lang="en-US" altLang="en-US" b="1">
                <a:solidFill>
                  <a:schemeClr val="accent2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How do you construct a phenotype from a genotype to evaluate?</a:t>
            </a:r>
          </a:p>
        </p:txBody>
      </p:sp>
    </p:spTree>
    <p:extLst>
      <p:ext uri="{BB962C8B-B14F-4D97-AF65-F5344CB8AC3E}">
        <p14:creationId xmlns:p14="http://schemas.microsoft.com/office/powerpoint/2010/main" val="324824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7221-A231-47B3-B6F6-9958C74DEE2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genotype?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609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1219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1828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2" name="Rectangle 26"/>
          <p:cNvSpPr>
            <a:spLocks noChangeArrowheads="1"/>
          </p:cNvSpPr>
          <p:nvPr/>
        </p:nvSpPr>
        <p:spPr bwMode="auto">
          <a:xfrm>
            <a:off x="2438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3048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4" name="Rectangle 28"/>
          <p:cNvSpPr>
            <a:spLocks noChangeArrowheads="1"/>
          </p:cNvSpPr>
          <p:nvPr/>
        </p:nvSpPr>
        <p:spPr bwMode="auto">
          <a:xfrm>
            <a:off x="4419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5029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6" name="Rectangle 30"/>
          <p:cNvSpPr>
            <a:spLocks noChangeArrowheads="1"/>
          </p:cNvSpPr>
          <p:nvPr/>
        </p:nvSpPr>
        <p:spPr bwMode="auto">
          <a:xfrm>
            <a:off x="5638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7" name="Rectangle 31"/>
          <p:cNvSpPr>
            <a:spLocks noChangeArrowheads="1"/>
          </p:cNvSpPr>
          <p:nvPr/>
        </p:nvSpPr>
        <p:spPr bwMode="auto">
          <a:xfrm>
            <a:off x="6248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8" name="Rectangle 32"/>
          <p:cNvSpPr>
            <a:spLocks noChangeArrowheads="1"/>
          </p:cNvSpPr>
          <p:nvPr/>
        </p:nvSpPr>
        <p:spPr bwMode="auto">
          <a:xfrm>
            <a:off x="6858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7467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762000" y="1295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genotype is a bit string that codes for a phenotype</a:t>
            </a:r>
            <a:endParaRPr lang="en-US" altLang="en-US" sz="240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98691" name="Rectangle 35"/>
          <p:cNvSpPr>
            <a:spLocks noChangeArrowheads="1"/>
          </p:cNvSpPr>
          <p:nvPr/>
        </p:nvSpPr>
        <p:spPr bwMode="auto">
          <a:xfrm>
            <a:off x="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2" name="Rectangle 36"/>
          <p:cNvSpPr>
            <a:spLocks noChangeArrowheads="1"/>
          </p:cNvSpPr>
          <p:nvPr/>
        </p:nvSpPr>
        <p:spPr bwMode="auto">
          <a:xfrm>
            <a:off x="609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3" name="Rectangle 37"/>
          <p:cNvSpPr>
            <a:spLocks noChangeArrowheads="1"/>
          </p:cNvSpPr>
          <p:nvPr/>
        </p:nvSpPr>
        <p:spPr bwMode="auto">
          <a:xfrm>
            <a:off x="1219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1828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5" name="Rectangle 39"/>
          <p:cNvSpPr>
            <a:spLocks noChangeArrowheads="1"/>
          </p:cNvSpPr>
          <p:nvPr/>
        </p:nvSpPr>
        <p:spPr bwMode="auto">
          <a:xfrm>
            <a:off x="2438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6" name="Rectangle 40"/>
          <p:cNvSpPr>
            <a:spLocks noChangeArrowheads="1"/>
          </p:cNvSpPr>
          <p:nvPr/>
        </p:nvSpPr>
        <p:spPr bwMode="auto">
          <a:xfrm>
            <a:off x="3048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7" name="Line 41"/>
          <p:cNvSpPr>
            <a:spLocks noChangeShapeType="1"/>
          </p:cNvSpPr>
          <p:nvPr/>
        </p:nvSpPr>
        <p:spPr bwMode="auto">
          <a:xfrm>
            <a:off x="1219200" y="25908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698" name="Text Box 42"/>
          <p:cNvSpPr txBox="1">
            <a:spLocks noChangeArrowheads="1"/>
          </p:cNvSpPr>
          <p:nvPr/>
        </p:nvSpPr>
        <p:spPr bwMode="auto">
          <a:xfrm>
            <a:off x="0" y="2362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crossover point</a:t>
            </a:r>
          </a:p>
        </p:txBody>
      </p:sp>
      <p:sp>
        <p:nvSpPr>
          <p:cNvPr id="198699" name="Rectangle 43"/>
          <p:cNvSpPr>
            <a:spLocks noChangeArrowheads="1"/>
          </p:cNvSpPr>
          <p:nvPr/>
        </p:nvSpPr>
        <p:spPr bwMode="auto">
          <a:xfrm>
            <a:off x="5486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0" name="Rectangle 44"/>
          <p:cNvSpPr>
            <a:spLocks noChangeArrowheads="1"/>
          </p:cNvSpPr>
          <p:nvPr/>
        </p:nvSpPr>
        <p:spPr bwMode="auto">
          <a:xfrm>
            <a:off x="6096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1" name="Rectangle 45"/>
          <p:cNvSpPr>
            <a:spLocks noChangeArrowheads="1"/>
          </p:cNvSpPr>
          <p:nvPr/>
        </p:nvSpPr>
        <p:spPr bwMode="auto">
          <a:xfrm>
            <a:off x="6705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2" name="Rectangle 46"/>
          <p:cNvSpPr>
            <a:spLocks noChangeArrowheads="1"/>
          </p:cNvSpPr>
          <p:nvPr/>
        </p:nvSpPr>
        <p:spPr bwMode="auto">
          <a:xfrm>
            <a:off x="7315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3" name="Rectangle 47"/>
          <p:cNvSpPr>
            <a:spLocks noChangeArrowheads="1"/>
          </p:cNvSpPr>
          <p:nvPr/>
        </p:nvSpPr>
        <p:spPr bwMode="auto">
          <a:xfrm>
            <a:off x="7924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4" name="Rectangle 48"/>
          <p:cNvSpPr>
            <a:spLocks noChangeArrowheads="1"/>
          </p:cNvSpPr>
          <p:nvPr/>
        </p:nvSpPr>
        <p:spPr bwMode="auto">
          <a:xfrm>
            <a:off x="8534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5" name="Rectangle 49"/>
          <p:cNvSpPr>
            <a:spLocks noChangeArrowheads="1"/>
          </p:cNvSpPr>
          <p:nvPr/>
        </p:nvSpPr>
        <p:spPr bwMode="auto">
          <a:xfrm>
            <a:off x="5486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6" name="Rectangle 50"/>
          <p:cNvSpPr>
            <a:spLocks noChangeArrowheads="1"/>
          </p:cNvSpPr>
          <p:nvPr/>
        </p:nvSpPr>
        <p:spPr bwMode="auto">
          <a:xfrm>
            <a:off x="6096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7" name="Rectangle 51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8" name="Rectangle 52"/>
          <p:cNvSpPr>
            <a:spLocks noChangeArrowheads="1"/>
          </p:cNvSpPr>
          <p:nvPr/>
        </p:nvSpPr>
        <p:spPr bwMode="auto">
          <a:xfrm>
            <a:off x="7315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9" name="Rectangle 53"/>
          <p:cNvSpPr>
            <a:spLocks noChangeArrowheads="1"/>
          </p:cNvSpPr>
          <p:nvPr/>
        </p:nvSpPr>
        <p:spPr bwMode="auto">
          <a:xfrm>
            <a:off x="7924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0" name="Rectangle 54"/>
          <p:cNvSpPr>
            <a:spLocks noChangeArrowheads="1"/>
          </p:cNvSpPr>
          <p:nvPr/>
        </p:nvSpPr>
        <p:spPr bwMode="auto">
          <a:xfrm>
            <a:off x="8534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37338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Crossover</a:t>
            </a:r>
          </a:p>
        </p:txBody>
      </p:sp>
      <p:sp>
        <p:nvSpPr>
          <p:cNvPr id="198713" name="Text Box 57"/>
          <p:cNvSpPr txBox="1">
            <a:spLocks noChangeArrowheads="1"/>
          </p:cNvSpPr>
          <p:nvPr/>
        </p:nvSpPr>
        <p:spPr bwMode="auto">
          <a:xfrm>
            <a:off x="1219200" y="3352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Parents</a:t>
            </a:r>
          </a:p>
        </p:txBody>
      </p:sp>
      <p:sp>
        <p:nvSpPr>
          <p:cNvPr id="198714" name="Text Box 58"/>
          <p:cNvSpPr txBox="1">
            <a:spLocks noChangeArrowheads="1"/>
          </p:cNvSpPr>
          <p:nvPr/>
        </p:nvSpPr>
        <p:spPr bwMode="auto">
          <a:xfrm>
            <a:off x="62484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Offspring</a:t>
            </a:r>
          </a:p>
        </p:txBody>
      </p:sp>
      <p:sp>
        <p:nvSpPr>
          <p:cNvPr id="198715" name="Rectangle 59"/>
          <p:cNvSpPr>
            <a:spLocks noChangeArrowheads="1"/>
          </p:cNvSpPr>
          <p:nvPr/>
        </p:nvSpPr>
        <p:spPr bwMode="auto">
          <a:xfrm>
            <a:off x="762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6" name="Rectangle 60"/>
          <p:cNvSpPr>
            <a:spLocks noChangeArrowheads="1"/>
          </p:cNvSpPr>
          <p:nvPr/>
        </p:nvSpPr>
        <p:spPr bwMode="auto">
          <a:xfrm>
            <a:off x="1371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7" name="Rectangle 61"/>
          <p:cNvSpPr>
            <a:spLocks noChangeArrowheads="1"/>
          </p:cNvSpPr>
          <p:nvPr/>
        </p:nvSpPr>
        <p:spPr bwMode="auto">
          <a:xfrm>
            <a:off x="1981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8" name="Rectangle 62"/>
          <p:cNvSpPr>
            <a:spLocks noChangeArrowheads="1"/>
          </p:cNvSpPr>
          <p:nvPr/>
        </p:nvSpPr>
        <p:spPr bwMode="auto">
          <a:xfrm>
            <a:off x="2590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9" name="Rectangle 63"/>
          <p:cNvSpPr>
            <a:spLocks noChangeArrowheads="1"/>
          </p:cNvSpPr>
          <p:nvPr/>
        </p:nvSpPr>
        <p:spPr bwMode="auto">
          <a:xfrm>
            <a:off x="3200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0" name="Rectangle 64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1" name="Rectangle 65"/>
          <p:cNvSpPr>
            <a:spLocks noChangeArrowheads="1"/>
          </p:cNvSpPr>
          <p:nvPr/>
        </p:nvSpPr>
        <p:spPr bwMode="auto">
          <a:xfrm>
            <a:off x="38862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2" name="Rectangle 66"/>
          <p:cNvSpPr>
            <a:spLocks noChangeArrowheads="1"/>
          </p:cNvSpPr>
          <p:nvPr/>
        </p:nvSpPr>
        <p:spPr bwMode="auto">
          <a:xfrm>
            <a:off x="44958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3" name="Rectangle 67"/>
          <p:cNvSpPr>
            <a:spLocks noChangeArrowheads="1"/>
          </p:cNvSpPr>
          <p:nvPr/>
        </p:nvSpPr>
        <p:spPr bwMode="auto">
          <a:xfrm>
            <a:off x="51054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4" name="Rectangle 68"/>
          <p:cNvSpPr>
            <a:spLocks noChangeArrowheads="1"/>
          </p:cNvSpPr>
          <p:nvPr/>
        </p:nvSpPr>
        <p:spPr bwMode="auto">
          <a:xfrm>
            <a:off x="5715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5" name="Rectangle 69"/>
          <p:cNvSpPr>
            <a:spLocks noChangeArrowheads="1"/>
          </p:cNvSpPr>
          <p:nvPr/>
        </p:nvSpPr>
        <p:spPr bwMode="auto">
          <a:xfrm>
            <a:off x="2667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6" name="Rectangle 70"/>
          <p:cNvSpPr>
            <a:spLocks noChangeArrowheads="1"/>
          </p:cNvSpPr>
          <p:nvPr/>
        </p:nvSpPr>
        <p:spPr bwMode="auto">
          <a:xfrm>
            <a:off x="32766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7" name="Rectangle 71"/>
          <p:cNvSpPr>
            <a:spLocks noChangeArrowheads="1"/>
          </p:cNvSpPr>
          <p:nvPr/>
        </p:nvSpPr>
        <p:spPr bwMode="auto">
          <a:xfrm>
            <a:off x="38862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8" name="Rectangle 72"/>
          <p:cNvSpPr>
            <a:spLocks noChangeArrowheads="1"/>
          </p:cNvSpPr>
          <p:nvPr/>
        </p:nvSpPr>
        <p:spPr bwMode="auto">
          <a:xfrm>
            <a:off x="44958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9" name="Rectangle 73"/>
          <p:cNvSpPr>
            <a:spLocks noChangeArrowheads="1"/>
          </p:cNvSpPr>
          <p:nvPr/>
        </p:nvSpPr>
        <p:spPr bwMode="auto">
          <a:xfrm>
            <a:off x="51054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30" name="Rectangle 74"/>
          <p:cNvSpPr>
            <a:spLocks noChangeArrowheads="1"/>
          </p:cNvSpPr>
          <p:nvPr/>
        </p:nvSpPr>
        <p:spPr bwMode="auto">
          <a:xfrm>
            <a:off x="5715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1" name="Rectangle 75"/>
          <p:cNvSpPr>
            <a:spLocks noChangeArrowheads="1"/>
          </p:cNvSpPr>
          <p:nvPr/>
        </p:nvSpPr>
        <p:spPr bwMode="auto">
          <a:xfrm>
            <a:off x="2667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2" name="Rectangle 76"/>
          <p:cNvSpPr>
            <a:spLocks noChangeArrowheads="1"/>
          </p:cNvSpPr>
          <p:nvPr/>
        </p:nvSpPr>
        <p:spPr bwMode="auto">
          <a:xfrm>
            <a:off x="32766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3" name="Line 77"/>
          <p:cNvSpPr>
            <a:spLocks noChangeShapeType="1"/>
          </p:cNvSpPr>
          <p:nvPr/>
        </p:nvSpPr>
        <p:spPr bwMode="auto">
          <a:xfrm>
            <a:off x="5410200" y="5410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734" name="Text Box 78"/>
          <p:cNvSpPr txBox="1">
            <a:spLocks noChangeArrowheads="1"/>
          </p:cNvSpPr>
          <p:nvPr/>
        </p:nvSpPr>
        <p:spPr bwMode="auto">
          <a:xfrm>
            <a:off x="3581400" y="4419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Mutation</a:t>
            </a:r>
          </a:p>
        </p:txBody>
      </p:sp>
      <p:sp>
        <p:nvSpPr>
          <p:cNvPr id="198735" name="Text Box 79"/>
          <p:cNvSpPr txBox="1">
            <a:spLocks noChangeArrowheads="1"/>
          </p:cNvSpPr>
          <p:nvPr/>
        </p:nvSpPr>
        <p:spPr bwMode="auto">
          <a:xfrm>
            <a:off x="2590800" y="55626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mutation point</a:t>
            </a:r>
          </a:p>
        </p:txBody>
      </p:sp>
    </p:spTree>
    <p:extLst>
      <p:ext uri="{BB962C8B-B14F-4D97-AF65-F5344CB8AC3E}">
        <p14:creationId xmlns:p14="http://schemas.microsoft.com/office/powerpoint/2010/main" val="312698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89ED-5913-4210-BC03-20C5B0D6952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200784" name="Rectangle 80"/>
          <p:cNvSpPr>
            <a:spLocks noChangeArrowheads="1"/>
          </p:cNvSpPr>
          <p:nvPr/>
        </p:nvSpPr>
        <p:spPr bwMode="auto">
          <a:xfrm>
            <a:off x="17526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5" name="Rectangle 81"/>
          <p:cNvSpPr>
            <a:spLocks noChangeArrowheads="1"/>
          </p:cNvSpPr>
          <p:nvPr/>
        </p:nvSpPr>
        <p:spPr bwMode="auto">
          <a:xfrm>
            <a:off x="26670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6" name="Rectangle 82"/>
          <p:cNvSpPr>
            <a:spLocks noChangeArrowheads="1"/>
          </p:cNvSpPr>
          <p:nvPr/>
        </p:nvSpPr>
        <p:spPr bwMode="auto">
          <a:xfrm>
            <a:off x="35814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7" name="Rectangle 83"/>
          <p:cNvSpPr>
            <a:spLocks noChangeArrowheads="1"/>
          </p:cNvSpPr>
          <p:nvPr/>
        </p:nvSpPr>
        <p:spPr bwMode="auto">
          <a:xfrm>
            <a:off x="44958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8" name="Rectangle 84"/>
          <p:cNvSpPr>
            <a:spLocks noChangeArrowheads="1"/>
          </p:cNvSpPr>
          <p:nvPr/>
        </p:nvSpPr>
        <p:spPr bwMode="auto">
          <a:xfrm>
            <a:off x="54102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9" name="Rectangle 85"/>
          <p:cNvSpPr>
            <a:spLocks noChangeArrowheads="1"/>
          </p:cNvSpPr>
          <p:nvPr/>
        </p:nvSpPr>
        <p:spPr bwMode="auto">
          <a:xfrm>
            <a:off x="17526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0" name="Rectangle 86"/>
          <p:cNvSpPr>
            <a:spLocks noChangeArrowheads="1"/>
          </p:cNvSpPr>
          <p:nvPr/>
        </p:nvSpPr>
        <p:spPr bwMode="auto">
          <a:xfrm>
            <a:off x="26670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1" name="Rectangle 87"/>
          <p:cNvSpPr>
            <a:spLocks noChangeArrowheads="1"/>
          </p:cNvSpPr>
          <p:nvPr/>
        </p:nvSpPr>
        <p:spPr bwMode="auto">
          <a:xfrm>
            <a:off x="35814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2" name="Rectangle 88"/>
          <p:cNvSpPr>
            <a:spLocks noChangeArrowheads="1"/>
          </p:cNvSpPr>
          <p:nvPr/>
        </p:nvSpPr>
        <p:spPr bwMode="auto">
          <a:xfrm>
            <a:off x="44958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3" name="Rectangle 89"/>
          <p:cNvSpPr>
            <a:spLocks noChangeArrowheads="1"/>
          </p:cNvSpPr>
          <p:nvPr/>
        </p:nvSpPr>
        <p:spPr bwMode="auto">
          <a:xfrm>
            <a:off x="54102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4" name="Rectangle 90"/>
          <p:cNvSpPr>
            <a:spLocks noChangeArrowheads="1"/>
          </p:cNvSpPr>
          <p:nvPr/>
        </p:nvSpPr>
        <p:spPr bwMode="auto">
          <a:xfrm>
            <a:off x="17526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5" name="Rectangle 91"/>
          <p:cNvSpPr>
            <a:spLocks noChangeArrowheads="1"/>
          </p:cNvSpPr>
          <p:nvPr/>
        </p:nvSpPr>
        <p:spPr bwMode="auto">
          <a:xfrm>
            <a:off x="26670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35814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7" name="Rectangle 93"/>
          <p:cNvSpPr>
            <a:spLocks noChangeArrowheads="1"/>
          </p:cNvSpPr>
          <p:nvPr/>
        </p:nvSpPr>
        <p:spPr bwMode="auto">
          <a:xfrm>
            <a:off x="44958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8" name="Rectangle 94"/>
          <p:cNvSpPr>
            <a:spLocks noChangeArrowheads="1"/>
          </p:cNvSpPr>
          <p:nvPr/>
        </p:nvSpPr>
        <p:spPr bwMode="auto">
          <a:xfrm>
            <a:off x="54102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9" name="Rectangle 95"/>
          <p:cNvSpPr>
            <a:spLocks noChangeArrowheads="1"/>
          </p:cNvSpPr>
          <p:nvPr/>
        </p:nvSpPr>
        <p:spPr bwMode="auto">
          <a:xfrm>
            <a:off x="17526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0" name="Rectangle 96"/>
          <p:cNvSpPr>
            <a:spLocks noChangeArrowheads="1"/>
          </p:cNvSpPr>
          <p:nvPr/>
        </p:nvSpPr>
        <p:spPr bwMode="auto">
          <a:xfrm>
            <a:off x="26670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1" name="Rectangle 97"/>
          <p:cNvSpPr>
            <a:spLocks noChangeArrowheads="1"/>
          </p:cNvSpPr>
          <p:nvPr/>
        </p:nvSpPr>
        <p:spPr bwMode="auto">
          <a:xfrm>
            <a:off x="35814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2" name="Rectangle 98"/>
          <p:cNvSpPr>
            <a:spLocks noChangeArrowheads="1"/>
          </p:cNvSpPr>
          <p:nvPr/>
        </p:nvSpPr>
        <p:spPr bwMode="auto">
          <a:xfrm>
            <a:off x="44958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3" name="Rectangle 99"/>
          <p:cNvSpPr>
            <a:spLocks noChangeArrowheads="1"/>
          </p:cNvSpPr>
          <p:nvPr/>
        </p:nvSpPr>
        <p:spPr bwMode="auto">
          <a:xfrm>
            <a:off x="54102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4" name="Rectangle 100"/>
          <p:cNvSpPr>
            <a:spLocks noChangeArrowheads="1"/>
          </p:cNvSpPr>
          <p:nvPr/>
        </p:nvSpPr>
        <p:spPr bwMode="auto">
          <a:xfrm>
            <a:off x="17526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5" name="Rectangle 101"/>
          <p:cNvSpPr>
            <a:spLocks noChangeArrowheads="1"/>
          </p:cNvSpPr>
          <p:nvPr/>
        </p:nvSpPr>
        <p:spPr bwMode="auto">
          <a:xfrm>
            <a:off x="26670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6" name="Rectangle 102"/>
          <p:cNvSpPr>
            <a:spLocks noChangeArrowheads="1"/>
          </p:cNvSpPr>
          <p:nvPr/>
        </p:nvSpPr>
        <p:spPr bwMode="auto">
          <a:xfrm>
            <a:off x="35814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" name="Rectangle 103"/>
          <p:cNvSpPr>
            <a:spLocks noChangeArrowheads="1"/>
          </p:cNvSpPr>
          <p:nvPr/>
        </p:nvSpPr>
        <p:spPr bwMode="auto">
          <a:xfrm>
            <a:off x="44958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" name="Rectangle 104"/>
          <p:cNvSpPr>
            <a:spLocks noChangeArrowheads="1"/>
          </p:cNvSpPr>
          <p:nvPr/>
        </p:nvSpPr>
        <p:spPr bwMode="auto">
          <a:xfrm>
            <a:off x="54102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" name="Text Box 105"/>
          <p:cNvSpPr txBox="1">
            <a:spLocks noChangeArrowheads="1"/>
          </p:cNvSpPr>
          <p:nvPr/>
        </p:nvSpPr>
        <p:spPr bwMode="auto">
          <a:xfrm>
            <a:off x="381000" y="1295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circuit is made of logic gates. Receives input from the 1</a:t>
            </a:r>
            <a:r>
              <a:rPr lang="en-US" altLang="en-US" sz="2400" baseline="30000">
                <a:solidFill>
                  <a:schemeClr val="accent2"/>
                </a:solidFill>
                <a:latin typeface="Arial" charset="0"/>
              </a:rPr>
              <a:t>st</a:t>
            </a: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 column and we check output at last column.  </a:t>
            </a:r>
          </a:p>
        </p:txBody>
      </p:sp>
      <p:sp>
        <p:nvSpPr>
          <p:cNvPr id="200810" name="Text Box 106"/>
          <p:cNvSpPr txBox="1">
            <a:spLocks noChangeArrowheads="1"/>
          </p:cNvSpPr>
          <p:nvPr/>
        </p:nvSpPr>
        <p:spPr bwMode="auto">
          <a:xfrm>
            <a:off x="1752600" y="2133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00811" name="Text Box 107"/>
          <p:cNvSpPr txBox="1">
            <a:spLocks noChangeArrowheads="1"/>
          </p:cNvSpPr>
          <p:nvPr/>
        </p:nvSpPr>
        <p:spPr bwMode="auto">
          <a:xfrm>
            <a:off x="26670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200812" name="Text Box 108"/>
          <p:cNvSpPr txBox="1">
            <a:spLocks noChangeArrowheads="1"/>
          </p:cNvSpPr>
          <p:nvPr/>
        </p:nvSpPr>
        <p:spPr bwMode="auto">
          <a:xfrm>
            <a:off x="35814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0813" name="Text Box 109"/>
          <p:cNvSpPr txBox="1">
            <a:spLocks noChangeArrowheads="1"/>
          </p:cNvSpPr>
          <p:nvPr/>
        </p:nvSpPr>
        <p:spPr bwMode="auto">
          <a:xfrm>
            <a:off x="44958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16</a:t>
            </a:r>
          </a:p>
        </p:txBody>
      </p:sp>
      <p:sp>
        <p:nvSpPr>
          <p:cNvPr id="200814" name="Text Box 110"/>
          <p:cNvSpPr txBox="1">
            <a:spLocks noChangeArrowheads="1"/>
          </p:cNvSpPr>
          <p:nvPr/>
        </p:nvSpPr>
        <p:spPr bwMode="auto">
          <a:xfrm>
            <a:off x="54102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21</a:t>
            </a:r>
          </a:p>
        </p:txBody>
      </p:sp>
      <p:sp>
        <p:nvSpPr>
          <p:cNvPr id="200815" name="Text Box 111"/>
          <p:cNvSpPr txBox="1">
            <a:spLocks noChangeArrowheads="1"/>
          </p:cNvSpPr>
          <p:nvPr/>
        </p:nvSpPr>
        <p:spPr bwMode="auto">
          <a:xfrm>
            <a:off x="17526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26</a:t>
            </a:r>
          </a:p>
        </p:txBody>
      </p:sp>
      <p:sp>
        <p:nvSpPr>
          <p:cNvPr id="200816" name="Text Box 112"/>
          <p:cNvSpPr txBox="1">
            <a:spLocks noChangeArrowheads="1"/>
          </p:cNvSpPr>
          <p:nvPr/>
        </p:nvSpPr>
        <p:spPr bwMode="auto">
          <a:xfrm>
            <a:off x="26670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31</a:t>
            </a:r>
          </a:p>
        </p:txBody>
      </p:sp>
      <p:sp>
        <p:nvSpPr>
          <p:cNvPr id="200819" name="Oval 115"/>
          <p:cNvSpPr>
            <a:spLocks noChangeArrowheads="1"/>
          </p:cNvSpPr>
          <p:nvPr/>
        </p:nvSpPr>
        <p:spPr bwMode="auto">
          <a:xfrm>
            <a:off x="533400" y="23622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" name="Oval 116"/>
          <p:cNvSpPr>
            <a:spLocks noChangeArrowheads="1"/>
          </p:cNvSpPr>
          <p:nvPr/>
        </p:nvSpPr>
        <p:spPr bwMode="auto">
          <a:xfrm>
            <a:off x="533400" y="3048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" name="Oval 117"/>
          <p:cNvSpPr>
            <a:spLocks noChangeArrowheads="1"/>
          </p:cNvSpPr>
          <p:nvPr/>
        </p:nvSpPr>
        <p:spPr bwMode="auto">
          <a:xfrm>
            <a:off x="533400" y="3810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" name="Oval 118"/>
          <p:cNvSpPr>
            <a:spLocks noChangeArrowheads="1"/>
          </p:cNvSpPr>
          <p:nvPr/>
        </p:nvSpPr>
        <p:spPr bwMode="auto">
          <a:xfrm>
            <a:off x="533400" y="4572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" name="Oval 119"/>
          <p:cNvSpPr>
            <a:spLocks noChangeArrowheads="1"/>
          </p:cNvSpPr>
          <p:nvPr/>
        </p:nvSpPr>
        <p:spPr bwMode="auto">
          <a:xfrm>
            <a:off x="533400" y="5334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" name="Line 120"/>
          <p:cNvSpPr>
            <a:spLocks noChangeShapeType="1"/>
          </p:cNvSpPr>
          <p:nvPr/>
        </p:nvSpPr>
        <p:spPr bwMode="auto">
          <a:xfrm>
            <a:off x="762000" y="2438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5" name="AutoShape 121"/>
          <p:cNvCxnSpPr>
            <a:cxnSpLocks noChangeShapeType="1"/>
            <a:stCxn id="200820" idx="6"/>
          </p:cNvCxnSpPr>
          <p:nvPr/>
        </p:nvCxnSpPr>
        <p:spPr bwMode="auto">
          <a:xfrm flipV="1">
            <a:off x="774700" y="2667000"/>
            <a:ext cx="901700" cy="4572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6" name="Line 122"/>
          <p:cNvSpPr>
            <a:spLocks noChangeShapeType="1"/>
          </p:cNvSpPr>
          <p:nvPr/>
        </p:nvSpPr>
        <p:spPr bwMode="auto">
          <a:xfrm>
            <a:off x="762000" y="3124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7" name="AutoShape 123"/>
          <p:cNvCxnSpPr>
            <a:cxnSpLocks noChangeShapeType="1"/>
            <a:stCxn id="200821" idx="6"/>
          </p:cNvCxnSpPr>
          <p:nvPr/>
        </p:nvCxnSpPr>
        <p:spPr bwMode="auto">
          <a:xfrm flipV="1">
            <a:off x="774700" y="3352800"/>
            <a:ext cx="901700" cy="5334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8" name="Line 124"/>
          <p:cNvSpPr>
            <a:spLocks noChangeShapeType="1"/>
          </p:cNvSpPr>
          <p:nvPr/>
        </p:nvSpPr>
        <p:spPr bwMode="auto">
          <a:xfrm>
            <a:off x="762000" y="3886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9" name="AutoShape 125"/>
          <p:cNvCxnSpPr>
            <a:cxnSpLocks noChangeShapeType="1"/>
            <a:stCxn id="200826" idx="0"/>
          </p:cNvCxnSpPr>
          <p:nvPr/>
        </p:nvCxnSpPr>
        <p:spPr bwMode="auto">
          <a:xfrm rot="5400000" flipV="1">
            <a:off x="717550" y="3155950"/>
            <a:ext cx="1003300" cy="914400"/>
          </a:xfrm>
          <a:prstGeom prst="bentConnector5">
            <a:avLst>
              <a:gd name="adj1" fmla="val 41769"/>
              <a:gd name="adj2" fmla="val 25000"/>
              <a:gd name="adj3" fmla="val 102528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0" name="Line 126"/>
          <p:cNvSpPr>
            <a:spLocks noChangeShapeType="1"/>
          </p:cNvSpPr>
          <p:nvPr/>
        </p:nvSpPr>
        <p:spPr bwMode="auto">
          <a:xfrm>
            <a:off x="762000" y="4648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31" name="Line 127"/>
          <p:cNvSpPr>
            <a:spLocks noChangeShapeType="1"/>
          </p:cNvSpPr>
          <p:nvPr/>
        </p:nvSpPr>
        <p:spPr bwMode="auto">
          <a:xfrm>
            <a:off x="762000" y="5410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32" name="AutoShape 128"/>
          <p:cNvCxnSpPr>
            <a:cxnSpLocks noChangeShapeType="1"/>
            <a:stCxn id="200821" idx="6"/>
          </p:cNvCxnSpPr>
          <p:nvPr/>
        </p:nvCxnSpPr>
        <p:spPr bwMode="auto">
          <a:xfrm>
            <a:off x="774700" y="3886200"/>
            <a:ext cx="901700" cy="533400"/>
          </a:xfrm>
          <a:prstGeom prst="bentConnector3">
            <a:avLst>
              <a:gd name="adj1" fmla="val -1407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833" name="AutoShape 129"/>
          <p:cNvCxnSpPr>
            <a:cxnSpLocks noChangeShapeType="1"/>
            <a:stCxn id="200822" idx="7"/>
          </p:cNvCxnSpPr>
          <p:nvPr/>
        </p:nvCxnSpPr>
        <p:spPr bwMode="auto">
          <a:xfrm rot="5400000" flipV="1">
            <a:off x="978694" y="4331494"/>
            <a:ext cx="523875" cy="1023937"/>
          </a:xfrm>
          <a:prstGeom prst="bentConnector4">
            <a:avLst>
              <a:gd name="adj1" fmla="val 100301"/>
              <a:gd name="adj2" fmla="val 51630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4" name="Rectangle 130"/>
          <p:cNvSpPr>
            <a:spLocks noChangeArrowheads="1"/>
          </p:cNvSpPr>
          <p:nvPr/>
        </p:nvSpPr>
        <p:spPr bwMode="auto">
          <a:xfrm>
            <a:off x="17526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" name="Rectangle 131"/>
          <p:cNvSpPr>
            <a:spLocks noChangeArrowheads="1"/>
          </p:cNvSpPr>
          <p:nvPr/>
        </p:nvSpPr>
        <p:spPr bwMode="auto">
          <a:xfrm>
            <a:off x="26670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" name="Rectangle 132"/>
          <p:cNvSpPr>
            <a:spLocks noChangeArrowheads="1"/>
          </p:cNvSpPr>
          <p:nvPr/>
        </p:nvSpPr>
        <p:spPr bwMode="auto">
          <a:xfrm>
            <a:off x="35814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" name="Rectangle 133"/>
          <p:cNvSpPr>
            <a:spLocks noChangeArrowheads="1"/>
          </p:cNvSpPr>
          <p:nvPr/>
        </p:nvSpPr>
        <p:spPr bwMode="auto">
          <a:xfrm>
            <a:off x="44958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" name="Rectangle 134"/>
          <p:cNvSpPr>
            <a:spLocks noChangeArrowheads="1"/>
          </p:cNvSpPr>
          <p:nvPr/>
        </p:nvSpPr>
        <p:spPr bwMode="auto">
          <a:xfrm>
            <a:off x="54102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" name="Oval 135"/>
          <p:cNvSpPr>
            <a:spLocks noChangeArrowheads="1"/>
          </p:cNvSpPr>
          <p:nvPr/>
        </p:nvSpPr>
        <p:spPr bwMode="auto">
          <a:xfrm>
            <a:off x="533400" y="60198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" name="Line 136"/>
          <p:cNvSpPr>
            <a:spLocks noChangeShapeType="1"/>
          </p:cNvSpPr>
          <p:nvPr/>
        </p:nvSpPr>
        <p:spPr bwMode="auto">
          <a:xfrm>
            <a:off x="7620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41" name="AutoShape 137"/>
          <p:cNvCxnSpPr>
            <a:cxnSpLocks noChangeShapeType="1"/>
            <a:stCxn id="200823" idx="6"/>
          </p:cNvCxnSpPr>
          <p:nvPr/>
        </p:nvCxnSpPr>
        <p:spPr bwMode="auto">
          <a:xfrm>
            <a:off x="774700" y="5410200"/>
            <a:ext cx="901700" cy="3810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86400" y="5638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146</a:t>
            </a:r>
          </a:p>
        </p:txBody>
      </p:sp>
      <p:sp>
        <p:nvSpPr>
          <p:cNvPr id="200845" name="Line 141"/>
          <p:cNvSpPr>
            <a:spLocks noChangeShapeType="1"/>
          </p:cNvSpPr>
          <p:nvPr/>
        </p:nvSpPr>
        <p:spPr bwMode="auto">
          <a:xfrm>
            <a:off x="6324600" y="2438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6553200" y="3886200"/>
            <a:ext cx="1905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Each group of five bits codes for one of 16 possible gates and the location of second input</a:t>
            </a:r>
          </a:p>
        </p:txBody>
      </p:sp>
    </p:spTree>
    <p:extLst>
      <p:ext uri="{BB962C8B-B14F-4D97-AF65-F5344CB8AC3E}">
        <p14:creationId xmlns:p14="http://schemas.microsoft.com/office/powerpoint/2010/main" val="98879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5F8A-AD50-4CD5-8DD7-F4B7EA419E2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657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4267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4876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7315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7924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8534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19" name="Rectangle 39"/>
          <p:cNvSpPr>
            <a:spLocks noChangeArrowheads="1"/>
          </p:cNvSpPr>
          <p:nvPr/>
        </p:nvSpPr>
        <p:spPr bwMode="auto">
          <a:xfrm>
            <a:off x="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0" name="Rectangle 40"/>
          <p:cNvSpPr>
            <a:spLocks noChangeArrowheads="1"/>
          </p:cNvSpPr>
          <p:nvPr/>
        </p:nvSpPr>
        <p:spPr bwMode="auto">
          <a:xfrm>
            <a:off x="609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1219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2" name="Rectangle 42"/>
          <p:cNvSpPr>
            <a:spLocks noChangeArrowheads="1"/>
          </p:cNvSpPr>
          <p:nvPr/>
        </p:nvSpPr>
        <p:spPr bwMode="auto">
          <a:xfrm>
            <a:off x="1828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3" name="Rectangle 43"/>
          <p:cNvSpPr>
            <a:spLocks noChangeArrowheads="1"/>
          </p:cNvSpPr>
          <p:nvPr/>
        </p:nvSpPr>
        <p:spPr bwMode="auto">
          <a:xfrm>
            <a:off x="2438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4" name="Rectangle 44"/>
          <p:cNvSpPr>
            <a:spLocks noChangeArrowheads="1"/>
          </p:cNvSpPr>
          <p:nvPr/>
        </p:nvSpPr>
        <p:spPr bwMode="auto">
          <a:xfrm>
            <a:off x="30480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0" name="Oval 60"/>
          <p:cNvSpPr>
            <a:spLocks noChangeArrowheads="1"/>
          </p:cNvSpPr>
          <p:nvPr/>
        </p:nvSpPr>
        <p:spPr bwMode="auto">
          <a:xfrm>
            <a:off x="57150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61722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2" name="Oval 62"/>
          <p:cNvSpPr>
            <a:spLocks noChangeArrowheads="1"/>
          </p:cNvSpPr>
          <p:nvPr/>
        </p:nvSpPr>
        <p:spPr bwMode="auto">
          <a:xfrm>
            <a:off x="67056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3" name="Text Box 63"/>
          <p:cNvSpPr txBox="1">
            <a:spLocks noChangeArrowheads="1"/>
          </p:cNvSpPr>
          <p:nvPr/>
        </p:nvSpPr>
        <p:spPr bwMode="auto">
          <a:xfrm>
            <a:off x="5105400" y="1143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charset="0"/>
              </a:rPr>
              <a:t>150 length binary string</a:t>
            </a:r>
          </a:p>
        </p:txBody>
      </p:sp>
      <p:sp>
        <p:nvSpPr>
          <p:cNvPr id="199744" name="Rectangle 64"/>
          <p:cNvSpPr>
            <a:spLocks noChangeArrowheads="1"/>
          </p:cNvSpPr>
          <p:nvPr/>
        </p:nvSpPr>
        <p:spPr bwMode="auto">
          <a:xfrm>
            <a:off x="60198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5" name="Rectangle 65"/>
          <p:cNvSpPr>
            <a:spLocks noChangeArrowheads="1"/>
          </p:cNvSpPr>
          <p:nvPr/>
        </p:nvSpPr>
        <p:spPr bwMode="auto">
          <a:xfrm>
            <a:off x="9144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6" name="Rectangle 66"/>
          <p:cNvSpPr>
            <a:spLocks noChangeArrowheads="1"/>
          </p:cNvSpPr>
          <p:nvPr/>
        </p:nvSpPr>
        <p:spPr bwMode="auto">
          <a:xfrm>
            <a:off x="15240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7" name="Rectangle 67"/>
          <p:cNvSpPr>
            <a:spLocks noChangeArrowheads="1"/>
          </p:cNvSpPr>
          <p:nvPr/>
        </p:nvSpPr>
        <p:spPr bwMode="auto">
          <a:xfrm>
            <a:off x="2133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8" name="Rectangle 68"/>
          <p:cNvSpPr>
            <a:spLocks noChangeArrowheads="1"/>
          </p:cNvSpPr>
          <p:nvPr/>
        </p:nvSpPr>
        <p:spPr bwMode="auto">
          <a:xfrm>
            <a:off x="2743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5410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60198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2" name="Rectangle 72"/>
          <p:cNvSpPr>
            <a:spLocks noChangeArrowheads="1"/>
          </p:cNvSpPr>
          <p:nvPr/>
        </p:nvSpPr>
        <p:spPr bwMode="auto">
          <a:xfrm>
            <a:off x="9144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3" name="Rectangle 73"/>
          <p:cNvSpPr>
            <a:spLocks noChangeArrowheads="1"/>
          </p:cNvSpPr>
          <p:nvPr/>
        </p:nvSpPr>
        <p:spPr bwMode="auto">
          <a:xfrm>
            <a:off x="15240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4" name="Rectangle 74"/>
          <p:cNvSpPr>
            <a:spLocks noChangeArrowheads="1"/>
          </p:cNvSpPr>
          <p:nvPr/>
        </p:nvSpPr>
        <p:spPr bwMode="auto">
          <a:xfrm>
            <a:off x="2133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5" name="Rectangle 75"/>
          <p:cNvSpPr>
            <a:spLocks noChangeArrowheads="1"/>
          </p:cNvSpPr>
          <p:nvPr/>
        </p:nvSpPr>
        <p:spPr bwMode="auto">
          <a:xfrm>
            <a:off x="2743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6" name="Rectangle 76"/>
          <p:cNvSpPr>
            <a:spLocks noChangeArrowheads="1"/>
          </p:cNvSpPr>
          <p:nvPr/>
        </p:nvSpPr>
        <p:spPr bwMode="auto">
          <a:xfrm>
            <a:off x="4800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7" name="Rectangle 77"/>
          <p:cNvSpPr>
            <a:spLocks noChangeArrowheads="1"/>
          </p:cNvSpPr>
          <p:nvPr/>
        </p:nvSpPr>
        <p:spPr bwMode="auto">
          <a:xfrm>
            <a:off x="5410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8" name="Rectangle 78"/>
          <p:cNvSpPr>
            <a:spLocks noChangeArrowheads="1"/>
          </p:cNvSpPr>
          <p:nvPr/>
        </p:nvSpPr>
        <p:spPr bwMode="auto">
          <a:xfrm>
            <a:off x="60198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9" name="Rectangle 79"/>
          <p:cNvSpPr>
            <a:spLocks noChangeArrowheads="1"/>
          </p:cNvSpPr>
          <p:nvPr/>
        </p:nvSpPr>
        <p:spPr bwMode="auto">
          <a:xfrm>
            <a:off x="9144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0" name="Rectangle 80"/>
          <p:cNvSpPr>
            <a:spLocks noChangeArrowheads="1"/>
          </p:cNvSpPr>
          <p:nvPr/>
        </p:nvSpPr>
        <p:spPr bwMode="auto">
          <a:xfrm>
            <a:off x="15240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1" name="Rectangle 81"/>
          <p:cNvSpPr>
            <a:spLocks noChangeArrowheads="1"/>
          </p:cNvSpPr>
          <p:nvPr/>
        </p:nvSpPr>
        <p:spPr bwMode="auto">
          <a:xfrm>
            <a:off x="2133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2" name="Rectangle 82"/>
          <p:cNvSpPr>
            <a:spLocks noChangeArrowheads="1"/>
          </p:cNvSpPr>
          <p:nvPr/>
        </p:nvSpPr>
        <p:spPr bwMode="auto">
          <a:xfrm>
            <a:off x="2743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3" name="Rectangle 83"/>
          <p:cNvSpPr>
            <a:spLocks noChangeArrowheads="1"/>
          </p:cNvSpPr>
          <p:nvPr/>
        </p:nvSpPr>
        <p:spPr bwMode="auto">
          <a:xfrm>
            <a:off x="4800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4" name="Rectangle 84"/>
          <p:cNvSpPr>
            <a:spLocks noChangeArrowheads="1"/>
          </p:cNvSpPr>
          <p:nvPr/>
        </p:nvSpPr>
        <p:spPr bwMode="auto">
          <a:xfrm>
            <a:off x="5410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60198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9144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15240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2133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2743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4800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5410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60198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3" name="Rectangle 93"/>
          <p:cNvSpPr>
            <a:spLocks noChangeArrowheads="1"/>
          </p:cNvSpPr>
          <p:nvPr/>
        </p:nvSpPr>
        <p:spPr bwMode="auto">
          <a:xfrm>
            <a:off x="9144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4" name="Rectangle 94"/>
          <p:cNvSpPr>
            <a:spLocks noChangeArrowheads="1"/>
          </p:cNvSpPr>
          <p:nvPr/>
        </p:nvSpPr>
        <p:spPr bwMode="auto">
          <a:xfrm>
            <a:off x="15240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5" name="Rectangle 95"/>
          <p:cNvSpPr>
            <a:spLocks noChangeArrowheads="1"/>
          </p:cNvSpPr>
          <p:nvPr/>
        </p:nvSpPr>
        <p:spPr bwMode="auto">
          <a:xfrm>
            <a:off x="2133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6" name="Rectangle 96"/>
          <p:cNvSpPr>
            <a:spLocks noChangeArrowheads="1"/>
          </p:cNvSpPr>
          <p:nvPr/>
        </p:nvSpPr>
        <p:spPr bwMode="auto">
          <a:xfrm>
            <a:off x="2743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7" name="Rectangle 97"/>
          <p:cNvSpPr>
            <a:spLocks noChangeArrowheads="1"/>
          </p:cNvSpPr>
          <p:nvPr/>
        </p:nvSpPr>
        <p:spPr bwMode="auto">
          <a:xfrm>
            <a:off x="4800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8" name="Rectangle 98"/>
          <p:cNvSpPr>
            <a:spLocks noChangeArrowheads="1"/>
          </p:cNvSpPr>
          <p:nvPr/>
        </p:nvSpPr>
        <p:spPr bwMode="auto">
          <a:xfrm>
            <a:off x="5410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9" name="Rectangle 99"/>
          <p:cNvSpPr>
            <a:spLocks noChangeArrowheads="1"/>
          </p:cNvSpPr>
          <p:nvPr/>
        </p:nvSpPr>
        <p:spPr bwMode="auto">
          <a:xfrm>
            <a:off x="60198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0" name="Rectangle 100"/>
          <p:cNvSpPr>
            <a:spLocks noChangeArrowheads="1"/>
          </p:cNvSpPr>
          <p:nvPr/>
        </p:nvSpPr>
        <p:spPr bwMode="auto">
          <a:xfrm>
            <a:off x="9144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1" name="Rectangle 101"/>
          <p:cNvSpPr>
            <a:spLocks noChangeArrowheads="1"/>
          </p:cNvSpPr>
          <p:nvPr/>
        </p:nvSpPr>
        <p:spPr bwMode="auto">
          <a:xfrm>
            <a:off x="15240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2" name="Rectangle 102"/>
          <p:cNvSpPr>
            <a:spLocks noChangeArrowheads="1"/>
          </p:cNvSpPr>
          <p:nvPr/>
        </p:nvSpPr>
        <p:spPr bwMode="auto">
          <a:xfrm>
            <a:off x="2133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3" name="Rectangle 103"/>
          <p:cNvSpPr>
            <a:spLocks noChangeArrowheads="1"/>
          </p:cNvSpPr>
          <p:nvPr/>
        </p:nvSpPr>
        <p:spPr bwMode="auto">
          <a:xfrm>
            <a:off x="2743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4" name="Rectangle 104"/>
          <p:cNvSpPr>
            <a:spLocks noChangeArrowheads="1"/>
          </p:cNvSpPr>
          <p:nvPr/>
        </p:nvSpPr>
        <p:spPr bwMode="auto">
          <a:xfrm>
            <a:off x="4800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5" name="Rectangle 105"/>
          <p:cNvSpPr>
            <a:spLocks noChangeArrowheads="1"/>
          </p:cNvSpPr>
          <p:nvPr/>
        </p:nvSpPr>
        <p:spPr bwMode="auto">
          <a:xfrm>
            <a:off x="5410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6" name="Oval 106"/>
          <p:cNvSpPr>
            <a:spLocks noChangeArrowheads="1"/>
          </p:cNvSpPr>
          <p:nvPr/>
        </p:nvSpPr>
        <p:spPr bwMode="auto">
          <a:xfrm>
            <a:off x="35052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7" name="Oval 107"/>
          <p:cNvSpPr>
            <a:spLocks noChangeArrowheads="1"/>
          </p:cNvSpPr>
          <p:nvPr/>
        </p:nvSpPr>
        <p:spPr bwMode="auto">
          <a:xfrm>
            <a:off x="39624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8" name="Oval 108"/>
          <p:cNvSpPr>
            <a:spLocks noChangeArrowheads="1"/>
          </p:cNvSpPr>
          <p:nvPr/>
        </p:nvSpPr>
        <p:spPr bwMode="auto">
          <a:xfrm>
            <a:off x="44958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9" name="Oval 109"/>
          <p:cNvSpPr>
            <a:spLocks noChangeArrowheads="1"/>
          </p:cNvSpPr>
          <p:nvPr/>
        </p:nvSpPr>
        <p:spPr bwMode="auto">
          <a:xfrm>
            <a:off x="35052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0" name="Oval 110"/>
          <p:cNvSpPr>
            <a:spLocks noChangeArrowheads="1"/>
          </p:cNvSpPr>
          <p:nvPr/>
        </p:nvSpPr>
        <p:spPr bwMode="auto">
          <a:xfrm>
            <a:off x="39624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1" name="Oval 111"/>
          <p:cNvSpPr>
            <a:spLocks noChangeArrowheads="1"/>
          </p:cNvSpPr>
          <p:nvPr/>
        </p:nvSpPr>
        <p:spPr bwMode="auto">
          <a:xfrm>
            <a:off x="44958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2" name="Oval 112"/>
          <p:cNvSpPr>
            <a:spLocks noChangeArrowheads="1"/>
          </p:cNvSpPr>
          <p:nvPr/>
        </p:nvSpPr>
        <p:spPr bwMode="auto">
          <a:xfrm>
            <a:off x="35052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3" name="Oval 113"/>
          <p:cNvSpPr>
            <a:spLocks noChangeArrowheads="1"/>
          </p:cNvSpPr>
          <p:nvPr/>
        </p:nvSpPr>
        <p:spPr bwMode="auto">
          <a:xfrm>
            <a:off x="39624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4" name="Oval 114"/>
          <p:cNvSpPr>
            <a:spLocks noChangeArrowheads="1"/>
          </p:cNvSpPr>
          <p:nvPr/>
        </p:nvSpPr>
        <p:spPr bwMode="auto">
          <a:xfrm>
            <a:off x="44958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5" name="Oval 115"/>
          <p:cNvSpPr>
            <a:spLocks noChangeArrowheads="1"/>
          </p:cNvSpPr>
          <p:nvPr/>
        </p:nvSpPr>
        <p:spPr bwMode="auto">
          <a:xfrm>
            <a:off x="35052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6" name="Oval 116"/>
          <p:cNvSpPr>
            <a:spLocks noChangeArrowheads="1"/>
          </p:cNvSpPr>
          <p:nvPr/>
        </p:nvSpPr>
        <p:spPr bwMode="auto">
          <a:xfrm>
            <a:off x="39624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7" name="Oval 117"/>
          <p:cNvSpPr>
            <a:spLocks noChangeArrowheads="1"/>
          </p:cNvSpPr>
          <p:nvPr/>
        </p:nvSpPr>
        <p:spPr bwMode="auto">
          <a:xfrm>
            <a:off x="44958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8" name="Oval 118"/>
          <p:cNvSpPr>
            <a:spLocks noChangeArrowheads="1"/>
          </p:cNvSpPr>
          <p:nvPr/>
        </p:nvSpPr>
        <p:spPr bwMode="auto">
          <a:xfrm>
            <a:off x="35052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9" name="Oval 119"/>
          <p:cNvSpPr>
            <a:spLocks noChangeArrowheads="1"/>
          </p:cNvSpPr>
          <p:nvPr/>
        </p:nvSpPr>
        <p:spPr bwMode="auto">
          <a:xfrm>
            <a:off x="39624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0" name="Oval 120"/>
          <p:cNvSpPr>
            <a:spLocks noChangeArrowheads="1"/>
          </p:cNvSpPr>
          <p:nvPr/>
        </p:nvSpPr>
        <p:spPr bwMode="auto">
          <a:xfrm>
            <a:off x="44958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1" name="Oval 121"/>
          <p:cNvSpPr>
            <a:spLocks noChangeArrowheads="1"/>
          </p:cNvSpPr>
          <p:nvPr/>
        </p:nvSpPr>
        <p:spPr bwMode="auto">
          <a:xfrm>
            <a:off x="35052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2" name="Oval 122"/>
          <p:cNvSpPr>
            <a:spLocks noChangeArrowheads="1"/>
          </p:cNvSpPr>
          <p:nvPr/>
        </p:nvSpPr>
        <p:spPr bwMode="auto">
          <a:xfrm>
            <a:off x="39624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3" name="Oval 123"/>
          <p:cNvSpPr>
            <a:spLocks noChangeArrowheads="1"/>
          </p:cNvSpPr>
          <p:nvPr/>
        </p:nvSpPr>
        <p:spPr bwMode="auto">
          <a:xfrm>
            <a:off x="44958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4" name="Text Box 124"/>
          <p:cNvSpPr txBox="1">
            <a:spLocks noChangeArrowheads="1"/>
          </p:cNvSpPr>
          <p:nvPr/>
        </p:nvSpPr>
        <p:spPr bwMode="auto">
          <a:xfrm>
            <a:off x="6858000" y="29718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1 row of 150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becomes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6 rows of 25</a:t>
            </a:r>
          </a:p>
        </p:txBody>
      </p:sp>
    </p:spTree>
    <p:extLst>
      <p:ext uri="{BB962C8B-B14F-4D97-AF65-F5344CB8AC3E}">
        <p14:creationId xmlns:p14="http://schemas.microsoft.com/office/powerpoint/2010/main" val="376387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4653-EF57-4116-A426-D7D77A9A599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the phenotype</a:t>
            </a:r>
          </a:p>
        </p:txBody>
      </p:sp>
      <p:sp>
        <p:nvSpPr>
          <p:cNvPr id="201791" name="Rectangle 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Feed the gate an input combination</a:t>
            </a:r>
          </a:p>
          <a:p>
            <a:r>
              <a:rPr lang="en-US" altLang="en-US" dirty="0"/>
              <a:t>Check whether the output produced by a decoded member of the population is correct</a:t>
            </a:r>
          </a:p>
          <a:p>
            <a:r>
              <a:rPr lang="en-US" altLang="en-US" dirty="0"/>
              <a:t>Give one point for each correct output</a:t>
            </a:r>
          </a:p>
          <a:p>
            <a:endParaRPr lang="en-US" altLang="en-US" dirty="0"/>
          </a:p>
          <a:p>
            <a:r>
              <a:rPr lang="en-US" altLang="en-US" dirty="0"/>
              <a:t>That is: Simulate the circuit</a:t>
            </a:r>
          </a:p>
          <a:p>
            <a:pPr lvl="1"/>
            <a:r>
              <a:rPr lang="en-US" altLang="en-US" dirty="0"/>
              <a:t>The black box can be a simulation</a:t>
            </a:r>
          </a:p>
        </p:txBody>
      </p:sp>
    </p:spTree>
    <p:extLst>
      <p:ext uri="{BB962C8B-B14F-4D97-AF65-F5344CB8AC3E}">
        <p14:creationId xmlns:p14="http://schemas.microsoft.com/office/powerpoint/2010/main" val="351231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9E8F3-93B2-48A0-8158-DAB0ADD932A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Circuits</a:t>
            </a:r>
          </a:p>
        </p:txBody>
      </p:sp>
      <p:pic>
        <p:nvPicPr>
          <p:cNvPr id="210949" name="Picture 5" descr="4bit_dga_parcircu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810000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51" name="Picture 7" descr="4bit_dga_addercir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76600"/>
            <a:ext cx="3810000" cy="285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810000" y="1143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Parity Checker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2766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Adder</a:t>
            </a:r>
          </a:p>
        </p:txBody>
      </p:sp>
    </p:spTree>
    <p:extLst>
      <p:ext uri="{BB962C8B-B14F-4D97-AF65-F5344CB8AC3E}">
        <p14:creationId xmlns:p14="http://schemas.microsoft.com/office/powerpoint/2010/main" val="304062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E1E8-AED0-46ED-B002-89874B849B9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subsurface structure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Find subsurface structure that agrees with experimental observations</a:t>
            </a:r>
          </a:p>
          <a:p>
            <a:endParaRPr lang="en-US" altLang="en-US" sz="2800"/>
          </a:p>
          <a:p>
            <a:r>
              <a:rPr lang="en-US" altLang="en-US" sz="2800"/>
              <a:t>Mining, oil exploration, swimming pools</a:t>
            </a:r>
          </a:p>
          <a:p>
            <a:endParaRPr lang="en-US" altLang="en-US" sz="2800"/>
          </a:p>
        </p:txBody>
      </p:sp>
      <p:pic>
        <p:nvPicPr>
          <p:cNvPr id="206852" name="Picture 4" descr="2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524000"/>
            <a:ext cx="4876800" cy="385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96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black box “evaluate” function that returns an objective function value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965450" y="2587625"/>
            <a:ext cx="2754313" cy="1530350"/>
          </a:xfrm>
          <a:prstGeom prst="roundRect">
            <a:avLst>
              <a:gd name="adj" fmla="val 16667"/>
            </a:avLst>
          </a:prstGeom>
          <a:solidFill>
            <a:srgbClr val="EBE4F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defTabSz="917575" eaLnBrk="0" hangingPunct="0"/>
            <a:r>
              <a:rPr lang="en-US" sz="2400" dirty="0">
                <a:latin typeface="Times" pitchFamily="18" charset="0"/>
              </a:rPr>
              <a:t>          Evaluate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2325" y="3352800"/>
            <a:ext cx="214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19763" y="3352800"/>
            <a:ext cx="214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6125" y="2894013"/>
            <a:ext cx="1989138" cy="4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candidate state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78550" y="2817813"/>
            <a:ext cx="1365250" cy="4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Obj. </a:t>
            </a:r>
            <a:r>
              <a:rPr lang="en-US" dirty="0" err="1">
                <a:latin typeface="Times" pitchFamily="18" charset="0"/>
              </a:rPr>
              <a:t>func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24075" y="4422775"/>
            <a:ext cx="5202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Application dependent fitness function</a:t>
            </a:r>
          </a:p>
        </p:txBody>
      </p:sp>
    </p:spTree>
    <p:extLst>
      <p:ext uri="{BB962C8B-B14F-4D97-AF65-F5344CB8AC3E}">
        <p14:creationId xmlns:p14="http://schemas.microsoft.com/office/powerpoint/2010/main" val="2308807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5" name="Picture 9" descr="beam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0"/>
            <a:ext cx="4953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903" name="Picture 7" descr="3dbea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8281" y="533400"/>
            <a:ext cx="4724400" cy="263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066800" cy="457200"/>
          </a:xfrm>
          <a:prstGeom prst="rect">
            <a:avLst/>
          </a:prstGeom>
        </p:spPr>
        <p:txBody>
          <a:bodyPr/>
          <a:lstStyle/>
          <a:p>
            <a:fld id="{E317D209-3298-4742-B969-B62CD070AA1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truss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825941" cy="4130097"/>
          </a:xfrm>
        </p:spPr>
        <p:txBody>
          <a:bodyPr/>
          <a:lstStyle/>
          <a:p>
            <a:r>
              <a:rPr lang="en-US" altLang="en-US" sz="2800" dirty="0"/>
              <a:t>Find a truss configuration that minimizes vibration, minimizes weight, and maximizes stiffness</a:t>
            </a:r>
          </a:p>
        </p:txBody>
      </p:sp>
    </p:spTree>
    <p:extLst>
      <p:ext uri="{BB962C8B-B14F-4D97-AF65-F5344CB8AC3E}">
        <p14:creationId xmlns:p14="http://schemas.microsoft.com/office/powerpoint/2010/main" val="60726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7C0F-B823-437E-AE75-7112AF46A82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Traveling Salesperson Problem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Find a shortest length tour of N cities</a:t>
            </a:r>
          </a:p>
          <a:p>
            <a:r>
              <a:rPr lang="en-US" altLang="en-US" sz="2800"/>
              <a:t>N! possible tours</a:t>
            </a:r>
          </a:p>
          <a:p>
            <a:r>
              <a:rPr lang="en-US" altLang="en-US" sz="2800"/>
              <a:t>10! = 3628800</a:t>
            </a:r>
          </a:p>
          <a:p>
            <a:r>
              <a:rPr lang="en-US" altLang="en-US" sz="2800"/>
              <a:t>70! = </a:t>
            </a:r>
            <a:r>
              <a:rPr lang="en-US" altLang="en-US" sz="2000"/>
              <a:t>11978571669969891796072783721689098736458938142546425857555362864628009582789845319680000000000000000</a:t>
            </a:r>
          </a:p>
          <a:p>
            <a:endParaRPr lang="en-US" altLang="en-US" sz="2800"/>
          </a:p>
          <a:p>
            <a:r>
              <a:rPr lang="en-US" altLang="en-US" sz="2800"/>
              <a:t>Chip layout, truck routing, logistics</a:t>
            </a:r>
          </a:p>
        </p:txBody>
      </p:sp>
    </p:spTree>
    <p:extLst>
      <p:ext uri="{BB962C8B-B14F-4D97-AF65-F5344CB8AC3E}">
        <p14:creationId xmlns:p14="http://schemas.microsoft.com/office/powerpoint/2010/main" val="85790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Theory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fitness proportional selection?</a:t>
            </a:r>
          </a:p>
          <a:p>
            <a:pPr lvl="1"/>
            <a:r>
              <a:rPr lang="en-US" dirty="0"/>
              <a:t>Fitness proportional selection optimizes the tradeoff between exploration and exploitation. Minimizes the expected loss from choosing unwisely among competing schema</a:t>
            </a:r>
          </a:p>
          <a:p>
            <a:r>
              <a:rPr lang="en-US" dirty="0"/>
              <a:t>Why binary representations?</a:t>
            </a:r>
          </a:p>
          <a:p>
            <a:pPr lvl="1"/>
            <a:r>
              <a:rPr lang="en-US" dirty="0"/>
              <a:t>Binary representations maximize the ratio of the number of schemas to number of strings</a:t>
            </a:r>
          </a:p>
          <a:p>
            <a:r>
              <a:rPr lang="en-US" dirty="0"/>
              <a:t>Excuse me, but what is a </a:t>
            </a:r>
            <a:r>
              <a:rPr lang="en-US" b="1" dirty="0"/>
              <a:t>schema</a:t>
            </a:r>
            <a:r>
              <a:rPr lang="en-US" dirty="0"/>
              <a:t>?</a:t>
            </a:r>
          </a:p>
          <a:p>
            <a:r>
              <a:rPr lang="en-US" dirty="0"/>
              <a:t>Mutation can be thought of as beam hill-climbing. Why have crossover?</a:t>
            </a:r>
          </a:p>
          <a:p>
            <a:pPr lvl="1"/>
            <a:r>
              <a:rPr lang="en-US" dirty="0"/>
              <a:t>Crossover allows information exchange that can lead to better performance in some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4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3B44-9E64-4024-B86C-E6BD40FCC6DE}" type="slidenum">
              <a:rPr lang="en-US"/>
              <a:pPr/>
              <a:t>33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 and Schema Theorem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analyze GAs?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Individuals do not survive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Bits and pieces of individuals survive</a:t>
            </a:r>
          </a:p>
          <a:p>
            <a:pPr>
              <a:lnSpc>
                <a:spcPct val="90000"/>
              </a:lnSpc>
            </a:pPr>
            <a:r>
              <a:rPr lang="en-US"/>
              <a:t>Three questions: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 these bits and pieces signify?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do we describe bits and pieces?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to these bits and pieces over time?</a:t>
            </a:r>
          </a:p>
        </p:txBody>
      </p:sp>
    </p:spTree>
    <p:extLst>
      <p:ext uri="{BB962C8B-B14F-4D97-AF65-F5344CB8AC3E}">
        <p14:creationId xmlns:p14="http://schemas.microsoft.com/office/powerpoint/2010/main" val="12837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EC59-CD92-4A2D-965D-7219A7CB864C}" type="slidenum">
              <a:rPr lang="en-US"/>
              <a:pPr/>
              <a:t>34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066800"/>
          </a:xfrm>
        </p:spPr>
        <p:txBody>
          <a:bodyPr/>
          <a:lstStyle/>
          <a:p>
            <a:r>
              <a:rPr lang="en-US"/>
              <a:t>What does part of a string that encodes a candidate solution signify?</a:t>
            </a:r>
          </a:p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90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2192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4478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6764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19050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133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990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12192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14478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16764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19050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2133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point in the search space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2667000" y="3733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area of the search space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1066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12954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15240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17526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19812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2209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different kind of area</a:t>
            </a: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1981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22098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8" name="Rectangle 32"/>
          <p:cNvSpPr>
            <a:spLocks noChangeArrowheads="1"/>
          </p:cNvSpPr>
          <p:nvPr/>
        </p:nvSpPr>
        <p:spPr bwMode="auto">
          <a:xfrm>
            <a:off x="24384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26670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70" name="Rectangle 34"/>
          <p:cNvSpPr>
            <a:spLocks noChangeArrowheads="1"/>
          </p:cNvSpPr>
          <p:nvPr/>
        </p:nvSpPr>
        <p:spPr bwMode="auto">
          <a:xfrm>
            <a:off x="28956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71" name="Rectangle 35"/>
          <p:cNvSpPr>
            <a:spLocks noChangeArrowheads="1"/>
          </p:cNvSpPr>
          <p:nvPr/>
        </p:nvSpPr>
        <p:spPr bwMode="auto">
          <a:xfrm>
            <a:off x="3124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3429000" y="58674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 schema denotes a portion of the search space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609600" y="4419600"/>
            <a:ext cx="7315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Different kinds of crossover lead to different kinds of areas that need to be described</a:t>
            </a:r>
          </a:p>
        </p:txBody>
      </p:sp>
    </p:spTree>
    <p:extLst>
      <p:ext uri="{BB962C8B-B14F-4D97-AF65-F5344CB8AC3E}">
        <p14:creationId xmlns:p14="http://schemas.microsoft.com/office/powerpoint/2010/main" val="166773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C407-68A6-4738-AEFF-54DCE54E1099}" type="slidenum">
              <a:rPr lang="en-US"/>
              <a:pPr/>
              <a:t>35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notation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H = 01*0* denotes the set of strings:</a:t>
            </a:r>
          </a:p>
          <a:p>
            <a:pPr lvl="1"/>
            <a:r>
              <a:rPr lang="en-US"/>
              <a:t>01000</a:t>
            </a:r>
          </a:p>
          <a:p>
            <a:pPr lvl="1"/>
            <a:r>
              <a:rPr lang="en-US"/>
              <a:t>01001</a:t>
            </a:r>
          </a:p>
          <a:p>
            <a:pPr lvl="1"/>
            <a:r>
              <a:rPr lang="en-US"/>
              <a:t>01100</a:t>
            </a:r>
          </a:p>
          <a:p>
            <a:pPr lvl="1"/>
            <a:r>
              <a:rPr lang="en-US"/>
              <a:t>01101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1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DE3E-6389-4213-8F3D-214592ACBABD}" type="slidenum">
              <a:rPr lang="en-US"/>
              <a:pPr/>
              <a:t>36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properties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Order of a schema H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O(H)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fixed positions</a:t>
            </a:r>
          </a:p>
          <a:p>
            <a:pPr lvl="1">
              <a:lnSpc>
                <a:spcPct val="90000"/>
              </a:lnSpc>
            </a:pPr>
            <a:r>
              <a:rPr lang="en-US"/>
              <a:t>O(10**0) = 3</a:t>
            </a:r>
          </a:p>
          <a:p>
            <a:pPr>
              <a:lnSpc>
                <a:spcPct val="90000"/>
              </a:lnSpc>
            </a:pPr>
            <a:r>
              <a:rPr lang="en-US"/>
              <a:t>Defining length of a schema</a:t>
            </a:r>
          </a:p>
          <a:p>
            <a:pPr lvl="1">
              <a:lnSpc>
                <a:spcPct val="90000"/>
              </a:lnSpc>
            </a:pPr>
            <a:r>
              <a:rPr lang="en-US"/>
              <a:t>Distance between first and last fixed position</a:t>
            </a:r>
          </a:p>
          <a:p>
            <a:pPr lvl="1">
              <a:lnSpc>
                <a:spcPct val="90000"/>
              </a:lnSpc>
            </a:pPr>
            <a:r>
              <a:rPr lang="en-US"/>
              <a:t>d(10**0) = 4</a:t>
            </a:r>
          </a:p>
          <a:p>
            <a:pPr lvl="1">
              <a:lnSpc>
                <a:spcPct val="90000"/>
              </a:lnSpc>
            </a:pPr>
            <a:r>
              <a:rPr lang="en-US"/>
              <a:t>d(*1*00) = 3</a:t>
            </a:r>
          </a:p>
        </p:txBody>
      </p:sp>
    </p:spTree>
    <p:extLst>
      <p:ext uri="{BB962C8B-B14F-4D97-AF65-F5344CB8AC3E}">
        <p14:creationId xmlns:p14="http://schemas.microsoft.com/office/powerpoint/2010/main" val="252566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F92C-0AB5-42AB-8E2A-0D87BCA93694}" type="slidenum">
              <a:rPr lang="en-US"/>
              <a:pPr/>
              <a:t>37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GA do to schemas?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does selection do to schemas?</a:t>
                </a:r>
              </a:p>
              <a:p>
                <a:pPr lvl="1"/>
                <a:r>
                  <a:rPr lang="en-US" dirty="0"/>
                  <a:t>If m (h, t) is the number of schemas h at time t then</a:t>
                </a:r>
              </a:p>
              <a:p>
                <a:pPr lvl="1"/>
                <a:r>
                  <a:rPr lang="en-US" dirty="0"/>
                  <a:t>m(h, t+1)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  </a:t>
                </a:r>
                <a:r>
                  <a:rPr lang="en-US" dirty="0">
                    <a:sym typeface="Wingdings" pitchFamily="2" charset="2"/>
                  </a:rPr>
                  <a:t> above average schemas </a:t>
                </a:r>
                <a:r>
                  <a:rPr lang="en-US">
                    <a:sym typeface="Wingdings" pitchFamily="2" charset="2"/>
                  </a:rPr>
                  <a:t>increase exponentially!</a:t>
                </a:r>
                <a:endParaRPr lang="en-US" dirty="0"/>
              </a:p>
              <a:p>
                <a:r>
                  <a:rPr lang="en-US" dirty="0"/>
                  <a:t>What does crossover do to schemas?</a:t>
                </a:r>
              </a:p>
              <a:p>
                <a:pPr lvl="1"/>
                <a:r>
                  <a:rPr lang="en-US" dirty="0"/>
                  <a:t>Probability that schema gets disrupted</a:t>
                </a:r>
              </a:p>
              <a:p>
                <a:pPr lvl="1"/>
                <a:r>
                  <a:rPr lang="en-US" dirty="0"/>
                  <a:t>Probability of disruption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lvl="2"/>
                <a:r>
                  <a:rPr lang="en-US" dirty="0"/>
                  <a:t>This is a conservative probability of disruption. Consider what happens when you crossover identical strings</a:t>
                </a:r>
              </a:p>
              <a:p>
                <a:r>
                  <a:rPr lang="en-US" dirty="0"/>
                  <a:t>What does mutation do to schemas?</a:t>
                </a:r>
              </a:p>
              <a:p>
                <a:pPr lvl="1"/>
                <a:r>
                  <a:rPr lang="en-US" dirty="0"/>
                  <a:t>Probability that mutation does not destroy a schema</a:t>
                </a:r>
              </a:p>
              <a:p>
                <a:pPr lvl="1"/>
                <a:r>
                  <a:rPr lang="en-US" dirty="0"/>
                  <a:t>Probability of conservation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= (1 -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-  </a:t>
                </a:r>
                <a:r>
                  <a:rPr lang="en-US" sz="1300" dirty="0"/>
                  <a:t>(higher order terms</a:t>
                </a:r>
                <a:r>
                  <a:rPr lang="en-US" sz="1500" dirty="0"/>
                  <a:t>)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2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Schema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</p:spPr>
            <p:txBody>
              <a:bodyPr/>
              <a:lstStyle/>
              <a:p>
                <a:r>
                  <a:rPr lang="en-US" dirty="0"/>
                  <a:t>Schema Theorem:</a:t>
                </a:r>
              </a:p>
              <a:p>
                <a:pPr lvl="1"/>
                <a:r>
                  <a:rPr lang="en-US" dirty="0"/>
                  <a:t>M(h, t+1)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… </a:t>
                </a:r>
                <a:r>
                  <a:rPr lang="en-US" sz="1400" dirty="0"/>
                  <a:t>ignoring higher order terms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The schema theorem leads to the </a:t>
                </a:r>
                <a:r>
                  <a:rPr lang="en-US" b="1" dirty="0"/>
                  <a:t>building block hypothesis </a:t>
                </a:r>
                <a:r>
                  <a:rPr lang="en-US" dirty="0"/>
                  <a:t>that says:</a:t>
                </a:r>
              </a:p>
              <a:p>
                <a:pPr lvl="1"/>
                <a:r>
                  <a:rPr lang="en-US" i="1" dirty="0"/>
                  <a:t>GAs work by juxtaposing, short (in defining length), low-order, above average fitness schema or building blocks into more complete solutions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7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and game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Multi-agent systems + competitive environment </a:t>
            </a:r>
            <a:r>
              <a:rPr lang="en-US" dirty="0">
                <a:sym typeface="Wingdings" pitchFamily="2" charset="2"/>
              </a:rPr>
              <a:t> games and a</a:t>
            </a:r>
            <a:r>
              <a:rPr lang="en-US" dirty="0"/>
              <a:t>dversarial search</a:t>
            </a:r>
          </a:p>
          <a:p>
            <a:r>
              <a:rPr lang="en-US" dirty="0"/>
              <a:t>In game theory any </a:t>
            </a:r>
            <a:r>
              <a:rPr lang="en-US" dirty="0" err="1"/>
              <a:t>multiagent</a:t>
            </a:r>
            <a:r>
              <a:rPr lang="en-US" dirty="0"/>
              <a:t> environment is a game as long as each agent has “significant” impact on others</a:t>
            </a:r>
          </a:p>
          <a:p>
            <a:r>
              <a:rPr lang="en-US" dirty="0"/>
              <a:t>In AI many games were</a:t>
            </a:r>
          </a:p>
          <a:p>
            <a:pPr lvl="1"/>
            <a:r>
              <a:rPr lang="en-US" dirty="0"/>
              <a:t>Game theoretically: Deterministic, Turn taking, Two-player, Zero-sum, Perfect information</a:t>
            </a:r>
          </a:p>
          <a:p>
            <a:pPr lvl="1"/>
            <a:r>
              <a:rPr lang="en-US" dirty="0"/>
              <a:t>AI: deterministic, fully observable environments in which two agents act alternately and utility values at the end are equal but opposite. One wins the other loses</a:t>
            </a:r>
          </a:p>
          <a:p>
            <a:r>
              <a:rPr lang="en-US" dirty="0"/>
              <a:t>Chess, Checkers</a:t>
            </a:r>
          </a:p>
          <a:p>
            <a:r>
              <a:rPr lang="en-US" dirty="0"/>
              <a:t>Not Poker, backgammon,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GA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pop(0)</a:t>
            </a:r>
          </a:p>
          <a:p>
            <a:r>
              <a:rPr lang="en-US" dirty="0"/>
              <a:t>Evaluate pop(0)</a:t>
            </a:r>
          </a:p>
          <a:p>
            <a:r>
              <a:rPr lang="en-US" dirty="0"/>
              <a:t>T=0</a:t>
            </a:r>
          </a:p>
          <a:p>
            <a:r>
              <a:rPr lang="en-US" dirty="0"/>
              <a:t>While (not converged) do</a:t>
            </a:r>
          </a:p>
          <a:p>
            <a:pPr lvl="1"/>
            <a:r>
              <a:rPr lang="en-US" dirty="0"/>
              <a:t>Select pop(T+1) from pop(T)</a:t>
            </a:r>
          </a:p>
          <a:p>
            <a:pPr lvl="1"/>
            <a:r>
              <a:rPr lang="en-US" dirty="0"/>
              <a:t>Recombine pop(T+1)</a:t>
            </a:r>
          </a:p>
          <a:p>
            <a:pPr lvl="1"/>
            <a:r>
              <a:rPr lang="en-US" dirty="0"/>
              <a:t>Evaluate pop(T+1)</a:t>
            </a:r>
          </a:p>
          <a:p>
            <a:pPr lvl="1"/>
            <a:r>
              <a:rPr lang="en-US" dirty="0"/>
              <a:t>T = T + 1</a:t>
            </a:r>
          </a:p>
          <a:p>
            <a:r>
              <a:rPr lang="en-US" dirty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391104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types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7705"/>
            <a:ext cx="8334779" cy="25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666" y="480059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Starcraft</a:t>
            </a:r>
            <a:r>
              <a:rPr lang="en-US" sz="2400" b="1" dirty="0"/>
              <a:t>? Counterstrike? Halo? </a:t>
            </a:r>
            <a:r>
              <a:rPr lang="en-US" sz="2400" b="1" dirty="0" err="1"/>
              <a:t>WoW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15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Games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599"/>
            <a:ext cx="7696200" cy="47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Tic-Tac-Toe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09675"/>
            <a:ext cx="72485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1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search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6517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algorithm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488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player Minimax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dirty="0"/>
              <a:t>Two player </a:t>
            </a:r>
            <a:r>
              <a:rPr lang="en-US" dirty="0" err="1"/>
              <a:t>minimax</a:t>
            </a:r>
            <a:r>
              <a:rPr lang="en-US" dirty="0"/>
              <a:t> reduces to one number because utilities are opposite – knowing one is enough</a:t>
            </a:r>
          </a:p>
          <a:p>
            <a:r>
              <a:rPr lang="en-US" dirty="0"/>
              <a:t>But there should actually be a vector of two utilities with player choosing to maximize their utility at their turn</a:t>
            </a:r>
          </a:p>
          <a:p>
            <a:r>
              <a:rPr lang="en-US" dirty="0"/>
              <a:t>So with three players </a:t>
            </a:r>
            <a:r>
              <a:rPr lang="en-US" dirty="0">
                <a:sym typeface="Wingdings" pitchFamily="2" charset="2"/>
              </a:rPr>
              <a:t> you have a 3 vector</a:t>
            </a:r>
          </a:p>
          <a:p>
            <a:r>
              <a:rPr lang="en-US" dirty="0">
                <a:sym typeface="Wingdings" pitchFamily="2" charset="2"/>
              </a:rPr>
              <a:t>Alliances?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76625"/>
            <a:ext cx="7134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3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Complete? </a:t>
                </a:r>
              </a:p>
              <a:p>
                <a:pPr lvl="1"/>
                <a:r>
                  <a:rPr lang="en-US" dirty="0"/>
                  <a:t>Only if tree is finite</a:t>
                </a:r>
              </a:p>
              <a:p>
                <a:pPr lvl="2"/>
                <a:r>
                  <a:rPr lang="en-US" dirty="0"/>
                  <a:t>Note: A finite strategy can exist for an infinite tree!</a:t>
                </a:r>
              </a:p>
              <a:p>
                <a:r>
                  <a:rPr lang="en-US" dirty="0"/>
                  <a:t>Optimal?</a:t>
                </a:r>
              </a:p>
              <a:p>
                <a:pPr lvl="1"/>
                <a:r>
                  <a:rPr lang="en-US" dirty="0"/>
                  <a:t>Yes, against an optimal opponent! Otherwise, </a:t>
                </a:r>
                <a:r>
                  <a:rPr lang="en-US" dirty="0" err="1"/>
                  <a:t>hmmmm</a:t>
                </a:r>
                <a:endParaRPr lang="en-US" dirty="0"/>
              </a:p>
              <a:p>
                <a:r>
                  <a:rPr lang="en-US" dirty="0"/>
                  <a:t>Time Complexity?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Space Complexity?</a:t>
                </a:r>
              </a:p>
              <a:p>
                <a:pPr lvl="1"/>
                <a:r>
                  <a:rPr lang="en-US" dirty="0"/>
                  <a:t>O(</a:t>
                </a:r>
                <a:r>
                  <a:rPr lang="en-US" dirty="0" err="1"/>
                  <a:t>bm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Chess:</a:t>
                </a:r>
              </a:p>
              <a:p>
                <a:pPr lvl="1"/>
                <a:r>
                  <a:rPr lang="en-US" dirty="0"/>
                  <a:t>b ~= 35, m ~= 100 for reasonable games</a:t>
                </a:r>
              </a:p>
              <a:p>
                <a:pPr lvl="1"/>
                <a:r>
                  <a:rPr lang="en-US" dirty="0"/>
                  <a:t>Exact solution still completely infeasible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3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28800"/>
            <a:ext cx="6038850" cy="40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9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019800" cy="40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8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63227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1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Generate pop(0)</a:t>
            </a: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1664285" y="2664168"/>
            <a:ext cx="5203280" cy="3518230"/>
          </a:xfrm>
          <a:prstGeom prst="roundRect">
            <a:avLst>
              <a:gd name="adj" fmla="val 16667"/>
            </a:avLst>
          </a:prstGeom>
          <a:solidFill>
            <a:srgbClr val="EBE4F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algn="ctr"/>
            <a:r>
              <a:rPr lang="en-US"/>
              <a:t>for(i = 0 ; i &lt; popSize; i++){        </a:t>
            </a:r>
          </a:p>
          <a:p>
            <a:pPr algn="ctr"/>
            <a:r>
              <a:rPr lang="en-US"/>
              <a:t>for(j = 0; j &lt; chromLen; j++){</a:t>
            </a:r>
          </a:p>
          <a:p>
            <a:pPr algn="ctr"/>
            <a:r>
              <a:rPr lang="en-US"/>
              <a:t>Pop[i].chrom[j] = flip(0.5);</a:t>
            </a:r>
          </a:p>
          <a:p>
            <a:pPr algn="ctr"/>
            <a:r>
              <a:rPr lang="en-US"/>
              <a:t>}                                               </a:t>
            </a:r>
          </a:p>
          <a:p>
            <a:pPr algn="ctr"/>
            <a:r>
              <a:rPr lang="en-US"/>
              <a:t>}                                                   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128653" y="1669885"/>
            <a:ext cx="5968469" cy="64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Initialize population with randomly generated strings of 1’s and 0’s</a:t>
            </a:r>
          </a:p>
        </p:txBody>
      </p:sp>
    </p:spTree>
    <p:extLst>
      <p:ext uri="{BB962C8B-B14F-4D97-AF65-F5344CB8AC3E}">
        <p14:creationId xmlns:p14="http://schemas.microsoft.com/office/powerpoint/2010/main" val="2702079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8209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3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183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/>
          <a:lstStyle/>
          <a:p>
            <a:r>
              <a:rPr lang="en-US" dirty="0"/>
              <a:t>Alpha is the best value (for Max) found so far at any choice point along the path for Max</a:t>
            </a:r>
          </a:p>
          <a:p>
            <a:pPr lvl="1"/>
            <a:r>
              <a:rPr lang="en-US" dirty="0"/>
              <a:t>Best means highest</a:t>
            </a:r>
          </a:p>
          <a:p>
            <a:pPr lvl="1"/>
            <a:r>
              <a:rPr lang="en-US" dirty="0"/>
              <a:t>If utility v is worse than alpha, max will avoid it</a:t>
            </a:r>
          </a:p>
          <a:p>
            <a:r>
              <a:rPr lang="en-US" dirty="0"/>
              <a:t>Beta is the best value (for Min) found so far at any choice point along the path for Min</a:t>
            </a:r>
          </a:p>
          <a:p>
            <a:pPr lvl="1"/>
            <a:r>
              <a:rPr lang="en-US" dirty="0"/>
              <a:t>Best means lowest</a:t>
            </a:r>
          </a:p>
          <a:p>
            <a:pPr lvl="1"/>
            <a:r>
              <a:rPr lang="en-US" dirty="0"/>
              <a:t>If utility v is larger than beta, min will avoid it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algorithm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2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beta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/>
          <a:lstStyle/>
          <a:p>
            <a:r>
              <a:rPr lang="en-US" dirty="0"/>
              <a:t>Minimax(root) </a:t>
            </a:r>
          </a:p>
          <a:p>
            <a:pPr lvl="1"/>
            <a:r>
              <a:rPr lang="en-US" dirty="0"/>
              <a:t>= max (min (3, 12, 8), min(2, x, y), min (14, 5, 2))</a:t>
            </a:r>
          </a:p>
          <a:p>
            <a:pPr lvl="1"/>
            <a:r>
              <a:rPr lang="en-US" dirty="0"/>
              <a:t>= max(3, min(2, x, y), 2)</a:t>
            </a:r>
          </a:p>
          <a:p>
            <a:pPr lvl="1"/>
            <a:r>
              <a:rPr lang="en-US" dirty="0"/>
              <a:t>= max(3, </a:t>
            </a:r>
            <a:r>
              <a:rPr lang="en-US" dirty="0" err="1"/>
              <a:t>aValue</a:t>
            </a:r>
            <a:r>
              <a:rPr lang="en-US" dirty="0"/>
              <a:t> &lt;= 2, 2) </a:t>
            </a:r>
          </a:p>
          <a:p>
            <a:pPr lvl="1"/>
            <a:r>
              <a:rPr lang="en-US" dirty="0"/>
              <a:t>=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0260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Alpha-beta pruning can reduce the effective branching factor</a:t>
                </a:r>
              </a:p>
              <a:p>
                <a:r>
                  <a:rPr lang="en-US" dirty="0"/>
                  <a:t>Alpha-beta pruning’s effectiveness is heavily dependent on </a:t>
                </a:r>
                <a:r>
                  <a:rPr lang="en-US" b="1" dirty="0"/>
                  <a:t>MOVE ORDERING</a:t>
                </a:r>
              </a:p>
              <a:p>
                <a:r>
                  <a:rPr lang="en-US" b="1" dirty="0"/>
                  <a:t>14, 5, 2 versus 2, 5, 14</a:t>
                </a:r>
              </a:p>
              <a:p>
                <a:r>
                  <a:rPr lang="en-US" b="1" dirty="0"/>
                  <a:t>If </a:t>
                </a:r>
                <a:r>
                  <a:rPr lang="en-US" dirty="0"/>
                  <a:t>we can order moves well</a:t>
                </a:r>
              </a:p>
              <a:p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O((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Effective branching factor then become square root of b</a:t>
                </a:r>
              </a:p>
              <a:p>
                <a:r>
                  <a:rPr lang="en-US" dirty="0"/>
                  <a:t>For chess this is huge </a:t>
                </a:r>
                <a:r>
                  <a:rPr lang="en-US" dirty="0">
                    <a:sym typeface="Wingdings" pitchFamily="2" charset="2"/>
                  </a:rPr>
                  <a:t> from 35 to 6</a:t>
                </a:r>
              </a:p>
              <a:p>
                <a:r>
                  <a:rPr lang="en-US" dirty="0">
                    <a:sym typeface="Wingdings" pitchFamily="2" charset="2"/>
                  </a:rPr>
                  <a:t>Alpha-beta can solve a tree twice as deep as </a:t>
                </a:r>
                <a:r>
                  <a:rPr lang="en-US" dirty="0" err="1">
                    <a:sym typeface="Wingdings" pitchFamily="2" charset="2"/>
                  </a:rPr>
                  <a:t>minimax</a:t>
                </a:r>
                <a:r>
                  <a:rPr lang="en-US" dirty="0">
                    <a:sym typeface="Wingdings" pitchFamily="2" charset="2"/>
                  </a:rPr>
                  <a:t> in the same amount of time!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Chess: Try captures first, then threats, then forward moves, then backward moves comes close to b = 12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8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still cannot reach all leaves of the chess search tree!</a:t>
            </a:r>
          </a:p>
          <a:p>
            <a:r>
              <a:rPr lang="en-US" dirty="0"/>
              <a:t>What can we do?</a:t>
            </a:r>
          </a:p>
          <a:p>
            <a:pPr lvl="1"/>
            <a:r>
              <a:rPr lang="en-US" dirty="0"/>
              <a:t>Go as deep as you can, then</a:t>
            </a:r>
          </a:p>
          <a:p>
            <a:pPr lvl="1"/>
            <a:r>
              <a:rPr lang="en-US" dirty="0"/>
              <a:t>Utility Value = Evaluate(Current Board)</a:t>
            </a:r>
          </a:p>
          <a:p>
            <a:pPr lvl="1"/>
            <a:r>
              <a:rPr lang="en-US" dirty="0"/>
              <a:t>Proposed in 1950 by </a:t>
            </a:r>
            <a:r>
              <a:rPr lang="en-US"/>
              <a:t>Claude 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0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solving by searching for a solution in a space of possible solutions</a:t>
            </a:r>
          </a:p>
          <a:p>
            <a:r>
              <a:rPr lang="en-US" dirty="0"/>
              <a:t>Uninformed versus Informed search</a:t>
            </a:r>
          </a:p>
          <a:p>
            <a:r>
              <a:rPr lang="en-US" dirty="0"/>
              <a:t>Atomic representation of state</a:t>
            </a:r>
          </a:p>
          <a:p>
            <a:r>
              <a:rPr lang="en-US" dirty="0"/>
              <a:t>Solutions are fixed sequences of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>
                <a:solidFill>
                  <a:srgbClr val="FF0000"/>
                </a:solidFill>
              </a:rPr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(not converged) do</a:t>
            </a:r>
          </a:p>
          <a:p>
            <a:pPr lvl="1"/>
            <a:r>
              <a:rPr lang="en-US"/>
              <a:t>Select pop(T+1) from pop(T)</a:t>
            </a:r>
          </a:p>
          <a:p>
            <a:pPr lvl="1"/>
            <a:r>
              <a:rPr lang="en-US"/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58220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Evaluate pop(0)</a:t>
            </a: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2965105" y="2587684"/>
            <a:ext cx="2754678" cy="1529665"/>
          </a:xfrm>
          <a:prstGeom prst="roundRect">
            <a:avLst>
              <a:gd name="adj" fmla="val 16667"/>
            </a:avLst>
          </a:prstGeom>
          <a:solidFill>
            <a:srgbClr val="EBE4F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algn="ctr"/>
            <a:r>
              <a:rPr lang="en-US"/>
              <a:t>Evaluate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822578" y="3352517"/>
            <a:ext cx="2142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5719783" y="3352517"/>
            <a:ext cx="2142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46058" y="2893618"/>
            <a:ext cx="1989490" cy="3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Decoded individual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6178896" y="2817134"/>
            <a:ext cx="1147782" cy="3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Fitness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123398" y="4423282"/>
            <a:ext cx="5203280" cy="3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Application dependent fitness function</a:t>
            </a:r>
          </a:p>
        </p:txBody>
      </p:sp>
    </p:spTree>
    <p:extLst>
      <p:ext uri="{BB962C8B-B14F-4D97-AF65-F5344CB8AC3E}">
        <p14:creationId xmlns:p14="http://schemas.microsoft.com/office/powerpoint/2010/main" val="280829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/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</a:t>
            </a:r>
            <a:r>
              <a:rPr lang="en-US">
                <a:solidFill>
                  <a:schemeClr val="accent1"/>
                </a:solidFill>
              </a:rPr>
              <a:t>(T &lt; maxGen)</a:t>
            </a:r>
            <a:r>
              <a:rPr lang="en-US"/>
              <a:t> do</a:t>
            </a:r>
          </a:p>
          <a:p>
            <a:pPr lvl="1"/>
            <a:r>
              <a:rPr lang="en-US"/>
              <a:t>Select pop(T+1) from pop(T)</a:t>
            </a:r>
          </a:p>
          <a:p>
            <a:pPr lvl="1"/>
            <a:r>
              <a:rPr lang="en-US"/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09828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/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(T &lt; maxGen) do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Select pop(T+1) from pop(T)</a:t>
            </a:r>
          </a:p>
          <a:p>
            <a:pPr lvl="1"/>
            <a:r>
              <a:rPr lang="en-US"/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821435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8475</TotalTime>
  <Words>2080</Words>
  <Application>Microsoft Office PowerPoint</Application>
  <PresentationFormat>On-screen Show (4:3)</PresentationFormat>
  <Paragraphs>572</Paragraphs>
  <Slides>57</Slides>
  <Notes>0</Notes>
  <HiddenSlides>35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Calibri</vt:lpstr>
      <vt:lpstr>Cambria</vt:lpstr>
      <vt:lpstr>Cambria Math</vt:lpstr>
      <vt:lpstr>Courier New</vt:lpstr>
      <vt:lpstr>Times</vt:lpstr>
      <vt:lpstr>Wingdings</vt:lpstr>
      <vt:lpstr>Adjacency</vt:lpstr>
      <vt:lpstr>Evolutionary Computation</vt:lpstr>
      <vt:lpstr>Non-classical search</vt:lpstr>
      <vt:lpstr>Model</vt:lpstr>
      <vt:lpstr>More detailed GA</vt:lpstr>
      <vt:lpstr>Generate pop(0)</vt:lpstr>
      <vt:lpstr>Genetic Algorithm</vt:lpstr>
      <vt:lpstr>Evaluate pop(0)</vt:lpstr>
      <vt:lpstr>Genetic Algorithm</vt:lpstr>
      <vt:lpstr>Genetic Algorithm</vt:lpstr>
      <vt:lpstr>Selection</vt:lpstr>
      <vt:lpstr>Code</vt:lpstr>
      <vt:lpstr>Genetic Algorithm</vt:lpstr>
      <vt:lpstr>Crossover and mutation</vt:lpstr>
      <vt:lpstr>Crossover code</vt:lpstr>
      <vt:lpstr>Mutation code</vt:lpstr>
      <vt:lpstr>How does it work?</vt:lpstr>
      <vt:lpstr>How does it work</vt:lpstr>
      <vt:lpstr>How does it work cont’d</vt:lpstr>
      <vt:lpstr>Randomized versus Random versus Deterministic search algorithms</vt:lpstr>
      <vt:lpstr>Representations</vt:lpstr>
      <vt:lpstr>Representations</vt:lpstr>
      <vt:lpstr>Next Presentation (Week 4)</vt:lpstr>
      <vt:lpstr>Designing a parity checker</vt:lpstr>
      <vt:lpstr>What is a genotype?</vt:lpstr>
      <vt:lpstr>Genotype to Phenotype mapping</vt:lpstr>
      <vt:lpstr>Genotype to Phenotype mapping</vt:lpstr>
      <vt:lpstr>Evaluating the phenotype</vt:lpstr>
      <vt:lpstr>Circuits</vt:lpstr>
      <vt:lpstr>Predicting subsurface structure</vt:lpstr>
      <vt:lpstr>Designing a truss</vt:lpstr>
      <vt:lpstr>Traveling Salesperson Problem </vt:lpstr>
      <vt:lpstr>GA Theory</vt:lpstr>
      <vt:lpstr>Schemas and Schema Theorem</vt:lpstr>
      <vt:lpstr>Schemas</vt:lpstr>
      <vt:lpstr>Schema notation</vt:lpstr>
      <vt:lpstr>Schema properties</vt:lpstr>
      <vt:lpstr>What does GA do to schemas?</vt:lpstr>
      <vt:lpstr>The Schema theorem </vt:lpstr>
      <vt:lpstr>Games and game trees</vt:lpstr>
      <vt:lpstr>Game types</vt:lpstr>
      <vt:lpstr>Search in Games</vt:lpstr>
      <vt:lpstr>Tic-Tac-Toe</vt:lpstr>
      <vt:lpstr>Minimax search</vt:lpstr>
      <vt:lpstr>Minimax algorithm</vt:lpstr>
      <vt:lpstr>3 player Minimax</vt:lpstr>
      <vt:lpstr>Minimax properties</vt:lpstr>
      <vt:lpstr>Alpha-beta pruning</vt:lpstr>
      <vt:lpstr>Alpha-beta</vt:lpstr>
      <vt:lpstr>Alpha-beta</vt:lpstr>
      <vt:lpstr>Alpha-beta</vt:lpstr>
      <vt:lpstr>Alpha-beta </vt:lpstr>
      <vt:lpstr>Alpha-beta</vt:lpstr>
      <vt:lpstr>Alpha-beta algorithm</vt:lpstr>
      <vt:lpstr>Alpha beta example</vt:lpstr>
      <vt:lpstr>Alpha-beta pruning analysis</vt:lpstr>
      <vt:lpstr>Imperfect information</vt:lpstr>
      <vt:lpstr>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Sushil Louis</dc:creator>
  <cp:lastModifiedBy>Sushil Louis</cp:lastModifiedBy>
  <cp:revision>440</cp:revision>
  <dcterms:created xsi:type="dcterms:W3CDTF">2006-08-16T00:00:00Z</dcterms:created>
  <dcterms:modified xsi:type="dcterms:W3CDTF">2019-09-16T19:05:28Z</dcterms:modified>
</cp:coreProperties>
</file>