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72" r:id="rId3"/>
    <p:sldId id="426" r:id="rId4"/>
    <p:sldId id="427" r:id="rId5"/>
    <p:sldId id="431" r:id="rId6"/>
    <p:sldId id="428" r:id="rId7"/>
    <p:sldId id="424" r:id="rId8"/>
    <p:sldId id="430" r:id="rId9"/>
    <p:sldId id="462" r:id="rId10"/>
    <p:sldId id="463" r:id="rId11"/>
    <p:sldId id="464" r:id="rId12"/>
    <p:sldId id="465" r:id="rId13"/>
    <p:sldId id="466" r:id="rId14"/>
    <p:sldId id="467" r:id="rId15"/>
    <p:sldId id="473" r:id="rId16"/>
    <p:sldId id="468" r:id="rId17"/>
    <p:sldId id="469" r:id="rId18"/>
    <p:sldId id="470" r:id="rId19"/>
    <p:sldId id="471" r:id="rId20"/>
    <p:sldId id="474" r:id="rId21"/>
    <p:sldId id="475" r:id="rId22"/>
    <p:sldId id="476" r:id="rId23"/>
    <p:sldId id="477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32" r:id="rId34"/>
    <p:sldId id="433" r:id="rId35"/>
    <p:sldId id="434" r:id="rId36"/>
    <p:sldId id="406" r:id="rId37"/>
    <p:sldId id="408" r:id="rId38"/>
    <p:sldId id="409" r:id="rId39"/>
    <p:sldId id="410" r:id="rId40"/>
    <p:sldId id="411" r:id="rId41"/>
    <p:sldId id="412" r:id="rId42"/>
    <p:sldId id="413" r:id="rId43"/>
    <p:sldId id="306" r:id="rId44"/>
    <p:sldId id="414" r:id="rId45"/>
    <p:sldId id="415" r:id="rId46"/>
    <p:sldId id="417" r:id="rId47"/>
    <p:sldId id="416" r:id="rId48"/>
    <p:sldId id="418" r:id="rId49"/>
    <p:sldId id="419" r:id="rId50"/>
    <p:sldId id="421" r:id="rId51"/>
    <p:sldId id="422" r:id="rId52"/>
    <p:sldId id="420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386" r:id="rId70"/>
    <p:sldId id="388" r:id="rId71"/>
    <p:sldId id="387" r:id="rId72"/>
    <p:sldId id="389" r:id="rId73"/>
    <p:sldId id="390" r:id="rId74"/>
    <p:sldId id="392" r:id="rId75"/>
    <p:sldId id="393" r:id="rId76"/>
    <p:sldId id="394" r:id="rId77"/>
    <p:sldId id="391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03" r:id="rId87"/>
    <p:sldId id="461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7" autoAdjust="0"/>
    <p:restoredTop sz="94660"/>
  </p:normalViewPr>
  <p:slideViewPr>
    <p:cSldViewPr>
      <p:cViewPr varScale="1">
        <p:scale>
          <a:sx n="129" d="100"/>
          <a:sy n="129" d="100"/>
        </p:scale>
        <p:origin x="12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912"/>
            <a:ext cx="7804921" cy="11090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9963" y="1676258"/>
            <a:ext cx="3825941" cy="41300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8942" y="1676258"/>
            <a:ext cx="3825941" cy="1988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8942" y="3817790"/>
            <a:ext cx="3825941" cy="1988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26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10376E57-151A-4B35-BAF8-FA80A4B70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5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F889E3EA-058C-4233-9440-8551E2AAA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25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3B94EAEC-8DF9-472C-96C0-31C36B3E4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unr.edu/~sushil/class/gas/code/index.html" TargetMode="External"/><Relationship Id="rId2" Type="http://schemas.openxmlformats.org/officeDocument/2006/relationships/hyperlink" Target="https://www.cse.unr.edu/~sushil/class/gas/code/cplus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unr.edu/~sushil/class/gas/assignments/as5/" TargetMode="External"/><Relationship Id="rId2" Type="http://schemas.openxmlformats.org/officeDocument/2006/relationships/hyperlink" Target="http://www2.denizyuret.com/pub/aitr1569/node19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Evolutionary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Instructor: Sushil Louis, </a:t>
            </a:r>
            <a:r>
              <a:rPr lang="en-US" dirty="0">
                <a:hlinkClick r:id="rId2"/>
              </a:rPr>
              <a:t>sushil@cse.unr.edu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http://www.cse.unr.edu/~sushil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4E-6F52-487D-A33D-56827D0A22AF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92521" name="Picture 9" descr="de-7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2276475" cy="134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25" name="Picture 13" descr="de-74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2286000" cy="136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parity checker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0" y="2667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Search for circuit that performs parity checking</a:t>
            </a: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105400" y="1219200"/>
            <a:ext cx="3810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Parity: if even number of 1s in input correct output is 0, else output is 1</a:t>
            </a:r>
          </a:p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Important for computer memory and data communication chips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0" y="3657600"/>
            <a:ext cx="861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What is the genotype? – selected, crossed over and mutated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A circuit is the phenotype – evaluated for fitness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How do you construct a phenotype from a genotype to evaluate?</a:t>
            </a:r>
          </a:p>
        </p:txBody>
      </p:sp>
    </p:spTree>
    <p:extLst>
      <p:ext uri="{BB962C8B-B14F-4D97-AF65-F5344CB8AC3E}">
        <p14:creationId xmlns:p14="http://schemas.microsoft.com/office/powerpoint/2010/main" val="349817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7221-A231-47B3-B6F6-9958C74DEE2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genotype?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609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1219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1828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2438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048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4419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5029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5638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7" name="Rectangle 31"/>
          <p:cNvSpPr>
            <a:spLocks noChangeArrowheads="1"/>
          </p:cNvSpPr>
          <p:nvPr/>
        </p:nvSpPr>
        <p:spPr bwMode="auto">
          <a:xfrm>
            <a:off x="6248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8" name="Rectangle 32"/>
          <p:cNvSpPr>
            <a:spLocks noChangeArrowheads="1"/>
          </p:cNvSpPr>
          <p:nvPr/>
        </p:nvSpPr>
        <p:spPr bwMode="auto">
          <a:xfrm>
            <a:off x="6858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7467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7620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genotype is a bit string that codes for a phenotype</a:t>
            </a:r>
            <a:endParaRPr lang="en-US" altLang="en-US" sz="240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2" name="Rectangle 36"/>
          <p:cNvSpPr>
            <a:spLocks noChangeArrowheads="1"/>
          </p:cNvSpPr>
          <p:nvPr/>
        </p:nvSpPr>
        <p:spPr bwMode="auto">
          <a:xfrm>
            <a:off x="609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3" name="Rectangle 37"/>
          <p:cNvSpPr>
            <a:spLocks noChangeArrowheads="1"/>
          </p:cNvSpPr>
          <p:nvPr/>
        </p:nvSpPr>
        <p:spPr bwMode="auto">
          <a:xfrm>
            <a:off x="1219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1828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2438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6" name="Rectangle 40"/>
          <p:cNvSpPr>
            <a:spLocks noChangeArrowheads="1"/>
          </p:cNvSpPr>
          <p:nvPr/>
        </p:nvSpPr>
        <p:spPr bwMode="auto">
          <a:xfrm>
            <a:off x="3048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7" name="Line 41"/>
          <p:cNvSpPr>
            <a:spLocks noChangeShapeType="1"/>
          </p:cNvSpPr>
          <p:nvPr/>
        </p:nvSpPr>
        <p:spPr bwMode="auto">
          <a:xfrm>
            <a:off x="1219200" y="25908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0" y="2362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crossover point</a:t>
            </a:r>
          </a:p>
        </p:txBody>
      </p:sp>
      <p:sp>
        <p:nvSpPr>
          <p:cNvPr id="198699" name="Rectangle 43"/>
          <p:cNvSpPr>
            <a:spLocks noChangeArrowheads="1"/>
          </p:cNvSpPr>
          <p:nvPr/>
        </p:nvSpPr>
        <p:spPr bwMode="auto">
          <a:xfrm>
            <a:off x="5486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0" name="Rectangle 44"/>
          <p:cNvSpPr>
            <a:spLocks noChangeArrowheads="1"/>
          </p:cNvSpPr>
          <p:nvPr/>
        </p:nvSpPr>
        <p:spPr bwMode="auto">
          <a:xfrm>
            <a:off x="6096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6705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2" name="Rectangle 46"/>
          <p:cNvSpPr>
            <a:spLocks noChangeArrowheads="1"/>
          </p:cNvSpPr>
          <p:nvPr/>
        </p:nvSpPr>
        <p:spPr bwMode="auto">
          <a:xfrm>
            <a:off x="7315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3" name="Rectangle 47"/>
          <p:cNvSpPr>
            <a:spLocks noChangeArrowheads="1"/>
          </p:cNvSpPr>
          <p:nvPr/>
        </p:nvSpPr>
        <p:spPr bwMode="auto">
          <a:xfrm>
            <a:off x="7924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4" name="Rectangle 48"/>
          <p:cNvSpPr>
            <a:spLocks noChangeArrowheads="1"/>
          </p:cNvSpPr>
          <p:nvPr/>
        </p:nvSpPr>
        <p:spPr bwMode="auto">
          <a:xfrm>
            <a:off x="8534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5486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6" name="Rectangle 50"/>
          <p:cNvSpPr>
            <a:spLocks noChangeArrowheads="1"/>
          </p:cNvSpPr>
          <p:nvPr/>
        </p:nvSpPr>
        <p:spPr bwMode="auto">
          <a:xfrm>
            <a:off x="6096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7" name="Rectangle 51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8" name="Rectangle 52"/>
          <p:cNvSpPr>
            <a:spLocks noChangeArrowheads="1"/>
          </p:cNvSpPr>
          <p:nvPr/>
        </p:nvSpPr>
        <p:spPr bwMode="auto">
          <a:xfrm>
            <a:off x="7315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9" name="Rectangle 53"/>
          <p:cNvSpPr>
            <a:spLocks noChangeArrowheads="1"/>
          </p:cNvSpPr>
          <p:nvPr/>
        </p:nvSpPr>
        <p:spPr bwMode="auto">
          <a:xfrm>
            <a:off x="7924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0" name="Rectangle 54"/>
          <p:cNvSpPr>
            <a:spLocks noChangeArrowheads="1"/>
          </p:cNvSpPr>
          <p:nvPr/>
        </p:nvSpPr>
        <p:spPr bwMode="auto">
          <a:xfrm>
            <a:off x="8534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37338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Crossover</a:t>
            </a:r>
          </a:p>
        </p:txBody>
      </p:sp>
      <p:sp>
        <p:nvSpPr>
          <p:cNvPr id="198713" name="Text Box 57"/>
          <p:cNvSpPr txBox="1">
            <a:spLocks noChangeArrowheads="1"/>
          </p:cNvSpPr>
          <p:nvPr/>
        </p:nvSpPr>
        <p:spPr bwMode="auto">
          <a:xfrm>
            <a:off x="1219200" y="3352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Parents</a:t>
            </a:r>
          </a:p>
        </p:txBody>
      </p:sp>
      <p:sp>
        <p:nvSpPr>
          <p:cNvPr id="198714" name="Text Box 58"/>
          <p:cNvSpPr txBox="1">
            <a:spLocks noChangeArrowheads="1"/>
          </p:cNvSpPr>
          <p:nvPr/>
        </p:nvSpPr>
        <p:spPr bwMode="auto">
          <a:xfrm>
            <a:off x="62484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Offspring</a:t>
            </a:r>
          </a:p>
        </p:txBody>
      </p:sp>
      <p:sp>
        <p:nvSpPr>
          <p:cNvPr id="198715" name="Rectangle 59"/>
          <p:cNvSpPr>
            <a:spLocks noChangeArrowheads="1"/>
          </p:cNvSpPr>
          <p:nvPr/>
        </p:nvSpPr>
        <p:spPr bwMode="auto">
          <a:xfrm>
            <a:off x="762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6" name="Rectangle 60"/>
          <p:cNvSpPr>
            <a:spLocks noChangeArrowheads="1"/>
          </p:cNvSpPr>
          <p:nvPr/>
        </p:nvSpPr>
        <p:spPr bwMode="auto">
          <a:xfrm>
            <a:off x="1371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7" name="Rectangle 61"/>
          <p:cNvSpPr>
            <a:spLocks noChangeArrowheads="1"/>
          </p:cNvSpPr>
          <p:nvPr/>
        </p:nvSpPr>
        <p:spPr bwMode="auto">
          <a:xfrm>
            <a:off x="1981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8" name="Rectangle 62"/>
          <p:cNvSpPr>
            <a:spLocks noChangeArrowheads="1"/>
          </p:cNvSpPr>
          <p:nvPr/>
        </p:nvSpPr>
        <p:spPr bwMode="auto">
          <a:xfrm>
            <a:off x="2590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9" name="Rectangle 63"/>
          <p:cNvSpPr>
            <a:spLocks noChangeArrowheads="1"/>
          </p:cNvSpPr>
          <p:nvPr/>
        </p:nvSpPr>
        <p:spPr bwMode="auto">
          <a:xfrm>
            <a:off x="3200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0" name="Rectangle 64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1" name="Rectangle 65"/>
          <p:cNvSpPr>
            <a:spLocks noChangeArrowheads="1"/>
          </p:cNvSpPr>
          <p:nvPr/>
        </p:nvSpPr>
        <p:spPr bwMode="auto">
          <a:xfrm>
            <a:off x="38862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2" name="Rectangle 66"/>
          <p:cNvSpPr>
            <a:spLocks noChangeArrowheads="1"/>
          </p:cNvSpPr>
          <p:nvPr/>
        </p:nvSpPr>
        <p:spPr bwMode="auto">
          <a:xfrm>
            <a:off x="44958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3" name="Rectangle 67"/>
          <p:cNvSpPr>
            <a:spLocks noChangeArrowheads="1"/>
          </p:cNvSpPr>
          <p:nvPr/>
        </p:nvSpPr>
        <p:spPr bwMode="auto">
          <a:xfrm>
            <a:off x="51054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4" name="Rectangle 68"/>
          <p:cNvSpPr>
            <a:spLocks noChangeArrowheads="1"/>
          </p:cNvSpPr>
          <p:nvPr/>
        </p:nvSpPr>
        <p:spPr bwMode="auto">
          <a:xfrm>
            <a:off x="5715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5" name="Rectangle 69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6" name="Rectangle 70"/>
          <p:cNvSpPr>
            <a:spLocks noChangeArrowheads="1"/>
          </p:cNvSpPr>
          <p:nvPr/>
        </p:nvSpPr>
        <p:spPr bwMode="auto">
          <a:xfrm>
            <a:off x="32766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7" name="Rectangle 71"/>
          <p:cNvSpPr>
            <a:spLocks noChangeArrowheads="1"/>
          </p:cNvSpPr>
          <p:nvPr/>
        </p:nvSpPr>
        <p:spPr bwMode="auto">
          <a:xfrm>
            <a:off x="38862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8" name="Rectangle 72"/>
          <p:cNvSpPr>
            <a:spLocks noChangeArrowheads="1"/>
          </p:cNvSpPr>
          <p:nvPr/>
        </p:nvSpPr>
        <p:spPr bwMode="auto">
          <a:xfrm>
            <a:off x="44958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9" name="Rectangle 73"/>
          <p:cNvSpPr>
            <a:spLocks noChangeArrowheads="1"/>
          </p:cNvSpPr>
          <p:nvPr/>
        </p:nvSpPr>
        <p:spPr bwMode="auto">
          <a:xfrm>
            <a:off x="51054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5715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1" name="Rectangle 75"/>
          <p:cNvSpPr>
            <a:spLocks noChangeArrowheads="1"/>
          </p:cNvSpPr>
          <p:nvPr/>
        </p:nvSpPr>
        <p:spPr bwMode="auto">
          <a:xfrm>
            <a:off x="2667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2" name="Rectangle 76"/>
          <p:cNvSpPr>
            <a:spLocks noChangeArrowheads="1"/>
          </p:cNvSpPr>
          <p:nvPr/>
        </p:nvSpPr>
        <p:spPr bwMode="auto">
          <a:xfrm>
            <a:off x="32766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3" name="Line 77"/>
          <p:cNvSpPr>
            <a:spLocks noChangeShapeType="1"/>
          </p:cNvSpPr>
          <p:nvPr/>
        </p:nvSpPr>
        <p:spPr bwMode="auto">
          <a:xfrm>
            <a:off x="5410200" y="5410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734" name="Text Box 78"/>
          <p:cNvSpPr txBox="1">
            <a:spLocks noChangeArrowheads="1"/>
          </p:cNvSpPr>
          <p:nvPr/>
        </p:nvSpPr>
        <p:spPr bwMode="auto">
          <a:xfrm>
            <a:off x="35814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Mutation</a:t>
            </a:r>
          </a:p>
        </p:txBody>
      </p:sp>
      <p:sp>
        <p:nvSpPr>
          <p:cNvPr id="198735" name="Text Box 79"/>
          <p:cNvSpPr txBox="1">
            <a:spLocks noChangeArrowheads="1"/>
          </p:cNvSpPr>
          <p:nvPr/>
        </p:nvSpPr>
        <p:spPr bwMode="auto">
          <a:xfrm>
            <a:off x="2590800" y="55626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mutation point</a:t>
            </a:r>
          </a:p>
        </p:txBody>
      </p:sp>
    </p:spTree>
    <p:extLst>
      <p:ext uri="{BB962C8B-B14F-4D97-AF65-F5344CB8AC3E}">
        <p14:creationId xmlns:p14="http://schemas.microsoft.com/office/powerpoint/2010/main" val="345539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89ED-5913-4210-BC03-20C5B0D6952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200784" name="Rectangle 80"/>
          <p:cNvSpPr>
            <a:spLocks noChangeArrowheads="1"/>
          </p:cNvSpPr>
          <p:nvPr/>
        </p:nvSpPr>
        <p:spPr bwMode="auto">
          <a:xfrm>
            <a:off x="17526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5" name="Rectangle 81"/>
          <p:cNvSpPr>
            <a:spLocks noChangeArrowheads="1"/>
          </p:cNvSpPr>
          <p:nvPr/>
        </p:nvSpPr>
        <p:spPr bwMode="auto">
          <a:xfrm>
            <a:off x="26670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6" name="Rectangle 82"/>
          <p:cNvSpPr>
            <a:spLocks noChangeArrowheads="1"/>
          </p:cNvSpPr>
          <p:nvPr/>
        </p:nvSpPr>
        <p:spPr bwMode="auto">
          <a:xfrm>
            <a:off x="35814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7" name="Rectangle 83"/>
          <p:cNvSpPr>
            <a:spLocks noChangeArrowheads="1"/>
          </p:cNvSpPr>
          <p:nvPr/>
        </p:nvSpPr>
        <p:spPr bwMode="auto">
          <a:xfrm>
            <a:off x="44958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8" name="Rectangle 84"/>
          <p:cNvSpPr>
            <a:spLocks noChangeArrowheads="1"/>
          </p:cNvSpPr>
          <p:nvPr/>
        </p:nvSpPr>
        <p:spPr bwMode="auto">
          <a:xfrm>
            <a:off x="54102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9" name="Rectangle 85"/>
          <p:cNvSpPr>
            <a:spLocks noChangeArrowheads="1"/>
          </p:cNvSpPr>
          <p:nvPr/>
        </p:nvSpPr>
        <p:spPr bwMode="auto">
          <a:xfrm>
            <a:off x="17526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0" name="Rectangle 86"/>
          <p:cNvSpPr>
            <a:spLocks noChangeArrowheads="1"/>
          </p:cNvSpPr>
          <p:nvPr/>
        </p:nvSpPr>
        <p:spPr bwMode="auto">
          <a:xfrm>
            <a:off x="26670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1" name="Rectangle 87"/>
          <p:cNvSpPr>
            <a:spLocks noChangeArrowheads="1"/>
          </p:cNvSpPr>
          <p:nvPr/>
        </p:nvSpPr>
        <p:spPr bwMode="auto">
          <a:xfrm>
            <a:off x="35814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2" name="Rectangle 88"/>
          <p:cNvSpPr>
            <a:spLocks noChangeArrowheads="1"/>
          </p:cNvSpPr>
          <p:nvPr/>
        </p:nvSpPr>
        <p:spPr bwMode="auto">
          <a:xfrm>
            <a:off x="44958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3" name="Rectangle 89"/>
          <p:cNvSpPr>
            <a:spLocks noChangeArrowheads="1"/>
          </p:cNvSpPr>
          <p:nvPr/>
        </p:nvSpPr>
        <p:spPr bwMode="auto">
          <a:xfrm>
            <a:off x="54102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4" name="Rectangle 90"/>
          <p:cNvSpPr>
            <a:spLocks noChangeArrowheads="1"/>
          </p:cNvSpPr>
          <p:nvPr/>
        </p:nvSpPr>
        <p:spPr bwMode="auto">
          <a:xfrm>
            <a:off x="17526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5" name="Rectangle 91"/>
          <p:cNvSpPr>
            <a:spLocks noChangeArrowheads="1"/>
          </p:cNvSpPr>
          <p:nvPr/>
        </p:nvSpPr>
        <p:spPr bwMode="auto">
          <a:xfrm>
            <a:off x="26670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35814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44958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8" name="Rectangle 94"/>
          <p:cNvSpPr>
            <a:spLocks noChangeArrowheads="1"/>
          </p:cNvSpPr>
          <p:nvPr/>
        </p:nvSpPr>
        <p:spPr bwMode="auto">
          <a:xfrm>
            <a:off x="54102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9" name="Rectangle 95"/>
          <p:cNvSpPr>
            <a:spLocks noChangeArrowheads="1"/>
          </p:cNvSpPr>
          <p:nvPr/>
        </p:nvSpPr>
        <p:spPr bwMode="auto">
          <a:xfrm>
            <a:off x="17526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0" name="Rectangle 96"/>
          <p:cNvSpPr>
            <a:spLocks noChangeArrowheads="1"/>
          </p:cNvSpPr>
          <p:nvPr/>
        </p:nvSpPr>
        <p:spPr bwMode="auto">
          <a:xfrm>
            <a:off x="26670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1" name="Rectangle 97"/>
          <p:cNvSpPr>
            <a:spLocks noChangeArrowheads="1"/>
          </p:cNvSpPr>
          <p:nvPr/>
        </p:nvSpPr>
        <p:spPr bwMode="auto">
          <a:xfrm>
            <a:off x="35814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2" name="Rectangle 98"/>
          <p:cNvSpPr>
            <a:spLocks noChangeArrowheads="1"/>
          </p:cNvSpPr>
          <p:nvPr/>
        </p:nvSpPr>
        <p:spPr bwMode="auto">
          <a:xfrm>
            <a:off x="44958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3" name="Rectangle 99"/>
          <p:cNvSpPr>
            <a:spLocks noChangeArrowheads="1"/>
          </p:cNvSpPr>
          <p:nvPr/>
        </p:nvSpPr>
        <p:spPr bwMode="auto">
          <a:xfrm>
            <a:off x="54102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4" name="Rectangle 100"/>
          <p:cNvSpPr>
            <a:spLocks noChangeArrowheads="1"/>
          </p:cNvSpPr>
          <p:nvPr/>
        </p:nvSpPr>
        <p:spPr bwMode="auto">
          <a:xfrm>
            <a:off x="17526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5" name="Rectangle 101"/>
          <p:cNvSpPr>
            <a:spLocks noChangeArrowheads="1"/>
          </p:cNvSpPr>
          <p:nvPr/>
        </p:nvSpPr>
        <p:spPr bwMode="auto">
          <a:xfrm>
            <a:off x="26670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6" name="Rectangle 102"/>
          <p:cNvSpPr>
            <a:spLocks noChangeArrowheads="1"/>
          </p:cNvSpPr>
          <p:nvPr/>
        </p:nvSpPr>
        <p:spPr bwMode="auto">
          <a:xfrm>
            <a:off x="35814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" name="Rectangle 103"/>
          <p:cNvSpPr>
            <a:spLocks noChangeArrowheads="1"/>
          </p:cNvSpPr>
          <p:nvPr/>
        </p:nvSpPr>
        <p:spPr bwMode="auto">
          <a:xfrm>
            <a:off x="44958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" name="Rectangle 104"/>
          <p:cNvSpPr>
            <a:spLocks noChangeArrowheads="1"/>
          </p:cNvSpPr>
          <p:nvPr/>
        </p:nvSpPr>
        <p:spPr bwMode="auto">
          <a:xfrm>
            <a:off x="54102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" name="Text Box 105"/>
          <p:cNvSpPr txBox="1">
            <a:spLocks noChangeArrowheads="1"/>
          </p:cNvSpPr>
          <p:nvPr/>
        </p:nvSpPr>
        <p:spPr bwMode="auto">
          <a:xfrm>
            <a:off x="381000" y="1295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circuit is made of logic gates. Receives input from the 1</a:t>
            </a:r>
            <a:r>
              <a:rPr lang="en-US" altLang="en-US" sz="2400" baseline="30000">
                <a:solidFill>
                  <a:schemeClr val="accent2"/>
                </a:solidFill>
                <a:latin typeface="Arial" charset="0"/>
              </a:rPr>
              <a:t>st</a:t>
            </a: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 column and we check output at last column.  </a:t>
            </a:r>
          </a:p>
        </p:txBody>
      </p:sp>
      <p:sp>
        <p:nvSpPr>
          <p:cNvPr id="200810" name="Text Box 106"/>
          <p:cNvSpPr txBox="1">
            <a:spLocks noChangeArrowheads="1"/>
          </p:cNvSpPr>
          <p:nvPr/>
        </p:nvSpPr>
        <p:spPr bwMode="auto">
          <a:xfrm>
            <a:off x="1752600" y="2133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00811" name="Text Box 107"/>
          <p:cNvSpPr txBox="1">
            <a:spLocks noChangeArrowheads="1"/>
          </p:cNvSpPr>
          <p:nvPr/>
        </p:nvSpPr>
        <p:spPr bwMode="auto">
          <a:xfrm>
            <a:off x="26670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200812" name="Text Box 108"/>
          <p:cNvSpPr txBox="1">
            <a:spLocks noChangeArrowheads="1"/>
          </p:cNvSpPr>
          <p:nvPr/>
        </p:nvSpPr>
        <p:spPr bwMode="auto">
          <a:xfrm>
            <a:off x="35814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0813" name="Text Box 109"/>
          <p:cNvSpPr txBox="1">
            <a:spLocks noChangeArrowheads="1"/>
          </p:cNvSpPr>
          <p:nvPr/>
        </p:nvSpPr>
        <p:spPr bwMode="auto">
          <a:xfrm>
            <a:off x="44958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16</a:t>
            </a:r>
          </a:p>
        </p:txBody>
      </p:sp>
      <p:sp>
        <p:nvSpPr>
          <p:cNvPr id="200814" name="Text Box 110"/>
          <p:cNvSpPr txBox="1">
            <a:spLocks noChangeArrowheads="1"/>
          </p:cNvSpPr>
          <p:nvPr/>
        </p:nvSpPr>
        <p:spPr bwMode="auto">
          <a:xfrm>
            <a:off x="54102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21</a:t>
            </a:r>
          </a:p>
        </p:txBody>
      </p:sp>
      <p:sp>
        <p:nvSpPr>
          <p:cNvPr id="200815" name="Text Box 111"/>
          <p:cNvSpPr txBox="1">
            <a:spLocks noChangeArrowheads="1"/>
          </p:cNvSpPr>
          <p:nvPr/>
        </p:nvSpPr>
        <p:spPr bwMode="auto">
          <a:xfrm>
            <a:off x="17526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26</a:t>
            </a:r>
          </a:p>
        </p:txBody>
      </p:sp>
      <p:sp>
        <p:nvSpPr>
          <p:cNvPr id="200816" name="Text Box 112"/>
          <p:cNvSpPr txBox="1">
            <a:spLocks noChangeArrowheads="1"/>
          </p:cNvSpPr>
          <p:nvPr/>
        </p:nvSpPr>
        <p:spPr bwMode="auto">
          <a:xfrm>
            <a:off x="26670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31</a:t>
            </a:r>
          </a:p>
        </p:txBody>
      </p:sp>
      <p:sp>
        <p:nvSpPr>
          <p:cNvPr id="200819" name="Oval 115"/>
          <p:cNvSpPr>
            <a:spLocks noChangeArrowheads="1"/>
          </p:cNvSpPr>
          <p:nvPr/>
        </p:nvSpPr>
        <p:spPr bwMode="auto">
          <a:xfrm>
            <a:off x="533400" y="23622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" name="Oval 116"/>
          <p:cNvSpPr>
            <a:spLocks noChangeArrowheads="1"/>
          </p:cNvSpPr>
          <p:nvPr/>
        </p:nvSpPr>
        <p:spPr bwMode="auto">
          <a:xfrm>
            <a:off x="533400" y="3048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" name="Oval 117"/>
          <p:cNvSpPr>
            <a:spLocks noChangeArrowheads="1"/>
          </p:cNvSpPr>
          <p:nvPr/>
        </p:nvSpPr>
        <p:spPr bwMode="auto">
          <a:xfrm>
            <a:off x="533400" y="3810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" name="Oval 118"/>
          <p:cNvSpPr>
            <a:spLocks noChangeArrowheads="1"/>
          </p:cNvSpPr>
          <p:nvPr/>
        </p:nvSpPr>
        <p:spPr bwMode="auto">
          <a:xfrm>
            <a:off x="533400" y="4572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" name="Oval 119"/>
          <p:cNvSpPr>
            <a:spLocks noChangeArrowheads="1"/>
          </p:cNvSpPr>
          <p:nvPr/>
        </p:nvSpPr>
        <p:spPr bwMode="auto">
          <a:xfrm>
            <a:off x="533400" y="5334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" name="Line 120"/>
          <p:cNvSpPr>
            <a:spLocks noChangeShapeType="1"/>
          </p:cNvSpPr>
          <p:nvPr/>
        </p:nvSpPr>
        <p:spPr bwMode="auto">
          <a:xfrm>
            <a:off x="762000" y="2438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5" name="AutoShape 121"/>
          <p:cNvCxnSpPr>
            <a:cxnSpLocks noChangeShapeType="1"/>
            <a:stCxn id="200820" idx="6"/>
          </p:cNvCxnSpPr>
          <p:nvPr/>
        </p:nvCxnSpPr>
        <p:spPr bwMode="auto">
          <a:xfrm flipV="1">
            <a:off x="774700" y="2667000"/>
            <a:ext cx="901700" cy="4572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6" name="Line 122"/>
          <p:cNvSpPr>
            <a:spLocks noChangeShapeType="1"/>
          </p:cNvSpPr>
          <p:nvPr/>
        </p:nvSpPr>
        <p:spPr bwMode="auto">
          <a:xfrm>
            <a:off x="762000" y="3124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7" name="AutoShape 123"/>
          <p:cNvCxnSpPr>
            <a:cxnSpLocks noChangeShapeType="1"/>
            <a:stCxn id="200821" idx="6"/>
          </p:cNvCxnSpPr>
          <p:nvPr/>
        </p:nvCxnSpPr>
        <p:spPr bwMode="auto">
          <a:xfrm flipV="1">
            <a:off x="774700" y="3352800"/>
            <a:ext cx="901700" cy="5334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8" name="Line 124"/>
          <p:cNvSpPr>
            <a:spLocks noChangeShapeType="1"/>
          </p:cNvSpPr>
          <p:nvPr/>
        </p:nvSpPr>
        <p:spPr bwMode="auto">
          <a:xfrm>
            <a:off x="762000" y="3886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9" name="AutoShape 125"/>
          <p:cNvCxnSpPr>
            <a:cxnSpLocks noChangeShapeType="1"/>
            <a:stCxn id="200826" idx="0"/>
          </p:cNvCxnSpPr>
          <p:nvPr/>
        </p:nvCxnSpPr>
        <p:spPr bwMode="auto">
          <a:xfrm rot="5400000" flipV="1">
            <a:off x="717550" y="3155950"/>
            <a:ext cx="1003300" cy="914400"/>
          </a:xfrm>
          <a:prstGeom prst="bentConnector5">
            <a:avLst>
              <a:gd name="adj1" fmla="val 41769"/>
              <a:gd name="adj2" fmla="val 25000"/>
              <a:gd name="adj3" fmla="val 102528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0" name="Line 126"/>
          <p:cNvSpPr>
            <a:spLocks noChangeShapeType="1"/>
          </p:cNvSpPr>
          <p:nvPr/>
        </p:nvSpPr>
        <p:spPr bwMode="auto">
          <a:xfrm>
            <a:off x="762000" y="4648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31" name="Line 127"/>
          <p:cNvSpPr>
            <a:spLocks noChangeShapeType="1"/>
          </p:cNvSpPr>
          <p:nvPr/>
        </p:nvSpPr>
        <p:spPr bwMode="auto">
          <a:xfrm>
            <a:off x="762000" y="5410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32" name="AutoShape 128"/>
          <p:cNvCxnSpPr>
            <a:cxnSpLocks noChangeShapeType="1"/>
            <a:stCxn id="200821" idx="6"/>
          </p:cNvCxnSpPr>
          <p:nvPr/>
        </p:nvCxnSpPr>
        <p:spPr bwMode="auto">
          <a:xfrm>
            <a:off x="774700" y="3886200"/>
            <a:ext cx="901700" cy="533400"/>
          </a:xfrm>
          <a:prstGeom prst="bentConnector3">
            <a:avLst>
              <a:gd name="adj1" fmla="val -1407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833" name="AutoShape 129"/>
          <p:cNvCxnSpPr>
            <a:cxnSpLocks noChangeShapeType="1"/>
            <a:stCxn id="200822" idx="7"/>
          </p:cNvCxnSpPr>
          <p:nvPr/>
        </p:nvCxnSpPr>
        <p:spPr bwMode="auto">
          <a:xfrm rot="5400000" flipV="1">
            <a:off x="978694" y="4331494"/>
            <a:ext cx="523875" cy="1023937"/>
          </a:xfrm>
          <a:prstGeom prst="bentConnector4">
            <a:avLst>
              <a:gd name="adj1" fmla="val 100301"/>
              <a:gd name="adj2" fmla="val 51630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4" name="Rectangle 130"/>
          <p:cNvSpPr>
            <a:spLocks noChangeArrowheads="1"/>
          </p:cNvSpPr>
          <p:nvPr/>
        </p:nvSpPr>
        <p:spPr bwMode="auto">
          <a:xfrm>
            <a:off x="17526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" name="Rectangle 131"/>
          <p:cNvSpPr>
            <a:spLocks noChangeArrowheads="1"/>
          </p:cNvSpPr>
          <p:nvPr/>
        </p:nvSpPr>
        <p:spPr bwMode="auto">
          <a:xfrm>
            <a:off x="26670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" name="Rectangle 132"/>
          <p:cNvSpPr>
            <a:spLocks noChangeArrowheads="1"/>
          </p:cNvSpPr>
          <p:nvPr/>
        </p:nvSpPr>
        <p:spPr bwMode="auto">
          <a:xfrm>
            <a:off x="35814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" name="Rectangle 133"/>
          <p:cNvSpPr>
            <a:spLocks noChangeArrowheads="1"/>
          </p:cNvSpPr>
          <p:nvPr/>
        </p:nvSpPr>
        <p:spPr bwMode="auto">
          <a:xfrm>
            <a:off x="44958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" name="Rectangle 134"/>
          <p:cNvSpPr>
            <a:spLocks noChangeArrowheads="1"/>
          </p:cNvSpPr>
          <p:nvPr/>
        </p:nvSpPr>
        <p:spPr bwMode="auto">
          <a:xfrm>
            <a:off x="54102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" name="Oval 135"/>
          <p:cNvSpPr>
            <a:spLocks noChangeArrowheads="1"/>
          </p:cNvSpPr>
          <p:nvPr/>
        </p:nvSpPr>
        <p:spPr bwMode="auto">
          <a:xfrm>
            <a:off x="533400" y="60198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" name="Line 136"/>
          <p:cNvSpPr>
            <a:spLocks noChangeShapeType="1"/>
          </p:cNvSpPr>
          <p:nvPr/>
        </p:nvSpPr>
        <p:spPr bwMode="auto">
          <a:xfrm>
            <a:off x="7620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41" name="AutoShape 137"/>
          <p:cNvCxnSpPr>
            <a:cxnSpLocks noChangeShapeType="1"/>
            <a:stCxn id="200823" idx="6"/>
          </p:cNvCxnSpPr>
          <p:nvPr/>
        </p:nvCxnSpPr>
        <p:spPr bwMode="auto">
          <a:xfrm>
            <a:off x="774700" y="5410200"/>
            <a:ext cx="901700" cy="3810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86400" y="5638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146</a:t>
            </a:r>
          </a:p>
        </p:txBody>
      </p:sp>
      <p:sp>
        <p:nvSpPr>
          <p:cNvPr id="200845" name="Line 141"/>
          <p:cNvSpPr>
            <a:spLocks noChangeShapeType="1"/>
          </p:cNvSpPr>
          <p:nvPr/>
        </p:nvSpPr>
        <p:spPr bwMode="auto">
          <a:xfrm>
            <a:off x="6324600" y="243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6553200" y="3886200"/>
            <a:ext cx="1905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Each group of five bits codes for one of 16 possible gates and the location of second input</a:t>
            </a:r>
          </a:p>
        </p:txBody>
      </p:sp>
    </p:spTree>
    <p:extLst>
      <p:ext uri="{BB962C8B-B14F-4D97-AF65-F5344CB8AC3E}">
        <p14:creationId xmlns:p14="http://schemas.microsoft.com/office/powerpoint/2010/main" val="37764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5F8A-AD50-4CD5-8DD7-F4B7EA419E2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657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4267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4876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7315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7924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534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609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1219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2" name="Rectangle 42"/>
          <p:cNvSpPr>
            <a:spLocks noChangeArrowheads="1"/>
          </p:cNvSpPr>
          <p:nvPr/>
        </p:nvSpPr>
        <p:spPr bwMode="auto">
          <a:xfrm>
            <a:off x="1828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3" name="Rectangle 43"/>
          <p:cNvSpPr>
            <a:spLocks noChangeArrowheads="1"/>
          </p:cNvSpPr>
          <p:nvPr/>
        </p:nvSpPr>
        <p:spPr bwMode="auto">
          <a:xfrm>
            <a:off x="2438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4" name="Rectangle 44"/>
          <p:cNvSpPr>
            <a:spLocks noChangeArrowheads="1"/>
          </p:cNvSpPr>
          <p:nvPr/>
        </p:nvSpPr>
        <p:spPr bwMode="auto">
          <a:xfrm>
            <a:off x="30480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0" name="Oval 60"/>
          <p:cNvSpPr>
            <a:spLocks noChangeArrowheads="1"/>
          </p:cNvSpPr>
          <p:nvPr/>
        </p:nvSpPr>
        <p:spPr bwMode="auto">
          <a:xfrm>
            <a:off x="57150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61722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2" name="Oval 62"/>
          <p:cNvSpPr>
            <a:spLocks noChangeArrowheads="1"/>
          </p:cNvSpPr>
          <p:nvPr/>
        </p:nvSpPr>
        <p:spPr bwMode="auto">
          <a:xfrm>
            <a:off x="67056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3" name="Text Box 63"/>
          <p:cNvSpPr txBox="1">
            <a:spLocks noChangeArrowheads="1"/>
          </p:cNvSpPr>
          <p:nvPr/>
        </p:nvSpPr>
        <p:spPr bwMode="auto">
          <a:xfrm>
            <a:off x="5105400" y="1143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150 length binary string</a:t>
            </a:r>
          </a:p>
        </p:txBody>
      </p:sp>
      <p:sp>
        <p:nvSpPr>
          <p:cNvPr id="199744" name="Rectangle 64"/>
          <p:cNvSpPr>
            <a:spLocks noChangeArrowheads="1"/>
          </p:cNvSpPr>
          <p:nvPr/>
        </p:nvSpPr>
        <p:spPr bwMode="auto">
          <a:xfrm>
            <a:off x="60198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5" name="Rectangle 65"/>
          <p:cNvSpPr>
            <a:spLocks noChangeArrowheads="1"/>
          </p:cNvSpPr>
          <p:nvPr/>
        </p:nvSpPr>
        <p:spPr bwMode="auto">
          <a:xfrm>
            <a:off x="9144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6" name="Rectangle 66"/>
          <p:cNvSpPr>
            <a:spLocks noChangeArrowheads="1"/>
          </p:cNvSpPr>
          <p:nvPr/>
        </p:nvSpPr>
        <p:spPr bwMode="auto">
          <a:xfrm>
            <a:off x="15240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7" name="Rectangle 67"/>
          <p:cNvSpPr>
            <a:spLocks noChangeArrowheads="1"/>
          </p:cNvSpPr>
          <p:nvPr/>
        </p:nvSpPr>
        <p:spPr bwMode="auto">
          <a:xfrm>
            <a:off x="2133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8" name="Rectangle 68"/>
          <p:cNvSpPr>
            <a:spLocks noChangeArrowheads="1"/>
          </p:cNvSpPr>
          <p:nvPr/>
        </p:nvSpPr>
        <p:spPr bwMode="auto">
          <a:xfrm>
            <a:off x="2743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5410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60198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2" name="Rectangle 72"/>
          <p:cNvSpPr>
            <a:spLocks noChangeArrowheads="1"/>
          </p:cNvSpPr>
          <p:nvPr/>
        </p:nvSpPr>
        <p:spPr bwMode="auto">
          <a:xfrm>
            <a:off x="9144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3" name="Rectangle 73"/>
          <p:cNvSpPr>
            <a:spLocks noChangeArrowheads="1"/>
          </p:cNvSpPr>
          <p:nvPr/>
        </p:nvSpPr>
        <p:spPr bwMode="auto">
          <a:xfrm>
            <a:off x="15240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4" name="Rectangle 74"/>
          <p:cNvSpPr>
            <a:spLocks noChangeArrowheads="1"/>
          </p:cNvSpPr>
          <p:nvPr/>
        </p:nvSpPr>
        <p:spPr bwMode="auto">
          <a:xfrm>
            <a:off x="2133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5" name="Rectangle 75"/>
          <p:cNvSpPr>
            <a:spLocks noChangeArrowheads="1"/>
          </p:cNvSpPr>
          <p:nvPr/>
        </p:nvSpPr>
        <p:spPr bwMode="auto">
          <a:xfrm>
            <a:off x="2743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6" name="Rectangle 76"/>
          <p:cNvSpPr>
            <a:spLocks noChangeArrowheads="1"/>
          </p:cNvSpPr>
          <p:nvPr/>
        </p:nvSpPr>
        <p:spPr bwMode="auto">
          <a:xfrm>
            <a:off x="4800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7" name="Rectangle 77"/>
          <p:cNvSpPr>
            <a:spLocks noChangeArrowheads="1"/>
          </p:cNvSpPr>
          <p:nvPr/>
        </p:nvSpPr>
        <p:spPr bwMode="auto">
          <a:xfrm>
            <a:off x="5410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8" name="Rectangle 78"/>
          <p:cNvSpPr>
            <a:spLocks noChangeArrowheads="1"/>
          </p:cNvSpPr>
          <p:nvPr/>
        </p:nvSpPr>
        <p:spPr bwMode="auto">
          <a:xfrm>
            <a:off x="60198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9" name="Rectangle 79"/>
          <p:cNvSpPr>
            <a:spLocks noChangeArrowheads="1"/>
          </p:cNvSpPr>
          <p:nvPr/>
        </p:nvSpPr>
        <p:spPr bwMode="auto">
          <a:xfrm>
            <a:off x="9144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0" name="Rectangle 80"/>
          <p:cNvSpPr>
            <a:spLocks noChangeArrowheads="1"/>
          </p:cNvSpPr>
          <p:nvPr/>
        </p:nvSpPr>
        <p:spPr bwMode="auto">
          <a:xfrm>
            <a:off x="15240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1" name="Rectangle 81"/>
          <p:cNvSpPr>
            <a:spLocks noChangeArrowheads="1"/>
          </p:cNvSpPr>
          <p:nvPr/>
        </p:nvSpPr>
        <p:spPr bwMode="auto">
          <a:xfrm>
            <a:off x="2133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2" name="Rectangle 82"/>
          <p:cNvSpPr>
            <a:spLocks noChangeArrowheads="1"/>
          </p:cNvSpPr>
          <p:nvPr/>
        </p:nvSpPr>
        <p:spPr bwMode="auto">
          <a:xfrm>
            <a:off x="2743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3" name="Rectangle 83"/>
          <p:cNvSpPr>
            <a:spLocks noChangeArrowheads="1"/>
          </p:cNvSpPr>
          <p:nvPr/>
        </p:nvSpPr>
        <p:spPr bwMode="auto">
          <a:xfrm>
            <a:off x="4800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4" name="Rectangle 84"/>
          <p:cNvSpPr>
            <a:spLocks noChangeArrowheads="1"/>
          </p:cNvSpPr>
          <p:nvPr/>
        </p:nvSpPr>
        <p:spPr bwMode="auto">
          <a:xfrm>
            <a:off x="5410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60198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9144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15240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2133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2743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4800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5410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60198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9144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4" name="Rectangle 94"/>
          <p:cNvSpPr>
            <a:spLocks noChangeArrowheads="1"/>
          </p:cNvSpPr>
          <p:nvPr/>
        </p:nvSpPr>
        <p:spPr bwMode="auto">
          <a:xfrm>
            <a:off x="15240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5" name="Rectangle 95"/>
          <p:cNvSpPr>
            <a:spLocks noChangeArrowheads="1"/>
          </p:cNvSpPr>
          <p:nvPr/>
        </p:nvSpPr>
        <p:spPr bwMode="auto">
          <a:xfrm>
            <a:off x="2133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6" name="Rectangle 96"/>
          <p:cNvSpPr>
            <a:spLocks noChangeArrowheads="1"/>
          </p:cNvSpPr>
          <p:nvPr/>
        </p:nvSpPr>
        <p:spPr bwMode="auto">
          <a:xfrm>
            <a:off x="2743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7" name="Rectangle 97"/>
          <p:cNvSpPr>
            <a:spLocks noChangeArrowheads="1"/>
          </p:cNvSpPr>
          <p:nvPr/>
        </p:nvSpPr>
        <p:spPr bwMode="auto">
          <a:xfrm>
            <a:off x="4800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8" name="Rectangle 98"/>
          <p:cNvSpPr>
            <a:spLocks noChangeArrowheads="1"/>
          </p:cNvSpPr>
          <p:nvPr/>
        </p:nvSpPr>
        <p:spPr bwMode="auto">
          <a:xfrm>
            <a:off x="5410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9" name="Rectangle 99"/>
          <p:cNvSpPr>
            <a:spLocks noChangeArrowheads="1"/>
          </p:cNvSpPr>
          <p:nvPr/>
        </p:nvSpPr>
        <p:spPr bwMode="auto">
          <a:xfrm>
            <a:off x="60198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0" name="Rectangle 100"/>
          <p:cNvSpPr>
            <a:spLocks noChangeArrowheads="1"/>
          </p:cNvSpPr>
          <p:nvPr/>
        </p:nvSpPr>
        <p:spPr bwMode="auto">
          <a:xfrm>
            <a:off x="9144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1" name="Rectangle 101"/>
          <p:cNvSpPr>
            <a:spLocks noChangeArrowheads="1"/>
          </p:cNvSpPr>
          <p:nvPr/>
        </p:nvSpPr>
        <p:spPr bwMode="auto">
          <a:xfrm>
            <a:off x="15240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2" name="Rectangle 102"/>
          <p:cNvSpPr>
            <a:spLocks noChangeArrowheads="1"/>
          </p:cNvSpPr>
          <p:nvPr/>
        </p:nvSpPr>
        <p:spPr bwMode="auto">
          <a:xfrm>
            <a:off x="2133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3" name="Rectangle 103"/>
          <p:cNvSpPr>
            <a:spLocks noChangeArrowheads="1"/>
          </p:cNvSpPr>
          <p:nvPr/>
        </p:nvSpPr>
        <p:spPr bwMode="auto">
          <a:xfrm>
            <a:off x="2743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4" name="Rectangle 104"/>
          <p:cNvSpPr>
            <a:spLocks noChangeArrowheads="1"/>
          </p:cNvSpPr>
          <p:nvPr/>
        </p:nvSpPr>
        <p:spPr bwMode="auto">
          <a:xfrm>
            <a:off x="4800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5" name="Rectangle 105"/>
          <p:cNvSpPr>
            <a:spLocks noChangeArrowheads="1"/>
          </p:cNvSpPr>
          <p:nvPr/>
        </p:nvSpPr>
        <p:spPr bwMode="auto">
          <a:xfrm>
            <a:off x="5410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6" name="Oval 106"/>
          <p:cNvSpPr>
            <a:spLocks noChangeArrowheads="1"/>
          </p:cNvSpPr>
          <p:nvPr/>
        </p:nvSpPr>
        <p:spPr bwMode="auto">
          <a:xfrm>
            <a:off x="35052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7" name="Oval 107"/>
          <p:cNvSpPr>
            <a:spLocks noChangeArrowheads="1"/>
          </p:cNvSpPr>
          <p:nvPr/>
        </p:nvSpPr>
        <p:spPr bwMode="auto">
          <a:xfrm>
            <a:off x="39624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8" name="Oval 108"/>
          <p:cNvSpPr>
            <a:spLocks noChangeArrowheads="1"/>
          </p:cNvSpPr>
          <p:nvPr/>
        </p:nvSpPr>
        <p:spPr bwMode="auto">
          <a:xfrm>
            <a:off x="44958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9" name="Oval 109"/>
          <p:cNvSpPr>
            <a:spLocks noChangeArrowheads="1"/>
          </p:cNvSpPr>
          <p:nvPr/>
        </p:nvSpPr>
        <p:spPr bwMode="auto">
          <a:xfrm>
            <a:off x="35052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0" name="Oval 110"/>
          <p:cNvSpPr>
            <a:spLocks noChangeArrowheads="1"/>
          </p:cNvSpPr>
          <p:nvPr/>
        </p:nvSpPr>
        <p:spPr bwMode="auto">
          <a:xfrm>
            <a:off x="39624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1" name="Oval 111"/>
          <p:cNvSpPr>
            <a:spLocks noChangeArrowheads="1"/>
          </p:cNvSpPr>
          <p:nvPr/>
        </p:nvSpPr>
        <p:spPr bwMode="auto">
          <a:xfrm>
            <a:off x="44958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2" name="Oval 112"/>
          <p:cNvSpPr>
            <a:spLocks noChangeArrowheads="1"/>
          </p:cNvSpPr>
          <p:nvPr/>
        </p:nvSpPr>
        <p:spPr bwMode="auto">
          <a:xfrm>
            <a:off x="35052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3" name="Oval 113"/>
          <p:cNvSpPr>
            <a:spLocks noChangeArrowheads="1"/>
          </p:cNvSpPr>
          <p:nvPr/>
        </p:nvSpPr>
        <p:spPr bwMode="auto">
          <a:xfrm>
            <a:off x="39624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4" name="Oval 114"/>
          <p:cNvSpPr>
            <a:spLocks noChangeArrowheads="1"/>
          </p:cNvSpPr>
          <p:nvPr/>
        </p:nvSpPr>
        <p:spPr bwMode="auto">
          <a:xfrm>
            <a:off x="44958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5" name="Oval 115"/>
          <p:cNvSpPr>
            <a:spLocks noChangeArrowheads="1"/>
          </p:cNvSpPr>
          <p:nvPr/>
        </p:nvSpPr>
        <p:spPr bwMode="auto">
          <a:xfrm>
            <a:off x="35052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6" name="Oval 116"/>
          <p:cNvSpPr>
            <a:spLocks noChangeArrowheads="1"/>
          </p:cNvSpPr>
          <p:nvPr/>
        </p:nvSpPr>
        <p:spPr bwMode="auto">
          <a:xfrm>
            <a:off x="39624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7" name="Oval 117"/>
          <p:cNvSpPr>
            <a:spLocks noChangeArrowheads="1"/>
          </p:cNvSpPr>
          <p:nvPr/>
        </p:nvSpPr>
        <p:spPr bwMode="auto">
          <a:xfrm>
            <a:off x="44958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8" name="Oval 118"/>
          <p:cNvSpPr>
            <a:spLocks noChangeArrowheads="1"/>
          </p:cNvSpPr>
          <p:nvPr/>
        </p:nvSpPr>
        <p:spPr bwMode="auto">
          <a:xfrm>
            <a:off x="35052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9" name="Oval 119"/>
          <p:cNvSpPr>
            <a:spLocks noChangeArrowheads="1"/>
          </p:cNvSpPr>
          <p:nvPr/>
        </p:nvSpPr>
        <p:spPr bwMode="auto">
          <a:xfrm>
            <a:off x="39624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0" name="Oval 120"/>
          <p:cNvSpPr>
            <a:spLocks noChangeArrowheads="1"/>
          </p:cNvSpPr>
          <p:nvPr/>
        </p:nvSpPr>
        <p:spPr bwMode="auto">
          <a:xfrm>
            <a:off x="44958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1" name="Oval 121"/>
          <p:cNvSpPr>
            <a:spLocks noChangeArrowheads="1"/>
          </p:cNvSpPr>
          <p:nvPr/>
        </p:nvSpPr>
        <p:spPr bwMode="auto">
          <a:xfrm>
            <a:off x="35052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2" name="Oval 122"/>
          <p:cNvSpPr>
            <a:spLocks noChangeArrowheads="1"/>
          </p:cNvSpPr>
          <p:nvPr/>
        </p:nvSpPr>
        <p:spPr bwMode="auto">
          <a:xfrm>
            <a:off x="39624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3" name="Oval 123"/>
          <p:cNvSpPr>
            <a:spLocks noChangeArrowheads="1"/>
          </p:cNvSpPr>
          <p:nvPr/>
        </p:nvSpPr>
        <p:spPr bwMode="auto">
          <a:xfrm>
            <a:off x="44958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4" name="Text Box 124"/>
          <p:cNvSpPr txBox="1">
            <a:spLocks noChangeArrowheads="1"/>
          </p:cNvSpPr>
          <p:nvPr/>
        </p:nvSpPr>
        <p:spPr bwMode="auto">
          <a:xfrm>
            <a:off x="6858000" y="29718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1 row of 150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becomes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6 rows of 25</a:t>
            </a:r>
          </a:p>
        </p:txBody>
      </p:sp>
    </p:spTree>
    <p:extLst>
      <p:ext uri="{BB962C8B-B14F-4D97-AF65-F5344CB8AC3E}">
        <p14:creationId xmlns:p14="http://schemas.microsoft.com/office/powerpoint/2010/main" val="43310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4653-EF57-4116-A426-D7D77A9A599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the phenotype</a:t>
            </a:r>
          </a:p>
        </p:txBody>
      </p:sp>
      <p:sp>
        <p:nvSpPr>
          <p:cNvPr id="201791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Feed the gate an input combination</a:t>
            </a:r>
          </a:p>
          <a:p>
            <a:r>
              <a:rPr lang="en-US" altLang="en-US" dirty="0"/>
              <a:t>Check whether the output produced by a decoded member of the population is correct</a:t>
            </a:r>
          </a:p>
          <a:p>
            <a:r>
              <a:rPr lang="en-US" altLang="en-US" dirty="0"/>
              <a:t>Give one point for each correct output</a:t>
            </a:r>
          </a:p>
          <a:p>
            <a:endParaRPr lang="en-US" altLang="en-US" dirty="0"/>
          </a:p>
          <a:p>
            <a:r>
              <a:rPr lang="en-US" altLang="en-US" dirty="0"/>
              <a:t>That is: Simulate the circuit</a:t>
            </a:r>
          </a:p>
          <a:p>
            <a:pPr lvl="1"/>
            <a:r>
              <a:rPr lang="en-US" altLang="en-US" dirty="0"/>
              <a:t>The black box can be a simulation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65450" y="4641850"/>
            <a:ext cx="2754313" cy="1530350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defTabSz="917575" eaLnBrk="0" hangingPunct="0"/>
            <a:r>
              <a:rPr lang="en-US" sz="2400" dirty="0">
                <a:latin typeface="Times" pitchFamily="18" charset="0"/>
              </a:rPr>
              <a:t>          </a:t>
            </a:r>
            <a:r>
              <a:rPr lang="en-US" sz="2400" dirty="0" smtClean="0">
                <a:latin typeface="Times" pitchFamily="18" charset="0"/>
              </a:rPr>
              <a:t>Evaluate/</a:t>
            </a:r>
          </a:p>
          <a:p>
            <a:pPr algn="ctr" defTabSz="917575" eaLnBrk="0" hangingPunct="0"/>
            <a:r>
              <a:rPr lang="en-US" sz="2400" dirty="0" smtClean="0">
                <a:latin typeface="Times" pitchFamily="18" charset="0"/>
              </a:rPr>
              <a:t>Circuit simulation</a:t>
            </a:r>
            <a:endParaRPr lang="en-US" sz="2400" dirty="0">
              <a:latin typeface="Times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822325" y="5407025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719763" y="5407025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46125" y="4948238"/>
            <a:ext cx="1989138" cy="4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" pitchFamily="18" charset="0"/>
              </a:rPr>
              <a:t>Chromosome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78550" y="4872038"/>
            <a:ext cx="1365250" cy="4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" pitchFamily="18" charset="0"/>
              </a:rPr>
              <a:t>Fitness</a:t>
            </a:r>
            <a:endParaRPr lang="en-US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372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</a:t>
            </a:r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chrom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fr-FR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fr-FR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nInputs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fr-FR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fr-FR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pow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fr-FR" sz="2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) 2.0, (</a:t>
            </a:r>
            <a:r>
              <a:rPr lang="fr-FR" sz="2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fr-F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nBits</a:t>
            </a:r>
            <a:r>
              <a:rPr lang="fr-F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FindAnswerVec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nBits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nInputs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);//sets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answerVec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sum = 0;</a:t>
            </a:r>
          </a:p>
          <a:p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pt-BR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n = 0; n &lt; nInputs; n++){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FixInput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pj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maxCols; i++){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j = 0; j &lt;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maxRows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</a:t>
            </a:r>
            <a:r>
              <a:rPr lang="en-US" sz="2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index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ToIndex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(j,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outVec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[j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][i+1]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Simulate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pj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pj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chrom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index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j, 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sum += 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Match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outVec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maxCols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);//Match with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answerVec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sum;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0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9E8F3-93B2-48A0-8158-DAB0ADD932A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Circuits</a:t>
            </a:r>
          </a:p>
        </p:txBody>
      </p:sp>
      <p:pic>
        <p:nvPicPr>
          <p:cNvPr id="210949" name="Picture 5" descr="4bit_dga_parcircu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810000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51" name="Picture 7" descr="4bit_dga_addercir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76600"/>
            <a:ext cx="3810000" cy="285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810000" y="1143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Parity Checker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2766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Adder</a:t>
            </a:r>
          </a:p>
        </p:txBody>
      </p:sp>
    </p:spTree>
    <p:extLst>
      <p:ext uri="{BB962C8B-B14F-4D97-AF65-F5344CB8AC3E}">
        <p14:creationId xmlns:p14="http://schemas.microsoft.com/office/powerpoint/2010/main" val="83030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E1E8-AED0-46ED-B002-89874B849B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subsurface structure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Find subsurface structure that agrees with experimental observations</a:t>
            </a:r>
          </a:p>
          <a:p>
            <a:endParaRPr lang="en-US" altLang="en-US" sz="2800"/>
          </a:p>
          <a:p>
            <a:r>
              <a:rPr lang="en-US" altLang="en-US" sz="2800"/>
              <a:t>Mining, oil exploration, swimming pools</a:t>
            </a:r>
          </a:p>
          <a:p>
            <a:endParaRPr lang="en-US" altLang="en-US" sz="2800"/>
          </a:p>
        </p:txBody>
      </p:sp>
      <p:pic>
        <p:nvPicPr>
          <p:cNvPr id="206852" name="Picture 4" descr="2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524000"/>
            <a:ext cx="4876800" cy="385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2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5" name="Picture 9" descr="beam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0"/>
            <a:ext cx="4953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903" name="Picture 7" descr="3dbea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281" y="533400"/>
            <a:ext cx="4724400" cy="263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066800" cy="457200"/>
          </a:xfrm>
          <a:prstGeom prst="rect">
            <a:avLst/>
          </a:prstGeom>
        </p:spPr>
        <p:txBody>
          <a:bodyPr/>
          <a:lstStyle/>
          <a:p>
            <a:fld id="{E317D209-3298-4742-B969-B62CD070AA1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truss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25941" cy="4130097"/>
          </a:xfrm>
        </p:spPr>
        <p:txBody>
          <a:bodyPr/>
          <a:lstStyle/>
          <a:p>
            <a:r>
              <a:rPr lang="en-US" altLang="en-US" sz="2800" dirty="0"/>
              <a:t>Find a truss configuration that minimizes vibration, minimizes weight, and maximizes stiffness</a:t>
            </a:r>
          </a:p>
        </p:txBody>
      </p:sp>
    </p:spTree>
    <p:extLst>
      <p:ext uri="{BB962C8B-B14F-4D97-AF65-F5344CB8AC3E}">
        <p14:creationId xmlns:p14="http://schemas.microsoft.com/office/powerpoint/2010/main" val="205255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7C0F-B823-437E-AE75-7112AF46A82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Find a shortest length tour of N cities</a:t>
            </a:r>
          </a:p>
          <a:p>
            <a:r>
              <a:rPr lang="en-US" altLang="en-US" sz="2800"/>
              <a:t>N! possible tours</a:t>
            </a:r>
          </a:p>
          <a:p>
            <a:r>
              <a:rPr lang="en-US" altLang="en-US" sz="2800"/>
              <a:t>10! = 3628800</a:t>
            </a:r>
          </a:p>
          <a:p>
            <a:r>
              <a:rPr lang="en-US" altLang="en-US" sz="2800"/>
              <a:t>70! = </a:t>
            </a:r>
            <a:r>
              <a:rPr lang="en-US" altLang="en-US" sz="2000"/>
              <a:t>11978571669969891796072783721689098736458938142546425857555362864628009582789845319680000000000000000</a:t>
            </a:r>
          </a:p>
          <a:p>
            <a:endParaRPr lang="en-US" altLang="en-US" sz="2800"/>
          </a:p>
          <a:p>
            <a:r>
              <a:rPr lang="en-US" altLang="en-US" sz="2800"/>
              <a:t>Chip layout, truck routing, logistics</a:t>
            </a:r>
          </a:p>
        </p:txBody>
      </p:sp>
    </p:spTree>
    <p:extLst>
      <p:ext uri="{BB962C8B-B14F-4D97-AF65-F5344CB8AC3E}">
        <p14:creationId xmlns:p14="http://schemas.microsoft.com/office/powerpoint/2010/main" val="303348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</a:t>
            </a:r>
            <a:r>
              <a:rPr lang="en-US">
                <a:solidFill>
                  <a:schemeClr val="accent1"/>
                </a:solidFill>
              </a:rPr>
              <a:t>(T &lt; maxGen)</a:t>
            </a:r>
            <a:r>
              <a:rPr lang="en-US"/>
              <a:t>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09828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combinational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687896"/>
              </p:ext>
            </p:extLst>
          </p:nvPr>
        </p:nvGraphicFramePr>
        <p:xfrm>
          <a:off x="457200" y="1136805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70549"/>
              </p:ext>
            </p:extLst>
          </p:nvPr>
        </p:nvGraphicFramePr>
        <p:xfrm>
          <a:off x="457200" y="30002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655162"/>
              </p:ext>
            </p:extLst>
          </p:nvPr>
        </p:nvGraphicFramePr>
        <p:xfrm>
          <a:off x="457200" y="48544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92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combinational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076134"/>
              </p:ext>
            </p:extLst>
          </p:nvPr>
        </p:nvGraphicFramePr>
        <p:xfrm>
          <a:off x="457200" y="1136805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70549"/>
              </p:ext>
            </p:extLst>
          </p:nvPr>
        </p:nvGraphicFramePr>
        <p:xfrm>
          <a:off x="457200" y="30002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655162"/>
              </p:ext>
            </p:extLst>
          </p:nvPr>
        </p:nvGraphicFramePr>
        <p:xfrm>
          <a:off x="457200" y="48544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52800" y="17526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37338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57150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combinational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019781"/>
              </p:ext>
            </p:extLst>
          </p:nvPr>
        </p:nvGraphicFramePr>
        <p:xfrm>
          <a:off x="457200" y="1136805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45846"/>
              </p:ext>
            </p:extLst>
          </p:nvPr>
        </p:nvGraphicFramePr>
        <p:xfrm>
          <a:off x="457200" y="30002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726361"/>
              </p:ext>
            </p:extLst>
          </p:nvPr>
        </p:nvGraphicFramePr>
        <p:xfrm>
          <a:off x="457200" y="48544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29000" y="37338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1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combinational logic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75131"/>
              </p:ext>
            </p:extLst>
          </p:nvPr>
        </p:nvGraphicFramePr>
        <p:xfrm>
          <a:off x="457200" y="1136805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256920"/>
              </p:ext>
            </p:extLst>
          </p:nvPr>
        </p:nvGraphicFramePr>
        <p:xfrm>
          <a:off x="457200" y="30002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661825"/>
              </p:ext>
            </p:extLst>
          </p:nvPr>
        </p:nvGraphicFramePr>
        <p:xfrm>
          <a:off x="457200" y="4854498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27504446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470469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285541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1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432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29000" y="37338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34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Theory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fitness proportional selection?</a:t>
            </a:r>
          </a:p>
          <a:p>
            <a:pPr lvl="1"/>
            <a:r>
              <a:rPr lang="en-US" dirty="0"/>
              <a:t>Fitness proportional selection optimizes the tradeoff between exploration and exploitation. Minimizes the expected loss from choosing unwisely among competing schema</a:t>
            </a:r>
          </a:p>
          <a:p>
            <a:r>
              <a:rPr lang="en-US" dirty="0"/>
              <a:t>Why binary representations?</a:t>
            </a:r>
          </a:p>
          <a:p>
            <a:pPr lvl="1"/>
            <a:r>
              <a:rPr lang="en-US" dirty="0"/>
              <a:t>Binary representations maximize the ratio of the number of schemas to number of strings</a:t>
            </a:r>
          </a:p>
          <a:p>
            <a:r>
              <a:rPr lang="en-US" dirty="0"/>
              <a:t>Excuse me, but what is a </a:t>
            </a:r>
            <a:r>
              <a:rPr lang="en-US" b="1" dirty="0"/>
              <a:t>schema</a:t>
            </a:r>
            <a:r>
              <a:rPr lang="en-US" dirty="0"/>
              <a:t>?</a:t>
            </a:r>
          </a:p>
          <a:p>
            <a:r>
              <a:rPr lang="en-US" dirty="0"/>
              <a:t>Mutation can be thought of as beam hill-climbing. Why have crossover?</a:t>
            </a:r>
          </a:p>
          <a:p>
            <a:pPr lvl="1"/>
            <a:r>
              <a:rPr lang="en-US" dirty="0"/>
              <a:t>Crossover allows information exchange that can lead to better performance in some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3B44-9E64-4024-B86C-E6BD40FCC6DE}" type="slidenum">
              <a:rPr lang="en-US"/>
              <a:pPr/>
              <a:t>25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 and Schema Theorem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analyze GAs?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Individuals do not survive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Bits and pieces of individuals survive</a:t>
            </a:r>
          </a:p>
          <a:p>
            <a:pPr>
              <a:lnSpc>
                <a:spcPct val="90000"/>
              </a:lnSpc>
            </a:pPr>
            <a:r>
              <a:rPr lang="en-US"/>
              <a:t>Three questions: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 these bits and pieces signify?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we describe bits and pieces?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to these bits and pieces over time?</a:t>
            </a:r>
          </a:p>
        </p:txBody>
      </p:sp>
    </p:spTree>
    <p:extLst>
      <p:ext uri="{BB962C8B-B14F-4D97-AF65-F5344CB8AC3E}">
        <p14:creationId xmlns:p14="http://schemas.microsoft.com/office/powerpoint/2010/main" val="10711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EC59-CD92-4A2D-965D-7219A7CB864C}" type="slidenum">
              <a:rPr lang="en-US"/>
              <a:pPr/>
              <a:t>26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066800"/>
          </a:xfrm>
        </p:spPr>
        <p:txBody>
          <a:bodyPr/>
          <a:lstStyle/>
          <a:p>
            <a:r>
              <a:rPr lang="en-US"/>
              <a:t>What does part of a string that encodes a candidate solution signify?</a:t>
            </a:r>
          </a:p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90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2192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478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6764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19050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133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990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14478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16764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19050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2133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point in the search space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area of the search space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066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12954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15240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7526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19812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2209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different kind of area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981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2098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24384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26670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28956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3124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429000" y="58674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 schema denotes a portion of the search space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609600" y="4419600"/>
            <a:ext cx="731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Different kinds of crossover lead to different kinds of areas that need to be described</a:t>
            </a:r>
          </a:p>
        </p:txBody>
      </p:sp>
    </p:spTree>
    <p:extLst>
      <p:ext uri="{BB962C8B-B14F-4D97-AF65-F5344CB8AC3E}">
        <p14:creationId xmlns:p14="http://schemas.microsoft.com/office/powerpoint/2010/main" val="704378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407-68A6-4738-AEFF-54DCE54E1099}" type="slidenum">
              <a:rPr lang="en-US"/>
              <a:pPr/>
              <a:t>27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notation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 = 01*0* denotes the set of strings:</a:t>
            </a:r>
          </a:p>
          <a:p>
            <a:pPr lvl="1"/>
            <a:r>
              <a:rPr lang="en-US"/>
              <a:t>01000</a:t>
            </a:r>
          </a:p>
          <a:p>
            <a:pPr lvl="1"/>
            <a:r>
              <a:rPr lang="en-US"/>
              <a:t>01001</a:t>
            </a:r>
          </a:p>
          <a:p>
            <a:pPr lvl="1"/>
            <a:r>
              <a:rPr lang="en-US"/>
              <a:t>01100</a:t>
            </a:r>
          </a:p>
          <a:p>
            <a:pPr lvl="1"/>
            <a:r>
              <a:rPr lang="en-US"/>
              <a:t>01101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DE3E-6389-4213-8F3D-214592ACBABD}" type="slidenum">
              <a:rPr lang="en-US"/>
              <a:pPr/>
              <a:t>28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properties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Order of a schema H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O(H)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fixed positions</a:t>
            </a:r>
          </a:p>
          <a:p>
            <a:pPr lvl="1">
              <a:lnSpc>
                <a:spcPct val="90000"/>
              </a:lnSpc>
            </a:pPr>
            <a:r>
              <a:rPr lang="en-US"/>
              <a:t>O(10**0) = 3</a:t>
            </a:r>
          </a:p>
          <a:p>
            <a:pPr>
              <a:lnSpc>
                <a:spcPct val="90000"/>
              </a:lnSpc>
            </a:pPr>
            <a:r>
              <a:rPr lang="en-US"/>
              <a:t>Defining length of a schema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first and last fixed position</a:t>
            </a:r>
          </a:p>
          <a:p>
            <a:pPr lvl="1">
              <a:lnSpc>
                <a:spcPct val="90000"/>
              </a:lnSpc>
            </a:pPr>
            <a:r>
              <a:rPr lang="en-US"/>
              <a:t>d(10**0) = 4</a:t>
            </a:r>
          </a:p>
          <a:p>
            <a:pPr lvl="1">
              <a:lnSpc>
                <a:spcPct val="90000"/>
              </a:lnSpc>
            </a:pPr>
            <a:r>
              <a:rPr lang="en-US"/>
              <a:t>d(*1*00) = 3</a:t>
            </a:r>
          </a:p>
        </p:txBody>
      </p:sp>
    </p:spTree>
    <p:extLst>
      <p:ext uri="{BB962C8B-B14F-4D97-AF65-F5344CB8AC3E}">
        <p14:creationId xmlns:p14="http://schemas.microsoft.com/office/powerpoint/2010/main" val="339901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F92C-0AB5-42AB-8E2A-0D87BCA93694}" type="slidenum">
              <a:rPr lang="en-US"/>
              <a:pPr/>
              <a:t>29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 do to schemas?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does selection do to schemas?</a:t>
                </a:r>
              </a:p>
              <a:p>
                <a:pPr lvl="1"/>
                <a:r>
                  <a:rPr lang="en-US" dirty="0"/>
                  <a:t>If m (h, t) is the number of schemas h at time t then</a:t>
                </a:r>
              </a:p>
              <a:p>
                <a:pPr lvl="1"/>
                <a:r>
                  <a:rPr lang="en-US" dirty="0"/>
                  <a:t>m(h, t+1)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  </a:t>
                </a:r>
                <a:r>
                  <a:rPr lang="en-US" dirty="0">
                    <a:sym typeface="Wingdings" pitchFamily="2" charset="2"/>
                  </a:rPr>
                  <a:t> above average schemas increase </a:t>
                </a:r>
                <a:r>
                  <a:rPr lang="en-US" dirty="0" err="1">
                    <a:sym typeface="Wingdings" pitchFamily="2" charset="2"/>
                  </a:rPr>
                  <a:t>exponentionally</a:t>
                </a:r>
                <a:r>
                  <a:rPr lang="en-US" dirty="0">
                    <a:sym typeface="Wingdings" pitchFamily="2" charset="2"/>
                  </a:rPr>
                  <a:t>!</a:t>
                </a:r>
                <a:endParaRPr lang="en-US" dirty="0"/>
              </a:p>
              <a:p>
                <a:r>
                  <a:rPr lang="en-US" dirty="0"/>
                  <a:t>What does crossover do to schemas?</a:t>
                </a:r>
              </a:p>
              <a:p>
                <a:pPr lvl="1"/>
                <a:r>
                  <a:rPr lang="en-US" dirty="0"/>
                  <a:t>Probability that schema gets disrupted</a:t>
                </a:r>
              </a:p>
              <a:p>
                <a:pPr lvl="1"/>
                <a:r>
                  <a:rPr lang="en-US" dirty="0"/>
                  <a:t>Probability of disruption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lvl="2"/>
                <a:r>
                  <a:rPr lang="en-US" dirty="0"/>
                  <a:t>This is a conservative probability of disruption. Consider what happens when you crossover identical strings</a:t>
                </a:r>
              </a:p>
              <a:p>
                <a:r>
                  <a:rPr lang="en-US" dirty="0"/>
                  <a:t>What does mutation do to schemas?</a:t>
                </a:r>
              </a:p>
              <a:p>
                <a:pPr lvl="1"/>
                <a:r>
                  <a:rPr lang="en-US" dirty="0"/>
                  <a:t>Probability that mutation does not destroy a schema</a:t>
                </a:r>
              </a:p>
              <a:p>
                <a:pPr lvl="1"/>
                <a:r>
                  <a:rPr lang="en-US" dirty="0"/>
                  <a:t>Probability of conservation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= (1 -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-  </a:t>
                </a:r>
                <a:r>
                  <a:rPr lang="en-US" sz="1300" dirty="0"/>
                  <a:t>(higher order terms</a:t>
                </a:r>
                <a:r>
                  <a:rPr lang="en-US" sz="1500" dirty="0"/>
                  <a:t>)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1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41A23-4B54-4453-BAF1-FBE6A8ED422A}" type="slidenum">
              <a:rPr lang="en-US"/>
              <a:pPr/>
              <a:t>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</a:t>
            </a:r>
          </a:p>
        </p:txBody>
      </p:sp>
      <p:graphicFrame>
        <p:nvGraphicFramePr>
          <p:cNvPr id="218195" name="Group 8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String                    decoded           f(x^2)                  fi/Sum(fi)         Expected         Actual</a:t>
            </a:r>
          </a:p>
        </p:txBody>
      </p:sp>
    </p:spTree>
    <p:extLst>
      <p:ext uri="{BB962C8B-B14F-4D97-AF65-F5344CB8AC3E}">
        <p14:creationId xmlns:p14="http://schemas.microsoft.com/office/powerpoint/2010/main" val="347864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Schema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/>
                  <a:t>Schema Theorem:</a:t>
                </a:r>
              </a:p>
              <a:p>
                <a:pPr lvl="1"/>
                <a:r>
                  <a:rPr lang="en-US" dirty="0"/>
                  <a:t>M(h, t+1)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… </a:t>
                </a:r>
                <a:r>
                  <a:rPr lang="en-US" sz="1400" dirty="0"/>
                  <a:t>ignoring higher order terms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The schema theorem leads to the </a:t>
                </a:r>
                <a:r>
                  <a:rPr lang="en-US" b="1" dirty="0"/>
                  <a:t>building block hypothesis </a:t>
                </a:r>
                <a:r>
                  <a:rPr lang="en-US" dirty="0"/>
                  <a:t>that says:</a:t>
                </a:r>
              </a:p>
              <a:p>
                <a:pPr lvl="1"/>
                <a:r>
                  <a:rPr lang="en-US" i="1" dirty="0"/>
                  <a:t>GAs work by juxtaposing, short (in defining length), low-order, above average fitness schema or building blocks into more complete solutions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464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41A23-4B54-4453-BAF1-FBE6A8ED422A}" type="slidenum">
              <a:rPr lang="en-US"/>
              <a:pPr/>
              <a:t>31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838200"/>
          </a:xfrm>
        </p:spPr>
        <p:txBody>
          <a:bodyPr/>
          <a:lstStyle/>
          <a:p>
            <a:r>
              <a:rPr lang="en-US" dirty="0"/>
              <a:t>Schema processing</a:t>
            </a:r>
          </a:p>
        </p:txBody>
      </p:sp>
      <p:graphicFrame>
        <p:nvGraphicFramePr>
          <p:cNvPr id="218195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40239"/>
              </p:ext>
            </p:extLst>
          </p:nvPr>
        </p:nvGraphicFramePr>
        <p:xfrm>
          <a:off x="228600" y="1066800"/>
          <a:ext cx="6857999" cy="5486400"/>
        </p:xfrm>
        <a:graphic>
          <a:graphicData uri="http://schemas.openxmlformats.org/drawingml/2006/table">
            <a:tbl>
              <a:tblPr/>
              <a:tblGrid>
                <a:gridCol w="103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Fitness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1****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*10**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1***0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152400" y="685800"/>
            <a:ext cx="830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 String         decoded    f(x^2)       fi/Sum(fi)  Expected   Actual</a:t>
            </a:r>
          </a:p>
        </p:txBody>
      </p:sp>
    </p:spTree>
    <p:extLst>
      <p:ext uri="{BB962C8B-B14F-4D97-AF65-F5344CB8AC3E}">
        <p14:creationId xmlns:p14="http://schemas.microsoft.com/office/powerpoint/2010/main" val="152369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3312-8507-408C-A1A0-E4F80EF11BD0}" type="slidenum">
              <a:rPr lang="en-US"/>
              <a:pPr/>
              <a:t>32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processing…</a:t>
            </a: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853614"/>
              </p:ext>
            </p:extLst>
          </p:nvPr>
        </p:nvGraphicFramePr>
        <p:xfrm>
          <a:off x="381000" y="1600200"/>
          <a:ext cx="8077202" cy="457835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0110|1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1100|0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11|000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10|011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Represented 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after all ops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after all ops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1****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*10**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1***0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  String                    mate                offspring              decoded          f(x^2)</a:t>
            </a:r>
          </a:p>
        </p:txBody>
      </p:sp>
    </p:spTree>
    <p:extLst>
      <p:ext uri="{BB962C8B-B14F-4D97-AF65-F5344CB8AC3E}">
        <p14:creationId xmlns:p14="http://schemas.microsoft.com/office/powerpoint/2010/main" val="902833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Parameter values:</a:t>
            </a:r>
          </a:p>
          <a:p>
            <a:pPr lvl="1"/>
            <a:r>
              <a:rPr lang="en-US" dirty="0"/>
              <a:t>Populations size? As large as possible (for x^2 start with 50)</a:t>
            </a:r>
          </a:p>
          <a:p>
            <a:pPr lvl="1"/>
            <a:r>
              <a:rPr lang="en-US" dirty="0"/>
              <a:t>Number of generations? Depends on selection strategy and problem (for x^2 pop of 50 try 100)</a:t>
            </a:r>
          </a:p>
          <a:p>
            <a:pPr lvl="1"/>
            <a:r>
              <a:rPr lang="en-US" dirty="0"/>
              <a:t>Debug hint: Try </a:t>
            </a:r>
            <a:r>
              <a:rPr lang="en-US" dirty="0" err="1"/>
              <a:t>popsize</a:t>
            </a:r>
            <a:r>
              <a:rPr lang="en-US" dirty="0"/>
              <a:t> of 2 run for 1 generation</a:t>
            </a:r>
          </a:p>
          <a:p>
            <a:r>
              <a:rPr lang="en-US" dirty="0"/>
              <a:t>Crossover probability (</a:t>
            </a:r>
            <a:r>
              <a:rPr lang="en-US" dirty="0" err="1"/>
              <a:t>pcross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Depends on selection strategy and problem (try 0.667)</a:t>
            </a:r>
          </a:p>
          <a:p>
            <a:pPr lvl="1"/>
            <a:r>
              <a:rPr lang="en-US" dirty="0"/>
              <a:t>What do you expect the GA “does” when </a:t>
            </a:r>
            <a:r>
              <a:rPr lang="en-US" dirty="0" err="1"/>
              <a:t>pcross</a:t>
            </a:r>
            <a:r>
              <a:rPr lang="en-US" dirty="0"/>
              <a:t> and </a:t>
            </a:r>
            <a:r>
              <a:rPr lang="en-US" dirty="0" err="1"/>
              <a:t>pmut</a:t>
            </a:r>
            <a:r>
              <a:rPr lang="en-US" dirty="0"/>
              <a:t> are 0?</a:t>
            </a:r>
          </a:p>
          <a:p>
            <a:r>
              <a:rPr lang="en-US" dirty="0"/>
              <a:t>Mutation probability (</a:t>
            </a:r>
            <a:r>
              <a:rPr lang="en-US" dirty="0" err="1"/>
              <a:t>pmut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Depends on selection strategy and problem (try 0.001)</a:t>
            </a:r>
          </a:p>
          <a:p>
            <a:pPr lvl="1"/>
            <a:r>
              <a:rPr lang="en-US" dirty="0"/>
              <a:t>What do you expect to see when </a:t>
            </a:r>
            <a:r>
              <a:rPr lang="en-US" dirty="0" err="1"/>
              <a:t>pmut</a:t>
            </a:r>
            <a:r>
              <a:rPr lang="en-US" dirty="0"/>
              <a:t> is high (0.2) or low (0.0)?</a:t>
            </a:r>
          </a:p>
          <a:p>
            <a:r>
              <a:rPr lang="en-US" dirty="0"/>
              <a:t>Problem: What do you expect on fitness function: </a:t>
            </a:r>
          </a:p>
          <a:p>
            <a:pPr lvl="1"/>
            <a:r>
              <a:rPr lang="en-US" dirty="0"/>
              <a:t>F(x) = 100,  F(x) = number of ones. F(x) = x^2, F(x) = 2^x, F(x) = x!</a:t>
            </a:r>
          </a:p>
        </p:txBody>
      </p:sp>
    </p:spTree>
    <p:extLst>
      <p:ext uri="{BB962C8B-B14F-4D97-AF65-F5344CB8AC3E}">
        <p14:creationId xmlns:p14="http://schemas.microsoft.com/office/powerpoint/2010/main" val="685898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[-</a:t>
            </a:r>
            <a:r>
              <a:rPr lang="en-US" dirty="0" err="1"/>
              <a:t>x..y</a:t>
            </a:r>
            <a:r>
              <a:rPr lang="en-US" dirty="0"/>
              <a:t>] ?</a:t>
            </a:r>
          </a:p>
          <a:p>
            <a:r>
              <a:rPr lang="en-US" dirty="0"/>
              <a:t>Min, max</a:t>
            </a:r>
            <a:r>
              <a:rPr lang="en-US"/>
              <a:t>, precision and number of bits</a:t>
            </a:r>
          </a:p>
        </p:txBody>
      </p:sp>
    </p:spTree>
    <p:extLst>
      <p:ext uri="{BB962C8B-B14F-4D97-AF65-F5344CB8AC3E}">
        <p14:creationId xmlns:p14="http://schemas.microsoft.com/office/powerpoint/2010/main" val="3403865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parameter in </a:t>
            </a:r>
            <a:r>
              <a:rPr lang="en-US" dirty="0" err="1"/>
              <a:t>chrom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 + decode(</a:t>
            </a:r>
            <a:r>
              <a:rPr lang="en-US" dirty="0" err="1"/>
              <a:t>chrom</a:t>
            </a:r>
            <a:r>
              <a:rPr lang="en-US" dirty="0"/>
              <a:t>[start], size) * precision</a:t>
            </a:r>
          </a:p>
          <a:p>
            <a:r>
              <a:rPr lang="en-US" dirty="0"/>
              <a:t>Precision = (max – min) / 2^n</a:t>
            </a:r>
          </a:p>
          <a:p>
            <a:r>
              <a:rPr lang="en-US" dirty="0"/>
              <a:t>n = Ceiling(logbase2(max – min))</a:t>
            </a:r>
          </a:p>
        </p:txBody>
      </p:sp>
    </p:spTree>
    <p:extLst>
      <p:ext uri="{BB962C8B-B14F-4D97-AF65-F5344CB8AC3E}">
        <p14:creationId xmlns:p14="http://schemas.microsoft.com/office/powerpoint/2010/main" val="1980654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Theory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fitness proportional selection?</a:t>
            </a:r>
          </a:p>
          <a:p>
            <a:pPr lvl="1"/>
            <a:r>
              <a:rPr lang="en-US" dirty="0"/>
              <a:t>Fitness proportional selection optimizes the tradeoff between exploration and exploitation. Minimizes the expected loss from choosing unwisely among competing schema</a:t>
            </a:r>
          </a:p>
          <a:p>
            <a:r>
              <a:rPr lang="en-US" dirty="0"/>
              <a:t>Why binary representations?</a:t>
            </a:r>
          </a:p>
          <a:p>
            <a:pPr lvl="1"/>
            <a:r>
              <a:rPr lang="en-US" dirty="0"/>
              <a:t>Binary representations maximize the ratio of the number of schemas to number of strings</a:t>
            </a:r>
          </a:p>
          <a:p>
            <a:r>
              <a:rPr lang="en-US" dirty="0"/>
              <a:t>Excuse me, but what is a </a:t>
            </a:r>
            <a:r>
              <a:rPr lang="en-US" b="1" dirty="0"/>
              <a:t>schema</a:t>
            </a:r>
            <a:r>
              <a:rPr lang="en-US" dirty="0"/>
              <a:t>?</a:t>
            </a:r>
          </a:p>
          <a:p>
            <a:r>
              <a:rPr lang="en-US" dirty="0"/>
              <a:t>Mutation can be thought of as beam hill-climbing. Why have crossover?</a:t>
            </a:r>
          </a:p>
          <a:p>
            <a:pPr lvl="1"/>
            <a:r>
              <a:rPr lang="en-US" dirty="0"/>
              <a:t>Crossover allows information exchange that can lead to better performance in some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46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3B44-9E64-4024-B86C-E6BD40FCC6DE}" type="slidenum">
              <a:rPr lang="en-US"/>
              <a:pPr/>
              <a:t>37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 and Schema Theorem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analyze GAs?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Individuals do not survive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Bits and pieces of individuals survive</a:t>
            </a:r>
          </a:p>
          <a:p>
            <a:pPr>
              <a:lnSpc>
                <a:spcPct val="90000"/>
              </a:lnSpc>
            </a:pPr>
            <a:r>
              <a:rPr lang="en-US"/>
              <a:t>Three questions: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 these bits and pieces signify?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we describe bits and pieces?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to these bits and pieces over time?</a:t>
            </a:r>
          </a:p>
        </p:txBody>
      </p:sp>
    </p:spTree>
    <p:extLst>
      <p:ext uri="{BB962C8B-B14F-4D97-AF65-F5344CB8AC3E}">
        <p14:creationId xmlns:p14="http://schemas.microsoft.com/office/powerpoint/2010/main" val="128371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EC59-CD92-4A2D-965D-7219A7CB864C}" type="slidenum">
              <a:rPr lang="en-US"/>
              <a:pPr/>
              <a:t>38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066800"/>
          </a:xfrm>
        </p:spPr>
        <p:txBody>
          <a:bodyPr/>
          <a:lstStyle/>
          <a:p>
            <a:r>
              <a:rPr lang="en-US"/>
              <a:t>What does part of a string that encodes a candidate solution signify?</a:t>
            </a:r>
          </a:p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90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2192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478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6764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19050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133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990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14478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16764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19050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2133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point in the search space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area of the search space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066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12954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15240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7526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19812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2209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different kind of area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981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2098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24384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26670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28956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3124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429000" y="58674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 schema denotes a portion of the search space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609600" y="4419600"/>
            <a:ext cx="731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Different kinds of crossover lead to different kinds of areas that need to be described</a:t>
            </a:r>
          </a:p>
        </p:txBody>
      </p:sp>
    </p:spTree>
    <p:extLst>
      <p:ext uri="{BB962C8B-B14F-4D97-AF65-F5344CB8AC3E}">
        <p14:creationId xmlns:p14="http://schemas.microsoft.com/office/powerpoint/2010/main" val="1667738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407-68A6-4738-AEFF-54DCE54E1099}" type="slidenum">
              <a:rPr lang="en-US"/>
              <a:pPr/>
              <a:t>39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notation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 = 01*0* denotes the set of strings:</a:t>
            </a:r>
          </a:p>
          <a:p>
            <a:pPr lvl="1"/>
            <a:r>
              <a:rPr lang="en-US"/>
              <a:t>01000</a:t>
            </a:r>
          </a:p>
          <a:p>
            <a:pPr lvl="1"/>
            <a:r>
              <a:rPr lang="en-US"/>
              <a:t>01001</a:t>
            </a:r>
          </a:p>
          <a:p>
            <a:pPr lvl="1"/>
            <a:r>
              <a:rPr lang="en-US"/>
              <a:t>01100</a:t>
            </a:r>
          </a:p>
          <a:p>
            <a:pPr lvl="1"/>
            <a:r>
              <a:rPr lang="en-US"/>
              <a:t>01101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3312-8507-408C-A1A0-E4F80EF11BD0}" type="slidenum">
              <a:rPr lang="en-US"/>
              <a:pPr/>
              <a:t>4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 cont’d</a:t>
            </a: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0110|1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1100|0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11|000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10|011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  String                    mate                offspring              decoded          f(x^2)</a:t>
            </a:r>
          </a:p>
        </p:txBody>
      </p:sp>
    </p:spTree>
    <p:extLst>
      <p:ext uri="{BB962C8B-B14F-4D97-AF65-F5344CB8AC3E}">
        <p14:creationId xmlns:p14="http://schemas.microsoft.com/office/powerpoint/2010/main" val="4042041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DE3E-6389-4213-8F3D-214592ACBABD}" type="slidenum">
              <a:rPr lang="en-US"/>
              <a:pPr/>
              <a:t>40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properties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Order of a schema H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O(H)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fixed positions</a:t>
            </a:r>
          </a:p>
          <a:p>
            <a:pPr lvl="1">
              <a:lnSpc>
                <a:spcPct val="90000"/>
              </a:lnSpc>
            </a:pPr>
            <a:r>
              <a:rPr lang="en-US"/>
              <a:t>O(10**0) = 3</a:t>
            </a:r>
          </a:p>
          <a:p>
            <a:pPr>
              <a:lnSpc>
                <a:spcPct val="90000"/>
              </a:lnSpc>
            </a:pPr>
            <a:r>
              <a:rPr lang="en-US"/>
              <a:t>Defining length of a schema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first and last fixed position</a:t>
            </a:r>
          </a:p>
          <a:p>
            <a:pPr lvl="1">
              <a:lnSpc>
                <a:spcPct val="90000"/>
              </a:lnSpc>
            </a:pPr>
            <a:r>
              <a:rPr lang="en-US"/>
              <a:t>d(10**0) = 4</a:t>
            </a:r>
          </a:p>
          <a:p>
            <a:pPr lvl="1">
              <a:lnSpc>
                <a:spcPct val="90000"/>
              </a:lnSpc>
            </a:pPr>
            <a:r>
              <a:rPr lang="en-US"/>
              <a:t>d(*1*00) = 3</a:t>
            </a:r>
          </a:p>
        </p:txBody>
      </p:sp>
    </p:spTree>
    <p:extLst>
      <p:ext uri="{BB962C8B-B14F-4D97-AF65-F5344CB8AC3E}">
        <p14:creationId xmlns:p14="http://schemas.microsoft.com/office/powerpoint/2010/main" val="2525662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F92C-0AB5-42AB-8E2A-0D87BCA93694}" type="slidenum">
              <a:rPr lang="en-US"/>
              <a:pPr/>
              <a:t>41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 do to schemas?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does selection do to schemas?</a:t>
                </a:r>
              </a:p>
              <a:p>
                <a:pPr lvl="1"/>
                <a:r>
                  <a:rPr lang="en-US" dirty="0"/>
                  <a:t>If m (h, t) is the number of schemas h at time t then</a:t>
                </a:r>
              </a:p>
              <a:p>
                <a:pPr lvl="1"/>
                <a:r>
                  <a:rPr lang="en-US" dirty="0"/>
                  <a:t>m(h, t+1)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  </a:t>
                </a:r>
                <a:r>
                  <a:rPr lang="en-US" dirty="0">
                    <a:sym typeface="Wingdings" pitchFamily="2" charset="2"/>
                  </a:rPr>
                  <a:t> above average schemas increase </a:t>
                </a:r>
                <a:r>
                  <a:rPr lang="en-US" dirty="0" err="1">
                    <a:sym typeface="Wingdings" pitchFamily="2" charset="2"/>
                  </a:rPr>
                  <a:t>exponentionally</a:t>
                </a:r>
                <a:r>
                  <a:rPr lang="en-US" dirty="0">
                    <a:sym typeface="Wingdings" pitchFamily="2" charset="2"/>
                  </a:rPr>
                  <a:t>!</a:t>
                </a:r>
                <a:endParaRPr lang="en-US" dirty="0"/>
              </a:p>
              <a:p>
                <a:r>
                  <a:rPr lang="en-US" dirty="0"/>
                  <a:t>What does crossover do to schemas?</a:t>
                </a:r>
              </a:p>
              <a:p>
                <a:pPr lvl="1"/>
                <a:r>
                  <a:rPr lang="en-US" dirty="0"/>
                  <a:t>Probability that schema gets disrupted</a:t>
                </a:r>
              </a:p>
              <a:p>
                <a:pPr lvl="1"/>
                <a:r>
                  <a:rPr lang="en-US" dirty="0"/>
                  <a:t>Probability of disruption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lvl="2"/>
                <a:r>
                  <a:rPr lang="en-US" dirty="0"/>
                  <a:t>This is a conservative probability of disruption. Consider what happens when you crossover identical strings</a:t>
                </a:r>
              </a:p>
              <a:p>
                <a:r>
                  <a:rPr lang="en-US" dirty="0"/>
                  <a:t>What does mutation do to schemas?</a:t>
                </a:r>
              </a:p>
              <a:p>
                <a:pPr lvl="1"/>
                <a:r>
                  <a:rPr lang="en-US" dirty="0"/>
                  <a:t>Probability that mutation does not destroy a schema</a:t>
                </a:r>
              </a:p>
              <a:p>
                <a:pPr lvl="1"/>
                <a:r>
                  <a:rPr lang="en-US" dirty="0"/>
                  <a:t>Probability of conservation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= (1 -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-  </a:t>
                </a:r>
                <a:r>
                  <a:rPr lang="en-US" sz="1300" dirty="0"/>
                  <a:t>(higher order terms</a:t>
                </a:r>
                <a:r>
                  <a:rPr lang="en-US" sz="1500" dirty="0"/>
                  <a:t>)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6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Schema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/>
                  <a:t>Schema Theorem:</a:t>
                </a:r>
              </a:p>
              <a:p>
                <a:pPr lvl="1"/>
                <a:r>
                  <a:rPr lang="en-US" dirty="0"/>
                  <a:t>M(h, t+1)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… </a:t>
                </a:r>
                <a:r>
                  <a:rPr lang="en-US" sz="1400" dirty="0"/>
                  <a:t>ignoring higher order terms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The schema theorem leads to the </a:t>
                </a:r>
                <a:r>
                  <a:rPr lang="en-US" b="1" dirty="0"/>
                  <a:t>building block hypothesis </a:t>
                </a:r>
                <a:r>
                  <a:rPr lang="en-US" dirty="0"/>
                  <a:t>that says:</a:t>
                </a:r>
              </a:p>
              <a:p>
                <a:pPr lvl="1"/>
                <a:r>
                  <a:rPr lang="en-US" i="1" dirty="0"/>
                  <a:t>GAs work by juxtaposing, short (in defining length), low-order, above average fitness schema or building blocks into more complete solutions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734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Representations/Apps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78" y="1131436"/>
            <a:ext cx="7620000" cy="5650364"/>
          </a:xfrm>
        </p:spPr>
        <p:txBody>
          <a:bodyPr>
            <a:normAutofit/>
          </a:bodyPr>
          <a:lstStyle/>
          <a:p>
            <a:r>
              <a:rPr lang="en-US" dirty="0"/>
              <a:t>Design an adder logic circuit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Invert a non-linear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r>
              <a:rPr lang="en-US"/>
              <a:t>Design </a:t>
            </a:r>
            <a:r>
              <a:rPr lang="en-US" dirty="0"/>
              <a:t>a truss for the space station</a:t>
            </a:r>
          </a:p>
          <a:p>
            <a:r>
              <a:rPr lang="en-US" dirty="0"/>
              <a:t>Find the shortest route for a traveling salesperson</a:t>
            </a:r>
          </a:p>
        </p:txBody>
      </p:sp>
      <p:pic>
        <p:nvPicPr>
          <p:cNvPr id="1026" name="Picture 2" descr="Image result for digital adder logic circuit">
            <a:extLst>
              <a:ext uri="{FF2B5EF4-FFF2-40B4-BE49-F238E27FC236}">
                <a16:creationId xmlns:a16="http://schemas.microsoft.com/office/drawing/2014/main" id="{59D435D6-D5DD-44E4-AF20-2A2C002E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7919"/>
            <a:ext cx="2095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B826E4C-1E4D-475E-99EA-D255B9A44ACA}"/>
              </a:ext>
            </a:extLst>
          </p:cNvPr>
          <p:cNvGrpSpPr/>
          <p:nvPr/>
        </p:nvGrpSpPr>
        <p:grpSpPr>
          <a:xfrm>
            <a:off x="3943350" y="2493272"/>
            <a:ext cx="4611029" cy="1083965"/>
            <a:chOff x="3943350" y="2525387"/>
            <a:chExt cx="4611029" cy="108396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3225893-427B-424E-B712-4FC20CEA2EC7}"/>
                </a:ext>
              </a:extLst>
            </p:cNvPr>
            <p:cNvSpPr/>
            <p:nvPr/>
          </p:nvSpPr>
          <p:spPr>
            <a:xfrm>
              <a:off x="5010150" y="2923552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 = ma = m dv/dt = …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5493416-769A-4AB1-B2D9-DA28FAA3029F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943350" y="3266452"/>
              <a:ext cx="1066800" cy="0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3DF7652-F296-46E1-8B64-8B2CE8844503}"/>
                </a:ext>
              </a:extLst>
            </p:cNvPr>
            <p:cNvCxnSpPr>
              <a:cxnSpLocks/>
            </p:cNvCxnSpPr>
            <p:nvPr/>
          </p:nvCxnSpPr>
          <p:spPr>
            <a:xfrm>
              <a:off x="6229350" y="3297118"/>
              <a:ext cx="1066800" cy="0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5C699F-07A3-4486-8F82-40AC5B9B6CAE}"/>
                </a:ext>
              </a:extLst>
            </p:cNvPr>
            <p:cNvSpPr txBox="1"/>
            <p:nvPr/>
          </p:nvSpPr>
          <p:spPr>
            <a:xfrm>
              <a:off x="3943350" y="2927786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Given 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AA4896-A3C2-4FB2-8BC8-FE17988C1974}"/>
                </a:ext>
              </a:extLst>
            </p:cNvPr>
            <p:cNvSpPr txBox="1"/>
            <p:nvPr/>
          </p:nvSpPr>
          <p:spPr>
            <a:xfrm>
              <a:off x="6458879" y="289712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Computes </a:t>
              </a:r>
              <a:r>
                <a:rPr lang="el-GR" dirty="0"/>
                <a:t>Δ</a:t>
              </a:r>
              <a:r>
                <a:rPr lang="en-US" dirty="0"/>
                <a:t>position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C56E5A-0CC4-40A9-A9F2-69FA95920C30}"/>
                </a:ext>
              </a:extLst>
            </p:cNvPr>
            <p:cNvSpPr txBox="1"/>
            <p:nvPr/>
          </p:nvSpPr>
          <p:spPr>
            <a:xfrm>
              <a:off x="4857750" y="2525387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Forward model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5B8261-C930-4BBA-A1ED-768A998A31BA}"/>
              </a:ext>
            </a:extLst>
          </p:cNvPr>
          <p:cNvGrpSpPr/>
          <p:nvPr/>
        </p:nvGrpSpPr>
        <p:grpSpPr>
          <a:xfrm>
            <a:off x="3836485" y="4138108"/>
            <a:ext cx="4299259" cy="972634"/>
            <a:chOff x="3833697" y="3985319"/>
            <a:chExt cx="4299259" cy="9726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5F5C10D-394D-43F9-AEBD-9EB9C00B5D50}"/>
                </a:ext>
              </a:extLst>
            </p:cNvPr>
            <p:cNvSpPr/>
            <p:nvPr/>
          </p:nvSpPr>
          <p:spPr>
            <a:xfrm>
              <a:off x="5010150" y="4011751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 = ma = m dv/dt = …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A28161-9B2B-4A08-92DE-A10B80A70F99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3943350" y="4354651"/>
              <a:ext cx="1066800" cy="0"/>
            </a:xfrm>
            <a:prstGeom prst="straightConnector1">
              <a:avLst/>
            </a:prstGeom>
            <a:ln w="53975">
              <a:tailEnd type="triangle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7C2BE5-A27F-4F52-B474-45F8CF2FFD48}"/>
                </a:ext>
              </a:extLst>
            </p:cNvPr>
            <p:cNvCxnSpPr>
              <a:cxnSpLocks/>
            </p:cNvCxnSpPr>
            <p:nvPr/>
          </p:nvCxnSpPr>
          <p:spPr>
            <a:xfrm>
              <a:off x="6229350" y="4385317"/>
              <a:ext cx="1066800" cy="0"/>
            </a:xfrm>
            <a:prstGeom prst="straightConnector1">
              <a:avLst/>
            </a:prstGeom>
            <a:ln w="53975">
              <a:tailEnd type="triangle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1DB06-6460-4C36-BB74-A115A7347230}"/>
                </a:ext>
              </a:extLst>
            </p:cNvPr>
            <p:cNvSpPr txBox="1"/>
            <p:nvPr/>
          </p:nvSpPr>
          <p:spPr>
            <a:xfrm>
              <a:off x="3833697" y="4015985"/>
              <a:ext cx="1257300" cy="369332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Compute 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6D7AB-F269-4F69-9D76-2D6EF64D3BE4}"/>
                </a:ext>
              </a:extLst>
            </p:cNvPr>
            <p:cNvSpPr txBox="1"/>
            <p:nvPr/>
          </p:nvSpPr>
          <p:spPr>
            <a:xfrm>
              <a:off x="6472818" y="3985319"/>
              <a:ext cx="166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Given </a:t>
              </a:r>
              <a:r>
                <a:rPr lang="el-GR" dirty="0"/>
                <a:t>Δ</a:t>
              </a:r>
              <a:r>
                <a:rPr lang="en-US" dirty="0"/>
                <a:t>position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D850DD-F501-4954-9D85-EDF5A9018145}"/>
                </a:ext>
              </a:extLst>
            </p:cNvPr>
            <p:cNvSpPr txBox="1"/>
            <p:nvPr/>
          </p:nvSpPr>
          <p:spPr>
            <a:xfrm>
              <a:off x="4857750" y="4588621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Inverse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028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4E-6F52-487D-A33D-56827D0A22AF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192521" name="Picture 9" descr="de-7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2276475" cy="134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25" name="Picture 13" descr="de-74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2286000" cy="136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parity checker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0" y="2667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Search for circuit that performs parity checking</a:t>
            </a: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105400" y="1219200"/>
            <a:ext cx="3810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Parity: if even number of 1s in input correct output is 0, else output is 1</a:t>
            </a:r>
          </a:p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Important for computer memory and data communication chips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0" y="3657600"/>
            <a:ext cx="861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What is the genotype? – selected, crossed over and mutated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A circuit is the phenotype – evaluated for fitness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How do you construct a phenotype from a genotype to evaluate?</a:t>
            </a:r>
          </a:p>
        </p:txBody>
      </p:sp>
    </p:spTree>
    <p:extLst>
      <p:ext uri="{BB962C8B-B14F-4D97-AF65-F5344CB8AC3E}">
        <p14:creationId xmlns:p14="http://schemas.microsoft.com/office/powerpoint/2010/main" val="1467323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7221-A231-47B3-B6F6-9958C74DEE2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genotype?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609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1219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1828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2438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048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4419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5029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5638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7" name="Rectangle 31"/>
          <p:cNvSpPr>
            <a:spLocks noChangeArrowheads="1"/>
          </p:cNvSpPr>
          <p:nvPr/>
        </p:nvSpPr>
        <p:spPr bwMode="auto">
          <a:xfrm>
            <a:off x="6248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8" name="Rectangle 32"/>
          <p:cNvSpPr>
            <a:spLocks noChangeArrowheads="1"/>
          </p:cNvSpPr>
          <p:nvPr/>
        </p:nvSpPr>
        <p:spPr bwMode="auto">
          <a:xfrm>
            <a:off x="6858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7467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7620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genotype is a bit string that codes for a phenotype</a:t>
            </a:r>
            <a:endParaRPr lang="en-US" altLang="en-US" sz="240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2" name="Rectangle 36"/>
          <p:cNvSpPr>
            <a:spLocks noChangeArrowheads="1"/>
          </p:cNvSpPr>
          <p:nvPr/>
        </p:nvSpPr>
        <p:spPr bwMode="auto">
          <a:xfrm>
            <a:off x="609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3" name="Rectangle 37"/>
          <p:cNvSpPr>
            <a:spLocks noChangeArrowheads="1"/>
          </p:cNvSpPr>
          <p:nvPr/>
        </p:nvSpPr>
        <p:spPr bwMode="auto">
          <a:xfrm>
            <a:off x="1219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1828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2438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6" name="Rectangle 40"/>
          <p:cNvSpPr>
            <a:spLocks noChangeArrowheads="1"/>
          </p:cNvSpPr>
          <p:nvPr/>
        </p:nvSpPr>
        <p:spPr bwMode="auto">
          <a:xfrm>
            <a:off x="3048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7" name="Line 41"/>
          <p:cNvSpPr>
            <a:spLocks noChangeShapeType="1"/>
          </p:cNvSpPr>
          <p:nvPr/>
        </p:nvSpPr>
        <p:spPr bwMode="auto">
          <a:xfrm>
            <a:off x="1219200" y="25908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0" y="2362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crossover point</a:t>
            </a:r>
          </a:p>
        </p:txBody>
      </p:sp>
      <p:sp>
        <p:nvSpPr>
          <p:cNvPr id="198699" name="Rectangle 43"/>
          <p:cNvSpPr>
            <a:spLocks noChangeArrowheads="1"/>
          </p:cNvSpPr>
          <p:nvPr/>
        </p:nvSpPr>
        <p:spPr bwMode="auto">
          <a:xfrm>
            <a:off x="5486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0" name="Rectangle 44"/>
          <p:cNvSpPr>
            <a:spLocks noChangeArrowheads="1"/>
          </p:cNvSpPr>
          <p:nvPr/>
        </p:nvSpPr>
        <p:spPr bwMode="auto">
          <a:xfrm>
            <a:off x="6096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6705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2" name="Rectangle 46"/>
          <p:cNvSpPr>
            <a:spLocks noChangeArrowheads="1"/>
          </p:cNvSpPr>
          <p:nvPr/>
        </p:nvSpPr>
        <p:spPr bwMode="auto">
          <a:xfrm>
            <a:off x="7315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3" name="Rectangle 47"/>
          <p:cNvSpPr>
            <a:spLocks noChangeArrowheads="1"/>
          </p:cNvSpPr>
          <p:nvPr/>
        </p:nvSpPr>
        <p:spPr bwMode="auto">
          <a:xfrm>
            <a:off x="7924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4" name="Rectangle 48"/>
          <p:cNvSpPr>
            <a:spLocks noChangeArrowheads="1"/>
          </p:cNvSpPr>
          <p:nvPr/>
        </p:nvSpPr>
        <p:spPr bwMode="auto">
          <a:xfrm>
            <a:off x="8534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5486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6" name="Rectangle 50"/>
          <p:cNvSpPr>
            <a:spLocks noChangeArrowheads="1"/>
          </p:cNvSpPr>
          <p:nvPr/>
        </p:nvSpPr>
        <p:spPr bwMode="auto">
          <a:xfrm>
            <a:off x="6096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7" name="Rectangle 51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8" name="Rectangle 52"/>
          <p:cNvSpPr>
            <a:spLocks noChangeArrowheads="1"/>
          </p:cNvSpPr>
          <p:nvPr/>
        </p:nvSpPr>
        <p:spPr bwMode="auto">
          <a:xfrm>
            <a:off x="7315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9" name="Rectangle 53"/>
          <p:cNvSpPr>
            <a:spLocks noChangeArrowheads="1"/>
          </p:cNvSpPr>
          <p:nvPr/>
        </p:nvSpPr>
        <p:spPr bwMode="auto">
          <a:xfrm>
            <a:off x="7924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0" name="Rectangle 54"/>
          <p:cNvSpPr>
            <a:spLocks noChangeArrowheads="1"/>
          </p:cNvSpPr>
          <p:nvPr/>
        </p:nvSpPr>
        <p:spPr bwMode="auto">
          <a:xfrm>
            <a:off x="8534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37338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Crossover</a:t>
            </a:r>
          </a:p>
        </p:txBody>
      </p:sp>
      <p:sp>
        <p:nvSpPr>
          <p:cNvPr id="198713" name="Text Box 57"/>
          <p:cNvSpPr txBox="1">
            <a:spLocks noChangeArrowheads="1"/>
          </p:cNvSpPr>
          <p:nvPr/>
        </p:nvSpPr>
        <p:spPr bwMode="auto">
          <a:xfrm>
            <a:off x="1219200" y="3352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Parents</a:t>
            </a:r>
          </a:p>
        </p:txBody>
      </p:sp>
      <p:sp>
        <p:nvSpPr>
          <p:cNvPr id="198714" name="Text Box 58"/>
          <p:cNvSpPr txBox="1">
            <a:spLocks noChangeArrowheads="1"/>
          </p:cNvSpPr>
          <p:nvPr/>
        </p:nvSpPr>
        <p:spPr bwMode="auto">
          <a:xfrm>
            <a:off x="62484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Offspring</a:t>
            </a:r>
          </a:p>
        </p:txBody>
      </p:sp>
      <p:sp>
        <p:nvSpPr>
          <p:cNvPr id="198715" name="Rectangle 59"/>
          <p:cNvSpPr>
            <a:spLocks noChangeArrowheads="1"/>
          </p:cNvSpPr>
          <p:nvPr/>
        </p:nvSpPr>
        <p:spPr bwMode="auto">
          <a:xfrm>
            <a:off x="762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6" name="Rectangle 60"/>
          <p:cNvSpPr>
            <a:spLocks noChangeArrowheads="1"/>
          </p:cNvSpPr>
          <p:nvPr/>
        </p:nvSpPr>
        <p:spPr bwMode="auto">
          <a:xfrm>
            <a:off x="1371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7" name="Rectangle 61"/>
          <p:cNvSpPr>
            <a:spLocks noChangeArrowheads="1"/>
          </p:cNvSpPr>
          <p:nvPr/>
        </p:nvSpPr>
        <p:spPr bwMode="auto">
          <a:xfrm>
            <a:off x="1981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8" name="Rectangle 62"/>
          <p:cNvSpPr>
            <a:spLocks noChangeArrowheads="1"/>
          </p:cNvSpPr>
          <p:nvPr/>
        </p:nvSpPr>
        <p:spPr bwMode="auto">
          <a:xfrm>
            <a:off x="2590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9" name="Rectangle 63"/>
          <p:cNvSpPr>
            <a:spLocks noChangeArrowheads="1"/>
          </p:cNvSpPr>
          <p:nvPr/>
        </p:nvSpPr>
        <p:spPr bwMode="auto">
          <a:xfrm>
            <a:off x="3200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0" name="Rectangle 64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1" name="Rectangle 65"/>
          <p:cNvSpPr>
            <a:spLocks noChangeArrowheads="1"/>
          </p:cNvSpPr>
          <p:nvPr/>
        </p:nvSpPr>
        <p:spPr bwMode="auto">
          <a:xfrm>
            <a:off x="38862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2" name="Rectangle 66"/>
          <p:cNvSpPr>
            <a:spLocks noChangeArrowheads="1"/>
          </p:cNvSpPr>
          <p:nvPr/>
        </p:nvSpPr>
        <p:spPr bwMode="auto">
          <a:xfrm>
            <a:off x="44958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3" name="Rectangle 67"/>
          <p:cNvSpPr>
            <a:spLocks noChangeArrowheads="1"/>
          </p:cNvSpPr>
          <p:nvPr/>
        </p:nvSpPr>
        <p:spPr bwMode="auto">
          <a:xfrm>
            <a:off x="51054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4" name="Rectangle 68"/>
          <p:cNvSpPr>
            <a:spLocks noChangeArrowheads="1"/>
          </p:cNvSpPr>
          <p:nvPr/>
        </p:nvSpPr>
        <p:spPr bwMode="auto">
          <a:xfrm>
            <a:off x="5715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5" name="Rectangle 69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6" name="Rectangle 70"/>
          <p:cNvSpPr>
            <a:spLocks noChangeArrowheads="1"/>
          </p:cNvSpPr>
          <p:nvPr/>
        </p:nvSpPr>
        <p:spPr bwMode="auto">
          <a:xfrm>
            <a:off x="32766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7" name="Rectangle 71"/>
          <p:cNvSpPr>
            <a:spLocks noChangeArrowheads="1"/>
          </p:cNvSpPr>
          <p:nvPr/>
        </p:nvSpPr>
        <p:spPr bwMode="auto">
          <a:xfrm>
            <a:off x="38862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8" name="Rectangle 72"/>
          <p:cNvSpPr>
            <a:spLocks noChangeArrowheads="1"/>
          </p:cNvSpPr>
          <p:nvPr/>
        </p:nvSpPr>
        <p:spPr bwMode="auto">
          <a:xfrm>
            <a:off x="44958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9" name="Rectangle 73"/>
          <p:cNvSpPr>
            <a:spLocks noChangeArrowheads="1"/>
          </p:cNvSpPr>
          <p:nvPr/>
        </p:nvSpPr>
        <p:spPr bwMode="auto">
          <a:xfrm>
            <a:off x="51054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5715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1" name="Rectangle 75"/>
          <p:cNvSpPr>
            <a:spLocks noChangeArrowheads="1"/>
          </p:cNvSpPr>
          <p:nvPr/>
        </p:nvSpPr>
        <p:spPr bwMode="auto">
          <a:xfrm>
            <a:off x="2667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2" name="Rectangle 76"/>
          <p:cNvSpPr>
            <a:spLocks noChangeArrowheads="1"/>
          </p:cNvSpPr>
          <p:nvPr/>
        </p:nvSpPr>
        <p:spPr bwMode="auto">
          <a:xfrm>
            <a:off x="32766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3" name="Line 77"/>
          <p:cNvSpPr>
            <a:spLocks noChangeShapeType="1"/>
          </p:cNvSpPr>
          <p:nvPr/>
        </p:nvSpPr>
        <p:spPr bwMode="auto">
          <a:xfrm>
            <a:off x="5410200" y="5410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734" name="Text Box 78"/>
          <p:cNvSpPr txBox="1">
            <a:spLocks noChangeArrowheads="1"/>
          </p:cNvSpPr>
          <p:nvPr/>
        </p:nvSpPr>
        <p:spPr bwMode="auto">
          <a:xfrm>
            <a:off x="35814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Mutation</a:t>
            </a:r>
          </a:p>
        </p:txBody>
      </p:sp>
      <p:sp>
        <p:nvSpPr>
          <p:cNvPr id="198735" name="Text Box 79"/>
          <p:cNvSpPr txBox="1">
            <a:spLocks noChangeArrowheads="1"/>
          </p:cNvSpPr>
          <p:nvPr/>
        </p:nvSpPr>
        <p:spPr bwMode="auto">
          <a:xfrm>
            <a:off x="2590800" y="55626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mutation point</a:t>
            </a:r>
          </a:p>
        </p:txBody>
      </p:sp>
    </p:spTree>
    <p:extLst>
      <p:ext uri="{BB962C8B-B14F-4D97-AF65-F5344CB8AC3E}">
        <p14:creationId xmlns:p14="http://schemas.microsoft.com/office/powerpoint/2010/main" val="2944316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89ED-5913-4210-BC03-20C5B0D69520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200784" name="Rectangle 80"/>
          <p:cNvSpPr>
            <a:spLocks noChangeArrowheads="1"/>
          </p:cNvSpPr>
          <p:nvPr/>
        </p:nvSpPr>
        <p:spPr bwMode="auto">
          <a:xfrm>
            <a:off x="17526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5" name="Rectangle 81"/>
          <p:cNvSpPr>
            <a:spLocks noChangeArrowheads="1"/>
          </p:cNvSpPr>
          <p:nvPr/>
        </p:nvSpPr>
        <p:spPr bwMode="auto">
          <a:xfrm>
            <a:off x="26670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6" name="Rectangle 82"/>
          <p:cNvSpPr>
            <a:spLocks noChangeArrowheads="1"/>
          </p:cNvSpPr>
          <p:nvPr/>
        </p:nvSpPr>
        <p:spPr bwMode="auto">
          <a:xfrm>
            <a:off x="35814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7" name="Rectangle 83"/>
          <p:cNvSpPr>
            <a:spLocks noChangeArrowheads="1"/>
          </p:cNvSpPr>
          <p:nvPr/>
        </p:nvSpPr>
        <p:spPr bwMode="auto">
          <a:xfrm>
            <a:off x="44958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8" name="Rectangle 84"/>
          <p:cNvSpPr>
            <a:spLocks noChangeArrowheads="1"/>
          </p:cNvSpPr>
          <p:nvPr/>
        </p:nvSpPr>
        <p:spPr bwMode="auto">
          <a:xfrm>
            <a:off x="54102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9" name="Rectangle 85"/>
          <p:cNvSpPr>
            <a:spLocks noChangeArrowheads="1"/>
          </p:cNvSpPr>
          <p:nvPr/>
        </p:nvSpPr>
        <p:spPr bwMode="auto">
          <a:xfrm>
            <a:off x="17526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0" name="Rectangle 86"/>
          <p:cNvSpPr>
            <a:spLocks noChangeArrowheads="1"/>
          </p:cNvSpPr>
          <p:nvPr/>
        </p:nvSpPr>
        <p:spPr bwMode="auto">
          <a:xfrm>
            <a:off x="26670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1" name="Rectangle 87"/>
          <p:cNvSpPr>
            <a:spLocks noChangeArrowheads="1"/>
          </p:cNvSpPr>
          <p:nvPr/>
        </p:nvSpPr>
        <p:spPr bwMode="auto">
          <a:xfrm>
            <a:off x="35814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2" name="Rectangle 88"/>
          <p:cNvSpPr>
            <a:spLocks noChangeArrowheads="1"/>
          </p:cNvSpPr>
          <p:nvPr/>
        </p:nvSpPr>
        <p:spPr bwMode="auto">
          <a:xfrm>
            <a:off x="44958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3" name="Rectangle 89"/>
          <p:cNvSpPr>
            <a:spLocks noChangeArrowheads="1"/>
          </p:cNvSpPr>
          <p:nvPr/>
        </p:nvSpPr>
        <p:spPr bwMode="auto">
          <a:xfrm>
            <a:off x="54102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4" name="Rectangle 90"/>
          <p:cNvSpPr>
            <a:spLocks noChangeArrowheads="1"/>
          </p:cNvSpPr>
          <p:nvPr/>
        </p:nvSpPr>
        <p:spPr bwMode="auto">
          <a:xfrm>
            <a:off x="17526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5" name="Rectangle 91"/>
          <p:cNvSpPr>
            <a:spLocks noChangeArrowheads="1"/>
          </p:cNvSpPr>
          <p:nvPr/>
        </p:nvSpPr>
        <p:spPr bwMode="auto">
          <a:xfrm>
            <a:off x="26670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35814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44958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8" name="Rectangle 94"/>
          <p:cNvSpPr>
            <a:spLocks noChangeArrowheads="1"/>
          </p:cNvSpPr>
          <p:nvPr/>
        </p:nvSpPr>
        <p:spPr bwMode="auto">
          <a:xfrm>
            <a:off x="54102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9" name="Rectangle 95"/>
          <p:cNvSpPr>
            <a:spLocks noChangeArrowheads="1"/>
          </p:cNvSpPr>
          <p:nvPr/>
        </p:nvSpPr>
        <p:spPr bwMode="auto">
          <a:xfrm>
            <a:off x="17526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0" name="Rectangle 96"/>
          <p:cNvSpPr>
            <a:spLocks noChangeArrowheads="1"/>
          </p:cNvSpPr>
          <p:nvPr/>
        </p:nvSpPr>
        <p:spPr bwMode="auto">
          <a:xfrm>
            <a:off x="26670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1" name="Rectangle 97"/>
          <p:cNvSpPr>
            <a:spLocks noChangeArrowheads="1"/>
          </p:cNvSpPr>
          <p:nvPr/>
        </p:nvSpPr>
        <p:spPr bwMode="auto">
          <a:xfrm>
            <a:off x="35814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2" name="Rectangle 98"/>
          <p:cNvSpPr>
            <a:spLocks noChangeArrowheads="1"/>
          </p:cNvSpPr>
          <p:nvPr/>
        </p:nvSpPr>
        <p:spPr bwMode="auto">
          <a:xfrm>
            <a:off x="44958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3" name="Rectangle 99"/>
          <p:cNvSpPr>
            <a:spLocks noChangeArrowheads="1"/>
          </p:cNvSpPr>
          <p:nvPr/>
        </p:nvSpPr>
        <p:spPr bwMode="auto">
          <a:xfrm>
            <a:off x="54102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4" name="Rectangle 100"/>
          <p:cNvSpPr>
            <a:spLocks noChangeArrowheads="1"/>
          </p:cNvSpPr>
          <p:nvPr/>
        </p:nvSpPr>
        <p:spPr bwMode="auto">
          <a:xfrm>
            <a:off x="17526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5" name="Rectangle 101"/>
          <p:cNvSpPr>
            <a:spLocks noChangeArrowheads="1"/>
          </p:cNvSpPr>
          <p:nvPr/>
        </p:nvSpPr>
        <p:spPr bwMode="auto">
          <a:xfrm>
            <a:off x="26670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6" name="Rectangle 102"/>
          <p:cNvSpPr>
            <a:spLocks noChangeArrowheads="1"/>
          </p:cNvSpPr>
          <p:nvPr/>
        </p:nvSpPr>
        <p:spPr bwMode="auto">
          <a:xfrm>
            <a:off x="35814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" name="Rectangle 103"/>
          <p:cNvSpPr>
            <a:spLocks noChangeArrowheads="1"/>
          </p:cNvSpPr>
          <p:nvPr/>
        </p:nvSpPr>
        <p:spPr bwMode="auto">
          <a:xfrm>
            <a:off x="44958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" name="Rectangle 104"/>
          <p:cNvSpPr>
            <a:spLocks noChangeArrowheads="1"/>
          </p:cNvSpPr>
          <p:nvPr/>
        </p:nvSpPr>
        <p:spPr bwMode="auto">
          <a:xfrm>
            <a:off x="54102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" name="Text Box 105"/>
          <p:cNvSpPr txBox="1">
            <a:spLocks noChangeArrowheads="1"/>
          </p:cNvSpPr>
          <p:nvPr/>
        </p:nvSpPr>
        <p:spPr bwMode="auto">
          <a:xfrm>
            <a:off x="381000" y="1295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circuit is made of logic gates. Receives input from the 1</a:t>
            </a:r>
            <a:r>
              <a:rPr lang="en-US" altLang="en-US" sz="2400" baseline="30000">
                <a:solidFill>
                  <a:schemeClr val="accent2"/>
                </a:solidFill>
                <a:latin typeface="Arial" charset="0"/>
              </a:rPr>
              <a:t>st</a:t>
            </a: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 column and we check output at last column.  </a:t>
            </a:r>
          </a:p>
        </p:txBody>
      </p:sp>
      <p:sp>
        <p:nvSpPr>
          <p:cNvPr id="200810" name="Text Box 106"/>
          <p:cNvSpPr txBox="1">
            <a:spLocks noChangeArrowheads="1"/>
          </p:cNvSpPr>
          <p:nvPr/>
        </p:nvSpPr>
        <p:spPr bwMode="auto">
          <a:xfrm>
            <a:off x="1752600" y="2133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00811" name="Text Box 107"/>
          <p:cNvSpPr txBox="1">
            <a:spLocks noChangeArrowheads="1"/>
          </p:cNvSpPr>
          <p:nvPr/>
        </p:nvSpPr>
        <p:spPr bwMode="auto">
          <a:xfrm>
            <a:off x="26670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200812" name="Text Box 108"/>
          <p:cNvSpPr txBox="1">
            <a:spLocks noChangeArrowheads="1"/>
          </p:cNvSpPr>
          <p:nvPr/>
        </p:nvSpPr>
        <p:spPr bwMode="auto">
          <a:xfrm>
            <a:off x="35814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0813" name="Text Box 109"/>
          <p:cNvSpPr txBox="1">
            <a:spLocks noChangeArrowheads="1"/>
          </p:cNvSpPr>
          <p:nvPr/>
        </p:nvSpPr>
        <p:spPr bwMode="auto">
          <a:xfrm>
            <a:off x="44958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16</a:t>
            </a:r>
          </a:p>
        </p:txBody>
      </p:sp>
      <p:sp>
        <p:nvSpPr>
          <p:cNvPr id="200814" name="Text Box 110"/>
          <p:cNvSpPr txBox="1">
            <a:spLocks noChangeArrowheads="1"/>
          </p:cNvSpPr>
          <p:nvPr/>
        </p:nvSpPr>
        <p:spPr bwMode="auto">
          <a:xfrm>
            <a:off x="54102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21</a:t>
            </a:r>
          </a:p>
        </p:txBody>
      </p:sp>
      <p:sp>
        <p:nvSpPr>
          <p:cNvPr id="200815" name="Text Box 111"/>
          <p:cNvSpPr txBox="1">
            <a:spLocks noChangeArrowheads="1"/>
          </p:cNvSpPr>
          <p:nvPr/>
        </p:nvSpPr>
        <p:spPr bwMode="auto">
          <a:xfrm>
            <a:off x="17526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26</a:t>
            </a:r>
          </a:p>
        </p:txBody>
      </p:sp>
      <p:sp>
        <p:nvSpPr>
          <p:cNvPr id="200816" name="Text Box 112"/>
          <p:cNvSpPr txBox="1">
            <a:spLocks noChangeArrowheads="1"/>
          </p:cNvSpPr>
          <p:nvPr/>
        </p:nvSpPr>
        <p:spPr bwMode="auto">
          <a:xfrm>
            <a:off x="26670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31</a:t>
            </a:r>
          </a:p>
        </p:txBody>
      </p:sp>
      <p:sp>
        <p:nvSpPr>
          <p:cNvPr id="200819" name="Oval 115"/>
          <p:cNvSpPr>
            <a:spLocks noChangeArrowheads="1"/>
          </p:cNvSpPr>
          <p:nvPr/>
        </p:nvSpPr>
        <p:spPr bwMode="auto">
          <a:xfrm>
            <a:off x="533400" y="23622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" name="Oval 116"/>
          <p:cNvSpPr>
            <a:spLocks noChangeArrowheads="1"/>
          </p:cNvSpPr>
          <p:nvPr/>
        </p:nvSpPr>
        <p:spPr bwMode="auto">
          <a:xfrm>
            <a:off x="533400" y="3048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" name="Oval 117"/>
          <p:cNvSpPr>
            <a:spLocks noChangeArrowheads="1"/>
          </p:cNvSpPr>
          <p:nvPr/>
        </p:nvSpPr>
        <p:spPr bwMode="auto">
          <a:xfrm>
            <a:off x="533400" y="3810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" name="Oval 118"/>
          <p:cNvSpPr>
            <a:spLocks noChangeArrowheads="1"/>
          </p:cNvSpPr>
          <p:nvPr/>
        </p:nvSpPr>
        <p:spPr bwMode="auto">
          <a:xfrm>
            <a:off x="533400" y="4572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" name="Oval 119"/>
          <p:cNvSpPr>
            <a:spLocks noChangeArrowheads="1"/>
          </p:cNvSpPr>
          <p:nvPr/>
        </p:nvSpPr>
        <p:spPr bwMode="auto">
          <a:xfrm>
            <a:off x="533400" y="5334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" name="Line 120"/>
          <p:cNvSpPr>
            <a:spLocks noChangeShapeType="1"/>
          </p:cNvSpPr>
          <p:nvPr/>
        </p:nvSpPr>
        <p:spPr bwMode="auto">
          <a:xfrm>
            <a:off x="762000" y="2438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5" name="AutoShape 121"/>
          <p:cNvCxnSpPr>
            <a:cxnSpLocks noChangeShapeType="1"/>
            <a:stCxn id="200820" idx="6"/>
          </p:cNvCxnSpPr>
          <p:nvPr/>
        </p:nvCxnSpPr>
        <p:spPr bwMode="auto">
          <a:xfrm flipV="1">
            <a:off x="774700" y="2667000"/>
            <a:ext cx="901700" cy="4572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6" name="Line 122"/>
          <p:cNvSpPr>
            <a:spLocks noChangeShapeType="1"/>
          </p:cNvSpPr>
          <p:nvPr/>
        </p:nvSpPr>
        <p:spPr bwMode="auto">
          <a:xfrm>
            <a:off x="762000" y="3124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7" name="AutoShape 123"/>
          <p:cNvCxnSpPr>
            <a:cxnSpLocks noChangeShapeType="1"/>
            <a:stCxn id="200821" idx="6"/>
          </p:cNvCxnSpPr>
          <p:nvPr/>
        </p:nvCxnSpPr>
        <p:spPr bwMode="auto">
          <a:xfrm flipV="1">
            <a:off x="774700" y="3352800"/>
            <a:ext cx="901700" cy="5334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8" name="Line 124"/>
          <p:cNvSpPr>
            <a:spLocks noChangeShapeType="1"/>
          </p:cNvSpPr>
          <p:nvPr/>
        </p:nvSpPr>
        <p:spPr bwMode="auto">
          <a:xfrm>
            <a:off x="762000" y="3886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9" name="AutoShape 125"/>
          <p:cNvCxnSpPr>
            <a:cxnSpLocks noChangeShapeType="1"/>
            <a:stCxn id="200826" idx="0"/>
          </p:cNvCxnSpPr>
          <p:nvPr/>
        </p:nvCxnSpPr>
        <p:spPr bwMode="auto">
          <a:xfrm rot="5400000" flipV="1">
            <a:off x="717550" y="3155950"/>
            <a:ext cx="1003300" cy="914400"/>
          </a:xfrm>
          <a:prstGeom prst="bentConnector5">
            <a:avLst>
              <a:gd name="adj1" fmla="val 41769"/>
              <a:gd name="adj2" fmla="val 25000"/>
              <a:gd name="adj3" fmla="val 102528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0" name="Line 126"/>
          <p:cNvSpPr>
            <a:spLocks noChangeShapeType="1"/>
          </p:cNvSpPr>
          <p:nvPr/>
        </p:nvSpPr>
        <p:spPr bwMode="auto">
          <a:xfrm>
            <a:off x="762000" y="4648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31" name="Line 127"/>
          <p:cNvSpPr>
            <a:spLocks noChangeShapeType="1"/>
          </p:cNvSpPr>
          <p:nvPr/>
        </p:nvSpPr>
        <p:spPr bwMode="auto">
          <a:xfrm>
            <a:off x="762000" y="5410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32" name="AutoShape 128"/>
          <p:cNvCxnSpPr>
            <a:cxnSpLocks noChangeShapeType="1"/>
            <a:stCxn id="200821" idx="6"/>
          </p:cNvCxnSpPr>
          <p:nvPr/>
        </p:nvCxnSpPr>
        <p:spPr bwMode="auto">
          <a:xfrm>
            <a:off x="774700" y="3886200"/>
            <a:ext cx="901700" cy="533400"/>
          </a:xfrm>
          <a:prstGeom prst="bentConnector3">
            <a:avLst>
              <a:gd name="adj1" fmla="val -1407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833" name="AutoShape 129"/>
          <p:cNvCxnSpPr>
            <a:cxnSpLocks noChangeShapeType="1"/>
            <a:stCxn id="200822" idx="7"/>
          </p:cNvCxnSpPr>
          <p:nvPr/>
        </p:nvCxnSpPr>
        <p:spPr bwMode="auto">
          <a:xfrm rot="5400000" flipV="1">
            <a:off x="978694" y="4331494"/>
            <a:ext cx="523875" cy="1023937"/>
          </a:xfrm>
          <a:prstGeom prst="bentConnector4">
            <a:avLst>
              <a:gd name="adj1" fmla="val 100301"/>
              <a:gd name="adj2" fmla="val 51630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4" name="Rectangle 130"/>
          <p:cNvSpPr>
            <a:spLocks noChangeArrowheads="1"/>
          </p:cNvSpPr>
          <p:nvPr/>
        </p:nvSpPr>
        <p:spPr bwMode="auto">
          <a:xfrm>
            <a:off x="17526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" name="Rectangle 131"/>
          <p:cNvSpPr>
            <a:spLocks noChangeArrowheads="1"/>
          </p:cNvSpPr>
          <p:nvPr/>
        </p:nvSpPr>
        <p:spPr bwMode="auto">
          <a:xfrm>
            <a:off x="26670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" name="Rectangle 132"/>
          <p:cNvSpPr>
            <a:spLocks noChangeArrowheads="1"/>
          </p:cNvSpPr>
          <p:nvPr/>
        </p:nvSpPr>
        <p:spPr bwMode="auto">
          <a:xfrm>
            <a:off x="35814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" name="Rectangle 133"/>
          <p:cNvSpPr>
            <a:spLocks noChangeArrowheads="1"/>
          </p:cNvSpPr>
          <p:nvPr/>
        </p:nvSpPr>
        <p:spPr bwMode="auto">
          <a:xfrm>
            <a:off x="44958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" name="Rectangle 134"/>
          <p:cNvSpPr>
            <a:spLocks noChangeArrowheads="1"/>
          </p:cNvSpPr>
          <p:nvPr/>
        </p:nvSpPr>
        <p:spPr bwMode="auto">
          <a:xfrm>
            <a:off x="54102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" name="Oval 135"/>
          <p:cNvSpPr>
            <a:spLocks noChangeArrowheads="1"/>
          </p:cNvSpPr>
          <p:nvPr/>
        </p:nvSpPr>
        <p:spPr bwMode="auto">
          <a:xfrm>
            <a:off x="533400" y="60198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" name="Line 136"/>
          <p:cNvSpPr>
            <a:spLocks noChangeShapeType="1"/>
          </p:cNvSpPr>
          <p:nvPr/>
        </p:nvSpPr>
        <p:spPr bwMode="auto">
          <a:xfrm>
            <a:off x="7620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41" name="AutoShape 137"/>
          <p:cNvCxnSpPr>
            <a:cxnSpLocks noChangeShapeType="1"/>
            <a:stCxn id="200823" idx="6"/>
          </p:cNvCxnSpPr>
          <p:nvPr/>
        </p:nvCxnSpPr>
        <p:spPr bwMode="auto">
          <a:xfrm>
            <a:off x="774700" y="5410200"/>
            <a:ext cx="901700" cy="3810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86400" y="5638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146</a:t>
            </a:r>
          </a:p>
        </p:txBody>
      </p:sp>
      <p:sp>
        <p:nvSpPr>
          <p:cNvPr id="200845" name="Line 141"/>
          <p:cNvSpPr>
            <a:spLocks noChangeShapeType="1"/>
          </p:cNvSpPr>
          <p:nvPr/>
        </p:nvSpPr>
        <p:spPr bwMode="auto">
          <a:xfrm>
            <a:off x="6324600" y="243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6553200" y="3886200"/>
            <a:ext cx="1905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Each group of five bits codes for one of 16 possible gates and the location of second input</a:t>
            </a:r>
          </a:p>
        </p:txBody>
      </p:sp>
    </p:spTree>
    <p:extLst>
      <p:ext uri="{BB962C8B-B14F-4D97-AF65-F5344CB8AC3E}">
        <p14:creationId xmlns:p14="http://schemas.microsoft.com/office/powerpoint/2010/main" val="3423461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5F8A-AD50-4CD5-8DD7-F4B7EA419E2D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657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4267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4876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7315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7924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534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609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1219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2" name="Rectangle 42"/>
          <p:cNvSpPr>
            <a:spLocks noChangeArrowheads="1"/>
          </p:cNvSpPr>
          <p:nvPr/>
        </p:nvSpPr>
        <p:spPr bwMode="auto">
          <a:xfrm>
            <a:off x="1828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3" name="Rectangle 43"/>
          <p:cNvSpPr>
            <a:spLocks noChangeArrowheads="1"/>
          </p:cNvSpPr>
          <p:nvPr/>
        </p:nvSpPr>
        <p:spPr bwMode="auto">
          <a:xfrm>
            <a:off x="2438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4" name="Rectangle 44"/>
          <p:cNvSpPr>
            <a:spLocks noChangeArrowheads="1"/>
          </p:cNvSpPr>
          <p:nvPr/>
        </p:nvSpPr>
        <p:spPr bwMode="auto">
          <a:xfrm>
            <a:off x="30480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0" name="Oval 60"/>
          <p:cNvSpPr>
            <a:spLocks noChangeArrowheads="1"/>
          </p:cNvSpPr>
          <p:nvPr/>
        </p:nvSpPr>
        <p:spPr bwMode="auto">
          <a:xfrm>
            <a:off x="57150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61722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2" name="Oval 62"/>
          <p:cNvSpPr>
            <a:spLocks noChangeArrowheads="1"/>
          </p:cNvSpPr>
          <p:nvPr/>
        </p:nvSpPr>
        <p:spPr bwMode="auto">
          <a:xfrm>
            <a:off x="67056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3" name="Text Box 63"/>
          <p:cNvSpPr txBox="1">
            <a:spLocks noChangeArrowheads="1"/>
          </p:cNvSpPr>
          <p:nvPr/>
        </p:nvSpPr>
        <p:spPr bwMode="auto">
          <a:xfrm>
            <a:off x="5105400" y="1143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150 length binary string</a:t>
            </a:r>
          </a:p>
        </p:txBody>
      </p:sp>
      <p:sp>
        <p:nvSpPr>
          <p:cNvPr id="199744" name="Rectangle 64"/>
          <p:cNvSpPr>
            <a:spLocks noChangeArrowheads="1"/>
          </p:cNvSpPr>
          <p:nvPr/>
        </p:nvSpPr>
        <p:spPr bwMode="auto">
          <a:xfrm>
            <a:off x="60198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5" name="Rectangle 65"/>
          <p:cNvSpPr>
            <a:spLocks noChangeArrowheads="1"/>
          </p:cNvSpPr>
          <p:nvPr/>
        </p:nvSpPr>
        <p:spPr bwMode="auto">
          <a:xfrm>
            <a:off x="9144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6" name="Rectangle 66"/>
          <p:cNvSpPr>
            <a:spLocks noChangeArrowheads="1"/>
          </p:cNvSpPr>
          <p:nvPr/>
        </p:nvSpPr>
        <p:spPr bwMode="auto">
          <a:xfrm>
            <a:off x="15240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7" name="Rectangle 67"/>
          <p:cNvSpPr>
            <a:spLocks noChangeArrowheads="1"/>
          </p:cNvSpPr>
          <p:nvPr/>
        </p:nvSpPr>
        <p:spPr bwMode="auto">
          <a:xfrm>
            <a:off x="2133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8" name="Rectangle 68"/>
          <p:cNvSpPr>
            <a:spLocks noChangeArrowheads="1"/>
          </p:cNvSpPr>
          <p:nvPr/>
        </p:nvSpPr>
        <p:spPr bwMode="auto">
          <a:xfrm>
            <a:off x="2743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5410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60198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2" name="Rectangle 72"/>
          <p:cNvSpPr>
            <a:spLocks noChangeArrowheads="1"/>
          </p:cNvSpPr>
          <p:nvPr/>
        </p:nvSpPr>
        <p:spPr bwMode="auto">
          <a:xfrm>
            <a:off x="9144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3" name="Rectangle 73"/>
          <p:cNvSpPr>
            <a:spLocks noChangeArrowheads="1"/>
          </p:cNvSpPr>
          <p:nvPr/>
        </p:nvSpPr>
        <p:spPr bwMode="auto">
          <a:xfrm>
            <a:off x="15240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4" name="Rectangle 74"/>
          <p:cNvSpPr>
            <a:spLocks noChangeArrowheads="1"/>
          </p:cNvSpPr>
          <p:nvPr/>
        </p:nvSpPr>
        <p:spPr bwMode="auto">
          <a:xfrm>
            <a:off x="2133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5" name="Rectangle 75"/>
          <p:cNvSpPr>
            <a:spLocks noChangeArrowheads="1"/>
          </p:cNvSpPr>
          <p:nvPr/>
        </p:nvSpPr>
        <p:spPr bwMode="auto">
          <a:xfrm>
            <a:off x="2743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6" name="Rectangle 76"/>
          <p:cNvSpPr>
            <a:spLocks noChangeArrowheads="1"/>
          </p:cNvSpPr>
          <p:nvPr/>
        </p:nvSpPr>
        <p:spPr bwMode="auto">
          <a:xfrm>
            <a:off x="4800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7" name="Rectangle 77"/>
          <p:cNvSpPr>
            <a:spLocks noChangeArrowheads="1"/>
          </p:cNvSpPr>
          <p:nvPr/>
        </p:nvSpPr>
        <p:spPr bwMode="auto">
          <a:xfrm>
            <a:off x="5410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8" name="Rectangle 78"/>
          <p:cNvSpPr>
            <a:spLocks noChangeArrowheads="1"/>
          </p:cNvSpPr>
          <p:nvPr/>
        </p:nvSpPr>
        <p:spPr bwMode="auto">
          <a:xfrm>
            <a:off x="60198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9" name="Rectangle 79"/>
          <p:cNvSpPr>
            <a:spLocks noChangeArrowheads="1"/>
          </p:cNvSpPr>
          <p:nvPr/>
        </p:nvSpPr>
        <p:spPr bwMode="auto">
          <a:xfrm>
            <a:off x="9144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0" name="Rectangle 80"/>
          <p:cNvSpPr>
            <a:spLocks noChangeArrowheads="1"/>
          </p:cNvSpPr>
          <p:nvPr/>
        </p:nvSpPr>
        <p:spPr bwMode="auto">
          <a:xfrm>
            <a:off x="15240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1" name="Rectangle 81"/>
          <p:cNvSpPr>
            <a:spLocks noChangeArrowheads="1"/>
          </p:cNvSpPr>
          <p:nvPr/>
        </p:nvSpPr>
        <p:spPr bwMode="auto">
          <a:xfrm>
            <a:off x="2133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2" name="Rectangle 82"/>
          <p:cNvSpPr>
            <a:spLocks noChangeArrowheads="1"/>
          </p:cNvSpPr>
          <p:nvPr/>
        </p:nvSpPr>
        <p:spPr bwMode="auto">
          <a:xfrm>
            <a:off x="2743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3" name="Rectangle 83"/>
          <p:cNvSpPr>
            <a:spLocks noChangeArrowheads="1"/>
          </p:cNvSpPr>
          <p:nvPr/>
        </p:nvSpPr>
        <p:spPr bwMode="auto">
          <a:xfrm>
            <a:off x="4800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4" name="Rectangle 84"/>
          <p:cNvSpPr>
            <a:spLocks noChangeArrowheads="1"/>
          </p:cNvSpPr>
          <p:nvPr/>
        </p:nvSpPr>
        <p:spPr bwMode="auto">
          <a:xfrm>
            <a:off x="5410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60198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9144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15240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2133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2743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4800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5410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60198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9144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4" name="Rectangle 94"/>
          <p:cNvSpPr>
            <a:spLocks noChangeArrowheads="1"/>
          </p:cNvSpPr>
          <p:nvPr/>
        </p:nvSpPr>
        <p:spPr bwMode="auto">
          <a:xfrm>
            <a:off x="15240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5" name="Rectangle 95"/>
          <p:cNvSpPr>
            <a:spLocks noChangeArrowheads="1"/>
          </p:cNvSpPr>
          <p:nvPr/>
        </p:nvSpPr>
        <p:spPr bwMode="auto">
          <a:xfrm>
            <a:off x="2133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6" name="Rectangle 96"/>
          <p:cNvSpPr>
            <a:spLocks noChangeArrowheads="1"/>
          </p:cNvSpPr>
          <p:nvPr/>
        </p:nvSpPr>
        <p:spPr bwMode="auto">
          <a:xfrm>
            <a:off x="2743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7" name="Rectangle 97"/>
          <p:cNvSpPr>
            <a:spLocks noChangeArrowheads="1"/>
          </p:cNvSpPr>
          <p:nvPr/>
        </p:nvSpPr>
        <p:spPr bwMode="auto">
          <a:xfrm>
            <a:off x="4800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8" name="Rectangle 98"/>
          <p:cNvSpPr>
            <a:spLocks noChangeArrowheads="1"/>
          </p:cNvSpPr>
          <p:nvPr/>
        </p:nvSpPr>
        <p:spPr bwMode="auto">
          <a:xfrm>
            <a:off x="5410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9" name="Rectangle 99"/>
          <p:cNvSpPr>
            <a:spLocks noChangeArrowheads="1"/>
          </p:cNvSpPr>
          <p:nvPr/>
        </p:nvSpPr>
        <p:spPr bwMode="auto">
          <a:xfrm>
            <a:off x="60198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0" name="Rectangle 100"/>
          <p:cNvSpPr>
            <a:spLocks noChangeArrowheads="1"/>
          </p:cNvSpPr>
          <p:nvPr/>
        </p:nvSpPr>
        <p:spPr bwMode="auto">
          <a:xfrm>
            <a:off x="9144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1" name="Rectangle 101"/>
          <p:cNvSpPr>
            <a:spLocks noChangeArrowheads="1"/>
          </p:cNvSpPr>
          <p:nvPr/>
        </p:nvSpPr>
        <p:spPr bwMode="auto">
          <a:xfrm>
            <a:off x="15240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2" name="Rectangle 102"/>
          <p:cNvSpPr>
            <a:spLocks noChangeArrowheads="1"/>
          </p:cNvSpPr>
          <p:nvPr/>
        </p:nvSpPr>
        <p:spPr bwMode="auto">
          <a:xfrm>
            <a:off x="2133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3" name="Rectangle 103"/>
          <p:cNvSpPr>
            <a:spLocks noChangeArrowheads="1"/>
          </p:cNvSpPr>
          <p:nvPr/>
        </p:nvSpPr>
        <p:spPr bwMode="auto">
          <a:xfrm>
            <a:off x="2743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4" name="Rectangle 104"/>
          <p:cNvSpPr>
            <a:spLocks noChangeArrowheads="1"/>
          </p:cNvSpPr>
          <p:nvPr/>
        </p:nvSpPr>
        <p:spPr bwMode="auto">
          <a:xfrm>
            <a:off x="4800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5" name="Rectangle 105"/>
          <p:cNvSpPr>
            <a:spLocks noChangeArrowheads="1"/>
          </p:cNvSpPr>
          <p:nvPr/>
        </p:nvSpPr>
        <p:spPr bwMode="auto">
          <a:xfrm>
            <a:off x="5410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6" name="Oval 106"/>
          <p:cNvSpPr>
            <a:spLocks noChangeArrowheads="1"/>
          </p:cNvSpPr>
          <p:nvPr/>
        </p:nvSpPr>
        <p:spPr bwMode="auto">
          <a:xfrm>
            <a:off x="35052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7" name="Oval 107"/>
          <p:cNvSpPr>
            <a:spLocks noChangeArrowheads="1"/>
          </p:cNvSpPr>
          <p:nvPr/>
        </p:nvSpPr>
        <p:spPr bwMode="auto">
          <a:xfrm>
            <a:off x="39624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8" name="Oval 108"/>
          <p:cNvSpPr>
            <a:spLocks noChangeArrowheads="1"/>
          </p:cNvSpPr>
          <p:nvPr/>
        </p:nvSpPr>
        <p:spPr bwMode="auto">
          <a:xfrm>
            <a:off x="44958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9" name="Oval 109"/>
          <p:cNvSpPr>
            <a:spLocks noChangeArrowheads="1"/>
          </p:cNvSpPr>
          <p:nvPr/>
        </p:nvSpPr>
        <p:spPr bwMode="auto">
          <a:xfrm>
            <a:off x="35052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0" name="Oval 110"/>
          <p:cNvSpPr>
            <a:spLocks noChangeArrowheads="1"/>
          </p:cNvSpPr>
          <p:nvPr/>
        </p:nvSpPr>
        <p:spPr bwMode="auto">
          <a:xfrm>
            <a:off x="39624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1" name="Oval 111"/>
          <p:cNvSpPr>
            <a:spLocks noChangeArrowheads="1"/>
          </p:cNvSpPr>
          <p:nvPr/>
        </p:nvSpPr>
        <p:spPr bwMode="auto">
          <a:xfrm>
            <a:off x="44958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2" name="Oval 112"/>
          <p:cNvSpPr>
            <a:spLocks noChangeArrowheads="1"/>
          </p:cNvSpPr>
          <p:nvPr/>
        </p:nvSpPr>
        <p:spPr bwMode="auto">
          <a:xfrm>
            <a:off x="35052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3" name="Oval 113"/>
          <p:cNvSpPr>
            <a:spLocks noChangeArrowheads="1"/>
          </p:cNvSpPr>
          <p:nvPr/>
        </p:nvSpPr>
        <p:spPr bwMode="auto">
          <a:xfrm>
            <a:off x="39624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4" name="Oval 114"/>
          <p:cNvSpPr>
            <a:spLocks noChangeArrowheads="1"/>
          </p:cNvSpPr>
          <p:nvPr/>
        </p:nvSpPr>
        <p:spPr bwMode="auto">
          <a:xfrm>
            <a:off x="44958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5" name="Oval 115"/>
          <p:cNvSpPr>
            <a:spLocks noChangeArrowheads="1"/>
          </p:cNvSpPr>
          <p:nvPr/>
        </p:nvSpPr>
        <p:spPr bwMode="auto">
          <a:xfrm>
            <a:off x="35052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6" name="Oval 116"/>
          <p:cNvSpPr>
            <a:spLocks noChangeArrowheads="1"/>
          </p:cNvSpPr>
          <p:nvPr/>
        </p:nvSpPr>
        <p:spPr bwMode="auto">
          <a:xfrm>
            <a:off x="39624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7" name="Oval 117"/>
          <p:cNvSpPr>
            <a:spLocks noChangeArrowheads="1"/>
          </p:cNvSpPr>
          <p:nvPr/>
        </p:nvSpPr>
        <p:spPr bwMode="auto">
          <a:xfrm>
            <a:off x="44958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8" name="Oval 118"/>
          <p:cNvSpPr>
            <a:spLocks noChangeArrowheads="1"/>
          </p:cNvSpPr>
          <p:nvPr/>
        </p:nvSpPr>
        <p:spPr bwMode="auto">
          <a:xfrm>
            <a:off x="35052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9" name="Oval 119"/>
          <p:cNvSpPr>
            <a:spLocks noChangeArrowheads="1"/>
          </p:cNvSpPr>
          <p:nvPr/>
        </p:nvSpPr>
        <p:spPr bwMode="auto">
          <a:xfrm>
            <a:off x="39624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0" name="Oval 120"/>
          <p:cNvSpPr>
            <a:spLocks noChangeArrowheads="1"/>
          </p:cNvSpPr>
          <p:nvPr/>
        </p:nvSpPr>
        <p:spPr bwMode="auto">
          <a:xfrm>
            <a:off x="44958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1" name="Oval 121"/>
          <p:cNvSpPr>
            <a:spLocks noChangeArrowheads="1"/>
          </p:cNvSpPr>
          <p:nvPr/>
        </p:nvSpPr>
        <p:spPr bwMode="auto">
          <a:xfrm>
            <a:off x="35052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2" name="Oval 122"/>
          <p:cNvSpPr>
            <a:spLocks noChangeArrowheads="1"/>
          </p:cNvSpPr>
          <p:nvPr/>
        </p:nvSpPr>
        <p:spPr bwMode="auto">
          <a:xfrm>
            <a:off x="39624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3" name="Oval 123"/>
          <p:cNvSpPr>
            <a:spLocks noChangeArrowheads="1"/>
          </p:cNvSpPr>
          <p:nvPr/>
        </p:nvSpPr>
        <p:spPr bwMode="auto">
          <a:xfrm>
            <a:off x="44958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4" name="Text Box 124"/>
          <p:cNvSpPr txBox="1">
            <a:spLocks noChangeArrowheads="1"/>
          </p:cNvSpPr>
          <p:nvPr/>
        </p:nvSpPr>
        <p:spPr bwMode="auto">
          <a:xfrm>
            <a:off x="6858000" y="29718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1 row of 150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becomes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6 rows of 25</a:t>
            </a:r>
          </a:p>
        </p:txBody>
      </p:sp>
    </p:spTree>
    <p:extLst>
      <p:ext uri="{BB962C8B-B14F-4D97-AF65-F5344CB8AC3E}">
        <p14:creationId xmlns:p14="http://schemas.microsoft.com/office/powerpoint/2010/main" val="2276861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4653-EF57-4116-A426-D7D77A9A599E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the phenotype</a:t>
            </a:r>
          </a:p>
        </p:txBody>
      </p:sp>
      <p:sp>
        <p:nvSpPr>
          <p:cNvPr id="201791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Feed the gate an input combination</a:t>
            </a:r>
          </a:p>
          <a:p>
            <a:r>
              <a:rPr lang="en-US" altLang="en-US" dirty="0"/>
              <a:t>Check whether the output produced by a decoded member of the population is correct</a:t>
            </a:r>
          </a:p>
          <a:p>
            <a:r>
              <a:rPr lang="en-US" altLang="en-US" dirty="0"/>
              <a:t>Give one point for each correct output</a:t>
            </a:r>
          </a:p>
          <a:p>
            <a:endParaRPr lang="en-US" altLang="en-US" dirty="0"/>
          </a:p>
          <a:p>
            <a:r>
              <a:rPr lang="en-US" altLang="en-US" dirty="0"/>
              <a:t>That is: Simulate the circuit</a:t>
            </a:r>
          </a:p>
          <a:p>
            <a:pPr lvl="1"/>
            <a:r>
              <a:rPr lang="en-US" altLang="en-US" dirty="0"/>
              <a:t>The black box can be a simulation</a:t>
            </a:r>
          </a:p>
        </p:txBody>
      </p:sp>
    </p:spTree>
    <p:extLst>
      <p:ext uri="{BB962C8B-B14F-4D97-AF65-F5344CB8AC3E}">
        <p14:creationId xmlns:p14="http://schemas.microsoft.com/office/powerpoint/2010/main" val="3798771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9E8F3-93B2-48A0-8158-DAB0ADD932A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Circuits</a:t>
            </a:r>
          </a:p>
        </p:txBody>
      </p:sp>
      <p:pic>
        <p:nvPicPr>
          <p:cNvPr id="210949" name="Picture 5" descr="4bit_dga_parcircu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810000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51" name="Picture 7" descr="4bit_dga_addercir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76600"/>
            <a:ext cx="3810000" cy="285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810000" y="1143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Parity Checker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2766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Adder</a:t>
            </a:r>
          </a:p>
        </p:txBody>
      </p:sp>
    </p:spTree>
    <p:extLst>
      <p:ext uri="{BB962C8B-B14F-4D97-AF65-F5344CB8AC3E}">
        <p14:creationId xmlns:p14="http://schemas.microsoft.com/office/powerpoint/2010/main" val="121466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some new </a:t>
            </a:r>
            <a:r>
              <a:rPr lang="en-US" dirty="0">
                <a:hlinkClick r:id="rId2"/>
              </a:rPr>
              <a:t>GA code</a:t>
            </a:r>
            <a:endParaRPr lang="en-US" dirty="0"/>
          </a:p>
          <a:p>
            <a:r>
              <a:rPr lang="en-US" dirty="0"/>
              <a:t>Otherwise, there is code on the internet in multiple languages and the </a:t>
            </a:r>
          </a:p>
          <a:p>
            <a:r>
              <a:rPr lang="en-US" dirty="0">
                <a:hlinkClick r:id="rId3"/>
              </a:rPr>
              <a:t>ECSL Lab has developed well understood, local code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0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E1E8-AED0-46ED-B002-89874B849B9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subsurface structure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Find subsurface structure that agrees with experimental observations</a:t>
            </a:r>
          </a:p>
          <a:p>
            <a:endParaRPr lang="en-US" altLang="en-US" sz="2800"/>
          </a:p>
          <a:p>
            <a:r>
              <a:rPr lang="en-US" altLang="en-US" sz="2800"/>
              <a:t>Mining, oil exploration, swimming pools</a:t>
            </a:r>
          </a:p>
          <a:p>
            <a:endParaRPr lang="en-US" altLang="en-US" sz="2800"/>
          </a:p>
        </p:txBody>
      </p:sp>
      <p:pic>
        <p:nvPicPr>
          <p:cNvPr id="206852" name="Picture 4" descr="2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524000"/>
            <a:ext cx="4876800" cy="385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605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5" name="Picture 9" descr="beam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0"/>
            <a:ext cx="4953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903" name="Picture 7" descr="3dbea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281" y="533400"/>
            <a:ext cx="4724400" cy="263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066800" cy="457200"/>
          </a:xfrm>
          <a:prstGeom prst="rect">
            <a:avLst/>
          </a:prstGeom>
        </p:spPr>
        <p:txBody>
          <a:bodyPr/>
          <a:lstStyle/>
          <a:p>
            <a:fld id="{E317D209-3298-4742-B969-B62CD070AA1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truss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25941" cy="4130097"/>
          </a:xfrm>
        </p:spPr>
        <p:txBody>
          <a:bodyPr/>
          <a:lstStyle/>
          <a:p>
            <a:r>
              <a:rPr lang="en-US" altLang="en-US" sz="2800" dirty="0"/>
              <a:t>Find a truss configuration that minimizes vibration, minimizes weight, and maximizes stiffness</a:t>
            </a:r>
          </a:p>
        </p:txBody>
      </p:sp>
    </p:spTree>
    <p:extLst>
      <p:ext uri="{BB962C8B-B14F-4D97-AF65-F5344CB8AC3E}">
        <p14:creationId xmlns:p14="http://schemas.microsoft.com/office/powerpoint/2010/main" val="3286773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7C0F-B823-437E-AE75-7112AF46A824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Find a shortest length tour of N cities</a:t>
            </a:r>
          </a:p>
          <a:p>
            <a:r>
              <a:rPr lang="en-US" altLang="en-US" sz="2800"/>
              <a:t>N! possible tours</a:t>
            </a:r>
          </a:p>
          <a:p>
            <a:r>
              <a:rPr lang="en-US" altLang="en-US" sz="2800"/>
              <a:t>10! = 3628800</a:t>
            </a:r>
          </a:p>
          <a:p>
            <a:r>
              <a:rPr lang="en-US" altLang="en-US" sz="2800"/>
              <a:t>70! = </a:t>
            </a:r>
            <a:r>
              <a:rPr lang="en-US" altLang="en-US" sz="2000"/>
              <a:t>11978571669969891796072783721689098736458938142546425857555362864628009582789845319680000000000000000</a:t>
            </a:r>
          </a:p>
          <a:p>
            <a:endParaRPr lang="en-US" altLang="en-US" sz="2800"/>
          </a:p>
          <a:p>
            <a:r>
              <a:rPr lang="en-US" altLang="en-US" sz="2800"/>
              <a:t>Chip layout, truck routing, logistics</a:t>
            </a:r>
          </a:p>
        </p:txBody>
      </p:sp>
    </p:spTree>
    <p:extLst>
      <p:ext uri="{BB962C8B-B14F-4D97-AF65-F5344CB8AC3E}">
        <p14:creationId xmlns:p14="http://schemas.microsoft.com/office/powerpoint/2010/main" val="2459446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624E-6F52-487D-A33D-56827D0A22AF}" type="slidenum">
              <a:rPr lang="en-US" altLang="en-US"/>
              <a:pPr/>
              <a:t>53</a:t>
            </a:fld>
            <a:endParaRPr lang="en-US" altLang="en-US"/>
          </a:p>
        </p:txBody>
      </p:sp>
      <p:pic>
        <p:nvPicPr>
          <p:cNvPr id="192521" name="Picture 9" descr="de-7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2276475" cy="134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25" name="Picture 13" descr="de-74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2286000" cy="136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parity checker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0" y="2667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Search for circuit that performs parity checking</a:t>
            </a: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105400" y="1219200"/>
            <a:ext cx="3810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Parity: if even number of 1s in input correct output is 0, else output is 1</a:t>
            </a:r>
          </a:p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Important for computer memory and data communication chips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0" y="3657600"/>
            <a:ext cx="861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What is the genotype? – selected, crossed over and mutated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A circuit is the phenotype – evaluated for fitness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How do you construct a phenotype from a genotype to evaluate?</a:t>
            </a:r>
          </a:p>
        </p:txBody>
      </p:sp>
    </p:spTree>
    <p:extLst>
      <p:ext uri="{BB962C8B-B14F-4D97-AF65-F5344CB8AC3E}">
        <p14:creationId xmlns:p14="http://schemas.microsoft.com/office/powerpoint/2010/main" val="36299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7221-A231-47B3-B6F6-9958C74DEE2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genotype?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609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1219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1828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2438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3048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4419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5029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5638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87" name="Rectangle 31"/>
          <p:cNvSpPr>
            <a:spLocks noChangeArrowheads="1"/>
          </p:cNvSpPr>
          <p:nvPr/>
        </p:nvSpPr>
        <p:spPr bwMode="auto">
          <a:xfrm>
            <a:off x="6248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8" name="Rectangle 32"/>
          <p:cNvSpPr>
            <a:spLocks noChangeArrowheads="1"/>
          </p:cNvSpPr>
          <p:nvPr/>
        </p:nvSpPr>
        <p:spPr bwMode="auto">
          <a:xfrm>
            <a:off x="6858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7467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690" name="Text Box 34"/>
          <p:cNvSpPr txBox="1">
            <a:spLocks noChangeArrowheads="1"/>
          </p:cNvSpPr>
          <p:nvPr/>
        </p:nvSpPr>
        <p:spPr bwMode="auto">
          <a:xfrm>
            <a:off x="7620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genotype is a bit string that codes for a phenotype</a:t>
            </a:r>
            <a:endParaRPr lang="en-US" altLang="en-US" sz="240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2" name="Rectangle 36"/>
          <p:cNvSpPr>
            <a:spLocks noChangeArrowheads="1"/>
          </p:cNvSpPr>
          <p:nvPr/>
        </p:nvSpPr>
        <p:spPr bwMode="auto">
          <a:xfrm>
            <a:off x="609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3" name="Rectangle 37"/>
          <p:cNvSpPr>
            <a:spLocks noChangeArrowheads="1"/>
          </p:cNvSpPr>
          <p:nvPr/>
        </p:nvSpPr>
        <p:spPr bwMode="auto">
          <a:xfrm>
            <a:off x="1219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1828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2438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6" name="Rectangle 40"/>
          <p:cNvSpPr>
            <a:spLocks noChangeArrowheads="1"/>
          </p:cNvSpPr>
          <p:nvPr/>
        </p:nvSpPr>
        <p:spPr bwMode="auto">
          <a:xfrm>
            <a:off x="3048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697" name="Line 41"/>
          <p:cNvSpPr>
            <a:spLocks noChangeShapeType="1"/>
          </p:cNvSpPr>
          <p:nvPr/>
        </p:nvSpPr>
        <p:spPr bwMode="auto">
          <a:xfrm>
            <a:off x="1219200" y="25908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0" y="2362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crossover point</a:t>
            </a:r>
          </a:p>
        </p:txBody>
      </p:sp>
      <p:sp>
        <p:nvSpPr>
          <p:cNvPr id="198699" name="Rectangle 43"/>
          <p:cNvSpPr>
            <a:spLocks noChangeArrowheads="1"/>
          </p:cNvSpPr>
          <p:nvPr/>
        </p:nvSpPr>
        <p:spPr bwMode="auto">
          <a:xfrm>
            <a:off x="5486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0" name="Rectangle 44"/>
          <p:cNvSpPr>
            <a:spLocks noChangeArrowheads="1"/>
          </p:cNvSpPr>
          <p:nvPr/>
        </p:nvSpPr>
        <p:spPr bwMode="auto">
          <a:xfrm>
            <a:off x="60960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67056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2" name="Rectangle 46"/>
          <p:cNvSpPr>
            <a:spLocks noChangeArrowheads="1"/>
          </p:cNvSpPr>
          <p:nvPr/>
        </p:nvSpPr>
        <p:spPr bwMode="auto">
          <a:xfrm>
            <a:off x="73152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3" name="Rectangle 47"/>
          <p:cNvSpPr>
            <a:spLocks noChangeArrowheads="1"/>
          </p:cNvSpPr>
          <p:nvPr/>
        </p:nvSpPr>
        <p:spPr bwMode="auto">
          <a:xfrm>
            <a:off x="79248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4" name="Rectangle 48"/>
          <p:cNvSpPr>
            <a:spLocks noChangeArrowheads="1"/>
          </p:cNvSpPr>
          <p:nvPr/>
        </p:nvSpPr>
        <p:spPr bwMode="auto">
          <a:xfrm>
            <a:off x="8534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54864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6" name="Rectangle 50"/>
          <p:cNvSpPr>
            <a:spLocks noChangeArrowheads="1"/>
          </p:cNvSpPr>
          <p:nvPr/>
        </p:nvSpPr>
        <p:spPr bwMode="auto">
          <a:xfrm>
            <a:off x="6096000" y="3733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7" name="Rectangle 51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8" name="Rectangle 52"/>
          <p:cNvSpPr>
            <a:spLocks noChangeArrowheads="1"/>
          </p:cNvSpPr>
          <p:nvPr/>
        </p:nvSpPr>
        <p:spPr bwMode="auto">
          <a:xfrm>
            <a:off x="73152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09" name="Rectangle 53"/>
          <p:cNvSpPr>
            <a:spLocks noChangeArrowheads="1"/>
          </p:cNvSpPr>
          <p:nvPr/>
        </p:nvSpPr>
        <p:spPr bwMode="auto">
          <a:xfrm>
            <a:off x="79248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0" name="Rectangle 54"/>
          <p:cNvSpPr>
            <a:spLocks noChangeArrowheads="1"/>
          </p:cNvSpPr>
          <p:nvPr/>
        </p:nvSpPr>
        <p:spPr bwMode="auto">
          <a:xfrm>
            <a:off x="8534400" y="2895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37338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Crossover</a:t>
            </a:r>
          </a:p>
        </p:txBody>
      </p:sp>
      <p:sp>
        <p:nvSpPr>
          <p:cNvPr id="198713" name="Text Box 57"/>
          <p:cNvSpPr txBox="1">
            <a:spLocks noChangeArrowheads="1"/>
          </p:cNvSpPr>
          <p:nvPr/>
        </p:nvSpPr>
        <p:spPr bwMode="auto">
          <a:xfrm>
            <a:off x="1219200" y="3352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Parents</a:t>
            </a:r>
          </a:p>
        </p:txBody>
      </p:sp>
      <p:sp>
        <p:nvSpPr>
          <p:cNvPr id="198714" name="Text Box 58"/>
          <p:cNvSpPr txBox="1">
            <a:spLocks noChangeArrowheads="1"/>
          </p:cNvSpPr>
          <p:nvPr/>
        </p:nvSpPr>
        <p:spPr bwMode="auto">
          <a:xfrm>
            <a:off x="6248400" y="3352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Offspring</a:t>
            </a:r>
          </a:p>
        </p:txBody>
      </p:sp>
      <p:sp>
        <p:nvSpPr>
          <p:cNvPr id="198715" name="Rectangle 59"/>
          <p:cNvSpPr>
            <a:spLocks noChangeArrowheads="1"/>
          </p:cNvSpPr>
          <p:nvPr/>
        </p:nvSpPr>
        <p:spPr bwMode="auto">
          <a:xfrm>
            <a:off x="762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6" name="Rectangle 60"/>
          <p:cNvSpPr>
            <a:spLocks noChangeArrowheads="1"/>
          </p:cNvSpPr>
          <p:nvPr/>
        </p:nvSpPr>
        <p:spPr bwMode="auto">
          <a:xfrm>
            <a:off x="13716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7" name="Rectangle 61"/>
          <p:cNvSpPr>
            <a:spLocks noChangeArrowheads="1"/>
          </p:cNvSpPr>
          <p:nvPr/>
        </p:nvSpPr>
        <p:spPr bwMode="auto">
          <a:xfrm>
            <a:off x="19812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18" name="Rectangle 62"/>
          <p:cNvSpPr>
            <a:spLocks noChangeArrowheads="1"/>
          </p:cNvSpPr>
          <p:nvPr/>
        </p:nvSpPr>
        <p:spPr bwMode="auto">
          <a:xfrm>
            <a:off x="25908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19" name="Rectangle 63"/>
          <p:cNvSpPr>
            <a:spLocks noChangeArrowheads="1"/>
          </p:cNvSpPr>
          <p:nvPr/>
        </p:nvSpPr>
        <p:spPr bwMode="auto">
          <a:xfrm>
            <a:off x="32004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0" name="Rectangle 64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21" name="Rectangle 65"/>
          <p:cNvSpPr>
            <a:spLocks noChangeArrowheads="1"/>
          </p:cNvSpPr>
          <p:nvPr/>
        </p:nvSpPr>
        <p:spPr bwMode="auto">
          <a:xfrm>
            <a:off x="38862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2" name="Rectangle 66"/>
          <p:cNvSpPr>
            <a:spLocks noChangeArrowheads="1"/>
          </p:cNvSpPr>
          <p:nvPr/>
        </p:nvSpPr>
        <p:spPr bwMode="auto">
          <a:xfrm>
            <a:off x="44958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3" name="Rectangle 67"/>
          <p:cNvSpPr>
            <a:spLocks noChangeArrowheads="1"/>
          </p:cNvSpPr>
          <p:nvPr/>
        </p:nvSpPr>
        <p:spPr bwMode="auto">
          <a:xfrm>
            <a:off x="51054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4" name="Rectangle 68"/>
          <p:cNvSpPr>
            <a:spLocks noChangeArrowheads="1"/>
          </p:cNvSpPr>
          <p:nvPr/>
        </p:nvSpPr>
        <p:spPr bwMode="auto">
          <a:xfrm>
            <a:off x="5715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5" name="Rectangle 69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6" name="Rectangle 70"/>
          <p:cNvSpPr>
            <a:spLocks noChangeArrowheads="1"/>
          </p:cNvSpPr>
          <p:nvPr/>
        </p:nvSpPr>
        <p:spPr bwMode="auto">
          <a:xfrm>
            <a:off x="3276600" y="4876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7" name="Rectangle 71"/>
          <p:cNvSpPr>
            <a:spLocks noChangeArrowheads="1"/>
          </p:cNvSpPr>
          <p:nvPr/>
        </p:nvSpPr>
        <p:spPr bwMode="auto">
          <a:xfrm>
            <a:off x="38862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8" name="Rectangle 72"/>
          <p:cNvSpPr>
            <a:spLocks noChangeArrowheads="1"/>
          </p:cNvSpPr>
          <p:nvPr/>
        </p:nvSpPr>
        <p:spPr bwMode="auto">
          <a:xfrm>
            <a:off x="44958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29" name="Rectangle 73"/>
          <p:cNvSpPr>
            <a:spLocks noChangeArrowheads="1"/>
          </p:cNvSpPr>
          <p:nvPr/>
        </p:nvSpPr>
        <p:spPr bwMode="auto">
          <a:xfrm>
            <a:off x="51054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5715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1" name="Rectangle 75"/>
          <p:cNvSpPr>
            <a:spLocks noChangeArrowheads="1"/>
          </p:cNvSpPr>
          <p:nvPr/>
        </p:nvSpPr>
        <p:spPr bwMode="auto">
          <a:xfrm>
            <a:off x="26670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2" name="Rectangle 76"/>
          <p:cNvSpPr>
            <a:spLocks noChangeArrowheads="1"/>
          </p:cNvSpPr>
          <p:nvPr/>
        </p:nvSpPr>
        <p:spPr bwMode="auto">
          <a:xfrm>
            <a:off x="3276600" y="5943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8733" name="Line 77"/>
          <p:cNvSpPr>
            <a:spLocks noChangeShapeType="1"/>
          </p:cNvSpPr>
          <p:nvPr/>
        </p:nvSpPr>
        <p:spPr bwMode="auto">
          <a:xfrm>
            <a:off x="5410200" y="5410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734" name="Text Box 78"/>
          <p:cNvSpPr txBox="1">
            <a:spLocks noChangeArrowheads="1"/>
          </p:cNvSpPr>
          <p:nvPr/>
        </p:nvSpPr>
        <p:spPr bwMode="auto">
          <a:xfrm>
            <a:off x="35814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Mutation</a:t>
            </a:r>
          </a:p>
        </p:txBody>
      </p:sp>
      <p:sp>
        <p:nvSpPr>
          <p:cNvPr id="198735" name="Text Box 79"/>
          <p:cNvSpPr txBox="1">
            <a:spLocks noChangeArrowheads="1"/>
          </p:cNvSpPr>
          <p:nvPr/>
        </p:nvSpPr>
        <p:spPr bwMode="auto">
          <a:xfrm>
            <a:off x="2590800" y="55626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Randomly chosen mutation point</a:t>
            </a:r>
          </a:p>
        </p:txBody>
      </p:sp>
    </p:spTree>
    <p:extLst>
      <p:ext uri="{BB962C8B-B14F-4D97-AF65-F5344CB8AC3E}">
        <p14:creationId xmlns:p14="http://schemas.microsoft.com/office/powerpoint/2010/main" val="28702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89ED-5913-4210-BC03-20C5B0D69520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200784" name="Rectangle 80"/>
          <p:cNvSpPr>
            <a:spLocks noChangeArrowheads="1"/>
          </p:cNvSpPr>
          <p:nvPr/>
        </p:nvSpPr>
        <p:spPr bwMode="auto">
          <a:xfrm>
            <a:off x="17526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5" name="Rectangle 81"/>
          <p:cNvSpPr>
            <a:spLocks noChangeArrowheads="1"/>
          </p:cNvSpPr>
          <p:nvPr/>
        </p:nvSpPr>
        <p:spPr bwMode="auto">
          <a:xfrm>
            <a:off x="26670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6" name="Rectangle 82"/>
          <p:cNvSpPr>
            <a:spLocks noChangeArrowheads="1"/>
          </p:cNvSpPr>
          <p:nvPr/>
        </p:nvSpPr>
        <p:spPr bwMode="auto">
          <a:xfrm>
            <a:off x="35814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7" name="Rectangle 83"/>
          <p:cNvSpPr>
            <a:spLocks noChangeArrowheads="1"/>
          </p:cNvSpPr>
          <p:nvPr/>
        </p:nvSpPr>
        <p:spPr bwMode="auto">
          <a:xfrm>
            <a:off x="44958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8" name="Rectangle 84"/>
          <p:cNvSpPr>
            <a:spLocks noChangeArrowheads="1"/>
          </p:cNvSpPr>
          <p:nvPr/>
        </p:nvSpPr>
        <p:spPr bwMode="auto">
          <a:xfrm>
            <a:off x="5410200" y="2133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89" name="Rectangle 85"/>
          <p:cNvSpPr>
            <a:spLocks noChangeArrowheads="1"/>
          </p:cNvSpPr>
          <p:nvPr/>
        </p:nvSpPr>
        <p:spPr bwMode="auto">
          <a:xfrm>
            <a:off x="17526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0" name="Rectangle 86"/>
          <p:cNvSpPr>
            <a:spLocks noChangeArrowheads="1"/>
          </p:cNvSpPr>
          <p:nvPr/>
        </p:nvSpPr>
        <p:spPr bwMode="auto">
          <a:xfrm>
            <a:off x="26670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1" name="Rectangle 87"/>
          <p:cNvSpPr>
            <a:spLocks noChangeArrowheads="1"/>
          </p:cNvSpPr>
          <p:nvPr/>
        </p:nvSpPr>
        <p:spPr bwMode="auto">
          <a:xfrm>
            <a:off x="35814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2" name="Rectangle 88"/>
          <p:cNvSpPr>
            <a:spLocks noChangeArrowheads="1"/>
          </p:cNvSpPr>
          <p:nvPr/>
        </p:nvSpPr>
        <p:spPr bwMode="auto">
          <a:xfrm>
            <a:off x="44958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3" name="Rectangle 89"/>
          <p:cNvSpPr>
            <a:spLocks noChangeArrowheads="1"/>
          </p:cNvSpPr>
          <p:nvPr/>
        </p:nvSpPr>
        <p:spPr bwMode="auto">
          <a:xfrm>
            <a:off x="5410200" y="28194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4" name="Rectangle 90"/>
          <p:cNvSpPr>
            <a:spLocks noChangeArrowheads="1"/>
          </p:cNvSpPr>
          <p:nvPr/>
        </p:nvSpPr>
        <p:spPr bwMode="auto">
          <a:xfrm>
            <a:off x="17526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5" name="Rectangle 91"/>
          <p:cNvSpPr>
            <a:spLocks noChangeArrowheads="1"/>
          </p:cNvSpPr>
          <p:nvPr/>
        </p:nvSpPr>
        <p:spPr bwMode="auto">
          <a:xfrm>
            <a:off x="26670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35814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44958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8" name="Rectangle 94"/>
          <p:cNvSpPr>
            <a:spLocks noChangeArrowheads="1"/>
          </p:cNvSpPr>
          <p:nvPr/>
        </p:nvSpPr>
        <p:spPr bwMode="auto">
          <a:xfrm>
            <a:off x="5410200" y="35052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99" name="Rectangle 95"/>
          <p:cNvSpPr>
            <a:spLocks noChangeArrowheads="1"/>
          </p:cNvSpPr>
          <p:nvPr/>
        </p:nvSpPr>
        <p:spPr bwMode="auto">
          <a:xfrm>
            <a:off x="17526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0" name="Rectangle 96"/>
          <p:cNvSpPr>
            <a:spLocks noChangeArrowheads="1"/>
          </p:cNvSpPr>
          <p:nvPr/>
        </p:nvSpPr>
        <p:spPr bwMode="auto">
          <a:xfrm>
            <a:off x="26670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1" name="Rectangle 97"/>
          <p:cNvSpPr>
            <a:spLocks noChangeArrowheads="1"/>
          </p:cNvSpPr>
          <p:nvPr/>
        </p:nvSpPr>
        <p:spPr bwMode="auto">
          <a:xfrm>
            <a:off x="35814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2" name="Rectangle 98"/>
          <p:cNvSpPr>
            <a:spLocks noChangeArrowheads="1"/>
          </p:cNvSpPr>
          <p:nvPr/>
        </p:nvSpPr>
        <p:spPr bwMode="auto">
          <a:xfrm>
            <a:off x="44958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3" name="Rectangle 99"/>
          <p:cNvSpPr>
            <a:spLocks noChangeArrowheads="1"/>
          </p:cNvSpPr>
          <p:nvPr/>
        </p:nvSpPr>
        <p:spPr bwMode="auto">
          <a:xfrm>
            <a:off x="5410200" y="41910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4" name="Rectangle 100"/>
          <p:cNvSpPr>
            <a:spLocks noChangeArrowheads="1"/>
          </p:cNvSpPr>
          <p:nvPr/>
        </p:nvSpPr>
        <p:spPr bwMode="auto">
          <a:xfrm>
            <a:off x="17526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5" name="Rectangle 101"/>
          <p:cNvSpPr>
            <a:spLocks noChangeArrowheads="1"/>
          </p:cNvSpPr>
          <p:nvPr/>
        </p:nvSpPr>
        <p:spPr bwMode="auto">
          <a:xfrm>
            <a:off x="26670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6" name="Rectangle 102"/>
          <p:cNvSpPr>
            <a:spLocks noChangeArrowheads="1"/>
          </p:cNvSpPr>
          <p:nvPr/>
        </p:nvSpPr>
        <p:spPr bwMode="auto">
          <a:xfrm>
            <a:off x="35814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7" name="Rectangle 103"/>
          <p:cNvSpPr>
            <a:spLocks noChangeArrowheads="1"/>
          </p:cNvSpPr>
          <p:nvPr/>
        </p:nvSpPr>
        <p:spPr bwMode="auto">
          <a:xfrm>
            <a:off x="44958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8" name="Rectangle 104"/>
          <p:cNvSpPr>
            <a:spLocks noChangeArrowheads="1"/>
          </p:cNvSpPr>
          <p:nvPr/>
        </p:nvSpPr>
        <p:spPr bwMode="auto">
          <a:xfrm>
            <a:off x="5410200" y="48768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09" name="Text Box 105"/>
          <p:cNvSpPr txBox="1">
            <a:spLocks noChangeArrowheads="1"/>
          </p:cNvSpPr>
          <p:nvPr/>
        </p:nvSpPr>
        <p:spPr bwMode="auto">
          <a:xfrm>
            <a:off x="381000" y="1295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A circuit is made of logic gates. Receives input from the 1</a:t>
            </a:r>
            <a:r>
              <a:rPr lang="en-US" altLang="en-US" sz="2400" baseline="30000">
                <a:solidFill>
                  <a:schemeClr val="accent2"/>
                </a:solidFill>
                <a:latin typeface="Arial" charset="0"/>
              </a:rPr>
              <a:t>st</a:t>
            </a: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 column and we check output at last column.  </a:t>
            </a:r>
          </a:p>
        </p:txBody>
      </p:sp>
      <p:sp>
        <p:nvSpPr>
          <p:cNvPr id="200810" name="Text Box 106"/>
          <p:cNvSpPr txBox="1">
            <a:spLocks noChangeArrowheads="1"/>
          </p:cNvSpPr>
          <p:nvPr/>
        </p:nvSpPr>
        <p:spPr bwMode="auto">
          <a:xfrm>
            <a:off x="1752600" y="2133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00811" name="Text Box 107"/>
          <p:cNvSpPr txBox="1">
            <a:spLocks noChangeArrowheads="1"/>
          </p:cNvSpPr>
          <p:nvPr/>
        </p:nvSpPr>
        <p:spPr bwMode="auto">
          <a:xfrm>
            <a:off x="26670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200812" name="Text Box 108"/>
          <p:cNvSpPr txBox="1">
            <a:spLocks noChangeArrowheads="1"/>
          </p:cNvSpPr>
          <p:nvPr/>
        </p:nvSpPr>
        <p:spPr bwMode="auto">
          <a:xfrm>
            <a:off x="35814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0813" name="Text Box 109"/>
          <p:cNvSpPr txBox="1">
            <a:spLocks noChangeArrowheads="1"/>
          </p:cNvSpPr>
          <p:nvPr/>
        </p:nvSpPr>
        <p:spPr bwMode="auto">
          <a:xfrm>
            <a:off x="44958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16</a:t>
            </a:r>
          </a:p>
        </p:txBody>
      </p:sp>
      <p:sp>
        <p:nvSpPr>
          <p:cNvPr id="200814" name="Text Box 110"/>
          <p:cNvSpPr txBox="1">
            <a:spLocks noChangeArrowheads="1"/>
          </p:cNvSpPr>
          <p:nvPr/>
        </p:nvSpPr>
        <p:spPr bwMode="auto">
          <a:xfrm>
            <a:off x="5410200" y="2133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21</a:t>
            </a:r>
          </a:p>
        </p:txBody>
      </p:sp>
      <p:sp>
        <p:nvSpPr>
          <p:cNvPr id="200815" name="Text Box 111"/>
          <p:cNvSpPr txBox="1">
            <a:spLocks noChangeArrowheads="1"/>
          </p:cNvSpPr>
          <p:nvPr/>
        </p:nvSpPr>
        <p:spPr bwMode="auto">
          <a:xfrm>
            <a:off x="17526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26</a:t>
            </a:r>
          </a:p>
        </p:txBody>
      </p:sp>
      <p:sp>
        <p:nvSpPr>
          <p:cNvPr id="200816" name="Text Box 112"/>
          <p:cNvSpPr txBox="1">
            <a:spLocks noChangeArrowheads="1"/>
          </p:cNvSpPr>
          <p:nvPr/>
        </p:nvSpPr>
        <p:spPr bwMode="auto">
          <a:xfrm>
            <a:off x="2667000" y="281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31</a:t>
            </a:r>
          </a:p>
        </p:txBody>
      </p:sp>
      <p:sp>
        <p:nvSpPr>
          <p:cNvPr id="200819" name="Oval 115"/>
          <p:cNvSpPr>
            <a:spLocks noChangeArrowheads="1"/>
          </p:cNvSpPr>
          <p:nvPr/>
        </p:nvSpPr>
        <p:spPr bwMode="auto">
          <a:xfrm>
            <a:off x="533400" y="23622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0" name="Oval 116"/>
          <p:cNvSpPr>
            <a:spLocks noChangeArrowheads="1"/>
          </p:cNvSpPr>
          <p:nvPr/>
        </p:nvSpPr>
        <p:spPr bwMode="auto">
          <a:xfrm>
            <a:off x="533400" y="3048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1" name="Oval 117"/>
          <p:cNvSpPr>
            <a:spLocks noChangeArrowheads="1"/>
          </p:cNvSpPr>
          <p:nvPr/>
        </p:nvSpPr>
        <p:spPr bwMode="auto">
          <a:xfrm>
            <a:off x="533400" y="3810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2" name="Oval 118"/>
          <p:cNvSpPr>
            <a:spLocks noChangeArrowheads="1"/>
          </p:cNvSpPr>
          <p:nvPr/>
        </p:nvSpPr>
        <p:spPr bwMode="auto">
          <a:xfrm>
            <a:off x="533400" y="4572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3" name="Oval 119"/>
          <p:cNvSpPr>
            <a:spLocks noChangeArrowheads="1"/>
          </p:cNvSpPr>
          <p:nvPr/>
        </p:nvSpPr>
        <p:spPr bwMode="auto">
          <a:xfrm>
            <a:off x="533400" y="53340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24" name="Line 120"/>
          <p:cNvSpPr>
            <a:spLocks noChangeShapeType="1"/>
          </p:cNvSpPr>
          <p:nvPr/>
        </p:nvSpPr>
        <p:spPr bwMode="auto">
          <a:xfrm>
            <a:off x="762000" y="2438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5" name="AutoShape 121"/>
          <p:cNvCxnSpPr>
            <a:cxnSpLocks noChangeShapeType="1"/>
            <a:stCxn id="200820" idx="6"/>
          </p:cNvCxnSpPr>
          <p:nvPr/>
        </p:nvCxnSpPr>
        <p:spPr bwMode="auto">
          <a:xfrm flipV="1">
            <a:off x="774700" y="2667000"/>
            <a:ext cx="901700" cy="4572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6" name="Line 122"/>
          <p:cNvSpPr>
            <a:spLocks noChangeShapeType="1"/>
          </p:cNvSpPr>
          <p:nvPr/>
        </p:nvSpPr>
        <p:spPr bwMode="auto">
          <a:xfrm>
            <a:off x="762000" y="3124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7" name="AutoShape 123"/>
          <p:cNvCxnSpPr>
            <a:cxnSpLocks noChangeShapeType="1"/>
            <a:stCxn id="200821" idx="6"/>
          </p:cNvCxnSpPr>
          <p:nvPr/>
        </p:nvCxnSpPr>
        <p:spPr bwMode="auto">
          <a:xfrm flipV="1">
            <a:off x="774700" y="3352800"/>
            <a:ext cx="901700" cy="5334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28" name="Line 124"/>
          <p:cNvSpPr>
            <a:spLocks noChangeShapeType="1"/>
          </p:cNvSpPr>
          <p:nvPr/>
        </p:nvSpPr>
        <p:spPr bwMode="auto">
          <a:xfrm>
            <a:off x="762000" y="3886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29" name="AutoShape 125"/>
          <p:cNvCxnSpPr>
            <a:cxnSpLocks noChangeShapeType="1"/>
            <a:stCxn id="200826" idx="0"/>
          </p:cNvCxnSpPr>
          <p:nvPr/>
        </p:nvCxnSpPr>
        <p:spPr bwMode="auto">
          <a:xfrm rot="5400000" flipV="1">
            <a:off x="717550" y="3155950"/>
            <a:ext cx="1003300" cy="914400"/>
          </a:xfrm>
          <a:prstGeom prst="bentConnector5">
            <a:avLst>
              <a:gd name="adj1" fmla="val 41769"/>
              <a:gd name="adj2" fmla="val 25000"/>
              <a:gd name="adj3" fmla="val 102528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0" name="Line 126"/>
          <p:cNvSpPr>
            <a:spLocks noChangeShapeType="1"/>
          </p:cNvSpPr>
          <p:nvPr/>
        </p:nvSpPr>
        <p:spPr bwMode="auto">
          <a:xfrm>
            <a:off x="762000" y="4648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31" name="Line 127"/>
          <p:cNvSpPr>
            <a:spLocks noChangeShapeType="1"/>
          </p:cNvSpPr>
          <p:nvPr/>
        </p:nvSpPr>
        <p:spPr bwMode="auto">
          <a:xfrm>
            <a:off x="762000" y="5410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32" name="AutoShape 128"/>
          <p:cNvCxnSpPr>
            <a:cxnSpLocks noChangeShapeType="1"/>
            <a:stCxn id="200821" idx="6"/>
          </p:cNvCxnSpPr>
          <p:nvPr/>
        </p:nvCxnSpPr>
        <p:spPr bwMode="auto">
          <a:xfrm>
            <a:off x="774700" y="3886200"/>
            <a:ext cx="901700" cy="533400"/>
          </a:xfrm>
          <a:prstGeom prst="bentConnector3">
            <a:avLst>
              <a:gd name="adj1" fmla="val -1407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833" name="AutoShape 129"/>
          <p:cNvCxnSpPr>
            <a:cxnSpLocks noChangeShapeType="1"/>
            <a:stCxn id="200822" idx="7"/>
          </p:cNvCxnSpPr>
          <p:nvPr/>
        </p:nvCxnSpPr>
        <p:spPr bwMode="auto">
          <a:xfrm rot="5400000" flipV="1">
            <a:off x="978694" y="4331494"/>
            <a:ext cx="523875" cy="1023937"/>
          </a:xfrm>
          <a:prstGeom prst="bentConnector4">
            <a:avLst>
              <a:gd name="adj1" fmla="val 100301"/>
              <a:gd name="adj2" fmla="val 51630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34" name="Rectangle 130"/>
          <p:cNvSpPr>
            <a:spLocks noChangeArrowheads="1"/>
          </p:cNvSpPr>
          <p:nvPr/>
        </p:nvSpPr>
        <p:spPr bwMode="auto">
          <a:xfrm>
            <a:off x="17526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5" name="Rectangle 131"/>
          <p:cNvSpPr>
            <a:spLocks noChangeArrowheads="1"/>
          </p:cNvSpPr>
          <p:nvPr/>
        </p:nvSpPr>
        <p:spPr bwMode="auto">
          <a:xfrm>
            <a:off x="26670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6" name="Rectangle 132"/>
          <p:cNvSpPr>
            <a:spLocks noChangeArrowheads="1"/>
          </p:cNvSpPr>
          <p:nvPr/>
        </p:nvSpPr>
        <p:spPr bwMode="auto">
          <a:xfrm>
            <a:off x="35814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7" name="Rectangle 133"/>
          <p:cNvSpPr>
            <a:spLocks noChangeArrowheads="1"/>
          </p:cNvSpPr>
          <p:nvPr/>
        </p:nvSpPr>
        <p:spPr bwMode="auto">
          <a:xfrm>
            <a:off x="44958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8" name="Rectangle 134"/>
          <p:cNvSpPr>
            <a:spLocks noChangeArrowheads="1"/>
          </p:cNvSpPr>
          <p:nvPr/>
        </p:nvSpPr>
        <p:spPr bwMode="auto">
          <a:xfrm>
            <a:off x="5410200" y="5562600"/>
            <a:ext cx="914400" cy="685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39" name="Oval 135"/>
          <p:cNvSpPr>
            <a:spLocks noChangeArrowheads="1"/>
          </p:cNvSpPr>
          <p:nvPr/>
        </p:nvSpPr>
        <p:spPr bwMode="auto">
          <a:xfrm>
            <a:off x="533400" y="6019800"/>
            <a:ext cx="2286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0" name="Line 136"/>
          <p:cNvSpPr>
            <a:spLocks noChangeShapeType="1"/>
          </p:cNvSpPr>
          <p:nvPr/>
        </p:nvSpPr>
        <p:spPr bwMode="auto">
          <a:xfrm>
            <a:off x="762000" y="6096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200841" name="AutoShape 137"/>
          <p:cNvCxnSpPr>
            <a:cxnSpLocks noChangeShapeType="1"/>
            <a:stCxn id="200823" idx="6"/>
          </p:cNvCxnSpPr>
          <p:nvPr/>
        </p:nvCxnSpPr>
        <p:spPr bwMode="auto">
          <a:xfrm>
            <a:off x="774700" y="5410200"/>
            <a:ext cx="901700" cy="381000"/>
          </a:xfrm>
          <a:prstGeom prst="bentConnector3">
            <a:avLst>
              <a:gd name="adj1" fmla="val 49296"/>
            </a:avLst>
          </a:prstGeom>
          <a:noFill/>
          <a:ln w="25400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86400" y="5638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146</a:t>
            </a:r>
          </a:p>
        </p:txBody>
      </p:sp>
      <p:sp>
        <p:nvSpPr>
          <p:cNvPr id="200845" name="Line 141"/>
          <p:cNvSpPr>
            <a:spLocks noChangeShapeType="1"/>
          </p:cNvSpPr>
          <p:nvPr/>
        </p:nvSpPr>
        <p:spPr bwMode="auto">
          <a:xfrm>
            <a:off x="6324600" y="243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6553200" y="3886200"/>
            <a:ext cx="1905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Each group of five bits codes for one of 16 possible gates and the location of second input</a:t>
            </a:r>
          </a:p>
        </p:txBody>
      </p:sp>
    </p:spTree>
    <p:extLst>
      <p:ext uri="{BB962C8B-B14F-4D97-AF65-F5344CB8AC3E}">
        <p14:creationId xmlns:p14="http://schemas.microsoft.com/office/powerpoint/2010/main" val="30440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5F8A-AD50-4CD5-8DD7-F4B7EA419E2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Genotype to Phenotype mapping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657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4267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4876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7315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7924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534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6096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12192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2" name="Rectangle 42"/>
          <p:cNvSpPr>
            <a:spLocks noChangeArrowheads="1"/>
          </p:cNvSpPr>
          <p:nvPr/>
        </p:nvSpPr>
        <p:spPr bwMode="auto">
          <a:xfrm>
            <a:off x="18288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23" name="Rectangle 43"/>
          <p:cNvSpPr>
            <a:spLocks noChangeArrowheads="1"/>
          </p:cNvSpPr>
          <p:nvPr/>
        </p:nvSpPr>
        <p:spPr bwMode="auto">
          <a:xfrm>
            <a:off x="24384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24" name="Rectangle 44"/>
          <p:cNvSpPr>
            <a:spLocks noChangeArrowheads="1"/>
          </p:cNvSpPr>
          <p:nvPr/>
        </p:nvSpPr>
        <p:spPr bwMode="auto">
          <a:xfrm>
            <a:off x="3048000" y="1447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0" name="Oval 60"/>
          <p:cNvSpPr>
            <a:spLocks noChangeArrowheads="1"/>
          </p:cNvSpPr>
          <p:nvPr/>
        </p:nvSpPr>
        <p:spPr bwMode="auto">
          <a:xfrm>
            <a:off x="57150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61722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2" name="Oval 62"/>
          <p:cNvSpPr>
            <a:spLocks noChangeArrowheads="1"/>
          </p:cNvSpPr>
          <p:nvPr/>
        </p:nvSpPr>
        <p:spPr bwMode="auto">
          <a:xfrm>
            <a:off x="6705600" y="1676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3" name="Text Box 63"/>
          <p:cNvSpPr txBox="1">
            <a:spLocks noChangeArrowheads="1"/>
          </p:cNvSpPr>
          <p:nvPr/>
        </p:nvSpPr>
        <p:spPr bwMode="auto">
          <a:xfrm>
            <a:off x="5105400" y="1143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150 length binary string</a:t>
            </a:r>
          </a:p>
        </p:txBody>
      </p:sp>
      <p:sp>
        <p:nvSpPr>
          <p:cNvPr id="199744" name="Rectangle 64"/>
          <p:cNvSpPr>
            <a:spLocks noChangeArrowheads="1"/>
          </p:cNvSpPr>
          <p:nvPr/>
        </p:nvSpPr>
        <p:spPr bwMode="auto">
          <a:xfrm>
            <a:off x="60198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5" name="Rectangle 65"/>
          <p:cNvSpPr>
            <a:spLocks noChangeArrowheads="1"/>
          </p:cNvSpPr>
          <p:nvPr/>
        </p:nvSpPr>
        <p:spPr bwMode="auto">
          <a:xfrm>
            <a:off x="9144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6" name="Rectangle 66"/>
          <p:cNvSpPr>
            <a:spLocks noChangeArrowheads="1"/>
          </p:cNvSpPr>
          <p:nvPr/>
        </p:nvSpPr>
        <p:spPr bwMode="auto">
          <a:xfrm>
            <a:off x="15240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47" name="Rectangle 67"/>
          <p:cNvSpPr>
            <a:spLocks noChangeArrowheads="1"/>
          </p:cNvSpPr>
          <p:nvPr/>
        </p:nvSpPr>
        <p:spPr bwMode="auto">
          <a:xfrm>
            <a:off x="2133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8" name="Rectangle 68"/>
          <p:cNvSpPr>
            <a:spLocks noChangeArrowheads="1"/>
          </p:cNvSpPr>
          <p:nvPr/>
        </p:nvSpPr>
        <p:spPr bwMode="auto">
          <a:xfrm>
            <a:off x="2743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5410200" y="2819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60198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2" name="Rectangle 72"/>
          <p:cNvSpPr>
            <a:spLocks noChangeArrowheads="1"/>
          </p:cNvSpPr>
          <p:nvPr/>
        </p:nvSpPr>
        <p:spPr bwMode="auto">
          <a:xfrm>
            <a:off x="9144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3" name="Rectangle 73"/>
          <p:cNvSpPr>
            <a:spLocks noChangeArrowheads="1"/>
          </p:cNvSpPr>
          <p:nvPr/>
        </p:nvSpPr>
        <p:spPr bwMode="auto">
          <a:xfrm>
            <a:off x="15240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4" name="Rectangle 74"/>
          <p:cNvSpPr>
            <a:spLocks noChangeArrowheads="1"/>
          </p:cNvSpPr>
          <p:nvPr/>
        </p:nvSpPr>
        <p:spPr bwMode="auto">
          <a:xfrm>
            <a:off x="2133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5" name="Rectangle 75"/>
          <p:cNvSpPr>
            <a:spLocks noChangeArrowheads="1"/>
          </p:cNvSpPr>
          <p:nvPr/>
        </p:nvSpPr>
        <p:spPr bwMode="auto">
          <a:xfrm>
            <a:off x="2743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56" name="Rectangle 76"/>
          <p:cNvSpPr>
            <a:spLocks noChangeArrowheads="1"/>
          </p:cNvSpPr>
          <p:nvPr/>
        </p:nvSpPr>
        <p:spPr bwMode="auto">
          <a:xfrm>
            <a:off x="48006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7" name="Rectangle 77"/>
          <p:cNvSpPr>
            <a:spLocks noChangeArrowheads="1"/>
          </p:cNvSpPr>
          <p:nvPr/>
        </p:nvSpPr>
        <p:spPr bwMode="auto">
          <a:xfrm>
            <a:off x="5410200" y="33528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8" name="Rectangle 78"/>
          <p:cNvSpPr>
            <a:spLocks noChangeArrowheads="1"/>
          </p:cNvSpPr>
          <p:nvPr/>
        </p:nvSpPr>
        <p:spPr bwMode="auto">
          <a:xfrm>
            <a:off x="60198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59" name="Rectangle 79"/>
          <p:cNvSpPr>
            <a:spLocks noChangeArrowheads="1"/>
          </p:cNvSpPr>
          <p:nvPr/>
        </p:nvSpPr>
        <p:spPr bwMode="auto">
          <a:xfrm>
            <a:off x="9144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0" name="Rectangle 80"/>
          <p:cNvSpPr>
            <a:spLocks noChangeArrowheads="1"/>
          </p:cNvSpPr>
          <p:nvPr/>
        </p:nvSpPr>
        <p:spPr bwMode="auto">
          <a:xfrm>
            <a:off x="15240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1" name="Rectangle 81"/>
          <p:cNvSpPr>
            <a:spLocks noChangeArrowheads="1"/>
          </p:cNvSpPr>
          <p:nvPr/>
        </p:nvSpPr>
        <p:spPr bwMode="auto">
          <a:xfrm>
            <a:off x="2133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2" name="Rectangle 82"/>
          <p:cNvSpPr>
            <a:spLocks noChangeArrowheads="1"/>
          </p:cNvSpPr>
          <p:nvPr/>
        </p:nvSpPr>
        <p:spPr bwMode="auto">
          <a:xfrm>
            <a:off x="2743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3" name="Rectangle 83"/>
          <p:cNvSpPr>
            <a:spLocks noChangeArrowheads="1"/>
          </p:cNvSpPr>
          <p:nvPr/>
        </p:nvSpPr>
        <p:spPr bwMode="auto">
          <a:xfrm>
            <a:off x="48006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4" name="Rectangle 84"/>
          <p:cNvSpPr>
            <a:spLocks noChangeArrowheads="1"/>
          </p:cNvSpPr>
          <p:nvPr/>
        </p:nvSpPr>
        <p:spPr bwMode="auto">
          <a:xfrm>
            <a:off x="5410200" y="38862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60198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9144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15240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2133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2743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48006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5410200" y="44196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60198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9144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4" name="Rectangle 94"/>
          <p:cNvSpPr>
            <a:spLocks noChangeArrowheads="1"/>
          </p:cNvSpPr>
          <p:nvPr/>
        </p:nvSpPr>
        <p:spPr bwMode="auto">
          <a:xfrm>
            <a:off x="15240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5" name="Rectangle 95"/>
          <p:cNvSpPr>
            <a:spLocks noChangeArrowheads="1"/>
          </p:cNvSpPr>
          <p:nvPr/>
        </p:nvSpPr>
        <p:spPr bwMode="auto">
          <a:xfrm>
            <a:off x="2133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6" name="Rectangle 96"/>
          <p:cNvSpPr>
            <a:spLocks noChangeArrowheads="1"/>
          </p:cNvSpPr>
          <p:nvPr/>
        </p:nvSpPr>
        <p:spPr bwMode="auto">
          <a:xfrm>
            <a:off x="2743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7" name="Rectangle 97"/>
          <p:cNvSpPr>
            <a:spLocks noChangeArrowheads="1"/>
          </p:cNvSpPr>
          <p:nvPr/>
        </p:nvSpPr>
        <p:spPr bwMode="auto">
          <a:xfrm>
            <a:off x="48006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78" name="Rectangle 98"/>
          <p:cNvSpPr>
            <a:spLocks noChangeArrowheads="1"/>
          </p:cNvSpPr>
          <p:nvPr/>
        </p:nvSpPr>
        <p:spPr bwMode="auto">
          <a:xfrm>
            <a:off x="5410200" y="49530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79" name="Rectangle 99"/>
          <p:cNvSpPr>
            <a:spLocks noChangeArrowheads="1"/>
          </p:cNvSpPr>
          <p:nvPr/>
        </p:nvSpPr>
        <p:spPr bwMode="auto">
          <a:xfrm>
            <a:off x="60198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0" name="Rectangle 100"/>
          <p:cNvSpPr>
            <a:spLocks noChangeArrowheads="1"/>
          </p:cNvSpPr>
          <p:nvPr/>
        </p:nvSpPr>
        <p:spPr bwMode="auto">
          <a:xfrm>
            <a:off x="9144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1" name="Rectangle 101"/>
          <p:cNvSpPr>
            <a:spLocks noChangeArrowheads="1"/>
          </p:cNvSpPr>
          <p:nvPr/>
        </p:nvSpPr>
        <p:spPr bwMode="auto">
          <a:xfrm>
            <a:off x="15240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1</a:t>
            </a:r>
          </a:p>
        </p:txBody>
      </p:sp>
      <p:sp>
        <p:nvSpPr>
          <p:cNvPr id="199782" name="Rectangle 102"/>
          <p:cNvSpPr>
            <a:spLocks noChangeArrowheads="1"/>
          </p:cNvSpPr>
          <p:nvPr/>
        </p:nvSpPr>
        <p:spPr bwMode="auto">
          <a:xfrm>
            <a:off x="2133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3" name="Rectangle 103"/>
          <p:cNvSpPr>
            <a:spLocks noChangeArrowheads="1"/>
          </p:cNvSpPr>
          <p:nvPr/>
        </p:nvSpPr>
        <p:spPr bwMode="auto">
          <a:xfrm>
            <a:off x="2743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4" name="Rectangle 104"/>
          <p:cNvSpPr>
            <a:spLocks noChangeArrowheads="1"/>
          </p:cNvSpPr>
          <p:nvPr/>
        </p:nvSpPr>
        <p:spPr bwMode="auto">
          <a:xfrm>
            <a:off x="48006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5" name="Rectangle 105"/>
          <p:cNvSpPr>
            <a:spLocks noChangeArrowheads="1"/>
          </p:cNvSpPr>
          <p:nvPr/>
        </p:nvSpPr>
        <p:spPr bwMode="auto">
          <a:xfrm>
            <a:off x="5410200" y="5486400"/>
            <a:ext cx="6096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336699"/>
                </a:solidFill>
                <a:latin typeface="Arial" charset="0"/>
              </a:rPr>
              <a:t>0</a:t>
            </a:r>
          </a:p>
        </p:txBody>
      </p:sp>
      <p:sp>
        <p:nvSpPr>
          <p:cNvPr id="199786" name="Oval 106"/>
          <p:cNvSpPr>
            <a:spLocks noChangeArrowheads="1"/>
          </p:cNvSpPr>
          <p:nvPr/>
        </p:nvSpPr>
        <p:spPr bwMode="auto">
          <a:xfrm>
            <a:off x="35052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7" name="Oval 107"/>
          <p:cNvSpPr>
            <a:spLocks noChangeArrowheads="1"/>
          </p:cNvSpPr>
          <p:nvPr/>
        </p:nvSpPr>
        <p:spPr bwMode="auto">
          <a:xfrm>
            <a:off x="39624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8" name="Oval 108"/>
          <p:cNvSpPr>
            <a:spLocks noChangeArrowheads="1"/>
          </p:cNvSpPr>
          <p:nvPr/>
        </p:nvSpPr>
        <p:spPr bwMode="auto">
          <a:xfrm>
            <a:off x="4495800" y="3048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89" name="Oval 109"/>
          <p:cNvSpPr>
            <a:spLocks noChangeArrowheads="1"/>
          </p:cNvSpPr>
          <p:nvPr/>
        </p:nvSpPr>
        <p:spPr bwMode="auto">
          <a:xfrm>
            <a:off x="35052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0" name="Oval 110"/>
          <p:cNvSpPr>
            <a:spLocks noChangeArrowheads="1"/>
          </p:cNvSpPr>
          <p:nvPr/>
        </p:nvSpPr>
        <p:spPr bwMode="auto">
          <a:xfrm>
            <a:off x="39624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1" name="Oval 111"/>
          <p:cNvSpPr>
            <a:spLocks noChangeArrowheads="1"/>
          </p:cNvSpPr>
          <p:nvPr/>
        </p:nvSpPr>
        <p:spPr bwMode="auto">
          <a:xfrm>
            <a:off x="4495800" y="35814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2" name="Oval 112"/>
          <p:cNvSpPr>
            <a:spLocks noChangeArrowheads="1"/>
          </p:cNvSpPr>
          <p:nvPr/>
        </p:nvSpPr>
        <p:spPr bwMode="auto">
          <a:xfrm>
            <a:off x="35052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3" name="Oval 113"/>
          <p:cNvSpPr>
            <a:spLocks noChangeArrowheads="1"/>
          </p:cNvSpPr>
          <p:nvPr/>
        </p:nvSpPr>
        <p:spPr bwMode="auto">
          <a:xfrm>
            <a:off x="39624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4" name="Oval 114"/>
          <p:cNvSpPr>
            <a:spLocks noChangeArrowheads="1"/>
          </p:cNvSpPr>
          <p:nvPr/>
        </p:nvSpPr>
        <p:spPr bwMode="auto">
          <a:xfrm>
            <a:off x="4495800" y="41148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5" name="Oval 115"/>
          <p:cNvSpPr>
            <a:spLocks noChangeArrowheads="1"/>
          </p:cNvSpPr>
          <p:nvPr/>
        </p:nvSpPr>
        <p:spPr bwMode="auto">
          <a:xfrm>
            <a:off x="35052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6" name="Oval 116"/>
          <p:cNvSpPr>
            <a:spLocks noChangeArrowheads="1"/>
          </p:cNvSpPr>
          <p:nvPr/>
        </p:nvSpPr>
        <p:spPr bwMode="auto">
          <a:xfrm>
            <a:off x="39624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7" name="Oval 117"/>
          <p:cNvSpPr>
            <a:spLocks noChangeArrowheads="1"/>
          </p:cNvSpPr>
          <p:nvPr/>
        </p:nvSpPr>
        <p:spPr bwMode="auto">
          <a:xfrm>
            <a:off x="4495800" y="46482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8" name="Oval 118"/>
          <p:cNvSpPr>
            <a:spLocks noChangeArrowheads="1"/>
          </p:cNvSpPr>
          <p:nvPr/>
        </p:nvSpPr>
        <p:spPr bwMode="auto">
          <a:xfrm>
            <a:off x="35052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99" name="Oval 119"/>
          <p:cNvSpPr>
            <a:spLocks noChangeArrowheads="1"/>
          </p:cNvSpPr>
          <p:nvPr/>
        </p:nvSpPr>
        <p:spPr bwMode="auto">
          <a:xfrm>
            <a:off x="39624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0" name="Oval 120"/>
          <p:cNvSpPr>
            <a:spLocks noChangeArrowheads="1"/>
          </p:cNvSpPr>
          <p:nvPr/>
        </p:nvSpPr>
        <p:spPr bwMode="auto">
          <a:xfrm>
            <a:off x="4495800" y="51816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1" name="Oval 121"/>
          <p:cNvSpPr>
            <a:spLocks noChangeArrowheads="1"/>
          </p:cNvSpPr>
          <p:nvPr/>
        </p:nvSpPr>
        <p:spPr bwMode="auto">
          <a:xfrm>
            <a:off x="35052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2" name="Oval 122"/>
          <p:cNvSpPr>
            <a:spLocks noChangeArrowheads="1"/>
          </p:cNvSpPr>
          <p:nvPr/>
        </p:nvSpPr>
        <p:spPr bwMode="auto">
          <a:xfrm>
            <a:off x="39624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3" name="Oval 123"/>
          <p:cNvSpPr>
            <a:spLocks noChangeArrowheads="1"/>
          </p:cNvSpPr>
          <p:nvPr/>
        </p:nvSpPr>
        <p:spPr bwMode="auto">
          <a:xfrm>
            <a:off x="4495800" y="5715000"/>
            <a:ext cx="152400" cy="76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804" name="Text Box 124"/>
          <p:cNvSpPr txBox="1">
            <a:spLocks noChangeArrowheads="1"/>
          </p:cNvSpPr>
          <p:nvPr/>
        </p:nvSpPr>
        <p:spPr bwMode="auto">
          <a:xfrm>
            <a:off x="6858000" y="29718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1 row of 150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becomes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charset="0"/>
              </a:rPr>
              <a:t>6 rows of 25</a:t>
            </a:r>
          </a:p>
        </p:txBody>
      </p:sp>
    </p:spTree>
    <p:extLst>
      <p:ext uri="{BB962C8B-B14F-4D97-AF65-F5344CB8AC3E}">
        <p14:creationId xmlns:p14="http://schemas.microsoft.com/office/powerpoint/2010/main" val="14677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4653-EF57-4116-A426-D7D77A9A599E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Evaluating the phenotype</a:t>
            </a:r>
          </a:p>
        </p:txBody>
      </p:sp>
      <p:sp>
        <p:nvSpPr>
          <p:cNvPr id="201791" name="Rectangle 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Feed the gate an input combination</a:t>
            </a:r>
          </a:p>
          <a:p>
            <a:r>
              <a:rPr lang="en-US" altLang="en-US" dirty="0"/>
              <a:t>Check whether the output produced by a decoded member of the population is correct</a:t>
            </a:r>
          </a:p>
          <a:p>
            <a:r>
              <a:rPr lang="en-US" altLang="en-US" dirty="0"/>
              <a:t>Give one point for each correct output</a:t>
            </a:r>
          </a:p>
          <a:p>
            <a:endParaRPr lang="en-US" altLang="en-US" dirty="0"/>
          </a:p>
          <a:p>
            <a:r>
              <a:rPr lang="en-US" altLang="en-US" dirty="0"/>
              <a:t>That is: Simulate the circuit</a:t>
            </a:r>
          </a:p>
          <a:p>
            <a:pPr lvl="1"/>
            <a:r>
              <a:rPr lang="en-US" altLang="en-US" dirty="0"/>
              <a:t>The black box can be a simulation</a:t>
            </a:r>
          </a:p>
        </p:txBody>
      </p:sp>
    </p:spTree>
    <p:extLst>
      <p:ext uri="{BB962C8B-B14F-4D97-AF65-F5344CB8AC3E}">
        <p14:creationId xmlns:p14="http://schemas.microsoft.com/office/powerpoint/2010/main" val="11859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9E8F3-93B2-48A0-8158-DAB0ADD932AE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Circuits</a:t>
            </a:r>
          </a:p>
        </p:txBody>
      </p:sp>
      <p:pic>
        <p:nvPicPr>
          <p:cNvPr id="210949" name="Picture 5" descr="4bit_dga_parcircu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810000" cy="347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51" name="Picture 7" descr="4bit_dga_addercir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76600"/>
            <a:ext cx="3810000" cy="285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810000" y="1143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Parity Checker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2766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rial Black" pitchFamily="34" charset="0"/>
              </a:rPr>
              <a:t>Adder</a:t>
            </a:r>
          </a:p>
        </p:txBody>
      </p:sp>
    </p:spTree>
    <p:extLst>
      <p:ext uri="{BB962C8B-B14F-4D97-AF65-F5344CB8AC3E}">
        <p14:creationId xmlns:p14="http://schemas.microsoft.com/office/powerpoint/2010/main" val="19408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E1E8-AED0-46ED-B002-89874B849B91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subsurface structure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Find subsurface structure that agrees with experimental observations</a:t>
            </a:r>
          </a:p>
          <a:p>
            <a:endParaRPr lang="en-US" altLang="en-US" sz="2800"/>
          </a:p>
          <a:p>
            <a:r>
              <a:rPr lang="en-US" altLang="en-US" sz="2800"/>
              <a:t>Mining, oil exploration, swimming pools</a:t>
            </a:r>
          </a:p>
          <a:p>
            <a:endParaRPr lang="en-US" altLang="en-US" sz="2800"/>
          </a:p>
        </p:txBody>
      </p:sp>
      <p:pic>
        <p:nvPicPr>
          <p:cNvPr id="206852" name="Picture 4" descr="2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524000"/>
            <a:ext cx="4876800" cy="385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0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Randomized versus Random versus Deterministic search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want fast, reliable, near-optimal solutions from our algorithms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Speed</a:t>
            </a:r>
          </a:p>
          <a:p>
            <a:r>
              <a:rPr lang="en-US" dirty="0"/>
              <a:t>Performance</a:t>
            </a:r>
          </a:p>
          <a:p>
            <a:endParaRPr lang="en-US" dirty="0"/>
          </a:p>
          <a:p>
            <a:r>
              <a:rPr lang="en-US" dirty="0"/>
              <a:t>Deterministic</a:t>
            </a:r>
          </a:p>
          <a:p>
            <a:pPr lvl="1"/>
            <a:r>
              <a:rPr lang="en-US" dirty="0"/>
              <a:t>Search once</a:t>
            </a:r>
          </a:p>
          <a:p>
            <a:r>
              <a:rPr lang="en-US" dirty="0"/>
              <a:t>Random</a:t>
            </a:r>
          </a:p>
          <a:p>
            <a:pPr lvl="1"/>
            <a:r>
              <a:rPr lang="en-US" dirty="0"/>
              <a:t>Average over multiple runs</a:t>
            </a:r>
          </a:p>
          <a:p>
            <a:r>
              <a:rPr lang="en-US" dirty="0"/>
              <a:t>Randomized hill climber, GA, SA, …</a:t>
            </a:r>
          </a:p>
          <a:p>
            <a:pPr lvl="1"/>
            <a:r>
              <a:rPr lang="en-US" dirty="0"/>
              <a:t>Average over multiple runs</a:t>
            </a:r>
          </a:p>
          <a:p>
            <a:r>
              <a:rPr lang="en-US" dirty="0"/>
              <a:t>We need reproducible results so understand the role of the </a:t>
            </a:r>
            <a:r>
              <a:rPr lang="en-US" dirty="0">
                <a:solidFill>
                  <a:srgbClr val="00B050"/>
                </a:solidFill>
              </a:rPr>
              <a:t>random seed </a:t>
            </a:r>
            <a:r>
              <a:rPr lang="en-US" dirty="0"/>
              <a:t>in a random number generator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2766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88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5" name="Picture 9" descr="beam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10000"/>
            <a:ext cx="4953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8903" name="Picture 7" descr="3dbea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281" y="533400"/>
            <a:ext cx="4724400" cy="263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066800" cy="457200"/>
          </a:xfrm>
          <a:prstGeom prst="rect">
            <a:avLst/>
          </a:prstGeom>
        </p:spPr>
        <p:txBody>
          <a:bodyPr/>
          <a:lstStyle/>
          <a:p>
            <a:fld id="{E317D209-3298-4742-B969-B62CD070AA11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a truss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25941" cy="4130097"/>
          </a:xfrm>
        </p:spPr>
        <p:txBody>
          <a:bodyPr/>
          <a:lstStyle/>
          <a:p>
            <a:r>
              <a:rPr lang="en-US" altLang="en-US" sz="2800" dirty="0"/>
              <a:t>Find a truss configuration that minimizes vibration, minimizes weight, and maximizes stiffness</a:t>
            </a:r>
          </a:p>
        </p:txBody>
      </p:sp>
    </p:spTree>
    <p:extLst>
      <p:ext uri="{BB962C8B-B14F-4D97-AF65-F5344CB8AC3E}">
        <p14:creationId xmlns:p14="http://schemas.microsoft.com/office/powerpoint/2010/main" val="32634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7C0F-B823-437E-AE75-7112AF46A824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Find a shortest length tour of N cities</a:t>
            </a:r>
          </a:p>
          <a:p>
            <a:r>
              <a:rPr lang="en-US" altLang="en-US" sz="2800"/>
              <a:t>N! possible tours</a:t>
            </a:r>
          </a:p>
          <a:p>
            <a:r>
              <a:rPr lang="en-US" altLang="en-US" sz="2800"/>
              <a:t>10! = 3628800</a:t>
            </a:r>
          </a:p>
          <a:p>
            <a:r>
              <a:rPr lang="en-US" altLang="en-US" sz="2800"/>
              <a:t>70! = </a:t>
            </a:r>
            <a:r>
              <a:rPr lang="en-US" altLang="en-US" sz="2000"/>
              <a:t>11978571669969891796072783721689098736458938142546425857555362864628009582789845319680000000000000000</a:t>
            </a:r>
          </a:p>
          <a:p>
            <a:endParaRPr lang="en-US" altLang="en-US" sz="2800"/>
          </a:p>
          <a:p>
            <a:r>
              <a:rPr lang="en-US" altLang="en-US" sz="2800"/>
              <a:t>Chip layout, truck routing, logistics</a:t>
            </a:r>
          </a:p>
        </p:txBody>
      </p:sp>
    </p:spTree>
    <p:extLst>
      <p:ext uri="{BB962C8B-B14F-4D97-AF65-F5344CB8AC3E}">
        <p14:creationId xmlns:p14="http://schemas.microsoft.com/office/powerpoint/2010/main" val="14090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Theory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fitness proportional selection?</a:t>
            </a:r>
          </a:p>
          <a:p>
            <a:pPr lvl="1"/>
            <a:r>
              <a:rPr lang="en-US" dirty="0"/>
              <a:t>Fitness proportional selection optimizes the tradeoff between exploration and exploitation. Minimizes the expected loss from choosing unwisely among competing schema</a:t>
            </a:r>
          </a:p>
          <a:p>
            <a:r>
              <a:rPr lang="en-US" dirty="0"/>
              <a:t>Why binary representations?</a:t>
            </a:r>
          </a:p>
          <a:p>
            <a:pPr lvl="1"/>
            <a:r>
              <a:rPr lang="en-US" dirty="0"/>
              <a:t>Binary representations maximize the ratio of the number of schemas to number of strings</a:t>
            </a:r>
          </a:p>
          <a:p>
            <a:r>
              <a:rPr lang="en-US" dirty="0"/>
              <a:t>Excuse me, but what is a </a:t>
            </a:r>
            <a:r>
              <a:rPr lang="en-US" b="1" dirty="0"/>
              <a:t>schema</a:t>
            </a:r>
            <a:r>
              <a:rPr lang="en-US" dirty="0"/>
              <a:t>?</a:t>
            </a:r>
          </a:p>
          <a:p>
            <a:r>
              <a:rPr lang="en-US" dirty="0"/>
              <a:t>Mutation can be thought of as beam hill-climbing. Why have crossover?</a:t>
            </a:r>
          </a:p>
          <a:p>
            <a:pPr lvl="1"/>
            <a:r>
              <a:rPr lang="en-US" dirty="0"/>
              <a:t>Crossover allows information exchange that can lead to better performance in some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3B44-9E64-4024-B86C-E6BD40FCC6DE}" type="slidenum">
              <a:rPr lang="en-US"/>
              <a:pPr/>
              <a:t>63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 and Schema Theorem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analyze GAs?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Individuals do not survive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Bits and pieces of individuals survive</a:t>
            </a:r>
          </a:p>
          <a:p>
            <a:pPr>
              <a:lnSpc>
                <a:spcPct val="90000"/>
              </a:lnSpc>
            </a:pPr>
            <a:r>
              <a:rPr lang="en-US"/>
              <a:t>Three questions: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 these bits and pieces signify?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we describe bits and pieces?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to these bits and pieces over time?</a:t>
            </a:r>
          </a:p>
        </p:txBody>
      </p:sp>
    </p:spTree>
    <p:extLst>
      <p:ext uri="{BB962C8B-B14F-4D97-AF65-F5344CB8AC3E}">
        <p14:creationId xmlns:p14="http://schemas.microsoft.com/office/powerpoint/2010/main" val="32909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EC59-CD92-4A2D-965D-7219A7CB864C}" type="slidenum">
              <a:rPr lang="en-US"/>
              <a:pPr/>
              <a:t>64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066800"/>
          </a:xfrm>
        </p:spPr>
        <p:txBody>
          <a:bodyPr/>
          <a:lstStyle/>
          <a:p>
            <a:r>
              <a:rPr lang="en-US"/>
              <a:t>What does part of a string that encodes a candidate solution signify?</a:t>
            </a:r>
          </a:p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90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2192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478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6764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19050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133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990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14478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16764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19050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2133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point in the search space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area of the search space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066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12954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15240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7526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19812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2209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different kind of area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981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2098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24384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26670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28956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3124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429000" y="58674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 schema denotes a portion of the search space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609600" y="4419600"/>
            <a:ext cx="731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Different kinds of crossover lead to different kinds of areas that need to be described</a:t>
            </a:r>
          </a:p>
        </p:txBody>
      </p:sp>
    </p:spTree>
    <p:extLst>
      <p:ext uri="{BB962C8B-B14F-4D97-AF65-F5344CB8AC3E}">
        <p14:creationId xmlns:p14="http://schemas.microsoft.com/office/powerpoint/2010/main" val="22951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407-68A6-4738-AEFF-54DCE54E1099}" type="slidenum">
              <a:rPr lang="en-US"/>
              <a:pPr/>
              <a:t>65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notation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 = 01*0* denotes the set of strings:</a:t>
            </a:r>
          </a:p>
          <a:p>
            <a:pPr lvl="1"/>
            <a:r>
              <a:rPr lang="en-US"/>
              <a:t>01000</a:t>
            </a:r>
          </a:p>
          <a:p>
            <a:pPr lvl="1"/>
            <a:r>
              <a:rPr lang="en-US"/>
              <a:t>01001</a:t>
            </a:r>
          </a:p>
          <a:p>
            <a:pPr lvl="1"/>
            <a:r>
              <a:rPr lang="en-US"/>
              <a:t>01100</a:t>
            </a:r>
          </a:p>
          <a:p>
            <a:pPr lvl="1"/>
            <a:r>
              <a:rPr lang="en-US"/>
              <a:t>01101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DE3E-6389-4213-8F3D-214592ACBABD}" type="slidenum">
              <a:rPr lang="en-US"/>
              <a:pPr/>
              <a:t>66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properties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Order of a schema H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O(H)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fixed positions</a:t>
            </a:r>
          </a:p>
          <a:p>
            <a:pPr lvl="1">
              <a:lnSpc>
                <a:spcPct val="90000"/>
              </a:lnSpc>
            </a:pPr>
            <a:r>
              <a:rPr lang="en-US"/>
              <a:t>O(10**0) = 3</a:t>
            </a:r>
          </a:p>
          <a:p>
            <a:pPr>
              <a:lnSpc>
                <a:spcPct val="90000"/>
              </a:lnSpc>
            </a:pPr>
            <a:r>
              <a:rPr lang="en-US"/>
              <a:t>Defining length of a schema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first and last fixed position</a:t>
            </a:r>
          </a:p>
          <a:p>
            <a:pPr lvl="1">
              <a:lnSpc>
                <a:spcPct val="90000"/>
              </a:lnSpc>
            </a:pPr>
            <a:r>
              <a:rPr lang="en-US"/>
              <a:t>d(10**0) = 4</a:t>
            </a:r>
          </a:p>
          <a:p>
            <a:pPr lvl="1">
              <a:lnSpc>
                <a:spcPct val="90000"/>
              </a:lnSpc>
            </a:pPr>
            <a:r>
              <a:rPr lang="en-US"/>
              <a:t>d(*1*00) = 3</a:t>
            </a:r>
          </a:p>
        </p:txBody>
      </p:sp>
    </p:spTree>
    <p:extLst>
      <p:ext uri="{BB962C8B-B14F-4D97-AF65-F5344CB8AC3E}">
        <p14:creationId xmlns:p14="http://schemas.microsoft.com/office/powerpoint/2010/main" val="7647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F92C-0AB5-42AB-8E2A-0D87BCA93694}" type="slidenum">
              <a:rPr lang="en-US"/>
              <a:pPr/>
              <a:t>67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 do to schemas?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does selection do to schemas?</a:t>
                </a:r>
              </a:p>
              <a:p>
                <a:pPr lvl="1"/>
                <a:r>
                  <a:rPr lang="en-US" dirty="0"/>
                  <a:t>If m (h, t) is the number of schemas h at time t then</a:t>
                </a:r>
              </a:p>
              <a:p>
                <a:pPr lvl="1"/>
                <a:r>
                  <a:rPr lang="en-US" dirty="0"/>
                  <a:t>m(h, t+1)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  </a:t>
                </a:r>
                <a:r>
                  <a:rPr lang="en-US" dirty="0">
                    <a:sym typeface="Wingdings" pitchFamily="2" charset="2"/>
                  </a:rPr>
                  <a:t> above average schemas </a:t>
                </a:r>
                <a:r>
                  <a:rPr lang="en-US">
                    <a:sym typeface="Wingdings" pitchFamily="2" charset="2"/>
                  </a:rPr>
                  <a:t>increase exponentially!</a:t>
                </a:r>
                <a:endParaRPr lang="en-US" dirty="0"/>
              </a:p>
              <a:p>
                <a:r>
                  <a:rPr lang="en-US" dirty="0"/>
                  <a:t>What does crossover do to schemas?</a:t>
                </a:r>
              </a:p>
              <a:p>
                <a:pPr lvl="1"/>
                <a:r>
                  <a:rPr lang="en-US" dirty="0"/>
                  <a:t>Probability that schema gets disrupted</a:t>
                </a:r>
              </a:p>
              <a:p>
                <a:pPr lvl="1"/>
                <a:r>
                  <a:rPr lang="en-US" dirty="0"/>
                  <a:t>Probability of disruption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lvl="2"/>
                <a:r>
                  <a:rPr lang="en-US" dirty="0"/>
                  <a:t>This is a conservative probability of disruption. Consider what happens when you crossover identical strings</a:t>
                </a:r>
              </a:p>
              <a:p>
                <a:r>
                  <a:rPr lang="en-US" dirty="0"/>
                  <a:t>What does mutation do to schemas?</a:t>
                </a:r>
              </a:p>
              <a:p>
                <a:pPr lvl="1"/>
                <a:r>
                  <a:rPr lang="en-US" dirty="0"/>
                  <a:t>Probability that mutation does not destroy a schema</a:t>
                </a:r>
              </a:p>
              <a:p>
                <a:pPr lvl="1"/>
                <a:r>
                  <a:rPr lang="en-US" dirty="0"/>
                  <a:t>Probability of conservation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= (1 -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-  </a:t>
                </a:r>
                <a:r>
                  <a:rPr lang="en-US" sz="1300" dirty="0"/>
                  <a:t>(higher order terms</a:t>
                </a:r>
                <a:r>
                  <a:rPr lang="en-US" sz="1500" dirty="0"/>
                  <a:t>)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4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Schema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/>
                  <a:t>Schema Theorem:</a:t>
                </a:r>
              </a:p>
              <a:p>
                <a:pPr lvl="1"/>
                <a:r>
                  <a:rPr lang="en-US" dirty="0"/>
                  <a:t>M(h, t+1)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… </a:t>
                </a:r>
                <a:r>
                  <a:rPr lang="en-US" sz="1400" dirty="0"/>
                  <a:t>ignoring higher order terms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The schema theorem leads to the </a:t>
                </a:r>
                <a:r>
                  <a:rPr lang="en-US" b="1" dirty="0"/>
                  <a:t>building block hypothesis </a:t>
                </a:r>
                <a:r>
                  <a:rPr lang="en-US" dirty="0"/>
                  <a:t>that says:</a:t>
                </a:r>
              </a:p>
              <a:p>
                <a:pPr lvl="1"/>
                <a:r>
                  <a:rPr lang="en-US" i="1" dirty="0"/>
                  <a:t>GAs work by juxtaposing, short (in defining length), low-order, above average fitness schema or building blocks into more complete solutions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1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and game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Multi-agent systems + competitive environment </a:t>
            </a:r>
            <a:r>
              <a:rPr lang="en-US" dirty="0">
                <a:sym typeface="Wingdings" pitchFamily="2" charset="2"/>
              </a:rPr>
              <a:t> games and a</a:t>
            </a:r>
            <a:r>
              <a:rPr lang="en-US" dirty="0"/>
              <a:t>dversarial search</a:t>
            </a:r>
          </a:p>
          <a:p>
            <a:r>
              <a:rPr lang="en-US" dirty="0"/>
              <a:t>In game theory any </a:t>
            </a:r>
            <a:r>
              <a:rPr lang="en-US" dirty="0" err="1"/>
              <a:t>multiagent</a:t>
            </a:r>
            <a:r>
              <a:rPr lang="en-US" dirty="0"/>
              <a:t> environment is a game as long as each agent has “significant” impact on others</a:t>
            </a:r>
          </a:p>
          <a:p>
            <a:r>
              <a:rPr lang="en-US" dirty="0"/>
              <a:t>In AI many games were</a:t>
            </a:r>
          </a:p>
          <a:p>
            <a:pPr lvl="1"/>
            <a:r>
              <a:rPr lang="en-US" dirty="0"/>
              <a:t>Game theoretically: Deterministic, Turn taking, Two-player, Zero-sum, Perfect information</a:t>
            </a:r>
          </a:p>
          <a:p>
            <a:pPr lvl="1"/>
            <a:r>
              <a:rPr lang="en-US" dirty="0"/>
              <a:t>AI: deterministic, fully observable environments in which two agents act alternately and utility values at the end are equal but opposite. One wins the other loses</a:t>
            </a:r>
          </a:p>
          <a:p>
            <a:r>
              <a:rPr lang="en-US" dirty="0"/>
              <a:t>Chess, Checkers</a:t>
            </a:r>
          </a:p>
          <a:p>
            <a:r>
              <a:rPr lang="en-US" dirty="0"/>
              <a:t>Not Poker, backgammon,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binary?</a:t>
            </a:r>
          </a:p>
          <a:p>
            <a:pPr lvl="1"/>
            <a:r>
              <a:rPr lang="en-US" dirty="0"/>
              <a:t>Later</a:t>
            </a:r>
          </a:p>
          <a:p>
            <a:r>
              <a:rPr lang="en-US" dirty="0"/>
              <a:t>Multiple parameters (x, y, z…)</a:t>
            </a:r>
          </a:p>
          <a:p>
            <a:pPr lvl="1"/>
            <a:r>
              <a:rPr lang="en-US" dirty="0"/>
              <a:t>Encode x, encode y, encode z, … concatenate encodings to build chromosome </a:t>
            </a:r>
          </a:p>
          <a:p>
            <a:pPr lvl="1"/>
            <a:r>
              <a:rPr lang="en-US" dirty="0"/>
              <a:t>As an example consider the </a:t>
            </a:r>
            <a:r>
              <a:rPr lang="en-US" dirty="0">
                <a:hlinkClick r:id="rId2"/>
              </a:rPr>
              <a:t>DeJong Functions</a:t>
            </a:r>
            <a:endParaRPr lang="en-US" dirty="0"/>
          </a:p>
          <a:p>
            <a:r>
              <a:rPr lang="en-US" dirty="0"/>
              <a:t>And now for something completely different: </a:t>
            </a:r>
            <a:r>
              <a:rPr lang="en-US" dirty="0" err="1">
                <a:hlinkClick r:id="rId3"/>
              </a:rPr>
              <a:t>Floorplanning</a:t>
            </a:r>
            <a:endParaRPr lang="en-US" dirty="0"/>
          </a:p>
          <a:p>
            <a:r>
              <a:rPr lang="en-US" dirty="0"/>
              <a:t>TSP</a:t>
            </a:r>
          </a:p>
          <a:p>
            <a:pPr lvl="1"/>
            <a:r>
              <a:rPr lang="en-US" dirty="0"/>
              <a:t>Later</a:t>
            </a:r>
          </a:p>
          <a:p>
            <a:r>
              <a:rPr lang="en-US" dirty="0"/>
              <a:t>JSSP/OSSP/…</a:t>
            </a:r>
          </a:p>
          <a:p>
            <a:pPr lvl="1"/>
            <a:r>
              <a:rPr lang="en-US" dirty="0"/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7925548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types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7705"/>
            <a:ext cx="8334779" cy="25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666" y="480059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Starcraft</a:t>
            </a:r>
            <a:r>
              <a:rPr lang="en-US" sz="2400" b="1" dirty="0"/>
              <a:t>? Counterstrike? Halo? </a:t>
            </a:r>
            <a:r>
              <a:rPr lang="en-US" sz="2400" b="1" dirty="0" err="1"/>
              <a:t>WoW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156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Games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7696200" cy="47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45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Tic-Tac-Toe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09675"/>
            <a:ext cx="72485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03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search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651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02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algorithm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488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1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player Minimax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/>
              <a:t>Two player </a:t>
            </a:r>
            <a:r>
              <a:rPr lang="en-US" dirty="0" err="1"/>
              <a:t>minimax</a:t>
            </a:r>
            <a:r>
              <a:rPr lang="en-US" dirty="0"/>
              <a:t> reduces to one number because utilities are opposite – knowing one is enough</a:t>
            </a:r>
          </a:p>
          <a:p>
            <a:r>
              <a:rPr lang="en-US" dirty="0"/>
              <a:t>But there should actually be a vector of two utilities with player choosing to maximize their utility at their turn</a:t>
            </a:r>
          </a:p>
          <a:p>
            <a:r>
              <a:rPr lang="en-US" dirty="0"/>
              <a:t>So with three players </a:t>
            </a:r>
            <a:r>
              <a:rPr lang="en-US" dirty="0">
                <a:sym typeface="Wingdings" pitchFamily="2" charset="2"/>
              </a:rPr>
              <a:t> you have a 3 vector</a:t>
            </a:r>
          </a:p>
          <a:p>
            <a:r>
              <a:rPr lang="en-US" dirty="0">
                <a:sym typeface="Wingdings" pitchFamily="2" charset="2"/>
              </a:rPr>
              <a:t>Alliances?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134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311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Complete? </a:t>
                </a:r>
              </a:p>
              <a:p>
                <a:pPr lvl="1"/>
                <a:r>
                  <a:rPr lang="en-US" dirty="0"/>
                  <a:t>Only if tree is finite</a:t>
                </a:r>
              </a:p>
              <a:p>
                <a:pPr lvl="2"/>
                <a:r>
                  <a:rPr lang="en-US" dirty="0"/>
                  <a:t>Note: A finite strategy can exist for an infinite tree!</a:t>
                </a:r>
              </a:p>
              <a:p>
                <a:r>
                  <a:rPr lang="en-US" dirty="0"/>
                  <a:t>Optimal?</a:t>
                </a:r>
              </a:p>
              <a:p>
                <a:pPr lvl="1"/>
                <a:r>
                  <a:rPr lang="en-US" dirty="0"/>
                  <a:t>Yes, against an optimal opponent! Otherwise, </a:t>
                </a:r>
                <a:r>
                  <a:rPr lang="en-US" dirty="0" err="1"/>
                  <a:t>hmmmm</a:t>
                </a:r>
                <a:endParaRPr lang="en-US" dirty="0"/>
              </a:p>
              <a:p>
                <a:r>
                  <a:rPr lang="en-US" dirty="0"/>
                  <a:t>Time Complexity?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Space Complexity?</a:t>
                </a:r>
              </a:p>
              <a:p>
                <a:pPr lvl="1"/>
                <a:r>
                  <a:rPr lang="en-US" dirty="0"/>
                  <a:t>O(</a:t>
                </a:r>
                <a:r>
                  <a:rPr lang="en-US" dirty="0" err="1"/>
                  <a:t>bm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Chess:</a:t>
                </a:r>
              </a:p>
              <a:p>
                <a:pPr lvl="1"/>
                <a:r>
                  <a:rPr lang="en-US" dirty="0"/>
                  <a:t>b ~= 35, m ~= 100 for reasonable games</a:t>
                </a:r>
              </a:p>
              <a:p>
                <a:pPr lvl="1"/>
                <a:r>
                  <a:rPr lang="en-US" dirty="0"/>
                  <a:t>Exact solution still completely infeasible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376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28800"/>
            <a:ext cx="6038850" cy="40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950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19800" cy="4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40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63227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1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[-</a:t>
            </a:r>
            <a:r>
              <a:rPr lang="en-US" dirty="0" err="1"/>
              <a:t>x..y</a:t>
            </a:r>
            <a:r>
              <a:rPr lang="en-US" dirty="0"/>
              <a:t>] ?</a:t>
            </a:r>
          </a:p>
          <a:p>
            <a:r>
              <a:rPr lang="en-US" dirty="0"/>
              <a:t>Min, max</a:t>
            </a:r>
            <a:r>
              <a:rPr lang="en-US"/>
              <a:t>, precision and number of bits</a:t>
            </a:r>
          </a:p>
        </p:txBody>
      </p:sp>
    </p:spTree>
    <p:extLst>
      <p:ext uri="{BB962C8B-B14F-4D97-AF65-F5344CB8AC3E}">
        <p14:creationId xmlns:p14="http://schemas.microsoft.com/office/powerpoint/2010/main" val="25620541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8209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375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183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595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/>
          <a:lstStyle/>
          <a:p>
            <a:r>
              <a:rPr lang="en-US" dirty="0"/>
              <a:t>Alpha is the best value (for Max) found so far at any choice point along the path for Max</a:t>
            </a:r>
          </a:p>
          <a:p>
            <a:pPr lvl="1"/>
            <a:r>
              <a:rPr lang="en-US" dirty="0"/>
              <a:t>Best means highest</a:t>
            </a:r>
          </a:p>
          <a:p>
            <a:pPr lvl="1"/>
            <a:r>
              <a:rPr lang="en-US" dirty="0"/>
              <a:t>If utility v is worse than alpha, max will avoid it</a:t>
            </a:r>
          </a:p>
          <a:p>
            <a:r>
              <a:rPr lang="en-US" dirty="0"/>
              <a:t>Beta is the best value (for Min) found so far at any choice point along the path for Min</a:t>
            </a:r>
          </a:p>
          <a:p>
            <a:pPr lvl="1"/>
            <a:r>
              <a:rPr lang="en-US" dirty="0"/>
              <a:t>Best means lowest</a:t>
            </a:r>
          </a:p>
          <a:p>
            <a:pPr lvl="1"/>
            <a:r>
              <a:rPr lang="en-US" dirty="0"/>
              <a:t>If utility v is larger than beta, min will avoid it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02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algorithm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217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beta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/>
          <a:lstStyle/>
          <a:p>
            <a:r>
              <a:rPr lang="en-US" dirty="0"/>
              <a:t>Minimax(root) </a:t>
            </a:r>
          </a:p>
          <a:p>
            <a:pPr lvl="1"/>
            <a:r>
              <a:rPr lang="en-US" dirty="0"/>
              <a:t>= max (min (3, 12, 8), min(2, x, y), min (14, 5, 2))</a:t>
            </a:r>
          </a:p>
          <a:p>
            <a:pPr lvl="1"/>
            <a:r>
              <a:rPr lang="en-US" dirty="0"/>
              <a:t>= max(3, min(2, x, y), 2)</a:t>
            </a:r>
          </a:p>
          <a:p>
            <a:pPr lvl="1"/>
            <a:r>
              <a:rPr lang="en-US" dirty="0"/>
              <a:t>= max(3, </a:t>
            </a:r>
            <a:r>
              <a:rPr lang="en-US" dirty="0" err="1"/>
              <a:t>aValue</a:t>
            </a:r>
            <a:r>
              <a:rPr lang="en-US" dirty="0"/>
              <a:t> &lt;= 2, 2) </a:t>
            </a:r>
          </a:p>
          <a:p>
            <a:pPr lvl="1"/>
            <a:r>
              <a:rPr lang="en-US" dirty="0"/>
              <a:t>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20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0260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Alpha-beta pruning can reduce the effective branching factor</a:t>
                </a:r>
              </a:p>
              <a:p>
                <a:r>
                  <a:rPr lang="en-US" dirty="0"/>
                  <a:t>Alpha-beta pruning’s effectiveness is heavily dependent on </a:t>
                </a:r>
                <a:r>
                  <a:rPr lang="en-US" b="1" dirty="0"/>
                  <a:t>MOVE ORDERING</a:t>
                </a:r>
              </a:p>
              <a:p>
                <a:r>
                  <a:rPr lang="en-US" b="1" dirty="0"/>
                  <a:t>14, 5, 2 versus 2, 5, 14</a:t>
                </a:r>
              </a:p>
              <a:p>
                <a:r>
                  <a:rPr lang="en-US" b="1" dirty="0"/>
                  <a:t>If </a:t>
                </a:r>
                <a:r>
                  <a:rPr lang="en-US" dirty="0"/>
                  <a:t>we can order moves well</a:t>
                </a:r>
              </a:p>
              <a:p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O((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Effective branching factor then become square root of b</a:t>
                </a:r>
              </a:p>
              <a:p>
                <a:r>
                  <a:rPr lang="en-US" dirty="0"/>
                  <a:t>For chess this is huge </a:t>
                </a:r>
                <a:r>
                  <a:rPr lang="en-US" dirty="0">
                    <a:sym typeface="Wingdings" pitchFamily="2" charset="2"/>
                  </a:rPr>
                  <a:t> from 35 to 6</a:t>
                </a:r>
              </a:p>
              <a:p>
                <a:r>
                  <a:rPr lang="en-US" dirty="0">
                    <a:sym typeface="Wingdings" pitchFamily="2" charset="2"/>
                  </a:rPr>
                  <a:t>Alpha-beta can solve a tree twice as deep as </a:t>
                </a:r>
                <a:r>
                  <a:rPr lang="en-US" dirty="0" err="1">
                    <a:sym typeface="Wingdings" pitchFamily="2" charset="2"/>
                  </a:rPr>
                  <a:t>minimax</a:t>
                </a:r>
                <a:r>
                  <a:rPr lang="en-US" dirty="0">
                    <a:sym typeface="Wingdings" pitchFamily="2" charset="2"/>
                  </a:rPr>
                  <a:t> in the same amount of time!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Chess: Try captures first, then threats, then forward moves, then backward moves comes close to b = 12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848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still cannot reach all leaves of the chess search tree!</a:t>
            </a:r>
          </a:p>
          <a:p>
            <a:r>
              <a:rPr lang="en-US" dirty="0"/>
              <a:t>What can we do?</a:t>
            </a:r>
          </a:p>
          <a:p>
            <a:pPr lvl="1"/>
            <a:r>
              <a:rPr lang="en-US" dirty="0"/>
              <a:t>Go as deep as you can, then</a:t>
            </a:r>
          </a:p>
          <a:p>
            <a:pPr lvl="1"/>
            <a:r>
              <a:rPr lang="en-US" dirty="0"/>
              <a:t>Utility Value = Evaluate(Current Board)</a:t>
            </a:r>
          </a:p>
          <a:p>
            <a:pPr lvl="1"/>
            <a:r>
              <a:rPr lang="en-US" dirty="0"/>
              <a:t>Proposed in 1950 by </a:t>
            </a:r>
            <a:r>
              <a:rPr lang="en-US"/>
              <a:t>Claude 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037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solving by searching for a solution in a space of possible solutions</a:t>
            </a:r>
          </a:p>
          <a:p>
            <a:r>
              <a:rPr lang="en-US" dirty="0"/>
              <a:t>Uninformed versus Informed search</a:t>
            </a:r>
          </a:p>
          <a:p>
            <a:r>
              <a:rPr lang="en-US" dirty="0"/>
              <a:t>Atomic representation of state</a:t>
            </a:r>
          </a:p>
          <a:p>
            <a:r>
              <a:rPr lang="en-US" dirty="0"/>
              <a:t>Solutions are fixed sequences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0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Representations/Apps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78" y="1131436"/>
            <a:ext cx="7620000" cy="5650364"/>
          </a:xfrm>
        </p:spPr>
        <p:txBody>
          <a:bodyPr>
            <a:normAutofit/>
          </a:bodyPr>
          <a:lstStyle/>
          <a:p>
            <a:r>
              <a:rPr lang="en-US" dirty="0"/>
              <a:t>Design an adder logic circuit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Invert a non-linear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r>
              <a:rPr lang="en-US"/>
              <a:t>Design </a:t>
            </a:r>
            <a:r>
              <a:rPr lang="en-US" dirty="0"/>
              <a:t>a truss for the space station</a:t>
            </a:r>
          </a:p>
          <a:p>
            <a:r>
              <a:rPr lang="en-US" dirty="0"/>
              <a:t>Find the shortest route for a traveling salesperson</a:t>
            </a:r>
          </a:p>
        </p:txBody>
      </p:sp>
      <p:pic>
        <p:nvPicPr>
          <p:cNvPr id="1026" name="Picture 2" descr="Image result for digital adder logic circuit">
            <a:extLst>
              <a:ext uri="{FF2B5EF4-FFF2-40B4-BE49-F238E27FC236}">
                <a16:creationId xmlns:a16="http://schemas.microsoft.com/office/drawing/2014/main" id="{59D435D6-D5DD-44E4-AF20-2A2C002E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7919"/>
            <a:ext cx="2095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B826E4C-1E4D-475E-99EA-D255B9A44ACA}"/>
              </a:ext>
            </a:extLst>
          </p:cNvPr>
          <p:cNvGrpSpPr/>
          <p:nvPr/>
        </p:nvGrpSpPr>
        <p:grpSpPr>
          <a:xfrm>
            <a:off x="3943350" y="2493272"/>
            <a:ext cx="4611029" cy="1083965"/>
            <a:chOff x="3943350" y="2525387"/>
            <a:chExt cx="4611029" cy="108396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3225893-427B-424E-B712-4FC20CEA2EC7}"/>
                </a:ext>
              </a:extLst>
            </p:cNvPr>
            <p:cNvSpPr/>
            <p:nvPr/>
          </p:nvSpPr>
          <p:spPr>
            <a:xfrm>
              <a:off x="5010150" y="2923552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 = ma = m dv/dt = …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5493416-769A-4AB1-B2D9-DA28FAA3029F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3943350" y="3266452"/>
              <a:ext cx="1066800" cy="0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3DF7652-F296-46E1-8B64-8B2CE8844503}"/>
                </a:ext>
              </a:extLst>
            </p:cNvPr>
            <p:cNvCxnSpPr>
              <a:cxnSpLocks/>
            </p:cNvCxnSpPr>
            <p:nvPr/>
          </p:nvCxnSpPr>
          <p:spPr>
            <a:xfrm>
              <a:off x="6229350" y="3297118"/>
              <a:ext cx="1066800" cy="0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5C699F-07A3-4486-8F82-40AC5B9B6CAE}"/>
                </a:ext>
              </a:extLst>
            </p:cNvPr>
            <p:cNvSpPr txBox="1"/>
            <p:nvPr/>
          </p:nvSpPr>
          <p:spPr>
            <a:xfrm>
              <a:off x="3943350" y="2927786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Given 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AA4896-A3C2-4FB2-8BC8-FE17988C1974}"/>
                </a:ext>
              </a:extLst>
            </p:cNvPr>
            <p:cNvSpPr txBox="1"/>
            <p:nvPr/>
          </p:nvSpPr>
          <p:spPr>
            <a:xfrm>
              <a:off x="6458879" y="289712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Computes </a:t>
              </a:r>
              <a:r>
                <a:rPr lang="el-GR" dirty="0"/>
                <a:t>Δ</a:t>
              </a:r>
              <a:r>
                <a:rPr lang="en-US" dirty="0"/>
                <a:t>position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C56E5A-0CC4-40A9-A9F2-69FA95920C30}"/>
                </a:ext>
              </a:extLst>
            </p:cNvPr>
            <p:cNvSpPr txBox="1"/>
            <p:nvPr/>
          </p:nvSpPr>
          <p:spPr>
            <a:xfrm>
              <a:off x="4857750" y="2525387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Forward model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5B8261-C930-4BBA-A1ED-768A998A31BA}"/>
              </a:ext>
            </a:extLst>
          </p:cNvPr>
          <p:cNvGrpSpPr/>
          <p:nvPr/>
        </p:nvGrpSpPr>
        <p:grpSpPr>
          <a:xfrm>
            <a:off x="3836485" y="4138108"/>
            <a:ext cx="4299259" cy="972634"/>
            <a:chOff x="3833697" y="3985319"/>
            <a:chExt cx="4299259" cy="9726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5F5C10D-394D-43F9-AEBD-9EB9C00B5D50}"/>
                </a:ext>
              </a:extLst>
            </p:cNvPr>
            <p:cNvSpPr/>
            <p:nvPr/>
          </p:nvSpPr>
          <p:spPr>
            <a:xfrm>
              <a:off x="5010150" y="4011751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 = ma = m dv/dt = …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A28161-9B2B-4A08-92DE-A10B80A70F99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3943350" y="4354651"/>
              <a:ext cx="1066800" cy="0"/>
            </a:xfrm>
            <a:prstGeom prst="straightConnector1">
              <a:avLst/>
            </a:prstGeom>
            <a:ln w="53975">
              <a:tailEnd type="triangle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7C2BE5-A27F-4F52-B474-45F8CF2FFD48}"/>
                </a:ext>
              </a:extLst>
            </p:cNvPr>
            <p:cNvCxnSpPr>
              <a:cxnSpLocks/>
            </p:cNvCxnSpPr>
            <p:nvPr/>
          </p:nvCxnSpPr>
          <p:spPr>
            <a:xfrm>
              <a:off x="6229350" y="4385317"/>
              <a:ext cx="1066800" cy="0"/>
            </a:xfrm>
            <a:prstGeom prst="straightConnector1">
              <a:avLst/>
            </a:prstGeom>
            <a:ln w="53975">
              <a:tailEnd type="triangle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1DB06-6460-4C36-BB74-A115A7347230}"/>
                </a:ext>
              </a:extLst>
            </p:cNvPr>
            <p:cNvSpPr txBox="1"/>
            <p:nvPr/>
          </p:nvSpPr>
          <p:spPr>
            <a:xfrm>
              <a:off x="3833697" y="4015985"/>
              <a:ext cx="1257300" cy="369332"/>
            </a:xfrm>
            <a:prstGeom prst="rect">
              <a:avLst/>
            </a:prstGeom>
            <a:noFill/>
            <a:scene3d>
              <a:camera prst="orthographicFront">
                <a:rot lat="0" lon="108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Compute 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86D7AB-F269-4F69-9D76-2D6EF64D3BE4}"/>
                </a:ext>
              </a:extLst>
            </p:cNvPr>
            <p:cNvSpPr txBox="1"/>
            <p:nvPr/>
          </p:nvSpPr>
          <p:spPr>
            <a:xfrm>
              <a:off x="6472818" y="3985319"/>
              <a:ext cx="166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Given </a:t>
              </a:r>
              <a:r>
                <a:rPr lang="el-GR" dirty="0"/>
                <a:t>Δ</a:t>
              </a:r>
              <a:r>
                <a:rPr lang="en-US" dirty="0"/>
                <a:t>position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D850DD-F501-4954-9D85-EDF5A9018145}"/>
                </a:ext>
              </a:extLst>
            </p:cNvPr>
            <p:cNvSpPr txBox="1"/>
            <p:nvPr/>
          </p:nvSpPr>
          <p:spPr>
            <a:xfrm>
              <a:off x="4857750" y="4588621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Inverse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378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1451</TotalTime>
  <Words>3643</Words>
  <Application>Microsoft Office PowerPoint</Application>
  <PresentationFormat>On-screen Show (4:3)</PresentationFormat>
  <Paragraphs>1306</Paragraphs>
  <Slides>87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Arial Black</vt:lpstr>
      <vt:lpstr>Calibri</vt:lpstr>
      <vt:lpstr>Cambria</vt:lpstr>
      <vt:lpstr>Cambria Math</vt:lpstr>
      <vt:lpstr>Consolas</vt:lpstr>
      <vt:lpstr>Times</vt:lpstr>
      <vt:lpstr>Wingdings</vt:lpstr>
      <vt:lpstr>Adjacency</vt:lpstr>
      <vt:lpstr>Evolutionary Computation</vt:lpstr>
      <vt:lpstr>Genetic Algorithm</vt:lpstr>
      <vt:lpstr>How does it work</vt:lpstr>
      <vt:lpstr>How does it work cont’d</vt:lpstr>
      <vt:lpstr>GA code</vt:lpstr>
      <vt:lpstr>Randomized versus Random versus Deterministic search algorithms</vt:lpstr>
      <vt:lpstr>Representations</vt:lpstr>
      <vt:lpstr>Representations</vt:lpstr>
      <vt:lpstr>Representations/Apps</vt:lpstr>
      <vt:lpstr>Designing a parity checker</vt:lpstr>
      <vt:lpstr>What is a genotype?</vt:lpstr>
      <vt:lpstr>Genotype to Phenotype mapping</vt:lpstr>
      <vt:lpstr>Genotype to Phenotype mapping</vt:lpstr>
      <vt:lpstr>Evaluating the phenotype</vt:lpstr>
      <vt:lpstr>Simulation</vt:lpstr>
      <vt:lpstr>Circuits</vt:lpstr>
      <vt:lpstr>Predicting subsurface structure</vt:lpstr>
      <vt:lpstr>Designing a truss</vt:lpstr>
      <vt:lpstr>Traveling Salesperson Problem </vt:lpstr>
      <vt:lpstr>Consider combinational logic</vt:lpstr>
      <vt:lpstr>Consider combinational logic</vt:lpstr>
      <vt:lpstr>Consider combinational logic</vt:lpstr>
      <vt:lpstr>Consider combinational logic</vt:lpstr>
      <vt:lpstr>GA Theory</vt:lpstr>
      <vt:lpstr>Schemas and Schema Theorem</vt:lpstr>
      <vt:lpstr>Schemas</vt:lpstr>
      <vt:lpstr>Schema notation</vt:lpstr>
      <vt:lpstr>Schema properties</vt:lpstr>
      <vt:lpstr>What does GA do to schemas?</vt:lpstr>
      <vt:lpstr>The Schema theorem </vt:lpstr>
      <vt:lpstr>Schema processing</vt:lpstr>
      <vt:lpstr>Schema processing…</vt:lpstr>
      <vt:lpstr>Questions</vt:lpstr>
      <vt:lpstr>Representations</vt:lpstr>
      <vt:lpstr>For each parameter in chrom</vt:lpstr>
      <vt:lpstr>GA Theory</vt:lpstr>
      <vt:lpstr>Schemas and Schema Theorem</vt:lpstr>
      <vt:lpstr>Schemas</vt:lpstr>
      <vt:lpstr>Schema notation</vt:lpstr>
      <vt:lpstr>Schema properties</vt:lpstr>
      <vt:lpstr>What does GA do to schemas?</vt:lpstr>
      <vt:lpstr>The Schema theorem </vt:lpstr>
      <vt:lpstr>Representations/Apps</vt:lpstr>
      <vt:lpstr>Designing a parity checker</vt:lpstr>
      <vt:lpstr>What is a genotype?</vt:lpstr>
      <vt:lpstr>Genotype to Phenotype mapping</vt:lpstr>
      <vt:lpstr>Genotype to Phenotype mapping</vt:lpstr>
      <vt:lpstr>Evaluating the phenotype</vt:lpstr>
      <vt:lpstr>Circuits</vt:lpstr>
      <vt:lpstr>Predicting subsurface structure</vt:lpstr>
      <vt:lpstr>Designing a truss</vt:lpstr>
      <vt:lpstr>Traveling Salesperson Problem </vt:lpstr>
      <vt:lpstr>Designing a parity checker</vt:lpstr>
      <vt:lpstr>What is a genotype?</vt:lpstr>
      <vt:lpstr>Genotype to Phenotype mapping</vt:lpstr>
      <vt:lpstr>Genotype to Phenotype mapping</vt:lpstr>
      <vt:lpstr>Evaluating the phenotype</vt:lpstr>
      <vt:lpstr>Circuits</vt:lpstr>
      <vt:lpstr>Predicting subsurface structure</vt:lpstr>
      <vt:lpstr>Designing a truss</vt:lpstr>
      <vt:lpstr>Traveling Salesperson Problem </vt:lpstr>
      <vt:lpstr>GA Theory</vt:lpstr>
      <vt:lpstr>Schemas and Schema Theorem</vt:lpstr>
      <vt:lpstr>Schemas</vt:lpstr>
      <vt:lpstr>Schema notation</vt:lpstr>
      <vt:lpstr>Schema properties</vt:lpstr>
      <vt:lpstr>What does GA do to schemas?</vt:lpstr>
      <vt:lpstr>The Schema theorem </vt:lpstr>
      <vt:lpstr>Games and game trees</vt:lpstr>
      <vt:lpstr>Game types</vt:lpstr>
      <vt:lpstr>Search in Games</vt:lpstr>
      <vt:lpstr>Tic-Tac-Toe</vt:lpstr>
      <vt:lpstr>Minimax search</vt:lpstr>
      <vt:lpstr>Minimax algorithm</vt:lpstr>
      <vt:lpstr>3 player Minimax</vt:lpstr>
      <vt:lpstr>Minimax properties</vt:lpstr>
      <vt:lpstr>Alpha-beta pruning</vt:lpstr>
      <vt:lpstr>Alpha-beta</vt:lpstr>
      <vt:lpstr>Alpha-beta</vt:lpstr>
      <vt:lpstr>Alpha-beta</vt:lpstr>
      <vt:lpstr>Alpha-beta </vt:lpstr>
      <vt:lpstr>Alpha-beta</vt:lpstr>
      <vt:lpstr>Alpha-beta algorithm</vt:lpstr>
      <vt:lpstr>Alpha beta example</vt:lpstr>
      <vt:lpstr>Alpha-beta pruning analysis</vt:lpstr>
      <vt:lpstr>Imperfect information</vt:lpstr>
      <vt:lpstr>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470</cp:revision>
  <dcterms:created xsi:type="dcterms:W3CDTF">2006-08-16T00:00:00Z</dcterms:created>
  <dcterms:modified xsi:type="dcterms:W3CDTF">2019-09-16T19:40:26Z</dcterms:modified>
</cp:coreProperties>
</file>