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447" r:id="rId3"/>
    <p:sldId id="428" r:id="rId4"/>
    <p:sldId id="424" r:id="rId5"/>
    <p:sldId id="430" r:id="rId6"/>
    <p:sldId id="436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32" r:id="rId17"/>
    <p:sldId id="433" r:id="rId18"/>
    <p:sldId id="434" r:id="rId19"/>
    <p:sldId id="414" r:id="rId20"/>
    <p:sldId id="415" r:id="rId21"/>
    <p:sldId id="417" r:id="rId22"/>
    <p:sldId id="416" r:id="rId23"/>
    <p:sldId id="418" r:id="rId24"/>
    <p:sldId id="419" r:id="rId25"/>
    <p:sldId id="421" r:id="rId26"/>
    <p:sldId id="422" r:id="rId27"/>
    <p:sldId id="420" r:id="rId28"/>
    <p:sldId id="406" r:id="rId29"/>
    <p:sldId id="41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>
        <p:scale>
          <a:sx n="165" d="100"/>
          <a:sy n="165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912"/>
            <a:ext cx="7804921" cy="1109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89963" y="1676258"/>
            <a:ext cx="3825941" cy="41300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942" y="1676258"/>
            <a:ext cx="3825941" cy="19885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8942" y="3817790"/>
            <a:ext cx="3825941" cy="19885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10376E57-151A-4B35-BAF8-FA80A4B709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755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F889E3EA-058C-4233-9440-8551E2AAA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251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3B94EAEC-8DF9-472C-96C0-31C36B3E4C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7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  <p:sldLayoutId id="2147483711" r:id="rId14"/>
    <p:sldLayoutId id="2147483712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.unr.edu/~sushil/class/gas/papers/paperLis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e.unr.edu/~sushil/class/gas/assignments/as5/" TargetMode="External"/><Relationship Id="rId2" Type="http://schemas.openxmlformats.org/officeDocument/2006/relationships/hyperlink" Target="http://www2.denizyuret.com/pub/aitr1569/node19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Evolutionary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Instructor: Sushil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8F92C-0AB5-42AB-8E2A-0D87BCA93694}" type="slidenum">
              <a:rPr lang="en-US"/>
              <a:pPr/>
              <a:t>10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GA do to </a:t>
            </a:r>
            <a:r>
              <a:rPr lang="en-US" dirty="0" smtClean="0"/>
              <a:t>schemas?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22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88392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What does selection do to schemas?</a:t>
                </a:r>
              </a:p>
              <a:p>
                <a:pPr lvl="1"/>
                <a:r>
                  <a:rPr lang="en-US" dirty="0" smtClean="0"/>
                  <a:t>If m (h, t) is the number of schemas h at time t then</a:t>
                </a:r>
              </a:p>
              <a:p>
                <a:pPr lvl="1"/>
                <a:r>
                  <a:rPr lang="en-US" dirty="0" smtClean="0"/>
                  <a:t>m(h, t+1)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 smtClean="0"/>
                  <a:t> m (h, t)   </a:t>
                </a:r>
                <a:r>
                  <a:rPr lang="en-US" dirty="0" smtClean="0">
                    <a:sym typeface="Wingdings" pitchFamily="2" charset="2"/>
                  </a:rPr>
                  <a:t> above average schemas increase </a:t>
                </a:r>
                <a:r>
                  <a:rPr lang="en-US" dirty="0" err="1" smtClean="0">
                    <a:sym typeface="Wingdings" pitchFamily="2" charset="2"/>
                  </a:rPr>
                  <a:t>exponentionally</a:t>
                </a:r>
                <a:r>
                  <a:rPr lang="en-US" dirty="0" smtClean="0">
                    <a:sym typeface="Wingdings" pitchFamily="2" charset="2"/>
                  </a:rPr>
                  <a:t>!</a:t>
                </a:r>
                <a:endParaRPr lang="en-US" dirty="0" smtClean="0"/>
              </a:p>
              <a:p>
                <a:r>
                  <a:rPr lang="en-US" dirty="0" smtClean="0"/>
                  <a:t>What does crossover do to schemas?</a:t>
                </a:r>
              </a:p>
              <a:p>
                <a:pPr lvl="1"/>
                <a:r>
                  <a:rPr lang="en-US" dirty="0" smtClean="0"/>
                  <a:t>Probability that schema gets disrupted</a:t>
                </a:r>
              </a:p>
              <a:p>
                <a:pPr lvl="1"/>
                <a:r>
                  <a:rPr lang="en-US" dirty="0" smtClean="0"/>
                  <a:t>Probability of disruption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   </a:t>
                </a:r>
              </a:p>
              <a:p>
                <a:pPr lvl="2"/>
                <a:r>
                  <a:rPr lang="en-US" dirty="0" smtClean="0"/>
                  <a:t>This is a conservative probability of disruption. Consider what happens when you crossover identical strings</a:t>
                </a:r>
              </a:p>
              <a:p>
                <a:r>
                  <a:rPr lang="en-US" dirty="0" smtClean="0"/>
                  <a:t>What does mutation do to schemas?</a:t>
                </a:r>
              </a:p>
              <a:p>
                <a:pPr lvl="1"/>
                <a:r>
                  <a:rPr lang="en-US" dirty="0" smtClean="0"/>
                  <a:t>Probability that mutation does not destroy a schema</a:t>
                </a:r>
              </a:p>
              <a:p>
                <a:pPr lvl="1"/>
                <a:r>
                  <a:rPr lang="en-US" dirty="0" smtClean="0"/>
                  <a:t>Probability of conservation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(1 −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= (1 -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𝑜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 -  </a:t>
                </a:r>
                <a:r>
                  <a:rPr lang="en-US" sz="1300" dirty="0" smtClean="0"/>
                  <a:t>(higher order terms</a:t>
                </a:r>
                <a:r>
                  <a:rPr lang="en-US" sz="1500" dirty="0" smtClean="0"/>
                  <a:t>)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2222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8839200" cy="4800600"/>
              </a:xfrm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1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Schema theorem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305800" cy="4800600"/>
              </a:xfrm>
            </p:spPr>
            <p:txBody>
              <a:bodyPr/>
              <a:lstStyle/>
              <a:p>
                <a:r>
                  <a:rPr lang="en-US" dirty="0" smtClean="0"/>
                  <a:t>Schema Theorem:</a:t>
                </a:r>
              </a:p>
              <a:p>
                <a:pPr lvl="1"/>
                <a:r>
                  <a:rPr lang="en-US" dirty="0" smtClean="0"/>
                  <a:t>M(h, t+1)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/>
                  <a:t> m (h, t)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i="1">
                            <a:latin typeface="Cambria Math"/>
                          </a:rPr>
                          <m:t>𝑜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… </a:t>
                </a:r>
                <a:r>
                  <a:rPr lang="en-US" sz="1400" dirty="0" smtClean="0"/>
                  <a:t>ignoring higher order terms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schema theorem leads to the </a:t>
                </a:r>
                <a:r>
                  <a:rPr lang="en-US" b="1" dirty="0"/>
                  <a:t>building block hypothesis </a:t>
                </a:r>
                <a:r>
                  <a:rPr lang="en-US" dirty="0"/>
                  <a:t>that says:</a:t>
                </a:r>
              </a:p>
              <a:p>
                <a:pPr lvl="1"/>
                <a:r>
                  <a:rPr lang="en-US" i="1" dirty="0"/>
                  <a:t>GAs work by juxtaposing, short (in defining length), low-order, above average fitness schema or building blocks into more complete solutions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305800" cy="4800600"/>
              </a:xfrm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46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41A23-4B54-4453-BAF1-FBE6A8ED422A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838200"/>
          </a:xfrm>
        </p:spPr>
        <p:txBody>
          <a:bodyPr/>
          <a:lstStyle/>
          <a:p>
            <a:r>
              <a:rPr lang="en-US" dirty="0" smtClean="0"/>
              <a:t>Schema processing</a:t>
            </a:r>
            <a:endParaRPr lang="en-US" dirty="0"/>
          </a:p>
        </p:txBody>
      </p:sp>
      <p:graphicFrame>
        <p:nvGraphicFramePr>
          <p:cNvPr id="218195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40239"/>
              </p:ext>
            </p:extLst>
          </p:nvPr>
        </p:nvGraphicFramePr>
        <p:xfrm>
          <a:off x="228600" y="1066800"/>
          <a:ext cx="6857999" cy="5486400"/>
        </p:xfrm>
        <a:graphic>
          <a:graphicData uri="http://schemas.openxmlformats.org/drawingml/2006/table">
            <a:tbl>
              <a:tblPr/>
              <a:tblGrid>
                <a:gridCol w="1035170"/>
                <a:gridCol w="924644"/>
                <a:gridCol w="979907"/>
                <a:gridCol w="978559"/>
                <a:gridCol w="979906"/>
                <a:gridCol w="979907"/>
                <a:gridCol w="979906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Avg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Fitness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1****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*10**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1***0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1.97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96" name="Text Box 84"/>
          <p:cNvSpPr txBox="1">
            <a:spLocks noChangeArrowheads="1"/>
          </p:cNvSpPr>
          <p:nvPr/>
        </p:nvSpPr>
        <p:spPr bwMode="auto">
          <a:xfrm>
            <a:off x="152400" y="685800"/>
            <a:ext cx="830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 String         </a:t>
            </a:r>
            <a:r>
              <a:rPr lang="en-US" dirty="0" smtClean="0"/>
              <a:t>decoded    </a:t>
            </a:r>
            <a:r>
              <a:rPr lang="en-US" dirty="0"/>
              <a:t>f(x^2)   </a:t>
            </a:r>
            <a:r>
              <a:rPr lang="en-US" dirty="0" smtClean="0"/>
              <a:t>    </a:t>
            </a:r>
            <a:r>
              <a:rPr lang="en-US" dirty="0"/>
              <a:t>fi/Sum(fi) </a:t>
            </a:r>
            <a:r>
              <a:rPr lang="en-US" dirty="0" smtClean="0"/>
              <a:t> </a:t>
            </a:r>
            <a:r>
              <a:rPr lang="en-US" dirty="0"/>
              <a:t>Expected  </a:t>
            </a:r>
            <a:r>
              <a:rPr lang="en-US" dirty="0" smtClean="0"/>
              <a:t> </a:t>
            </a:r>
            <a:r>
              <a:rPr lang="en-US" dirty="0"/>
              <a:t>Actual</a:t>
            </a:r>
          </a:p>
        </p:txBody>
      </p:sp>
    </p:spTree>
    <p:extLst>
      <p:ext uri="{BB962C8B-B14F-4D97-AF65-F5344CB8AC3E}">
        <p14:creationId xmlns:p14="http://schemas.microsoft.com/office/powerpoint/2010/main" val="15236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D3312-8507-408C-A1A0-E4F80EF11BD0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processing…</a:t>
            </a:r>
            <a:endParaRPr lang="en-US" dirty="0"/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853614"/>
              </p:ext>
            </p:extLst>
          </p:nvPr>
        </p:nvGraphicFramePr>
        <p:xfrm>
          <a:off x="381000" y="1600200"/>
          <a:ext cx="8077202" cy="4578350"/>
        </p:xfrm>
        <a:graphic>
          <a:graphicData uri="http://schemas.openxmlformats.org/drawingml/2006/table">
            <a:tbl>
              <a:tblPr/>
              <a:tblGrid>
                <a:gridCol w="1219200"/>
                <a:gridCol w="1089025"/>
                <a:gridCol w="1154114"/>
                <a:gridCol w="1152525"/>
                <a:gridCol w="1154112"/>
                <a:gridCol w="1154114"/>
                <a:gridCol w="1154112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0110|1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1100|0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11|000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10|011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1754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Avg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Represented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after all ops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after all ops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1****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1***0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237" name="Text Box 77"/>
          <p:cNvSpPr txBox="1">
            <a:spLocks noChangeArrowheads="1"/>
          </p:cNvSpPr>
          <p:nvPr/>
        </p:nvSpPr>
        <p:spPr bwMode="auto">
          <a:xfrm>
            <a:off x="228600" y="1143000"/>
            <a:ext cx="830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String                    mate                offspring              decoded          f(x^2)</a:t>
            </a:r>
          </a:p>
        </p:txBody>
      </p:sp>
    </p:spTree>
    <p:extLst>
      <p:ext uri="{BB962C8B-B14F-4D97-AF65-F5344CB8AC3E}">
        <p14:creationId xmlns:p14="http://schemas.microsoft.com/office/powerpoint/2010/main" val="9028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Schemas, schemata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strings in 1**0?</a:t>
            </a:r>
          </a:p>
          <a:p>
            <a:r>
              <a:rPr lang="en-US" dirty="0" smtClean="0"/>
              <a:t>How many schemas in 1000?</a:t>
            </a:r>
          </a:p>
          <a:p>
            <a:endParaRPr lang="en-US" dirty="0"/>
          </a:p>
          <a:p>
            <a:r>
              <a:rPr lang="en-US" dirty="0" smtClean="0"/>
              <a:t>Consider base 3</a:t>
            </a:r>
          </a:p>
          <a:p>
            <a:r>
              <a:rPr lang="en-US" dirty="0" smtClean="0"/>
              <a:t>How many string in 12*0?</a:t>
            </a:r>
          </a:p>
          <a:p>
            <a:r>
              <a:rPr lang="en-US" dirty="0" smtClean="0"/>
              <a:t>How many schemas in 1230?</a:t>
            </a:r>
          </a:p>
          <a:p>
            <a:endParaRPr lang="en-US" dirty="0"/>
          </a:p>
          <a:p>
            <a:r>
              <a:rPr lang="en-US" dirty="0" smtClean="0"/>
              <a:t>Base 4 (All life on earth?)</a:t>
            </a:r>
          </a:p>
        </p:txBody>
      </p:sp>
    </p:spTree>
    <p:extLst>
      <p:ext uri="{BB962C8B-B14F-4D97-AF65-F5344CB8AC3E}">
        <p14:creationId xmlns:p14="http://schemas.microsoft.com/office/powerpoint/2010/main" val="9339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3023" y="24384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base 2?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Which cardinality alphabet maximizes number of schema?</a:t>
            </a:r>
          </a:p>
          <a:p>
            <a:r>
              <a:rPr lang="en-US" dirty="0"/>
              <a:t> </a:t>
            </a:r>
            <a:r>
              <a:rPr lang="en-US" dirty="0" smtClean="0"/>
              <a:t>base 2 = 3^l/2^l, base 3 = 4^l/3^l, …</a:t>
            </a:r>
          </a:p>
        </p:txBody>
      </p:sp>
    </p:spTree>
    <p:extLst>
      <p:ext uri="{BB962C8B-B14F-4D97-AF65-F5344CB8AC3E}">
        <p14:creationId xmlns:p14="http://schemas.microsoft.com/office/powerpoint/2010/main" val="15494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Parameter values:</a:t>
            </a:r>
          </a:p>
          <a:p>
            <a:pPr lvl="1"/>
            <a:r>
              <a:rPr lang="en-US" dirty="0" smtClean="0"/>
              <a:t>Populations size? As large as possible (for x^2 start with 50)</a:t>
            </a:r>
          </a:p>
          <a:p>
            <a:pPr lvl="1"/>
            <a:r>
              <a:rPr lang="en-US" dirty="0" smtClean="0"/>
              <a:t>Number of generations? Depends on selection strategy and problem (for x^2 pop of 50 try 100)</a:t>
            </a:r>
          </a:p>
          <a:p>
            <a:pPr lvl="1"/>
            <a:r>
              <a:rPr lang="en-US" dirty="0" smtClean="0"/>
              <a:t>Debug hint: Try </a:t>
            </a:r>
            <a:r>
              <a:rPr lang="en-US" dirty="0" err="1" smtClean="0"/>
              <a:t>popsize</a:t>
            </a:r>
            <a:r>
              <a:rPr lang="en-US" dirty="0" smtClean="0"/>
              <a:t> of 2 run for 1 generation</a:t>
            </a:r>
          </a:p>
          <a:p>
            <a:r>
              <a:rPr lang="en-US" dirty="0" smtClean="0"/>
              <a:t>Crossover probability (</a:t>
            </a:r>
            <a:r>
              <a:rPr lang="en-US" dirty="0" err="1" smtClean="0"/>
              <a:t>pcross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Depends on selection strategy and problem (try 0.667)</a:t>
            </a:r>
          </a:p>
          <a:p>
            <a:pPr lvl="1"/>
            <a:r>
              <a:rPr lang="en-US" dirty="0" smtClean="0"/>
              <a:t>What do you expect the GA “does” when </a:t>
            </a:r>
            <a:r>
              <a:rPr lang="en-US" dirty="0" err="1" smtClean="0"/>
              <a:t>pcross</a:t>
            </a:r>
            <a:r>
              <a:rPr lang="en-US" dirty="0" smtClean="0"/>
              <a:t> and </a:t>
            </a:r>
            <a:r>
              <a:rPr lang="en-US" dirty="0" err="1" smtClean="0"/>
              <a:t>pmut</a:t>
            </a:r>
            <a:r>
              <a:rPr lang="en-US" dirty="0" smtClean="0"/>
              <a:t> are 0?</a:t>
            </a:r>
          </a:p>
          <a:p>
            <a:r>
              <a:rPr lang="en-US" dirty="0" smtClean="0"/>
              <a:t>Mutation probability (</a:t>
            </a:r>
            <a:r>
              <a:rPr lang="en-US" dirty="0" err="1" smtClean="0"/>
              <a:t>pmut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Depends on selection strategy and problem (try 0.001)</a:t>
            </a:r>
          </a:p>
          <a:p>
            <a:pPr lvl="1"/>
            <a:r>
              <a:rPr lang="en-US" dirty="0" smtClean="0"/>
              <a:t>What do you expect to see when </a:t>
            </a:r>
            <a:r>
              <a:rPr lang="en-US" dirty="0" err="1" smtClean="0"/>
              <a:t>pmut</a:t>
            </a:r>
            <a:r>
              <a:rPr lang="en-US" dirty="0" smtClean="0"/>
              <a:t> is high (0.2) or low (0.0)?</a:t>
            </a:r>
          </a:p>
          <a:p>
            <a:r>
              <a:rPr lang="en-US" dirty="0" smtClean="0"/>
              <a:t>Problem: What do you expect on fitness function: </a:t>
            </a:r>
          </a:p>
          <a:p>
            <a:pPr lvl="1"/>
            <a:r>
              <a:rPr lang="en-US" dirty="0" smtClean="0"/>
              <a:t>F(x) = 100,  F(x) = number of ones. F(x) = x^2, F(x) = 2^x, F(x) = x!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[-</a:t>
            </a:r>
            <a:r>
              <a:rPr lang="en-US" dirty="0" err="1" smtClean="0"/>
              <a:t>x..y</a:t>
            </a:r>
            <a:r>
              <a:rPr lang="en-US" dirty="0" smtClean="0"/>
              <a:t>] ?</a:t>
            </a:r>
          </a:p>
          <a:p>
            <a:r>
              <a:rPr lang="en-US" dirty="0" smtClean="0"/>
              <a:t>Min, max</a:t>
            </a:r>
            <a:r>
              <a:rPr lang="en-US" smtClean="0"/>
              <a:t>, precision and number of bits</a:t>
            </a:r>
          </a:p>
        </p:txBody>
      </p:sp>
    </p:spTree>
    <p:extLst>
      <p:ext uri="{BB962C8B-B14F-4D97-AF65-F5344CB8AC3E}">
        <p14:creationId xmlns:p14="http://schemas.microsoft.com/office/powerpoint/2010/main" val="34038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parameter in </a:t>
            </a:r>
            <a:r>
              <a:rPr lang="en-US" dirty="0" err="1" smtClean="0"/>
              <a:t>chrom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 + decode(</a:t>
            </a:r>
            <a:r>
              <a:rPr lang="en-US" dirty="0" err="1" smtClean="0"/>
              <a:t>chrom</a:t>
            </a:r>
            <a:r>
              <a:rPr lang="en-US" dirty="0" smtClean="0"/>
              <a:t>[start], size) * precision</a:t>
            </a:r>
          </a:p>
          <a:p>
            <a:r>
              <a:rPr lang="en-US" dirty="0" smtClean="0"/>
              <a:t>Precision = (max – min) / 2^n</a:t>
            </a:r>
          </a:p>
          <a:p>
            <a:r>
              <a:rPr lang="en-US" dirty="0" smtClean="0"/>
              <a:t>n = Ceiling(logbase2(max – min))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624E-6F52-487D-A33D-56827D0A22AF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192521" name="Picture 9" descr="de-74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90600"/>
            <a:ext cx="2276475" cy="1343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2525" name="Picture 13" descr="de-740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990600"/>
            <a:ext cx="2286000" cy="1362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a parity checker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0" y="2667000"/>
            <a:ext cx="381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Search for circuit that performs parity checking</a:t>
            </a:r>
            <a:r>
              <a:rPr lang="en-US" altLang="en-US" sz="24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5105400" y="1219200"/>
            <a:ext cx="3810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Parity: if even number of 1s in input correct output is 0, else output is 1</a:t>
            </a:r>
          </a:p>
          <a:p>
            <a:pPr algn="l">
              <a:spcBef>
                <a:spcPct val="50000"/>
              </a:spcBef>
            </a:pPr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Important for computer memory and data communication chips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0" y="3657600"/>
            <a:ext cx="8610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Arial" charset="0"/>
              </a:rPr>
              <a:t>What is the genotype? – selected, crossed over and mutated</a:t>
            </a:r>
          </a:p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Arial" charset="0"/>
              </a:rPr>
              <a:t>A circuit is the phenotype – evaluated for fitness</a:t>
            </a:r>
            <a:r>
              <a:rPr lang="en-US" altLang="en-US" b="1">
                <a:solidFill>
                  <a:schemeClr val="accent2"/>
                </a:solidFill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Arial" charset="0"/>
              </a:rPr>
              <a:t>How do you construct a phenotype from a genotype to evaluate?</a:t>
            </a:r>
          </a:p>
        </p:txBody>
      </p:sp>
    </p:spTree>
    <p:extLst>
      <p:ext uri="{BB962C8B-B14F-4D97-AF65-F5344CB8AC3E}">
        <p14:creationId xmlns:p14="http://schemas.microsoft.com/office/powerpoint/2010/main" val="32482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Papers</a:t>
            </a:r>
            <a:endParaRPr lang="en-US" dirty="0" smtClean="0"/>
          </a:p>
          <a:p>
            <a:pPr lvl="1"/>
            <a:r>
              <a:rPr lang="en-US" dirty="0" smtClean="0"/>
              <a:t>Best case:</a:t>
            </a:r>
          </a:p>
          <a:p>
            <a:pPr lvl="2"/>
            <a:r>
              <a:rPr lang="en-US" dirty="0" smtClean="0"/>
              <a:t>One GA theory/technique paper</a:t>
            </a:r>
          </a:p>
          <a:p>
            <a:pPr lvl="2"/>
            <a:r>
              <a:rPr lang="en-US" dirty="0" smtClean="0"/>
              <a:t>One in your project area</a:t>
            </a:r>
          </a:p>
          <a:p>
            <a:pPr lvl="1"/>
            <a:endParaRPr lang="en-US" dirty="0"/>
          </a:p>
          <a:p>
            <a:r>
              <a:rPr lang="en-US" dirty="0" smtClean="0"/>
              <a:t>Think about </a:t>
            </a:r>
            <a:r>
              <a:rPr lang="en-US" b="1" dirty="0" smtClean="0"/>
              <a:t>projects</a:t>
            </a:r>
          </a:p>
          <a:p>
            <a:pPr lvl="1"/>
            <a:r>
              <a:rPr lang="en-US" dirty="0" smtClean="0"/>
              <a:t>Optionally, think about group projects</a:t>
            </a:r>
          </a:p>
          <a:p>
            <a:pPr lvl="1"/>
            <a:r>
              <a:rPr lang="en-US" dirty="0" smtClean="0"/>
              <a:t>We will schedule class time for project discussions </a:t>
            </a:r>
            <a:r>
              <a:rPr lang="en-US" smtClean="0"/>
              <a:t>and 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27221-A231-47B3-B6F6-9958C74DEE2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genotype?</a:t>
            </a: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6096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12192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1" name="Rectangle 25"/>
          <p:cNvSpPr>
            <a:spLocks noChangeArrowheads="1"/>
          </p:cNvSpPr>
          <p:nvPr/>
        </p:nvSpPr>
        <p:spPr bwMode="auto">
          <a:xfrm>
            <a:off x="18288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2" name="Rectangle 26"/>
          <p:cNvSpPr>
            <a:spLocks noChangeArrowheads="1"/>
          </p:cNvSpPr>
          <p:nvPr/>
        </p:nvSpPr>
        <p:spPr bwMode="auto">
          <a:xfrm>
            <a:off x="24384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3" name="Rectangle 27"/>
          <p:cNvSpPr>
            <a:spLocks noChangeArrowheads="1"/>
          </p:cNvSpPr>
          <p:nvPr/>
        </p:nvSpPr>
        <p:spPr bwMode="auto">
          <a:xfrm>
            <a:off x="30480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4" name="Rectangle 28"/>
          <p:cNvSpPr>
            <a:spLocks noChangeArrowheads="1"/>
          </p:cNvSpPr>
          <p:nvPr/>
        </p:nvSpPr>
        <p:spPr bwMode="auto">
          <a:xfrm>
            <a:off x="44196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5" name="Rectangle 29"/>
          <p:cNvSpPr>
            <a:spLocks noChangeArrowheads="1"/>
          </p:cNvSpPr>
          <p:nvPr/>
        </p:nvSpPr>
        <p:spPr bwMode="auto">
          <a:xfrm>
            <a:off x="50292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86" name="Rectangle 30"/>
          <p:cNvSpPr>
            <a:spLocks noChangeArrowheads="1"/>
          </p:cNvSpPr>
          <p:nvPr/>
        </p:nvSpPr>
        <p:spPr bwMode="auto">
          <a:xfrm>
            <a:off x="56388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87" name="Rectangle 31"/>
          <p:cNvSpPr>
            <a:spLocks noChangeArrowheads="1"/>
          </p:cNvSpPr>
          <p:nvPr/>
        </p:nvSpPr>
        <p:spPr bwMode="auto">
          <a:xfrm>
            <a:off x="62484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8" name="Rectangle 32"/>
          <p:cNvSpPr>
            <a:spLocks noChangeArrowheads="1"/>
          </p:cNvSpPr>
          <p:nvPr/>
        </p:nvSpPr>
        <p:spPr bwMode="auto">
          <a:xfrm>
            <a:off x="68580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89" name="Rectangle 33"/>
          <p:cNvSpPr>
            <a:spLocks noChangeArrowheads="1"/>
          </p:cNvSpPr>
          <p:nvPr/>
        </p:nvSpPr>
        <p:spPr bwMode="auto">
          <a:xfrm>
            <a:off x="74676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762000" y="1295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A genotype is a bit string that codes for a phenotype</a:t>
            </a:r>
            <a:endParaRPr lang="en-US" altLang="en-US" sz="240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198691" name="Rectangle 35"/>
          <p:cNvSpPr>
            <a:spLocks noChangeArrowheads="1"/>
          </p:cNvSpPr>
          <p:nvPr/>
        </p:nvSpPr>
        <p:spPr bwMode="auto">
          <a:xfrm>
            <a:off x="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92" name="Rectangle 36"/>
          <p:cNvSpPr>
            <a:spLocks noChangeArrowheads="1"/>
          </p:cNvSpPr>
          <p:nvPr/>
        </p:nvSpPr>
        <p:spPr bwMode="auto">
          <a:xfrm>
            <a:off x="6096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93" name="Rectangle 37"/>
          <p:cNvSpPr>
            <a:spLocks noChangeArrowheads="1"/>
          </p:cNvSpPr>
          <p:nvPr/>
        </p:nvSpPr>
        <p:spPr bwMode="auto">
          <a:xfrm>
            <a:off x="12192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94" name="Rectangle 38"/>
          <p:cNvSpPr>
            <a:spLocks noChangeArrowheads="1"/>
          </p:cNvSpPr>
          <p:nvPr/>
        </p:nvSpPr>
        <p:spPr bwMode="auto">
          <a:xfrm>
            <a:off x="18288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95" name="Rectangle 39"/>
          <p:cNvSpPr>
            <a:spLocks noChangeArrowheads="1"/>
          </p:cNvSpPr>
          <p:nvPr/>
        </p:nvSpPr>
        <p:spPr bwMode="auto">
          <a:xfrm>
            <a:off x="24384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96" name="Rectangle 40"/>
          <p:cNvSpPr>
            <a:spLocks noChangeArrowheads="1"/>
          </p:cNvSpPr>
          <p:nvPr/>
        </p:nvSpPr>
        <p:spPr bwMode="auto">
          <a:xfrm>
            <a:off x="30480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697" name="Line 41"/>
          <p:cNvSpPr>
            <a:spLocks noChangeShapeType="1"/>
          </p:cNvSpPr>
          <p:nvPr/>
        </p:nvSpPr>
        <p:spPr bwMode="auto">
          <a:xfrm>
            <a:off x="1219200" y="25908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8698" name="Text Box 42"/>
          <p:cNvSpPr txBox="1">
            <a:spLocks noChangeArrowheads="1"/>
          </p:cNvSpPr>
          <p:nvPr/>
        </p:nvSpPr>
        <p:spPr bwMode="auto">
          <a:xfrm>
            <a:off x="0" y="2362200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Randomly chosen crossover point</a:t>
            </a:r>
          </a:p>
        </p:txBody>
      </p:sp>
      <p:sp>
        <p:nvSpPr>
          <p:cNvPr id="198699" name="Rectangle 43"/>
          <p:cNvSpPr>
            <a:spLocks noChangeArrowheads="1"/>
          </p:cNvSpPr>
          <p:nvPr/>
        </p:nvSpPr>
        <p:spPr bwMode="auto">
          <a:xfrm>
            <a:off x="54864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00" name="Rectangle 44"/>
          <p:cNvSpPr>
            <a:spLocks noChangeArrowheads="1"/>
          </p:cNvSpPr>
          <p:nvPr/>
        </p:nvSpPr>
        <p:spPr bwMode="auto">
          <a:xfrm>
            <a:off x="60960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01" name="Rectangle 45"/>
          <p:cNvSpPr>
            <a:spLocks noChangeArrowheads="1"/>
          </p:cNvSpPr>
          <p:nvPr/>
        </p:nvSpPr>
        <p:spPr bwMode="auto">
          <a:xfrm>
            <a:off x="67056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02" name="Rectangle 46"/>
          <p:cNvSpPr>
            <a:spLocks noChangeArrowheads="1"/>
          </p:cNvSpPr>
          <p:nvPr/>
        </p:nvSpPr>
        <p:spPr bwMode="auto">
          <a:xfrm>
            <a:off x="73152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03" name="Rectangle 47"/>
          <p:cNvSpPr>
            <a:spLocks noChangeArrowheads="1"/>
          </p:cNvSpPr>
          <p:nvPr/>
        </p:nvSpPr>
        <p:spPr bwMode="auto">
          <a:xfrm>
            <a:off x="79248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04" name="Rectangle 48"/>
          <p:cNvSpPr>
            <a:spLocks noChangeArrowheads="1"/>
          </p:cNvSpPr>
          <p:nvPr/>
        </p:nvSpPr>
        <p:spPr bwMode="auto">
          <a:xfrm>
            <a:off x="85344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05" name="Rectangle 49"/>
          <p:cNvSpPr>
            <a:spLocks noChangeArrowheads="1"/>
          </p:cNvSpPr>
          <p:nvPr/>
        </p:nvSpPr>
        <p:spPr bwMode="auto">
          <a:xfrm>
            <a:off x="54864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06" name="Rectangle 50"/>
          <p:cNvSpPr>
            <a:spLocks noChangeArrowheads="1"/>
          </p:cNvSpPr>
          <p:nvPr/>
        </p:nvSpPr>
        <p:spPr bwMode="auto">
          <a:xfrm>
            <a:off x="6096000" y="3733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07" name="Rectangle 51"/>
          <p:cNvSpPr>
            <a:spLocks noChangeArrowheads="1"/>
          </p:cNvSpPr>
          <p:nvPr/>
        </p:nvSpPr>
        <p:spPr bwMode="auto">
          <a:xfrm>
            <a:off x="67056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08" name="Rectangle 52"/>
          <p:cNvSpPr>
            <a:spLocks noChangeArrowheads="1"/>
          </p:cNvSpPr>
          <p:nvPr/>
        </p:nvSpPr>
        <p:spPr bwMode="auto">
          <a:xfrm>
            <a:off x="73152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09" name="Rectangle 53"/>
          <p:cNvSpPr>
            <a:spLocks noChangeArrowheads="1"/>
          </p:cNvSpPr>
          <p:nvPr/>
        </p:nvSpPr>
        <p:spPr bwMode="auto">
          <a:xfrm>
            <a:off x="79248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10" name="Rectangle 54"/>
          <p:cNvSpPr>
            <a:spLocks noChangeArrowheads="1"/>
          </p:cNvSpPr>
          <p:nvPr/>
        </p:nvSpPr>
        <p:spPr bwMode="auto">
          <a:xfrm>
            <a:off x="8534400" y="2895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11" name="Text Box 55"/>
          <p:cNvSpPr txBox="1">
            <a:spLocks noChangeArrowheads="1"/>
          </p:cNvSpPr>
          <p:nvPr/>
        </p:nvSpPr>
        <p:spPr bwMode="auto">
          <a:xfrm>
            <a:off x="3733800" y="3352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Crossover</a:t>
            </a:r>
          </a:p>
        </p:txBody>
      </p:sp>
      <p:sp>
        <p:nvSpPr>
          <p:cNvPr id="198713" name="Text Box 57"/>
          <p:cNvSpPr txBox="1">
            <a:spLocks noChangeArrowheads="1"/>
          </p:cNvSpPr>
          <p:nvPr/>
        </p:nvSpPr>
        <p:spPr bwMode="auto">
          <a:xfrm>
            <a:off x="1219200" y="3352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Parents</a:t>
            </a:r>
          </a:p>
        </p:txBody>
      </p:sp>
      <p:sp>
        <p:nvSpPr>
          <p:cNvPr id="198714" name="Text Box 58"/>
          <p:cNvSpPr txBox="1">
            <a:spLocks noChangeArrowheads="1"/>
          </p:cNvSpPr>
          <p:nvPr/>
        </p:nvSpPr>
        <p:spPr bwMode="auto">
          <a:xfrm>
            <a:off x="6248400" y="3352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Offspring</a:t>
            </a:r>
          </a:p>
        </p:txBody>
      </p:sp>
      <p:sp>
        <p:nvSpPr>
          <p:cNvPr id="198715" name="Rectangle 59"/>
          <p:cNvSpPr>
            <a:spLocks noChangeArrowheads="1"/>
          </p:cNvSpPr>
          <p:nvPr/>
        </p:nvSpPr>
        <p:spPr bwMode="auto">
          <a:xfrm>
            <a:off x="7620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16" name="Rectangle 60"/>
          <p:cNvSpPr>
            <a:spLocks noChangeArrowheads="1"/>
          </p:cNvSpPr>
          <p:nvPr/>
        </p:nvSpPr>
        <p:spPr bwMode="auto">
          <a:xfrm>
            <a:off x="13716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17" name="Rectangle 61"/>
          <p:cNvSpPr>
            <a:spLocks noChangeArrowheads="1"/>
          </p:cNvSpPr>
          <p:nvPr/>
        </p:nvSpPr>
        <p:spPr bwMode="auto">
          <a:xfrm>
            <a:off x="19812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18" name="Rectangle 62"/>
          <p:cNvSpPr>
            <a:spLocks noChangeArrowheads="1"/>
          </p:cNvSpPr>
          <p:nvPr/>
        </p:nvSpPr>
        <p:spPr bwMode="auto">
          <a:xfrm>
            <a:off x="25908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19" name="Rectangle 63"/>
          <p:cNvSpPr>
            <a:spLocks noChangeArrowheads="1"/>
          </p:cNvSpPr>
          <p:nvPr/>
        </p:nvSpPr>
        <p:spPr bwMode="auto">
          <a:xfrm>
            <a:off x="32004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20" name="Rectangle 64"/>
          <p:cNvSpPr>
            <a:spLocks noChangeArrowheads="1"/>
          </p:cNvSpPr>
          <p:nvPr/>
        </p:nvSpPr>
        <p:spPr bwMode="auto">
          <a:xfrm>
            <a:off x="3810000" y="1752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21" name="Rectangle 65"/>
          <p:cNvSpPr>
            <a:spLocks noChangeArrowheads="1"/>
          </p:cNvSpPr>
          <p:nvPr/>
        </p:nvSpPr>
        <p:spPr bwMode="auto">
          <a:xfrm>
            <a:off x="3886200" y="4876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2" name="Rectangle 66"/>
          <p:cNvSpPr>
            <a:spLocks noChangeArrowheads="1"/>
          </p:cNvSpPr>
          <p:nvPr/>
        </p:nvSpPr>
        <p:spPr bwMode="auto">
          <a:xfrm>
            <a:off x="4495800" y="4876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3" name="Rectangle 67"/>
          <p:cNvSpPr>
            <a:spLocks noChangeArrowheads="1"/>
          </p:cNvSpPr>
          <p:nvPr/>
        </p:nvSpPr>
        <p:spPr bwMode="auto">
          <a:xfrm>
            <a:off x="5105400" y="4876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4" name="Rectangle 68"/>
          <p:cNvSpPr>
            <a:spLocks noChangeArrowheads="1"/>
          </p:cNvSpPr>
          <p:nvPr/>
        </p:nvSpPr>
        <p:spPr bwMode="auto">
          <a:xfrm>
            <a:off x="5715000" y="4876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5" name="Rectangle 69"/>
          <p:cNvSpPr>
            <a:spLocks noChangeArrowheads="1"/>
          </p:cNvSpPr>
          <p:nvPr/>
        </p:nvSpPr>
        <p:spPr bwMode="auto">
          <a:xfrm>
            <a:off x="2667000" y="4876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6" name="Rectangle 70"/>
          <p:cNvSpPr>
            <a:spLocks noChangeArrowheads="1"/>
          </p:cNvSpPr>
          <p:nvPr/>
        </p:nvSpPr>
        <p:spPr bwMode="auto">
          <a:xfrm>
            <a:off x="3276600" y="4876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7" name="Rectangle 71"/>
          <p:cNvSpPr>
            <a:spLocks noChangeArrowheads="1"/>
          </p:cNvSpPr>
          <p:nvPr/>
        </p:nvSpPr>
        <p:spPr bwMode="auto">
          <a:xfrm>
            <a:off x="3886200" y="5943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8" name="Rectangle 72"/>
          <p:cNvSpPr>
            <a:spLocks noChangeArrowheads="1"/>
          </p:cNvSpPr>
          <p:nvPr/>
        </p:nvSpPr>
        <p:spPr bwMode="auto">
          <a:xfrm>
            <a:off x="4495800" y="5943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29" name="Rectangle 73"/>
          <p:cNvSpPr>
            <a:spLocks noChangeArrowheads="1"/>
          </p:cNvSpPr>
          <p:nvPr/>
        </p:nvSpPr>
        <p:spPr bwMode="auto">
          <a:xfrm>
            <a:off x="5105400" y="5943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8730" name="Rectangle 74"/>
          <p:cNvSpPr>
            <a:spLocks noChangeArrowheads="1"/>
          </p:cNvSpPr>
          <p:nvPr/>
        </p:nvSpPr>
        <p:spPr bwMode="auto">
          <a:xfrm>
            <a:off x="5715000" y="5943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31" name="Rectangle 75"/>
          <p:cNvSpPr>
            <a:spLocks noChangeArrowheads="1"/>
          </p:cNvSpPr>
          <p:nvPr/>
        </p:nvSpPr>
        <p:spPr bwMode="auto">
          <a:xfrm>
            <a:off x="2667000" y="5943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32" name="Rectangle 76"/>
          <p:cNvSpPr>
            <a:spLocks noChangeArrowheads="1"/>
          </p:cNvSpPr>
          <p:nvPr/>
        </p:nvSpPr>
        <p:spPr bwMode="auto">
          <a:xfrm>
            <a:off x="3276600" y="5943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8733" name="Line 77"/>
          <p:cNvSpPr>
            <a:spLocks noChangeShapeType="1"/>
          </p:cNvSpPr>
          <p:nvPr/>
        </p:nvSpPr>
        <p:spPr bwMode="auto">
          <a:xfrm>
            <a:off x="5410200" y="5410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8734" name="Text Box 78"/>
          <p:cNvSpPr txBox="1">
            <a:spLocks noChangeArrowheads="1"/>
          </p:cNvSpPr>
          <p:nvPr/>
        </p:nvSpPr>
        <p:spPr bwMode="auto">
          <a:xfrm>
            <a:off x="3581400" y="4419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Mutation</a:t>
            </a:r>
          </a:p>
        </p:txBody>
      </p:sp>
      <p:sp>
        <p:nvSpPr>
          <p:cNvPr id="198735" name="Text Box 79"/>
          <p:cNvSpPr txBox="1">
            <a:spLocks noChangeArrowheads="1"/>
          </p:cNvSpPr>
          <p:nvPr/>
        </p:nvSpPr>
        <p:spPr bwMode="auto">
          <a:xfrm>
            <a:off x="2590800" y="5562600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Randomly chosen mutation point</a:t>
            </a:r>
          </a:p>
        </p:txBody>
      </p:sp>
    </p:spTree>
    <p:extLst>
      <p:ext uri="{BB962C8B-B14F-4D97-AF65-F5344CB8AC3E}">
        <p14:creationId xmlns:p14="http://schemas.microsoft.com/office/powerpoint/2010/main" val="31269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C89ED-5913-4210-BC03-20C5B0D6952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Genotype to Phenotype mapping</a:t>
            </a:r>
          </a:p>
        </p:txBody>
      </p:sp>
      <p:sp>
        <p:nvSpPr>
          <p:cNvPr id="200784" name="Rectangle 80"/>
          <p:cNvSpPr>
            <a:spLocks noChangeArrowheads="1"/>
          </p:cNvSpPr>
          <p:nvPr/>
        </p:nvSpPr>
        <p:spPr bwMode="auto">
          <a:xfrm>
            <a:off x="1752600" y="2133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85" name="Rectangle 81"/>
          <p:cNvSpPr>
            <a:spLocks noChangeArrowheads="1"/>
          </p:cNvSpPr>
          <p:nvPr/>
        </p:nvSpPr>
        <p:spPr bwMode="auto">
          <a:xfrm>
            <a:off x="2667000" y="2133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86" name="Rectangle 82"/>
          <p:cNvSpPr>
            <a:spLocks noChangeArrowheads="1"/>
          </p:cNvSpPr>
          <p:nvPr/>
        </p:nvSpPr>
        <p:spPr bwMode="auto">
          <a:xfrm>
            <a:off x="3581400" y="2133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87" name="Rectangle 83"/>
          <p:cNvSpPr>
            <a:spLocks noChangeArrowheads="1"/>
          </p:cNvSpPr>
          <p:nvPr/>
        </p:nvSpPr>
        <p:spPr bwMode="auto">
          <a:xfrm>
            <a:off x="4495800" y="2133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88" name="Rectangle 84"/>
          <p:cNvSpPr>
            <a:spLocks noChangeArrowheads="1"/>
          </p:cNvSpPr>
          <p:nvPr/>
        </p:nvSpPr>
        <p:spPr bwMode="auto">
          <a:xfrm>
            <a:off x="5410200" y="2133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89" name="Rectangle 85"/>
          <p:cNvSpPr>
            <a:spLocks noChangeArrowheads="1"/>
          </p:cNvSpPr>
          <p:nvPr/>
        </p:nvSpPr>
        <p:spPr bwMode="auto">
          <a:xfrm>
            <a:off x="1752600" y="28194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0" name="Rectangle 86"/>
          <p:cNvSpPr>
            <a:spLocks noChangeArrowheads="1"/>
          </p:cNvSpPr>
          <p:nvPr/>
        </p:nvSpPr>
        <p:spPr bwMode="auto">
          <a:xfrm>
            <a:off x="2667000" y="28194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1" name="Rectangle 87"/>
          <p:cNvSpPr>
            <a:spLocks noChangeArrowheads="1"/>
          </p:cNvSpPr>
          <p:nvPr/>
        </p:nvSpPr>
        <p:spPr bwMode="auto">
          <a:xfrm>
            <a:off x="3581400" y="28194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2" name="Rectangle 88"/>
          <p:cNvSpPr>
            <a:spLocks noChangeArrowheads="1"/>
          </p:cNvSpPr>
          <p:nvPr/>
        </p:nvSpPr>
        <p:spPr bwMode="auto">
          <a:xfrm>
            <a:off x="4495800" y="28194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3" name="Rectangle 89"/>
          <p:cNvSpPr>
            <a:spLocks noChangeArrowheads="1"/>
          </p:cNvSpPr>
          <p:nvPr/>
        </p:nvSpPr>
        <p:spPr bwMode="auto">
          <a:xfrm>
            <a:off x="5410200" y="28194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4" name="Rectangle 90"/>
          <p:cNvSpPr>
            <a:spLocks noChangeArrowheads="1"/>
          </p:cNvSpPr>
          <p:nvPr/>
        </p:nvSpPr>
        <p:spPr bwMode="auto">
          <a:xfrm>
            <a:off x="1752600" y="35052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5" name="Rectangle 91"/>
          <p:cNvSpPr>
            <a:spLocks noChangeArrowheads="1"/>
          </p:cNvSpPr>
          <p:nvPr/>
        </p:nvSpPr>
        <p:spPr bwMode="auto">
          <a:xfrm>
            <a:off x="2667000" y="35052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6" name="Rectangle 92"/>
          <p:cNvSpPr>
            <a:spLocks noChangeArrowheads="1"/>
          </p:cNvSpPr>
          <p:nvPr/>
        </p:nvSpPr>
        <p:spPr bwMode="auto">
          <a:xfrm>
            <a:off x="3581400" y="35052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7" name="Rectangle 93"/>
          <p:cNvSpPr>
            <a:spLocks noChangeArrowheads="1"/>
          </p:cNvSpPr>
          <p:nvPr/>
        </p:nvSpPr>
        <p:spPr bwMode="auto">
          <a:xfrm>
            <a:off x="4495800" y="35052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8" name="Rectangle 94"/>
          <p:cNvSpPr>
            <a:spLocks noChangeArrowheads="1"/>
          </p:cNvSpPr>
          <p:nvPr/>
        </p:nvSpPr>
        <p:spPr bwMode="auto">
          <a:xfrm>
            <a:off x="5410200" y="35052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99" name="Rectangle 95"/>
          <p:cNvSpPr>
            <a:spLocks noChangeArrowheads="1"/>
          </p:cNvSpPr>
          <p:nvPr/>
        </p:nvSpPr>
        <p:spPr bwMode="auto">
          <a:xfrm>
            <a:off x="1752600" y="41910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0" name="Rectangle 96"/>
          <p:cNvSpPr>
            <a:spLocks noChangeArrowheads="1"/>
          </p:cNvSpPr>
          <p:nvPr/>
        </p:nvSpPr>
        <p:spPr bwMode="auto">
          <a:xfrm>
            <a:off x="2667000" y="41910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1" name="Rectangle 97"/>
          <p:cNvSpPr>
            <a:spLocks noChangeArrowheads="1"/>
          </p:cNvSpPr>
          <p:nvPr/>
        </p:nvSpPr>
        <p:spPr bwMode="auto">
          <a:xfrm>
            <a:off x="3581400" y="41910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2" name="Rectangle 98"/>
          <p:cNvSpPr>
            <a:spLocks noChangeArrowheads="1"/>
          </p:cNvSpPr>
          <p:nvPr/>
        </p:nvSpPr>
        <p:spPr bwMode="auto">
          <a:xfrm>
            <a:off x="4495800" y="41910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3" name="Rectangle 99"/>
          <p:cNvSpPr>
            <a:spLocks noChangeArrowheads="1"/>
          </p:cNvSpPr>
          <p:nvPr/>
        </p:nvSpPr>
        <p:spPr bwMode="auto">
          <a:xfrm>
            <a:off x="5410200" y="41910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4" name="Rectangle 100"/>
          <p:cNvSpPr>
            <a:spLocks noChangeArrowheads="1"/>
          </p:cNvSpPr>
          <p:nvPr/>
        </p:nvSpPr>
        <p:spPr bwMode="auto">
          <a:xfrm>
            <a:off x="1752600" y="48768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5" name="Rectangle 101"/>
          <p:cNvSpPr>
            <a:spLocks noChangeArrowheads="1"/>
          </p:cNvSpPr>
          <p:nvPr/>
        </p:nvSpPr>
        <p:spPr bwMode="auto">
          <a:xfrm>
            <a:off x="2667000" y="48768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6" name="Rectangle 102"/>
          <p:cNvSpPr>
            <a:spLocks noChangeArrowheads="1"/>
          </p:cNvSpPr>
          <p:nvPr/>
        </p:nvSpPr>
        <p:spPr bwMode="auto">
          <a:xfrm>
            <a:off x="3581400" y="48768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7" name="Rectangle 103"/>
          <p:cNvSpPr>
            <a:spLocks noChangeArrowheads="1"/>
          </p:cNvSpPr>
          <p:nvPr/>
        </p:nvSpPr>
        <p:spPr bwMode="auto">
          <a:xfrm>
            <a:off x="4495800" y="48768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8" name="Rectangle 104"/>
          <p:cNvSpPr>
            <a:spLocks noChangeArrowheads="1"/>
          </p:cNvSpPr>
          <p:nvPr/>
        </p:nvSpPr>
        <p:spPr bwMode="auto">
          <a:xfrm>
            <a:off x="5410200" y="48768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09" name="Text Box 105"/>
          <p:cNvSpPr txBox="1">
            <a:spLocks noChangeArrowheads="1"/>
          </p:cNvSpPr>
          <p:nvPr/>
        </p:nvSpPr>
        <p:spPr bwMode="auto">
          <a:xfrm>
            <a:off x="381000" y="12954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A circuit is made of logic gates. Receives input from the 1</a:t>
            </a:r>
            <a:r>
              <a:rPr lang="en-US" altLang="en-US" sz="2400" baseline="30000">
                <a:solidFill>
                  <a:schemeClr val="accent2"/>
                </a:solidFill>
                <a:latin typeface="Arial" charset="0"/>
              </a:rPr>
              <a:t>st</a:t>
            </a: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 column and we check output at last column.  </a:t>
            </a:r>
          </a:p>
        </p:txBody>
      </p:sp>
      <p:sp>
        <p:nvSpPr>
          <p:cNvPr id="200810" name="Text Box 106"/>
          <p:cNvSpPr txBox="1">
            <a:spLocks noChangeArrowheads="1"/>
          </p:cNvSpPr>
          <p:nvPr/>
        </p:nvSpPr>
        <p:spPr bwMode="auto">
          <a:xfrm>
            <a:off x="1752600" y="2133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00811" name="Text Box 107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200812" name="Text Box 108"/>
          <p:cNvSpPr txBox="1">
            <a:spLocks noChangeArrowheads="1"/>
          </p:cNvSpPr>
          <p:nvPr/>
        </p:nvSpPr>
        <p:spPr bwMode="auto">
          <a:xfrm>
            <a:off x="3581400" y="2133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11</a:t>
            </a:r>
          </a:p>
        </p:txBody>
      </p:sp>
      <p:sp>
        <p:nvSpPr>
          <p:cNvPr id="200813" name="Text Box 109"/>
          <p:cNvSpPr txBox="1">
            <a:spLocks noChangeArrowheads="1"/>
          </p:cNvSpPr>
          <p:nvPr/>
        </p:nvSpPr>
        <p:spPr bwMode="auto">
          <a:xfrm>
            <a:off x="4495800" y="2133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16</a:t>
            </a:r>
          </a:p>
        </p:txBody>
      </p:sp>
      <p:sp>
        <p:nvSpPr>
          <p:cNvPr id="200814" name="Text Box 110"/>
          <p:cNvSpPr txBox="1">
            <a:spLocks noChangeArrowheads="1"/>
          </p:cNvSpPr>
          <p:nvPr/>
        </p:nvSpPr>
        <p:spPr bwMode="auto">
          <a:xfrm>
            <a:off x="5410200" y="2133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21</a:t>
            </a:r>
          </a:p>
        </p:txBody>
      </p:sp>
      <p:sp>
        <p:nvSpPr>
          <p:cNvPr id="200815" name="Text Box 111"/>
          <p:cNvSpPr txBox="1">
            <a:spLocks noChangeArrowheads="1"/>
          </p:cNvSpPr>
          <p:nvPr/>
        </p:nvSpPr>
        <p:spPr bwMode="auto">
          <a:xfrm>
            <a:off x="1752600" y="2819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26</a:t>
            </a:r>
          </a:p>
        </p:txBody>
      </p:sp>
      <p:sp>
        <p:nvSpPr>
          <p:cNvPr id="200816" name="Text Box 112"/>
          <p:cNvSpPr txBox="1">
            <a:spLocks noChangeArrowheads="1"/>
          </p:cNvSpPr>
          <p:nvPr/>
        </p:nvSpPr>
        <p:spPr bwMode="auto">
          <a:xfrm>
            <a:off x="2667000" y="2819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31</a:t>
            </a:r>
          </a:p>
        </p:txBody>
      </p:sp>
      <p:sp>
        <p:nvSpPr>
          <p:cNvPr id="200819" name="Oval 115"/>
          <p:cNvSpPr>
            <a:spLocks noChangeArrowheads="1"/>
          </p:cNvSpPr>
          <p:nvPr/>
        </p:nvSpPr>
        <p:spPr bwMode="auto">
          <a:xfrm>
            <a:off x="533400" y="2362200"/>
            <a:ext cx="2286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20" name="Oval 116"/>
          <p:cNvSpPr>
            <a:spLocks noChangeArrowheads="1"/>
          </p:cNvSpPr>
          <p:nvPr/>
        </p:nvSpPr>
        <p:spPr bwMode="auto">
          <a:xfrm>
            <a:off x="533400" y="3048000"/>
            <a:ext cx="2286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21" name="Oval 117"/>
          <p:cNvSpPr>
            <a:spLocks noChangeArrowheads="1"/>
          </p:cNvSpPr>
          <p:nvPr/>
        </p:nvSpPr>
        <p:spPr bwMode="auto">
          <a:xfrm>
            <a:off x="533400" y="3810000"/>
            <a:ext cx="2286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22" name="Oval 118"/>
          <p:cNvSpPr>
            <a:spLocks noChangeArrowheads="1"/>
          </p:cNvSpPr>
          <p:nvPr/>
        </p:nvSpPr>
        <p:spPr bwMode="auto">
          <a:xfrm>
            <a:off x="533400" y="4572000"/>
            <a:ext cx="2286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23" name="Oval 119"/>
          <p:cNvSpPr>
            <a:spLocks noChangeArrowheads="1"/>
          </p:cNvSpPr>
          <p:nvPr/>
        </p:nvSpPr>
        <p:spPr bwMode="auto">
          <a:xfrm>
            <a:off x="533400" y="5334000"/>
            <a:ext cx="2286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24" name="Line 120"/>
          <p:cNvSpPr>
            <a:spLocks noChangeShapeType="1"/>
          </p:cNvSpPr>
          <p:nvPr/>
        </p:nvSpPr>
        <p:spPr bwMode="auto">
          <a:xfrm>
            <a:off x="762000" y="2438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200825" name="AutoShape 121"/>
          <p:cNvCxnSpPr>
            <a:cxnSpLocks noChangeShapeType="1"/>
            <a:stCxn id="200820" idx="6"/>
          </p:cNvCxnSpPr>
          <p:nvPr/>
        </p:nvCxnSpPr>
        <p:spPr bwMode="auto">
          <a:xfrm flipV="1">
            <a:off x="774700" y="2667000"/>
            <a:ext cx="901700" cy="457200"/>
          </a:xfrm>
          <a:prstGeom prst="bentConnector3">
            <a:avLst>
              <a:gd name="adj1" fmla="val 49296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826" name="Line 122"/>
          <p:cNvSpPr>
            <a:spLocks noChangeShapeType="1"/>
          </p:cNvSpPr>
          <p:nvPr/>
        </p:nvSpPr>
        <p:spPr bwMode="auto">
          <a:xfrm>
            <a:off x="762000" y="31242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200827" name="AutoShape 123"/>
          <p:cNvCxnSpPr>
            <a:cxnSpLocks noChangeShapeType="1"/>
            <a:stCxn id="200821" idx="6"/>
          </p:cNvCxnSpPr>
          <p:nvPr/>
        </p:nvCxnSpPr>
        <p:spPr bwMode="auto">
          <a:xfrm flipV="1">
            <a:off x="774700" y="3352800"/>
            <a:ext cx="901700" cy="533400"/>
          </a:xfrm>
          <a:prstGeom prst="bentConnector3">
            <a:avLst>
              <a:gd name="adj1" fmla="val 49296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828" name="Line 124"/>
          <p:cNvSpPr>
            <a:spLocks noChangeShapeType="1"/>
          </p:cNvSpPr>
          <p:nvPr/>
        </p:nvSpPr>
        <p:spPr bwMode="auto">
          <a:xfrm>
            <a:off x="762000" y="3886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200829" name="AutoShape 125"/>
          <p:cNvCxnSpPr>
            <a:cxnSpLocks noChangeShapeType="1"/>
            <a:stCxn id="200826" idx="0"/>
          </p:cNvCxnSpPr>
          <p:nvPr/>
        </p:nvCxnSpPr>
        <p:spPr bwMode="auto">
          <a:xfrm rot="5400000" flipV="1">
            <a:off x="717550" y="3155950"/>
            <a:ext cx="1003300" cy="914400"/>
          </a:xfrm>
          <a:prstGeom prst="bentConnector5">
            <a:avLst>
              <a:gd name="adj1" fmla="val 41769"/>
              <a:gd name="adj2" fmla="val 25000"/>
              <a:gd name="adj3" fmla="val 102528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830" name="Line 126"/>
          <p:cNvSpPr>
            <a:spLocks noChangeShapeType="1"/>
          </p:cNvSpPr>
          <p:nvPr/>
        </p:nvSpPr>
        <p:spPr bwMode="auto">
          <a:xfrm>
            <a:off x="762000" y="4648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0831" name="Line 127"/>
          <p:cNvSpPr>
            <a:spLocks noChangeShapeType="1"/>
          </p:cNvSpPr>
          <p:nvPr/>
        </p:nvSpPr>
        <p:spPr bwMode="auto">
          <a:xfrm>
            <a:off x="762000" y="5410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200832" name="AutoShape 128"/>
          <p:cNvCxnSpPr>
            <a:cxnSpLocks noChangeShapeType="1"/>
            <a:stCxn id="200821" idx="6"/>
          </p:cNvCxnSpPr>
          <p:nvPr/>
        </p:nvCxnSpPr>
        <p:spPr bwMode="auto">
          <a:xfrm>
            <a:off x="774700" y="3886200"/>
            <a:ext cx="901700" cy="533400"/>
          </a:xfrm>
          <a:prstGeom prst="bentConnector3">
            <a:avLst>
              <a:gd name="adj1" fmla="val -1407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833" name="AutoShape 129"/>
          <p:cNvCxnSpPr>
            <a:cxnSpLocks noChangeShapeType="1"/>
            <a:stCxn id="200822" idx="7"/>
          </p:cNvCxnSpPr>
          <p:nvPr/>
        </p:nvCxnSpPr>
        <p:spPr bwMode="auto">
          <a:xfrm rot="5400000" flipV="1">
            <a:off x="978694" y="4331494"/>
            <a:ext cx="523875" cy="1023937"/>
          </a:xfrm>
          <a:prstGeom prst="bentConnector4">
            <a:avLst>
              <a:gd name="adj1" fmla="val 100301"/>
              <a:gd name="adj2" fmla="val 51630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834" name="Rectangle 130"/>
          <p:cNvSpPr>
            <a:spLocks noChangeArrowheads="1"/>
          </p:cNvSpPr>
          <p:nvPr/>
        </p:nvSpPr>
        <p:spPr bwMode="auto">
          <a:xfrm>
            <a:off x="1752600" y="5562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35" name="Rectangle 131"/>
          <p:cNvSpPr>
            <a:spLocks noChangeArrowheads="1"/>
          </p:cNvSpPr>
          <p:nvPr/>
        </p:nvSpPr>
        <p:spPr bwMode="auto">
          <a:xfrm>
            <a:off x="2667000" y="5562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36" name="Rectangle 132"/>
          <p:cNvSpPr>
            <a:spLocks noChangeArrowheads="1"/>
          </p:cNvSpPr>
          <p:nvPr/>
        </p:nvSpPr>
        <p:spPr bwMode="auto">
          <a:xfrm>
            <a:off x="3581400" y="5562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37" name="Rectangle 133"/>
          <p:cNvSpPr>
            <a:spLocks noChangeArrowheads="1"/>
          </p:cNvSpPr>
          <p:nvPr/>
        </p:nvSpPr>
        <p:spPr bwMode="auto">
          <a:xfrm>
            <a:off x="4495800" y="5562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38" name="Rectangle 134"/>
          <p:cNvSpPr>
            <a:spLocks noChangeArrowheads="1"/>
          </p:cNvSpPr>
          <p:nvPr/>
        </p:nvSpPr>
        <p:spPr bwMode="auto">
          <a:xfrm>
            <a:off x="5410200" y="5562600"/>
            <a:ext cx="914400" cy="685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39" name="Oval 135"/>
          <p:cNvSpPr>
            <a:spLocks noChangeArrowheads="1"/>
          </p:cNvSpPr>
          <p:nvPr/>
        </p:nvSpPr>
        <p:spPr bwMode="auto">
          <a:xfrm>
            <a:off x="533400" y="6019800"/>
            <a:ext cx="2286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840" name="Line 136"/>
          <p:cNvSpPr>
            <a:spLocks noChangeShapeType="1"/>
          </p:cNvSpPr>
          <p:nvPr/>
        </p:nvSpPr>
        <p:spPr bwMode="auto">
          <a:xfrm>
            <a:off x="762000" y="60960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200841" name="AutoShape 137"/>
          <p:cNvCxnSpPr>
            <a:cxnSpLocks noChangeShapeType="1"/>
            <a:stCxn id="200823" idx="6"/>
          </p:cNvCxnSpPr>
          <p:nvPr/>
        </p:nvCxnSpPr>
        <p:spPr bwMode="auto">
          <a:xfrm>
            <a:off x="774700" y="5410200"/>
            <a:ext cx="901700" cy="381000"/>
          </a:xfrm>
          <a:prstGeom prst="bentConnector3">
            <a:avLst>
              <a:gd name="adj1" fmla="val 49296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844" name="Text Box 140"/>
          <p:cNvSpPr txBox="1">
            <a:spLocks noChangeArrowheads="1"/>
          </p:cNvSpPr>
          <p:nvPr/>
        </p:nvSpPr>
        <p:spPr bwMode="auto">
          <a:xfrm>
            <a:off x="5486400" y="5638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146</a:t>
            </a:r>
          </a:p>
        </p:txBody>
      </p:sp>
      <p:sp>
        <p:nvSpPr>
          <p:cNvPr id="200845" name="Line 141"/>
          <p:cNvSpPr>
            <a:spLocks noChangeShapeType="1"/>
          </p:cNvSpPr>
          <p:nvPr/>
        </p:nvSpPr>
        <p:spPr bwMode="auto">
          <a:xfrm>
            <a:off x="6324600" y="2438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0846" name="Text Box 142"/>
          <p:cNvSpPr txBox="1">
            <a:spLocks noChangeArrowheads="1"/>
          </p:cNvSpPr>
          <p:nvPr/>
        </p:nvSpPr>
        <p:spPr bwMode="auto">
          <a:xfrm>
            <a:off x="6553200" y="3886200"/>
            <a:ext cx="1905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Each group of five bits codes for one of 16 possible gates and the location of second input</a:t>
            </a:r>
          </a:p>
        </p:txBody>
      </p:sp>
    </p:spTree>
    <p:extLst>
      <p:ext uri="{BB962C8B-B14F-4D97-AF65-F5344CB8AC3E}">
        <p14:creationId xmlns:p14="http://schemas.microsoft.com/office/powerpoint/2010/main" val="9887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5F8A-AD50-4CD5-8DD7-F4B7EA419E2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Genotype to Phenotype mapping</a:t>
            </a: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36576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>
            <a:off x="42672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48768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692" name="Rectangle 12"/>
          <p:cNvSpPr>
            <a:spLocks noChangeArrowheads="1"/>
          </p:cNvSpPr>
          <p:nvPr/>
        </p:nvSpPr>
        <p:spPr bwMode="auto">
          <a:xfrm>
            <a:off x="73152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79248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694" name="Rectangle 14"/>
          <p:cNvSpPr>
            <a:spLocks noChangeArrowheads="1"/>
          </p:cNvSpPr>
          <p:nvPr/>
        </p:nvSpPr>
        <p:spPr bwMode="auto">
          <a:xfrm>
            <a:off x="85344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6096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12192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22" name="Rectangle 42"/>
          <p:cNvSpPr>
            <a:spLocks noChangeArrowheads="1"/>
          </p:cNvSpPr>
          <p:nvPr/>
        </p:nvSpPr>
        <p:spPr bwMode="auto">
          <a:xfrm>
            <a:off x="18288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24384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24" name="Rectangle 44"/>
          <p:cNvSpPr>
            <a:spLocks noChangeArrowheads="1"/>
          </p:cNvSpPr>
          <p:nvPr/>
        </p:nvSpPr>
        <p:spPr bwMode="auto">
          <a:xfrm>
            <a:off x="3048000" y="1447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40" name="Oval 60"/>
          <p:cNvSpPr>
            <a:spLocks noChangeArrowheads="1"/>
          </p:cNvSpPr>
          <p:nvPr/>
        </p:nvSpPr>
        <p:spPr bwMode="auto">
          <a:xfrm>
            <a:off x="5715000" y="16764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1" name="Oval 61"/>
          <p:cNvSpPr>
            <a:spLocks noChangeArrowheads="1"/>
          </p:cNvSpPr>
          <p:nvPr/>
        </p:nvSpPr>
        <p:spPr bwMode="auto">
          <a:xfrm>
            <a:off x="6172200" y="16764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2" name="Oval 62"/>
          <p:cNvSpPr>
            <a:spLocks noChangeArrowheads="1"/>
          </p:cNvSpPr>
          <p:nvPr/>
        </p:nvSpPr>
        <p:spPr bwMode="auto">
          <a:xfrm>
            <a:off x="6705600" y="16764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3" name="Text Box 63"/>
          <p:cNvSpPr txBox="1">
            <a:spLocks noChangeArrowheads="1"/>
          </p:cNvSpPr>
          <p:nvPr/>
        </p:nvSpPr>
        <p:spPr bwMode="auto">
          <a:xfrm>
            <a:off x="5105400" y="11430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Arial" charset="0"/>
              </a:rPr>
              <a:t>150 length binary string</a:t>
            </a:r>
          </a:p>
        </p:txBody>
      </p:sp>
      <p:sp>
        <p:nvSpPr>
          <p:cNvPr id="199744" name="Rectangle 64"/>
          <p:cNvSpPr>
            <a:spLocks noChangeArrowheads="1"/>
          </p:cNvSpPr>
          <p:nvPr/>
        </p:nvSpPr>
        <p:spPr bwMode="auto">
          <a:xfrm>
            <a:off x="60198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45" name="Rectangle 65"/>
          <p:cNvSpPr>
            <a:spLocks noChangeArrowheads="1"/>
          </p:cNvSpPr>
          <p:nvPr/>
        </p:nvSpPr>
        <p:spPr bwMode="auto">
          <a:xfrm>
            <a:off x="9144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46" name="Rectangle 66"/>
          <p:cNvSpPr>
            <a:spLocks noChangeArrowheads="1"/>
          </p:cNvSpPr>
          <p:nvPr/>
        </p:nvSpPr>
        <p:spPr bwMode="auto">
          <a:xfrm>
            <a:off x="15240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47" name="Rectangle 67"/>
          <p:cNvSpPr>
            <a:spLocks noChangeArrowheads="1"/>
          </p:cNvSpPr>
          <p:nvPr/>
        </p:nvSpPr>
        <p:spPr bwMode="auto">
          <a:xfrm>
            <a:off x="21336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48" name="Rectangle 68"/>
          <p:cNvSpPr>
            <a:spLocks noChangeArrowheads="1"/>
          </p:cNvSpPr>
          <p:nvPr/>
        </p:nvSpPr>
        <p:spPr bwMode="auto">
          <a:xfrm>
            <a:off x="27432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49" name="Rectangle 69"/>
          <p:cNvSpPr>
            <a:spLocks noChangeArrowheads="1"/>
          </p:cNvSpPr>
          <p:nvPr/>
        </p:nvSpPr>
        <p:spPr bwMode="auto">
          <a:xfrm>
            <a:off x="48006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50" name="Rectangle 70"/>
          <p:cNvSpPr>
            <a:spLocks noChangeArrowheads="1"/>
          </p:cNvSpPr>
          <p:nvPr/>
        </p:nvSpPr>
        <p:spPr bwMode="auto">
          <a:xfrm>
            <a:off x="5410200" y="2819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51" name="Rectangle 71"/>
          <p:cNvSpPr>
            <a:spLocks noChangeArrowheads="1"/>
          </p:cNvSpPr>
          <p:nvPr/>
        </p:nvSpPr>
        <p:spPr bwMode="auto">
          <a:xfrm>
            <a:off x="60198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52" name="Rectangle 72"/>
          <p:cNvSpPr>
            <a:spLocks noChangeArrowheads="1"/>
          </p:cNvSpPr>
          <p:nvPr/>
        </p:nvSpPr>
        <p:spPr bwMode="auto">
          <a:xfrm>
            <a:off x="9144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53" name="Rectangle 73"/>
          <p:cNvSpPr>
            <a:spLocks noChangeArrowheads="1"/>
          </p:cNvSpPr>
          <p:nvPr/>
        </p:nvSpPr>
        <p:spPr bwMode="auto">
          <a:xfrm>
            <a:off x="15240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54" name="Rectangle 74"/>
          <p:cNvSpPr>
            <a:spLocks noChangeArrowheads="1"/>
          </p:cNvSpPr>
          <p:nvPr/>
        </p:nvSpPr>
        <p:spPr bwMode="auto">
          <a:xfrm>
            <a:off x="21336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55" name="Rectangle 75"/>
          <p:cNvSpPr>
            <a:spLocks noChangeArrowheads="1"/>
          </p:cNvSpPr>
          <p:nvPr/>
        </p:nvSpPr>
        <p:spPr bwMode="auto">
          <a:xfrm>
            <a:off x="27432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56" name="Rectangle 76"/>
          <p:cNvSpPr>
            <a:spLocks noChangeArrowheads="1"/>
          </p:cNvSpPr>
          <p:nvPr/>
        </p:nvSpPr>
        <p:spPr bwMode="auto">
          <a:xfrm>
            <a:off x="48006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57" name="Rectangle 77"/>
          <p:cNvSpPr>
            <a:spLocks noChangeArrowheads="1"/>
          </p:cNvSpPr>
          <p:nvPr/>
        </p:nvSpPr>
        <p:spPr bwMode="auto">
          <a:xfrm>
            <a:off x="5410200" y="33528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58" name="Rectangle 78"/>
          <p:cNvSpPr>
            <a:spLocks noChangeArrowheads="1"/>
          </p:cNvSpPr>
          <p:nvPr/>
        </p:nvSpPr>
        <p:spPr bwMode="auto">
          <a:xfrm>
            <a:off x="60198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59" name="Rectangle 79"/>
          <p:cNvSpPr>
            <a:spLocks noChangeArrowheads="1"/>
          </p:cNvSpPr>
          <p:nvPr/>
        </p:nvSpPr>
        <p:spPr bwMode="auto">
          <a:xfrm>
            <a:off x="9144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60" name="Rectangle 80"/>
          <p:cNvSpPr>
            <a:spLocks noChangeArrowheads="1"/>
          </p:cNvSpPr>
          <p:nvPr/>
        </p:nvSpPr>
        <p:spPr bwMode="auto">
          <a:xfrm>
            <a:off x="15240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61" name="Rectangle 81"/>
          <p:cNvSpPr>
            <a:spLocks noChangeArrowheads="1"/>
          </p:cNvSpPr>
          <p:nvPr/>
        </p:nvSpPr>
        <p:spPr bwMode="auto">
          <a:xfrm>
            <a:off x="21336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62" name="Rectangle 82"/>
          <p:cNvSpPr>
            <a:spLocks noChangeArrowheads="1"/>
          </p:cNvSpPr>
          <p:nvPr/>
        </p:nvSpPr>
        <p:spPr bwMode="auto">
          <a:xfrm>
            <a:off x="27432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63" name="Rectangle 83"/>
          <p:cNvSpPr>
            <a:spLocks noChangeArrowheads="1"/>
          </p:cNvSpPr>
          <p:nvPr/>
        </p:nvSpPr>
        <p:spPr bwMode="auto">
          <a:xfrm>
            <a:off x="48006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64" name="Rectangle 84"/>
          <p:cNvSpPr>
            <a:spLocks noChangeArrowheads="1"/>
          </p:cNvSpPr>
          <p:nvPr/>
        </p:nvSpPr>
        <p:spPr bwMode="auto">
          <a:xfrm>
            <a:off x="5410200" y="38862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65" name="Rectangle 85"/>
          <p:cNvSpPr>
            <a:spLocks noChangeArrowheads="1"/>
          </p:cNvSpPr>
          <p:nvPr/>
        </p:nvSpPr>
        <p:spPr bwMode="auto">
          <a:xfrm>
            <a:off x="60198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66" name="Rectangle 86"/>
          <p:cNvSpPr>
            <a:spLocks noChangeArrowheads="1"/>
          </p:cNvSpPr>
          <p:nvPr/>
        </p:nvSpPr>
        <p:spPr bwMode="auto">
          <a:xfrm>
            <a:off x="9144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67" name="Rectangle 87"/>
          <p:cNvSpPr>
            <a:spLocks noChangeArrowheads="1"/>
          </p:cNvSpPr>
          <p:nvPr/>
        </p:nvSpPr>
        <p:spPr bwMode="auto">
          <a:xfrm>
            <a:off x="15240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68" name="Rectangle 88"/>
          <p:cNvSpPr>
            <a:spLocks noChangeArrowheads="1"/>
          </p:cNvSpPr>
          <p:nvPr/>
        </p:nvSpPr>
        <p:spPr bwMode="auto">
          <a:xfrm>
            <a:off x="21336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69" name="Rectangle 89"/>
          <p:cNvSpPr>
            <a:spLocks noChangeArrowheads="1"/>
          </p:cNvSpPr>
          <p:nvPr/>
        </p:nvSpPr>
        <p:spPr bwMode="auto">
          <a:xfrm>
            <a:off x="27432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70" name="Rectangle 90"/>
          <p:cNvSpPr>
            <a:spLocks noChangeArrowheads="1"/>
          </p:cNvSpPr>
          <p:nvPr/>
        </p:nvSpPr>
        <p:spPr bwMode="auto">
          <a:xfrm>
            <a:off x="48006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71" name="Rectangle 91"/>
          <p:cNvSpPr>
            <a:spLocks noChangeArrowheads="1"/>
          </p:cNvSpPr>
          <p:nvPr/>
        </p:nvSpPr>
        <p:spPr bwMode="auto">
          <a:xfrm>
            <a:off x="5410200" y="44196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72" name="Rectangle 92"/>
          <p:cNvSpPr>
            <a:spLocks noChangeArrowheads="1"/>
          </p:cNvSpPr>
          <p:nvPr/>
        </p:nvSpPr>
        <p:spPr bwMode="auto">
          <a:xfrm>
            <a:off x="60198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73" name="Rectangle 93"/>
          <p:cNvSpPr>
            <a:spLocks noChangeArrowheads="1"/>
          </p:cNvSpPr>
          <p:nvPr/>
        </p:nvSpPr>
        <p:spPr bwMode="auto">
          <a:xfrm>
            <a:off x="9144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74" name="Rectangle 94"/>
          <p:cNvSpPr>
            <a:spLocks noChangeArrowheads="1"/>
          </p:cNvSpPr>
          <p:nvPr/>
        </p:nvSpPr>
        <p:spPr bwMode="auto">
          <a:xfrm>
            <a:off x="15240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75" name="Rectangle 95"/>
          <p:cNvSpPr>
            <a:spLocks noChangeArrowheads="1"/>
          </p:cNvSpPr>
          <p:nvPr/>
        </p:nvSpPr>
        <p:spPr bwMode="auto">
          <a:xfrm>
            <a:off x="21336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76" name="Rectangle 96"/>
          <p:cNvSpPr>
            <a:spLocks noChangeArrowheads="1"/>
          </p:cNvSpPr>
          <p:nvPr/>
        </p:nvSpPr>
        <p:spPr bwMode="auto">
          <a:xfrm>
            <a:off x="27432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77" name="Rectangle 97"/>
          <p:cNvSpPr>
            <a:spLocks noChangeArrowheads="1"/>
          </p:cNvSpPr>
          <p:nvPr/>
        </p:nvSpPr>
        <p:spPr bwMode="auto">
          <a:xfrm>
            <a:off x="48006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78" name="Rectangle 98"/>
          <p:cNvSpPr>
            <a:spLocks noChangeArrowheads="1"/>
          </p:cNvSpPr>
          <p:nvPr/>
        </p:nvSpPr>
        <p:spPr bwMode="auto">
          <a:xfrm>
            <a:off x="5410200" y="49530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79" name="Rectangle 99"/>
          <p:cNvSpPr>
            <a:spLocks noChangeArrowheads="1"/>
          </p:cNvSpPr>
          <p:nvPr/>
        </p:nvSpPr>
        <p:spPr bwMode="auto">
          <a:xfrm>
            <a:off x="60198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80" name="Rectangle 100"/>
          <p:cNvSpPr>
            <a:spLocks noChangeArrowheads="1"/>
          </p:cNvSpPr>
          <p:nvPr/>
        </p:nvSpPr>
        <p:spPr bwMode="auto">
          <a:xfrm>
            <a:off x="9144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81" name="Rectangle 101"/>
          <p:cNvSpPr>
            <a:spLocks noChangeArrowheads="1"/>
          </p:cNvSpPr>
          <p:nvPr/>
        </p:nvSpPr>
        <p:spPr bwMode="auto">
          <a:xfrm>
            <a:off x="15240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1</a:t>
            </a:r>
          </a:p>
        </p:txBody>
      </p:sp>
      <p:sp>
        <p:nvSpPr>
          <p:cNvPr id="199782" name="Rectangle 102"/>
          <p:cNvSpPr>
            <a:spLocks noChangeArrowheads="1"/>
          </p:cNvSpPr>
          <p:nvPr/>
        </p:nvSpPr>
        <p:spPr bwMode="auto">
          <a:xfrm>
            <a:off x="21336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83" name="Rectangle 103"/>
          <p:cNvSpPr>
            <a:spLocks noChangeArrowheads="1"/>
          </p:cNvSpPr>
          <p:nvPr/>
        </p:nvSpPr>
        <p:spPr bwMode="auto">
          <a:xfrm>
            <a:off x="27432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84" name="Rectangle 104"/>
          <p:cNvSpPr>
            <a:spLocks noChangeArrowheads="1"/>
          </p:cNvSpPr>
          <p:nvPr/>
        </p:nvSpPr>
        <p:spPr bwMode="auto">
          <a:xfrm>
            <a:off x="48006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85" name="Rectangle 105"/>
          <p:cNvSpPr>
            <a:spLocks noChangeArrowheads="1"/>
          </p:cNvSpPr>
          <p:nvPr/>
        </p:nvSpPr>
        <p:spPr bwMode="auto">
          <a:xfrm>
            <a:off x="5410200" y="5486400"/>
            <a:ext cx="609600" cy="533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>
                <a:solidFill>
                  <a:srgbClr val="336699"/>
                </a:solidFill>
                <a:latin typeface="Arial" charset="0"/>
              </a:rPr>
              <a:t>0</a:t>
            </a:r>
          </a:p>
        </p:txBody>
      </p:sp>
      <p:sp>
        <p:nvSpPr>
          <p:cNvPr id="199786" name="Oval 106"/>
          <p:cNvSpPr>
            <a:spLocks noChangeArrowheads="1"/>
          </p:cNvSpPr>
          <p:nvPr/>
        </p:nvSpPr>
        <p:spPr bwMode="auto">
          <a:xfrm>
            <a:off x="3505200" y="30480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87" name="Oval 107"/>
          <p:cNvSpPr>
            <a:spLocks noChangeArrowheads="1"/>
          </p:cNvSpPr>
          <p:nvPr/>
        </p:nvSpPr>
        <p:spPr bwMode="auto">
          <a:xfrm>
            <a:off x="3962400" y="30480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88" name="Oval 108"/>
          <p:cNvSpPr>
            <a:spLocks noChangeArrowheads="1"/>
          </p:cNvSpPr>
          <p:nvPr/>
        </p:nvSpPr>
        <p:spPr bwMode="auto">
          <a:xfrm>
            <a:off x="4495800" y="30480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89" name="Oval 109"/>
          <p:cNvSpPr>
            <a:spLocks noChangeArrowheads="1"/>
          </p:cNvSpPr>
          <p:nvPr/>
        </p:nvSpPr>
        <p:spPr bwMode="auto">
          <a:xfrm>
            <a:off x="3505200" y="35814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0" name="Oval 110"/>
          <p:cNvSpPr>
            <a:spLocks noChangeArrowheads="1"/>
          </p:cNvSpPr>
          <p:nvPr/>
        </p:nvSpPr>
        <p:spPr bwMode="auto">
          <a:xfrm>
            <a:off x="3962400" y="35814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1" name="Oval 111"/>
          <p:cNvSpPr>
            <a:spLocks noChangeArrowheads="1"/>
          </p:cNvSpPr>
          <p:nvPr/>
        </p:nvSpPr>
        <p:spPr bwMode="auto">
          <a:xfrm>
            <a:off x="4495800" y="35814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2" name="Oval 112"/>
          <p:cNvSpPr>
            <a:spLocks noChangeArrowheads="1"/>
          </p:cNvSpPr>
          <p:nvPr/>
        </p:nvSpPr>
        <p:spPr bwMode="auto">
          <a:xfrm>
            <a:off x="3505200" y="41148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3" name="Oval 113"/>
          <p:cNvSpPr>
            <a:spLocks noChangeArrowheads="1"/>
          </p:cNvSpPr>
          <p:nvPr/>
        </p:nvSpPr>
        <p:spPr bwMode="auto">
          <a:xfrm>
            <a:off x="3962400" y="41148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4" name="Oval 114"/>
          <p:cNvSpPr>
            <a:spLocks noChangeArrowheads="1"/>
          </p:cNvSpPr>
          <p:nvPr/>
        </p:nvSpPr>
        <p:spPr bwMode="auto">
          <a:xfrm>
            <a:off x="4495800" y="41148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5" name="Oval 115"/>
          <p:cNvSpPr>
            <a:spLocks noChangeArrowheads="1"/>
          </p:cNvSpPr>
          <p:nvPr/>
        </p:nvSpPr>
        <p:spPr bwMode="auto">
          <a:xfrm>
            <a:off x="3505200" y="46482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6" name="Oval 116"/>
          <p:cNvSpPr>
            <a:spLocks noChangeArrowheads="1"/>
          </p:cNvSpPr>
          <p:nvPr/>
        </p:nvSpPr>
        <p:spPr bwMode="auto">
          <a:xfrm>
            <a:off x="3962400" y="46482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7" name="Oval 117"/>
          <p:cNvSpPr>
            <a:spLocks noChangeArrowheads="1"/>
          </p:cNvSpPr>
          <p:nvPr/>
        </p:nvSpPr>
        <p:spPr bwMode="auto">
          <a:xfrm>
            <a:off x="4495800" y="46482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8" name="Oval 118"/>
          <p:cNvSpPr>
            <a:spLocks noChangeArrowheads="1"/>
          </p:cNvSpPr>
          <p:nvPr/>
        </p:nvSpPr>
        <p:spPr bwMode="auto">
          <a:xfrm>
            <a:off x="3505200" y="51816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99" name="Oval 119"/>
          <p:cNvSpPr>
            <a:spLocks noChangeArrowheads="1"/>
          </p:cNvSpPr>
          <p:nvPr/>
        </p:nvSpPr>
        <p:spPr bwMode="auto">
          <a:xfrm>
            <a:off x="3962400" y="51816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800" name="Oval 120"/>
          <p:cNvSpPr>
            <a:spLocks noChangeArrowheads="1"/>
          </p:cNvSpPr>
          <p:nvPr/>
        </p:nvSpPr>
        <p:spPr bwMode="auto">
          <a:xfrm>
            <a:off x="4495800" y="51816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801" name="Oval 121"/>
          <p:cNvSpPr>
            <a:spLocks noChangeArrowheads="1"/>
          </p:cNvSpPr>
          <p:nvPr/>
        </p:nvSpPr>
        <p:spPr bwMode="auto">
          <a:xfrm>
            <a:off x="3505200" y="57150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802" name="Oval 122"/>
          <p:cNvSpPr>
            <a:spLocks noChangeArrowheads="1"/>
          </p:cNvSpPr>
          <p:nvPr/>
        </p:nvSpPr>
        <p:spPr bwMode="auto">
          <a:xfrm>
            <a:off x="3962400" y="57150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803" name="Oval 123"/>
          <p:cNvSpPr>
            <a:spLocks noChangeArrowheads="1"/>
          </p:cNvSpPr>
          <p:nvPr/>
        </p:nvSpPr>
        <p:spPr bwMode="auto">
          <a:xfrm>
            <a:off x="4495800" y="5715000"/>
            <a:ext cx="152400" cy="76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804" name="Text Box 124"/>
          <p:cNvSpPr txBox="1">
            <a:spLocks noChangeArrowheads="1"/>
          </p:cNvSpPr>
          <p:nvPr/>
        </p:nvSpPr>
        <p:spPr bwMode="auto">
          <a:xfrm>
            <a:off x="6858000" y="2971800"/>
            <a:ext cx="1752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1 row of 150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becomes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6 rows of 25</a:t>
            </a:r>
          </a:p>
        </p:txBody>
      </p:sp>
    </p:spTree>
    <p:extLst>
      <p:ext uri="{BB962C8B-B14F-4D97-AF65-F5344CB8AC3E}">
        <p14:creationId xmlns:p14="http://schemas.microsoft.com/office/powerpoint/2010/main" val="37638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4653-EF57-4116-A426-D7D77A9A599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Evaluating the phenotype</a:t>
            </a:r>
          </a:p>
        </p:txBody>
      </p:sp>
      <p:sp>
        <p:nvSpPr>
          <p:cNvPr id="201791" name="Rectangle 6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Feed the gate an input combination</a:t>
            </a:r>
          </a:p>
          <a:p>
            <a:r>
              <a:rPr lang="en-US" altLang="en-US" dirty="0"/>
              <a:t>Check whether the output produced by a decoded member of the population is correct</a:t>
            </a:r>
          </a:p>
          <a:p>
            <a:r>
              <a:rPr lang="en-US" altLang="en-US" dirty="0"/>
              <a:t>Give one point for each correct output</a:t>
            </a:r>
          </a:p>
          <a:p>
            <a:endParaRPr lang="en-US" altLang="en-US" dirty="0"/>
          </a:p>
          <a:p>
            <a:r>
              <a:rPr lang="en-US" altLang="en-US" dirty="0" smtClean="0"/>
              <a:t>That is: Simulate the circuit</a:t>
            </a:r>
          </a:p>
          <a:p>
            <a:pPr lvl="1"/>
            <a:r>
              <a:rPr lang="en-US" altLang="en-US" dirty="0" smtClean="0"/>
              <a:t>The black box can be a simulation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23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9E8F3-93B2-48A0-8158-DAB0ADD932A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Circuits</a:t>
            </a:r>
          </a:p>
        </p:txBody>
      </p:sp>
      <p:pic>
        <p:nvPicPr>
          <p:cNvPr id="210949" name="Picture 5" descr="4bit_dga_parcircui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066800"/>
            <a:ext cx="3810000" cy="3473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0951" name="Picture 7" descr="4bit_dga_addercir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276600"/>
            <a:ext cx="3810000" cy="2859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3810000" y="11430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 Black" pitchFamily="34" charset="0"/>
              </a:rPr>
              <a:t>Parity Checker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32766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Arial Black" pitchFamily="34" charset="0"/>
              </a:rPr>
              <a:t>Adder</a:t>
            </a:r>
          </a:p>
        </p:txBody>
      </p:sp>
    </p:spTree>
    <p:extLst>
      <p:ext uri="{BB962C8B-B14F-4D97-AF65-F5344CB8AC3E}">
        <p14:creationId xmlns:p14="http://schemas.microsoft.com/office/powerpoint/2010/main" val="30406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E1E8-AED0-46ED-B002-89874B849B9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Predicting subsurface structure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Find subsurface structure that agrees with experimental observations</a:t>
            </a:r>
          </a:p>
          <a:p>
            <a:endParaRPr lang="en-US" altLang="en-US" sz="2800"/>
          </a:p>
          <a:p>
            <a:r>
              <a:rPr lang="en-US" altLang="en-US" sz="2800"/>
              <a:t>Mining, oil exploration, swimming pools</a:t>
            </a:r>
          </a:p>
          <a:p>
            <a:endParaRPr lang="en-US" altLang="en-US" sz="2800"/>
          </a:p>
        </p:txBody>
      </p:sp>
      <p:pic>
        <p:nvPicPr>
          <p:cNvPr id="206852" name="Picture 4" descr="2d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524000"/>
            <a:ext cx="4876800" cy="3859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9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905" name="Picture 9" descr="beam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3810000"/>
            <a:ext cx="4953000" cy="259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8903" name="Picture 7" descr="3dbeam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8281" y="533400"/>
            <a:ext cx="4724400" cy="2638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066800" cy="457200"/>
          </a:xfrm>
          <a:prstGeom prst="rect">
            <a:avLst/>
          </a:prstGeom>
        </p:spPr>
        <p:txBody>
          <a:bodyPr/>
          <a:lstStyle/>
          <a:p>
            <a:fld id="{E317D209-3298-4742-B969-B62CD070AA1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a truss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3825941" cy="4130097"/>
          </a:xfrm>
        </p:spPr>
        <p:txBody>
          <a:bodyPr/>
          <a:lstStyle/>
          <a:p>
            <a:r>
              <a:rPr lang="en-US" altLang="en-US" sz="2800" dirty="0"/>
              <a:t>Find a truss configuration that minimizes vibration, minimizes weight, and maximizes </a:t>
            </a:r>
            <a:r>
              <a:rPr lang="en-US" altLang="en-US" sz="2800" dirty="0" smtClean="0"/>
              <a:t>stiffness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72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E7C0F-B823-437E-AE75-7112AF46A82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Traveling Salesperson Problem 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Find a shortest length tour of N cities</a:t>
            </a:r>
          </a:p>
          <a:p>
            <a:r>
              <a:rPr lang="en-US" altLang="en-US" sz="2800"/>
              <a:t>N! possible tours</a:t>
            </a:r>
          </a:p>
          <a:p>
            <a:r>
              <a:rPr lang="en-US" altLang="en-US" sz="2800"/>
              <a:t>10! = 3628800</a:t>
            </a:r>
          </a:p>
          <a:p>
            <a:r>
              <a:rPr lang="en-US" altLang="en-US" sz="2800"/>
              <a:t>70! = </a:t>
            </a:r>
            <a:r>
              <a:rPr lang="en-US" altLang="en-US" sz="2000"/>
              <a:t>11978571669969891796072783721689098736458938142546425857555362864628009582789845319680000000000000000</a:t>
            </a:r>
          </a:p>
          <a:p>
            <a:endParaRPr lang="en-US" altLang="en-US" sz="2800"/>
          </a:p>
          <a:p>
            <a:r>
              <a:rPr lang="en-US" altLang="en-US" sz="2800"/>
              <a:t>Chip layout, truck routing, logistics</a:t>
            </a:r>
          </a:p>
        </p:txBody>
      </p:sp>
    </p:spTree>
    <p:extLst>
      <p:ext uri="{BB962C8B-B14F-4D97-AF65-F5344CB8AC3E}">
        <p14:creationId xmlns:p14="http://schemas.microsoft.com/office/powerpoint/2010/main" val="8579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 Theory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fitness proportional selection?</a:t>
            </a:r>
          </a:p>
          <a:p>
            <a:pPr lvl="1"/>
            <a:r>
              <a:rPr lang="en-US" dirty="0" smtClean="0"/>
              <a:t>Fitness proportional selection optimizes the tradeoff between exploration and exploitation. Minimizes the expected loss from choosing unwisely among competing schema</a:t>
            </a:r>
          </a:p>
          <a:p>
            <a:r>
              <a:rPr lang="en-US" dirty="0" smtClean="0"/>
              <a:t>Why binary representations?</a:t>
            </a:r>
          </a:p>
          <a:p>
            <a:pPr lvl="1"/>
            <a:r>
              <a:rPr lang="en-US" dirty="0" smtClean="0"/>
              <a:t>Binary representations maximize the ratio of the number of schemas to number of strings</a:t>
            </a:r>
          </a:p>
          <a:p>
            <a:r>
              <a:rPr lang="en-US" dirty="0" smtClean="0"/>
              <a:t>Mutation </a:t>
            </a:r>
            <a:r>
              <a:rPr lang="en-US" dirty="0" smtClean="0"/>
              <a:t>can be thought of as beam hill-climbing. Why have crossover?</a:t>
            </a:r>
          </a:p>
          <a:p>
            <a:pPr lvl="1"/>
            <a:r>
              <a:rPr lang="en-US" dirty="0" smtClean="0"/>
              <a:t>Crossover allows information exchange that can lead to better performance in some 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Schema theorem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305800" cy="4800600"/>
              </a:xfrm>
            </p:spPr>
            <p:txBody>
              <a:bodyPr/>
              <a:lstStyle/>
              <a:p>
                <a:r>
                  <a:rPr lang="en-US" dirty="0" smtClean="0"/>
                  <a:t>Schema Theorem:</a:t>
                </a:r>
              </a:p>
              <a:p>
                <a:pPr lvl="1"/>
                <a:r>
                  <a:rPr lang="en-US" dirty="0" smtClean="0"/>
                  <a:t>M(h, t+1)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/>
                  <a:t> m (h, t)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i="1">
                            <a:latin typeface="Cambria Math"/>
                          </a:rPr>
                          <m:t>𝑜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… </a:t>
                </a:r>
                <a:r>
                  <a:rPr lang="en-US" sz="1400" dirty="0" smtClean="0"/>
                  <a:t>ignoring higher order terms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schema theorem leads to the </a:t>
                </a:r>
                <a:r>
                  <a:rPr lang="en-US" b="1" dirty="0"/>
                  <a:t>building block hypothesis </a:t>
                </a:r>
                <a:r>
                  <a:rPr lang="en-US" dirty="0"/>
                  <a:t>that says:</a:t>
                </a:r>
              </a:p>
              <a:p>
                <a:pPr lvl="1"/>
                <a:r>
                  <a:rPr lang="en-US" i="1" dirty="0"/>
                  <a:t>GAs work by juxtaposing, short (in defining length), low-order, above average fitness schema or building blocks into more complete solutions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305800" cy="4800600"/>
              </a:xfrm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7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Randomized versus Random versus Deterministic search algorithms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want fast, reliable, near-optimal solutions from our algorithms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Performance</a:t>
            </a:r>
          </a:p>
          <a:p>
            <a:endParaRPr lang="en-US" dirty="0"/>
          </a:p>
          <a:p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Search once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Average over multiple runs</a:t>
            </a:r>
          </a:p>
          <a:p>
            <a:r>
              <a:rPr lang="en-US" dirty="0" smtClean="0"/>
              <a:t>Randomized hill climber, GA, SA, …</a:t>
            </a:r>
          </a:p>
          <a:p>
            <a:pPr lvl="1"/>
            <a:r>
              <a:rPr lang="en-US" dirty="0" smtClean="0"/>
              <a:t>Average over multiple runs</a:t>
            </a:r>
          </a:p>
          <a:p>
            <a:r>
              <a:rPr lang="en-US" dirty="0" smtClean="0"/>
              <a:t>We need reproducible results so understand the role of the </a:t>
            </a:r>
            <a:r>
              <a:rPr lang="en-US" dirty="0" smtClean="0">
                <a:solidFill>
                  <a:srgbClr val="00B050"/>
                </a:solidFill>
              </a:rPr>
              <a:t>random seed </a:t>
            </a:r>
            <a:r>
              <a:rPr lang="en-US" dirty="0" smtClean="0"/>
              <a:t>in a random number generator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3276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8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binary?</a:t>
            </a:r>
          </a:p>
          <a:p>
            <a:pPr lvl="1"/>
            <a:r>
              <a:rPr lang="en-US" dirty="0" smtClean="0"/>
              <a:t>Later</a:t>
            </a:r>
          </a:p>
          <a:p>
            <a:r>
              <a:rPr lang="en-US" dirty="0" smtClean="0"/>
              <a:t>Multiple parameters (x, y, z…)</a:t>
            </a:r>
          </a:p>
          <a:p>
            <a:pPr lvl="1"/>
            <a:r>
              <a:rPr lang="en-US" dirty="0" smtClean="0"/>
              <a:t>Encode x, encode y, encode z, … concatenate encodings to build chromosome </a:t>
            </a:r>
          </a:p>
          <a:p>
            <a:pPr lvl="1"/>
            <a:r>
              <a:rPr lang="en-US" dirty="0" smtClean="0"/>
              <a:t>As an example consider the </a:t>
            </a:r>
            <a:r>
              <a:rPr lang="en-US" dirty="0" smtClean="0">
                <a:hlinkClick r:id="rId2"/>
              </a:rPr>
              <a:t>DeJong Functions</a:t>
            </a:r>
            <a:endParaRPr lang="en-US" dirty="0" smtClean="0"/>
          </a:p>
          <a:p>
            <a:r>
              <a:rPr lang="en-US" dirty="0" smtClean="0"/>
              <a:t>And now for something completely different: </a:t>
            </a:r>
            <a:r>
              <a:rPr lang="en-US" dirty="0" err="1" smtClean="0">
                <a:hlinkClick r:id="rId3"/>
              </a:rPr>
              <a:t>Floorplanning</a:t>
            </a:r>
            <a:endParaRPr lang="en-US" dirty="0" smtClean="0"/>
          </a:p>
          <a:p>
            <a:r>
              <a:rPr lang="en-US" dirty="0" smtClean="0"/>
              <a:t>TSP</a:t>
            </a:r>
          </a:p>
          <a:p>
            <a:pPr lvl="1"/>
            <a:r>
              <a:rPr lang="en-US" dirty="0" smtClean="0"/>
              <a:t>Later</a:t>
            </a:r>
          </a:p>
          <a:p>
            <a:r>
              <a:rPr lang="en-US" dirty="0" smtClean="0"/>
              <a:t>JSSP/OSSP/…</a:t>
            </a:r>
          </a:p>
          <a:p>
            <a:pPr lvl="1"/>
            <a:r>
              <a:rPr lang="en-US" dirty="0" smtClean="0"/>
              <a:t>Later</a:t>
            </a:r>
          </a:p>
        </p:txBody>
      </p:sp>
    </p:spTree>
    <p:extLst>
      <p:ext uri="{BB962C8B-B14F-4D97-AF65-F5344CB8AC3E}">
        <p14:creationId xmlns:p14="http://schemas.microsoft.com/office/powerpoint/2010/main" val="17925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[-</a:t>
            </a:r>
            <a:r>
              <a:rPr lang="en-US" dirty="0" err="1" smtClean="0"/>
              <a:t>x..y</a:t>
            </a:r>
            <a:r>
              <a:rPr lang="en-US" dirty="0" smtClean="0"/>
              <a:t>] ?</a:t>
            </a:r>
          </a:p>
          <a:p>
            <a:r>
              <a:rPr lang="en-US" dirty="0" smtClean="0"/>
              <a:t>Min, max</a:t>
            </a:r>
            <a:r>
              <a:rPr lang="en-US" smtClean="0"/>
              <a:t>, precision and number of bits</a:t>
            </a:r>
          </a:p>
        </p:txBody>
      </p:sp>
    </p:spTree>
    <p:extLst>
      <p:ext uri="{BB962C8B-B14F-4D97-AF65-F5344CB8AC3E}">
        <p14:creationId xmlns:p14="http://schemas.microsoft.com/office/powerpoint/2010/main" val="256205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 Theory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fitness proportional selection?</a:t>
            </a:r>
          </a:p>
          <a:p>
            <a:pPr lvl="1"/>
            <a:r>
              <a:rPr lang="en-US" dirty="0" smtClean="0"/>
              <a:t>Fitness proportional selection optimizes the tradeoff between exploration and exploitation. Minimizes the expected loss from choosing unwisely among competing schema</a:t>
            </a:r>
          </a:p>
          <a:p>
            <a:r>
              <a:rPr lang="en-US" dirty="0" smtClean="0"/>
              <a:t>Why binary representations?</a:t>
            </a:r>
          </a:p>
          <a:p>
            <a:pPr lvl="1"/>
            <a:r>
              <a:rPr lang="en-US" dirty="0" smtClean="0"/>
              <a:t>Binary representations maximize the ratio of the number of schemas to number of strings</a:t>
            </a:r>
          </a:p>
          <a:p>
            <a:r>
              <a:rPr lang="en-US" dirty="0" smtClean="0"/>
              <a:t>Excuse me, but what is a </a:t>
            </a:r>
            <a:r>
              <a:rPr lang="en-US" b="1" dirty="0" smtClean="0"/>
              <a:t>schema</a:t>
            </a:r>
            <a:r>
              <a:rPr lang="en-US" dirty="0" smtClean="0"/>
              <a:t>?</a:t>
            </a:r>
          </a:p>
          <a:p>
            <a:r>
              <a:rPr lang="en-US" dirty="0" smtClean="0"/>
              <a:t>Mutation can be thought of as beam hill-climbing. Why have crossover?</a:t>
            </a:r>
          </a:p>
          <a:p>
            <a:pPr lvl="1"/>
            <a:r>
              <a:rPr lang="en-US" dirty="0" smtClean="0"/>
              <a:t>Crossover allows information exchange that can lead to better performance in some 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DEC59-CD92-4A2D-965D-7219A7CB864C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1066800"/>
          </a:xfrm>
        </p:spPr>
        <p:txBody>
          <a:bodyPr/>
          <a:lstStyle/>
          <a:p>
            <a:r>
              <a:rPr lang="en-US"/>
              <a:t>What does part of a string that encodes a candidate solution signify?</a:t>
            </a:r>
          </a:p>
          <a:p>
            <a:endParaRPr lang="en-US"/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990600" y="2971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219200" y="2971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1447800" y="2971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48" name="Rectangle 12"/>
          <p:cNvSpPr>
            <a:spLocks noChangeArrowheads="1"/>
          </p:cNvSpPr>
          <p:nvPr/>
        </p:nvSpPr>
        <p:spPr bwMode="auto">
          <a:xfrm>
            <a:off x="1676400" y="2971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219149" name="Rectangle 13"/>
          <p:cNvSpPr>
            <a:spLocks noChangeArrowheads="1"/>
          </p:cNvSpPr>
          <p:nvPr/>
        </p:nvSpPr>
        <p:spPr bwMode="auto">
          <a:xfrm>
            <a:off x="1905000" y="2971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219150" name="Rectangle 14"/>
          <p:cNvSpPr>
            <a:spLocks noChangeArrowheads="1"/>
          </p:cNvSpPr>
          <p:nvPr/>
        </p:nvSpPr>
        <p:spPr bwMode="auto">
          <a:xfrm>
            <a:off x="2133600" y="2971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219151" name="Rectangle 15"/>
          <p:cNvSpPr>
            <a:spLocks noChangeArrowheads="1"/>
          </p:cNvSpPr>
          <p:nvPr/>
        </p:nvSpPr>
        <p:spPr bwMode="auto">
          <a:xfrm>
            <a:off x="990600" y="3733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52" name="Rectangle 16"/>
          <p:cNvSpPr>
            <a:spLocks noChangeArrowheads="1"/>
          </p:cNvSpPr>
          <p:nvPr/>
        </p:nvSpPr>
        <p:spPr bwMode="auto">
          <a:xfrm>
            <a:off x="1219200" y="3733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53" name="Rectangle 17"/>
          <p:cNvSpPr>
            <a:spLocks noChangeArrowheads="1"/>
          </p:cNvSpPr>
          <p:nvPr/>
        </p:nvSpPr>
        <p:spPr bwMode="auto">
          <a:xfrm>
            <a:off x="1447800" y="3733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54" name="Rectangle 18"/>
          <p:cNvSpPr>
            <a:spLocks noChangeArrowheads="1"/>
          </p:cNvSpPr>
          <p:nvPr/>
        </p:nvSpPr>
        <p:spPr bwMode="auto">
          <a:xfrm>
            <a:off x="1676400" y="3733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5" name="Rectangle 19"/>
          <p:cNvSpPr>
            <a:spLocks noChangeArrowheads="1"/>
          </p:cNvSpPr>
          <p:nvPr/>
        </p:nvSpPr>
        <p:spPr bwMode="auto">
          <a:xfrm>
            <a:off x="1905000" y="3733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6" name="Rectangle 20"/>
          <p:cNvSpPr>
            <a:spLocks noChangeArrowheads="1"/>
          </p:cNvSpPr>
          <p:nvPr/>
        </p:nvSpPr>
        <p:spPr bwMode="auto">
          <a:xfrm>
            <a:off x="2133600" y="37338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7" name="Text Box 21"/>
          <p:cNvSpPr txBox="1">
            <a:spLocks noChangeArrowheads="1"/>
          </p:cNvSpPr>
          <p:nvPr/>
        </p:nvSpPr>
        <p:spPr bwMode="auto">
          <a:xfrm>
            <a:off x="2590800" y="2971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point in the search space</a:t>
            </a:r>
          </a:p>
        </p:txBody>
      </p:sp>
      <p:sp>
        <p:nvSpPr>
          <p:cNvPr id="219158" name="Text Box 22"/>
          <p:cNvSpPr txBox="1">
            <a:spLocks noChangeArrowheads="1"/>
          </p:cNvSpPr>
          <p:nvPr/>
        </p:nvSpPr>
        <p:spPr bwMode="auto">
          <a:xfrm>
            <a:off x="2667000" y="3733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area of the search space</a:t>
            </a:r>
          </a:p>
        </p:txBody>
      </p:sp>
      <p:sp>
        <p:nvSpPr>
          <p:cNvPr id="219159" name="Rectangle 23"/>
          <p:cNvSpPr>
            <a:spLocks noChangeArrowheads="1"/>
          </p:cNvSpPr>
          <p:nvPr/>
        </p:nvSpPr>
        <p:spPr bwMode="auto">
          <a:xfrm>
            <a:off x="1066800" y="49530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60" name="Rectangle 24"/>
          <p:cNvSpPr>
            <a:spLocks noChangeArrowheads="1"/>
          </p:cNvSpPr>
          <p:nvPr/>
        </p:nvSpPr>
        <p:spPr bwMode="auto">
          <a:xfrm>
            <a:off x="1295400" y="49530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61" name="Rectangle 25"/>
          <p:cNvSpPr>
            <a:spLocks noChangeArrowheads="1"/>
          </p:cNvSpPr>
          <p:nvPr/>
        </p:nvSpPr>
        <p:spPr bwMode="auto">
          <a:xfrm>
            <a:off x="1524000" y="49530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62" name="Rectangle 26"/>
          <p:cNvSpPr>
            <a:spLocks noChangeArrowheads="1"/>
          </p:cNvSpPr>
          <p:nvPr/>
        </p:nvSpPr>
        <p:spPr bwMode="auto">
          <a:xfrm>
            <a:off x="1752600" y="49530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219163" name="Rectangle 27"/>
          <p:cNvSpPr>
            <a:spLocks noChangeArrowheads="1"/>
          </p:cNvSpPr>
          <p:nvPr/>
        </p:nvSpPr>
        <p:spPr bwMode="auto">
          <a:xfrm>
            <a:off x="1981200" y="49530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64" name="Rectangle 28"/>
          <p:cNvSpPr>
            <a:spLocks noChangeArrowheads="1"/>
          </p:cNvSpPr>
          <p:nvPr/>
        </p:nvSpPr>
        <p:spPr bwMode="auto">
          <a:xfrm>
            <a:off x="2209800" y="49530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65" name="Text Box 29"/>
          <p:cNvSpPr txBox="1">
            <a:spLocks noChangeArrowheads="1"/>
          </p:cNvSpPr>
          <p:nvPr/>
        </p:nvSpPr>
        <p:spPr bwMode="auto">
          <a:xfrm>
            <a:off x="2895600" y="4953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different kind of area</a:t>
            </a:r>
          </a:p>
        </p:txBody>
      </p:sp>
      <p:sp>
        <p:nvSpPr>
          <p:cNvPr id="219166" name="Rectangle 30"/>
          <p:cNvSpPr>
            <a:spLocks noChangeArrowheads="1"/>
          </p:cNvSpPr>
          <p:nvPr/>
        </p:nvSpPr>
        <p:spPr bwMode="auto">
          <a:xfrm>
            <a:off x="1981200" y="57912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67" name="Rectangle 31"/>
          <p:cNvSpPr>
            <a:spLocks noChangeArrowheads="1"/>
          </p:cNvSpPr>
          <p:nvPr/>
        </p:nvSpPr>
        <p:spPr bwMode="auto">
          <a:xfrm>
            <a:off x="2209800" y="57912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219168" name="Rectangle 32"/>
          <p:cNvSpPr>
            <a:spLocks noChangeArrowheads="1"/>
          </p:cNvSpPr>
          <p:nvPr/>
        </p:nvSpPr>
        <p:spPr bwMode="auto">
          <a:xfrm>
            <a:off x="2438400" y="57912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219169" name="Rectangle 33"/>
          <p:cNvSpPr>
            <a:spLocks noChangeArrowheads="1"/>
          </p:cNvSpPr>
          <p:nvPr/>
        </p:nvSpPr>
        <p:spPr bwMode="auto">
          <a:xfrm>
            <a:off x="2667000" y="57912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219170" name="Rectangle 34"/>
          <p:cNvSpPr>
            <a:spLocks noChangeArrowheads="1"/>
          </p:cNvSpPr>
          <p:nvPr/>
        </p:nvSpPr>
        <p:spPr bwMode="auto">
          <a:xfrm>
            <a:off x="2895600" y="57912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219171" name="Rectangle 35"/>
          <p:cNvSpPr>
            <a:spLocks noChangeArrowheads="1"/>
          </p:cNvSpPr>
          <p:nvPr/>
        </p:nvSpPr>
        <p:spPr bwMode="auto">
          <a:xfrm>
            <a:off x="3124200" y="5791200"/>
            <a:ext cx="2286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219172" name="Text Box 36"/>
          <p:cNvSpPr txBox="1">
            <a:spLocks noChangeArrowheads="1"/>
          </p:cNvSpPr>
          <p:nvPr/>
        </p:nvSpPr>
        <p:spPr bwMode="auto">
          <a:xfrm>
            <a:off x="3429000" y="58674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A schema denotes a portion of the search space</a:t>
            </a:r>
          </a:p>
        </p:txBody>
      </p:sp>
      <p:sp>
        <p:nvSpPr>
          <p:cNvPr id="219173" name="Text Box 37"/>
          <p:cNvSpPr txBox="1">
            <a:spLocks noChangeArrowheads="1"/>
          </p:cNvSpPr>
          <p:nvPr/>
        </p:nvSpPr>
        <p:spPr bwMode="auto">
          <a:xfrm>
            <a:off x="609600" y="4419600"/>
            <a:ext cx="7315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Different </a:t>
            </a:r>
            <a:r>
              <a:rPr lang="en-US" sz="1600" dirty="0" smtClean="0">
                <a:solidFill>
                  <a:srgbClr val="FF0000"/>
                </a:solidFill>
              </a:rPr>
              <a:t>kinds </a:t>
            </a:r>
            <a:r>
              <a:rPr lang="en-US" sz="1600" dirty="0">
                <a:solidFill>
                  <a:srgbClr val="FF0000"/>
                </a:solidFill>
              </a:rPr>
              <a:t>of crossover lead to different kinds of areas that need to be described</a:t>
            </a:r>
          </a:p>
        </p:txBody>
      </p:sp>
    </p:spTree>
    <p:extLst>
      <p:ext uri="{BB962C8B-B14F-4D97-AF65-F5344CB8AC3E}">
        <p14:creationId xmlns:p14="http://schemas.microsoft.com/office/powerpoint/2010/main" val="70437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7C407-68A6-4738-AEFF-54DCE54E1099}" type="slidenum">
              <a:rPr lang="en-US"/>
              <a:pPr/>
              <a:t>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notation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Schema H = 01*0* denotes the set of strings:</a:t>
            </a:r>
          </a:p>
          <a:p>
            <a:pPr lvl="1"/>
            <a:r>
              <a:rPr lang="en-US"/>
              <a:t>01000</a:t>
            </a:r>
          </a:p>
          <a:p>
            <a:pPr lvl="1"/>
            <a:r>
              <a:rPr lang="en-US"/>
              <a:t>01001</a:t>
            </a:r>
          </a:p>
          <a:p>
            <a:pPr lvl="1"/>
            <a:r>
              <a:rPr lang="en-US"/>
              <a:t>01100</a:t>
            </a:r>
          </a:p>
          <a:p>
            <a:pPr lvl="1"/>
            <a:r>
              <a:rPr lang="en-US"/>
              <a:t>01101</a:t>
            </a:r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DE3E-6389-4213-8F3D-214592ACBABD}" type="slidenum">
              <a:rPr lang="en-US"/>
              <a:pPr/>
              <a:t>9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properties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Order of a schema H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O(H)</a:t>
            </a:r>
          </a:p>
          <a:p>
            <a:pPr lvl="1">
              <a:lnSpc>
                <a:spcPct val="90000"/>
              </a:lnSpc>
            </a:pPr>
            <a:r>
              <a:rPr lang="en-US"/>
              <a:t>Number of fixed positions</a:t>
            </a:r>
          </a:p>
          <a:p>
            <a:pPr lvl="1">
              <a:lnSpc>
                <a:spcPct val="90000"/>
              </a:lnSpc>
            </a:pPr>
            <a:r>
              <a:rPr lang="en-US"/>
              <a:t>O(10**0) = 3</a:t>
            </a:r>
          </a:p>
          <a:p>
            <a:pPr>
              <a:lnSpc>
                <a:spcPct val="90000"/>
              </a:lnSpc>
            </a:pPr>
            <a:r>
              <a:rPr lang="en-US"/>
              <a:t>Defining length of a schema</a:t>
            </a:r>
          </a:p>
          <a:p>
            <a:pPr lvl="1">
              <a:lnSpc>
                <a:spcPct val="90000"/>
              </a:lnSpc>
            </a:pPr>
            <a:r>
              <a:rPr lang="en-US"/>
              <a:t>Distance between first and last fixed position</a:t>
            </a:r>
          </a:p>
          <a:p>
            <a:pPr lvl="1">
              <a:lnSpc>
                <a:spcPct val="90000"/>
              </a:lnSpc>
            </a:pPr>
            <a:r>
              <a:rPr lang="en-US"/>
              <a:t>d(10**0) = 4</a:t>
            </a:r>
          </a:p>
          <a:p>
            <a:pPr lvl="1">
              <a:lnSpc>
                <a:spcPct val="90000"/>
              </a:lnSpc>
            </a:pPr>
            <a:r>
              <a:rPr lang="en-US"/>
              <a:t>d(*1*00) = 3</a:t>
            </a:r>
          </a:p>
        </p:txBody>
      </p:sp>
    </p:spTree>
    <p:extLst>
      <p:ext uri="{BB962C8B-B14F-4D97-AF65-F5344CB8AC3E}">
        <p14:creationId xmlns:p14="http://schemas.microsoft.com/office/powerpoint/2010/main" val="3399014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1458</TotalTime>
  <Words>1596</Words>
  <Application>Microsoft Office PowerPoint</Application>
  <PresentationFormat>On-screen Show (4:3)</PresentationFormat>
  <Paragraphs>434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Evolutionary Computation</vt:lpstr>
      <vt:lpstr>Announcements</vt:lpstr>
      <vt:lpstr>Randomized versus Random versus Deterministic search algorithms</vt:lpstr>
      <vt:lpstr>Representations</vt:lpstr>
      <vt:lpstr>Representations</vt:lpstr>
      <vt:lpstr>GA Theory</vt:lpstr>
      <vt:lpstr>Schemas</vt:lpstr>
      <vt:lpstr>Schema notation</vt:lpstr>
      <vt:lpstr>Schema properties</vt:lpstr>
      <vt:lpstr>What does GA do to schemas?</vt:lpstr>
      <vt:lpstr>The Schema theorem </vt:lpstr>
      <vt:lpstr>Schema processing</vt:lpstr>
      <vt:lpstr>Schema processing…</vt:lpstr>
      <vt:lpstr>Schemas, schemata</vt:lpstr>
      <vt:lpstr>Why base 2?</vt:lpstr>
      <vt:lpstr>Questions</vt:lpstr>
      <vt:lpstr>Representations</vt:lpstr>
      <vt:lpstr>For each parameter in chrom</vt:lpstr>
      <vt:lpstr>Designing a parity checker</vt:lpstr>
      <vt:lpstr>What is a genotype?</vt:lpstr>
      <vt:lpstr>Genotype to Phenotype mapping</vt:lpstr>
      <vt:lpstr>Genotype to Phenotype mapping</vt:lpstr>
      <vt:lpstr>Evaluating the phenotype</vt:lpstr>
      <vt:lpstr>Circuits</vt:lpstr>
      <vt:lpstr>Predicting subsurface structure</vt:lpstr>
      <vt:lpstr>Designing a truss</vt:lpstr>
      <vt:lpstr>Traveling Salesperson Problem </vt:lpstr>
      <vt:lpstr>GA Theory</vt:lpstr>
      <vt:lpstr>The Schema theorem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458</cp:revision>
  <dcterms:created xsi:type="dcterms:W3CDTF">2006-08-16T00:00:00Z</dcterms:created>
  <dcterms:modified xsi:type="dcterms:W3CDTF">2016-09-26T21:19:42Z</dcterms:modified>
</cp:coreProperties>
</file>