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447" r:id="rId3"/>
    <p:sldId id="428" r:id="rId4"/>
    <p:sldId id="424" r:id="rId5"/>
    <p:sldId id="430" r:id="rId6"/>
    <p:sldId id="436" r:id="rId7"/>
    <p:sldId id="438" r:id="rId8"/>
    <p:sldId id="439" r:id="rId9"/>
    <p:sldId id="440" r:id="rId10"/>
    <p:sldId id="441" r:id="rId11"/>
    <p:sldId id="442" r:id="rId12"/>
    <p:sldId id="443" r:id="rId13"/>
    <p:sldId id="444" r:id="rId14"/>
    <p:sldId id="445" r:id="rId15"/>
    <p:sldId id="446" r:id="rId16"/>
    <p:sldId id="432" r:id="rId17"/>
    <p:sldId id="433" r:id="rId18"/>
    <p:sldId id="434" r:id="rId19"/>
    <p:sldId id="414" r:id="rId20"/>
    <p:sldId id="415" r:id="rId21"/>
    <p:sldId id="417" r:id="rId22"/>
    <p:sldId id="416" r:id="rId23"/>
    <p:sldId id="418" r:id="rId24"/>
    <p:sldId id="419" r:id="rId25"/>
    <p:sldId id="421" r:id="rId26"/>
    <p:sldId id="422" r:id="rId27"/>
    <p:sldId id="420" r:id="rId28"/>
    <p:sldId id="406" r:id="rId29"/>
    <p:sldId id="413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97" autoAdjust="0"/>
    <p:restoredTop sz="94660"/>
  </p:normalViewPr>
  <p:slideViewPr>
    <p:cSldViewPr>
      <p:cViewPr>
        <p:scale>
          <a:sx n="165" d="100"/>
          <a:sy n="165" d="100"/>
        </p:scale>
        <p:origin x="-11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62912"/>
            <a:ext cx="7804921" cy="110900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89963" y="1676258"/>
            <a:ext cx="3825941" cy="413009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68942" y="1676258"/>
            <a:ext cx="3825941" cy="198856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68942" y="3817790"/>
            <a:ext cx="3825941" cy="198856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261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86106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066800" cy="457200"/>
          </a:xfrm>
        </p:spPr>
        <p:txBody>
          <a:bodyPr/>
          <a:lstStyle>
            <a:lvl1pPr>
              <a:defRPr/>
            </a:lvl1pPr>
          </a:lstStyle>
          <a:p>
            <a:fld id="{10376E57-151A-4B35-BAF8-FA80A4B709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87556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86106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066800" cy="457200"/>
          </a:xfrm>
        </p:spPr>
        <p:txBody>
          <a:bodyPr/>
          <a:lstStyle>
            <a:lvl1pPr>
              <a:defRPr/>
            </a:lvl1pPr>
          </a:lstStyle>
          <a:p>
            <a:fld id="{F889E3EA-058C-4233-9440-8551E2AAAC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8251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86106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066800" cy="457200"/>
          </a:xfrm>
        </p:spPr>
        <p:txBody>
          <a:bodyPr/>
          <a:lstStyle>
            <a:lvl1pPr>
              <a:defRPr/>
            </a:lvl1pPr>
          </a:lstStyle>
          <a:p>
            <a:fld id="{3B94EAEC-8DF9-472C-96C0-31C36B3E4C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278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9/26/2016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10" r:id="rId13"/>
    <p:sldLayoutId id="2147483711" r:id="rId14"/>
    <p:sldLayoutId id="2147483712" r:id="rId15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e.unr.edu/~sushil" TargetMode="External"/><Relationship Id="rId2" Type="http://schemas.openxmlformats.org/officeDocument/2006/relationships/hyperlink" Target="mailto:sushil@cse.unr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e.unr.edu/~sushil/class/gas/papers/paperList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e.unr.edu/~sushil/class/gas/assignments/as5/" TargetMode="External"/><Relationship Id="rId2" Type="http://schemas.openxmlformats.org/officeDocument/2006/relationships/hyperlink" Target="http://www2.denizyuret.com/pub/aitr1569/node19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Evolutionary Computation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7696200" cy="1066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Instructor: Sushil Louis, </a:t>
            </a:r>
            <a:r>
              <a:rPr lang="en-US" dirty="0" smtClean="0">
                <a:hlinkClick r:id="rId2"/>
              </a:rPr>
              <a:t>sushil@cse.unr.edu</a:t>
            </a:r>
            <a:r>
              <a:rPr lang="en-US" dirty="0" smtClean="0"/>
              <a:t>, </a:t>
            </a:r>
            <a:r>
              <a:rPr lang="en-US" dirty="0" smtClean="0">
                <a:hlinkClick r:id="rId3"/>
              </a:rPr>
              <a:t>http://www.cse.unr.edu/~sushil</a:t>
            </a:r>
            <a:endParaRPr lang="en-US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7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C8F92C-0AB5-42AB-8E2A-0D87BCA93694}" type="slidenum">
              <a:rPr lang="en-US"/>
              <a:pPr/>
              <a:t>10</a:t>
            </a:fld>
            <a:endParaRPr lang="en-US"/>
          </a:p>
        </p:txBody>
      </p:sp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GA do to </a:t>
            </a:r>
            <a:r>
              <a:rPr lang="en-US" dirty="0" smtClean="0"/>
              <a:t>schemas?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2211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152400" y="1600200"/>
                <a:ext cx="8839200" cy="480060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What does selection do to schemas?</a:t>
                </a:r>
              </a:p>
              <a:p>
                <a:pPr lvl="1"/>
                <a:r>
                  <a:rPr lang="en-US" dirty="0" smtClean="0"/>
                  <a:t>If m (h, t) is the number of schemas h at time t then</a:t>
                </a:r>
              </a:p>
              <a:p>
                <a:pPr lvl="1"/>
                <a:r>
                  <a:rPr lang="en-US" dirty="0" smtClean="0"/>
                  <a:t>m(h, t+1)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num>
                      <m:den>
                        <m:acc>
                          <m:accPr>
                            <m:chr m:val="̅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𝑓</m:t>
                            </m:r>
                          </m:e>
                        </m:acc>
                      </m:den>
                    </m:f>
                  </m:oMath>
                </a14:m>
                <a:r>
                  <a:rPr lang="en-US" dirty="0" smtClean="0"/>
                  <a:t> m (h, t)   </a:t>
                </a:r>
                <a:r>
                  <a:rPr lang="en-US" dirty="0" smtClean="0">
                    <a:sym typeface="Wingdings" pitchFamily="2" charset="2"/>
                  </a:rPr>
                  <a:t> above average schemas increase </a:t>
                </a:r>
                <a:r>
                  <a:rPr lang="en-US" dirty="0" err="1" smtClean="0">
                    <a:sym typeface="Wingdings" pitchFamily="2" charset="2"/>
                  </a:rPr>
                  <a:t>exponentionally</a:t>
                </a:r>
                <a:r>
                  <a:rPr lang="en-US" dirty="0" smtClean="0">
                    <a:sym typeface="Wingdings" pitchFamily="2" charset="2"/>
                  </a:rPr>
                  <a:t>!</a:t>
                </a:r>
                <a:endParaRPr lang="en-US" dirty="0" smtClean="0"/>
              </a:p>
              <a:p>
                <a:r>
                  <a:rPr lang="en-US" dirty="0" smtClean="0"/>
                  <a:t>What does crossover do to schemas?</a:t>
                </a:r>
              </a:p>
              <a:p>
                <a:pPr lvl="1"/>
                <a:r>
                  <a:rPr lang="en-US" dirty="0" smtClean="0"/>
                  <a:t>Probability that schema gets disrupted</a:t>
                </a:r>
              </a:p>
              <a:p>
                <a:pPr lvl="1"/>
                <a:r>
                  <a:rPr lang="en-US" dirty="0" smtClean="0"/>
                  <a:t>Probability of disruption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h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𝑙</m:t>
                        </m:r>
                        <m:r>
                          <a:rPr lang="en-US" b="0" i="1" smtClean="0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dirty="0" smtClean="0"/>
                  <a:t>   </a:t>
                </a:r>
              </a:p>
              <a:p>
                <a:pPr lvl="2"/>
                <a:r>
                  <a:rPr lang="en-US" dirty="0" smtClean="0"/>
                  <a:t>This is a conservative probability of disruption. Consider what happens when you crossover identical strings</a:t>
                </a:r>
              </a:p>
              <a:p>
                <a:r>
                  <a:rPr lang="en-US" dirty="0" smtClean="0"/>
                  <a:t>What does mutation do to schemas?</a:t>
                </a:r>
              </a:p>
              <a:p>
                <a:pPr lvl="1"/>
                <a:r>
                  <a:rPr lang="en-US" dirty="0" smtClean="0"/>
                  <a:t>Probability that mutation does not destroy a schema</a:t>
                </a:r>
              </a:p>
              <a:p>
                <a:pPr lvl="1"/>
                <a:r>
                  <a:rPr lang="en-US" dirty="0" smtClean="0"/>
                  <a:t>Probability of conservation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(1 −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𝑚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𝑜</m:t>
                        </m:r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h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dirty="0" smtClean="0"/>
                  <a:t> = (1 -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𝑜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h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dirty="0" smtClean="0"/>
                  <a:t> -  </a:t>
                </a:r>
                <a:r>
                  <a:rPr lang="en-US" sz="1300" dirty="0" smtClean="0"/>
                  <a:t>(higher order terms</a:t>
                </a:r>
                <a:r>
                  <a:rPr lang="en-US" sz="1500" dirty="0" smtClean="0"/>
                  <a:t>)</a:t>
                </a:r>
                <a:r>
                  <a:rPr lang="en-US" dirty="0" smtClean="0"/>
                  <a:t>)</a:t>
                </a:r>
              </a:p>
            </p:txBody>
          </p:sp>
        </mc:Choice>
        <mc:Fallback xmlns="">
          <p:sp>
            <p:nvSpPr>
              <p:cNvPr id="22221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52400" y="1600200"/>
                <a:ext cx="8839200" cy="4800600"/>
              </a:xfrm>
              <a:blipFill rotWithShape="1">
                <a:blip r:embed="rId2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517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Schema theorem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6200" y="1600200"/>
                <a:ext cx="8305800" cy="4800600"/>
              </a:xfrm>
            </p:spPr>
            <p:txBody>
              <a:bodyPr/>
              <a:lstStyle/>
              <a:p>
                <a:r>
                  <a:rPr lang="en-US" dirty="0" smtClean="0"/>
                  <a:t>Schema Theorem:</a:t>
                </a:r>
              </a:p>
              <a:p>
                <a:pPr lvl="1"/>
                <a:r>
                  <a:rPr lang="en-US" dirty="0" smtClean="0"/>
                  <a:t>M(h, t+1)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≥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num>
                      <m:den>
                        <m:acc>
                          <m:accPr>
                            <m:chr m:val="̅"/>
                            <m:ctrlPr>
                              <a:rPr lang="en-US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𝑓</m:t>
                            </m:r>
                          </m:e>
                        </m:acc>
                      </m:den>
                    </m:f>
                  </m:oMath>
                </a14:m>
                <a:r>
                  <a:rPr lang="en-US" dirty="0"/>
                  <a:t> m (h, t)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1 −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𝑐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𝜕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h</m:t>
                                </m:r>
                              </m:e>
                            </m:d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𝑙</m:t>
                            </m:r>
                            <m:r>
                              <a:rPr lang="en-US" i="1">
                                <a:latin typeface="Cambria Math"/>
                              </a:rPr>
                              <m:t>−1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 −</m:t>
                        </m:r>
                        <m:r>
                          <a:rPr lang="en-US" i="1">
                            <a:latin typeface="Cambria Math"/>
                          </a:rPr>
                          <m:t>𝑜</m:t>
                        </m:r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h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𝑚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 smtClean="0"/>
                  <a:t> … </a:t>
                </a:r>
                <a:r>
                  <a:rPr lang="en-US" sz="1400" dirty="0" smtClean="0"/>
                  <a:t>ignoring higher order terms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pPr marL="114300" indent="0">
                  <a:buNone/>
                </a:pPr>
                <a:endParaRPr lang="en-US" dirty="0"/>
              </a:p>
              <a:p>
                <a:r>
                  <a:rPr lang="en-US" dirty="0" smtClean="0"/>
                  <a:t>The </a:t>
                </a:r>
                <a:r>
                  <a:rPr lang="en-US" dirty="0"/>
                  <a:t>schema theorem leads to the </a:t>
                </a:r>
                <a:r>
                  <a:rPr lang="en-US" b="1" dirty="0"/>
                  <a:t>building block hypothesis </a:t>
                </a:r>
                <a:r>
                  <a:rPr lang="en-US" dirty="0"/>
                  <a:t>that says:</a:t>
                </a:r>
              </a:p>
              <a:p>
                <a:pPr lvl="1"/>
                <a:r>
                  <a:rPr lang="en-US" i="1" dirty="0"/>
                  <a:t>GAs work by juxtaposing, short (in defining length), low-order, above average fitness schema or building blocks into more complete solutions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" y="1600200"/>
                <a:ext cx="8305800" cy="4800600"/>
              </a:xfrm>
              <a:blipFill rotWithShape="1">
                <a:blip r:embed="rId2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7464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641A23-4B54-4453-BAF1-FBE6A8ED422A}" type="slidenum">
              <a:rPr lang="en-US"/>
              <a:pPr/>
              <a:t>12</a:t>
            </a:fld>
            <a:endParaRPr lang="en-US"/>
          </a:p>
        </p:txBody>
      </p:sp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10600" cy="838200"/>
          </a:xfrm>
        </p:spPr>
        <p:txBody>
          <a:bodyPr/>
          <a:lstStyle/>
          <a:p>
            <a:r>
              <a:rPr lang="en-US" dirty="0" smtClean="0"/>
              <a:t>Schema processing</a:t>
            </a:r>
            <a:endParaRPr lang="en-US" dirty="0"/>
          </a:p>
        </p:txBody>
      </p:sp>
      <p:graphicFrame>
        <p:nvGraphicFramePr>
          <p:cNvPr id="218195" name="Group 8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6640239"/>
              </p:ext>
            </p:extLst>
          </p:nvPr>
        </p:nvGraphicFramePr>
        <p:xfrm>
          <a:off x="228600" y="1066800"/>
          <a:ext cx="6857999" cy="5486400"/>
        </p:xfrm>
        <a:graphic>
          <a:graphicData uri="http://schemas.openxmlformats.org/drawingml/2006/table">
            <a:tbl>
              <a:tblPr/>
              <a:tblGrid>
                <a:gridCol w="1035170"/>
                <a:gridCol w="924644"/>
                <a:gridCol w="979907"/>
                <a:gridCol w="978559"/>
                <a:gridCol w="979906"/>
                <a:gridCol w="979907"/>
                <a:gridCol w="979906"/>
              </a:tblGrid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01101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0.14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0.58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11000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576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0.49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1.97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01000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0.06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0.22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10011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361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0.31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1.23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Sum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1170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4.00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4.00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Avg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Max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576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.49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1.97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Fitness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1****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469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3.2</a:t>
                      </a:r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*10**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320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2.18</a:t>
                      </a:r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1***0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576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1.97</a:t>
                      </a:r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8196" name="Text Box 84"/>
          <p:cNvSpPr txBox="1">
            <a:spLocks noChangeArrowheads="1"/>
          </p:cNvSpPr>
          <p:nvPr/>
        </p:nvSpPr>
        <p:spPr bwMode="auto">
          <a:xfrm>
            <a:off x="152400" y="685800"/>
            <a:ext cx="83058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dirty="0"/>
              <a:t> String         </a:t>
            </a:r>
            <a:r>
              <a:rPr lang="en-US" dirty="0" smtClean="0"/>
              <a:t>decoded    </a:t>
            </a:r>
            <a:r>
              <a:rPr lang="en-US" dirty="0"/>
              <a:t>f(x^2)   </a:t>
            </a:r>
            <a:r>
              <a:rPr lang="en-US" dirty="0" smtClean="0"/>
              <a:t>    </a:t>
            </a:r>
            <a:r>
              <a:rPr lang="en-US" dirty="0"/>
              <a:t>fi/Sum(fi) </a:t>
            </a:r>
            <a:r>
              <a:rPr lang="en-US" dirty="0" smtClean="0"/>
              <a:t> </a:t>
            </a:r>
            <a:r>
              <a:rPr lang="en-US" dirty="0"/>
              <a:t>Expected  </a:t>
            </a:r>
            <a:r>
              <a:rPr lang="en-US" dirty="0" smtClean="0"/>
              <a:t> </a:t>
            </a:r>
            <a:r>
              <a:rPr lang="en-US" dirty="0"/>
              <a:t>Actual</a:t>
            </a:r>
          </a:p>
        </p:txBody>
      </p:sp>
    </p:spTree>
    <p:extLst>
      <p:ext uri="{BB962C8B-B14F-4D97-AF65-F5344CB8AC3E}">
        <p14:creationId xmlns:p14="http://schemas.microsoft.com/office/powerpoint/2010/main" val="1523698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AD3312-8507-408C-A1A0-E4F80EF11BD0}" type="slidenum">
              <a:rPr lang="en-US"/>
              <a:pPr/>
              <a:t>13</a:t>
            </a:fld>
            <a:endParaRPr lang="en-US"/>
          </a:p>
        </p:txBody>
      </p:sp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Schema processing…</a:t>
            </a:r>
            <a:endParaRPr lang="en-US" dirty="0"/>
          </a:p>
        </p:txBody>
      </p:sp>
      <p:graphicFrame>
        <p:nvGraphicFramePr>
          <p:cNvPr id="220163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3853614"/>
              </p:ext>
            </p:extLst>
          </p:nvPr>
        </p:nvGraphicFramePr>
        <p:xfrm>
          <a:off x="381000" y="1600200"/>
          <a:ext cx="8077202" cy="4578350"/>
        </p:xfrm>
        <a:graphic>
          <a:graphicData uri="http://schemas.openxmlformats.org/drawingml/2006/table">
            <a:tbl>
              <a:tblPr/>
              <a:tblGrid>
                <a:gridCol w="1219200"/>
                <a:gridCol w="1089025"/>
                <a:gridCol w="1154114"/>
                <a:gridCol w="1152525"/>
                <a:gridCol w="1154112"/>
                <a:gridCol w="1154114"/>
                <a:gridCol w="1154112"/>
              </a:tblGrid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0110|1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01100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1100|0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11001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625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11|000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11011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729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10|011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Sum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1754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Avg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439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Max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729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count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Actual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Represented by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after all ops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Actual after all ops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1****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*10**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2.18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1.64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1***0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1.97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0237" name="Text Box 77"/>
          <p:cNvSpPr txBox="1">
            <a:spLocks noChangeArrowheads="1"/>
          </p:cNvSpPr>
          <p:nvPr/>
        </p:nvSpPr>
        <p:spPr bwMode="auto">
          <a:xfrm>
            <a:off x="228600" y="1143000"/>
            <a:ext cx="830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    String                    mate                offspring              decoded          f(x^2)</a:t>
            </a:r>
          </a:p>
        </p:txBody>
      </p:sp>
    </p:spTree>
    <p:extLst>
      <p:ext uri="{BB962C8B-B14F-4D97-AF65-F5344CB8AC3E}">
        <p14:creationId xmlns:p14="http://schemas.microsoft.com/office/powerpoint/2010/main" val="90283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Schemas, schemata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strings in 1**0?</a:t>
            </a:r>
          </a:p>
          <a:p>
            <a:r>
              <a:rPr lang="en-US" dirty="0" smtClean="0"/>
              <a:t>How many schemas in 1000?</a:t>
            </a:r>
          </a:p>
          <a:p>
            <a:endParaRPr lang="en-US" dirty="0"/>
          </a:p>
          <a:p>
            <a:r>
              <a:rPr lang="en-US" dirty="0" smtClean="0"/>
              <a:t>Consider base 3</a:t>
            </a:r>
          </a:p>
          <a:p>
            <a:r>
              <a:rPr lang="en-US" dirty="0" smtClean="0"/>
              <a:t>How many string in 12*0?</a:t>
            </a:r>
          </a:p>
          <a:p>
            <a:r>
              <a:rPr lang="en-US" dirty="0" smtClean="0"/>
              <a:t>How many schemas in 1230?</a:t>
            </a:r>
          </a:p>
          <a:p>
            <a:endParaRPr lang="en-US" dirty="0"/>
          </a:p>
          <a:p>
            <a:r>
              <a:rPr lang="en-US" dirty="0" smtClean="0"/>
              <a:t>Base 4 (All life on earth?)</a:t>
            </a:r>
          </a:p>
        </p:txBody>
      </p:sp>
    </p:spTree>
    <p:extLst>
      <p:ext uri="{BB962C8B-B14F-4D97-AF65-F5344CB8AC3E}">
        <p14:creationId xmlns:p14="http://schemas.microsoft.com/office/powerpoint/2010/main" val="93397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43023" y="2438400"/>
            <a:ext cx="1981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base 2?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Which cardinality alphabet maximizes number of schema?</a:t>
            </a:r>
          </a:p>
          <a:p>
            <a:r>
              <a:rPr lang="en-US" dirty="0"/>
              <a:t> </a:t>
            </a:r>
            <a:r>
              <a:rPr lang="en-US" dirty="0" smtClean="0"/>
              <a:t>base 2 = 3^l/2^l, base 3 = 4^l/3^l, …</a:t>
            </a:r>
          </a:p>
        </p:txBody>
      </p:sp>
    </p:spTree>
    <p:extLst>
      <p:ext uri="{BB962C8B-B14F-4D97-AF65-F5344CB8AC3E}">
        <p14:creationId xmlns:p14="http://schemas.microsoft.com/office/powerpoint/2010/main" val="1549443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Parameter values:</a:t>
            </a:r>
          </a:p>
          <a:p>
            <a:pPr lvl="1"/>
            <a:r>
              <a:rPr lang="en-US" dirty="0" smtClean="0"/>
              <a:t>Populations size? As large as possible (for x^2 start with 50)</a:t>
            </a:r>
          </a:p>
          <a:p>
            <a:pPr lvl="1"/>
            <a:r>
              <a:rPr lang="en-US" dirty="0" smtClean="0"/>
              <a:t>Number of generations? Depends on selection strategy and problem (for x^2 pop of 50 try 100)</a:t>
            </a:r>
          </a:p>
          <a:p>
            <a:pPr lvl="1"/>
            <a:r>
              <a:rPr lang="en-US" dirty="0" smtClean="0"/>
              <a:t>Debug hint: Try </a:t>
            </a:r>
            <a:r>
              <a:rPr lang="en-US" dirty="0" err="1" smtClean="0"/>
              <a:t>popsize</a:t>
            </a:r>
            <a:r>
              <a:rPr lang="en-US" dirty="0" smtClean="0"/>
              <a:t> of 2 run for 1 generation</a:t>
            </a:r>
          </a:p>
          <a:p>
            <a:r>
              <a:rPr lang="en-US" dirty="0" smtClean="0"/>
              <a:t>Crossover probability (</a:t>
            </a:r>
            <a:r>
              <a:rPr lang="en-US" dirty="0" err="1" smtClean="0"/>
              <a:t>pcross</a:t>
            </a:r>
            <a:r>
              <a:rPr lang="en-US" dirty="0" smtClean="0"/>
              <a:t>): </a:t>
            </a:r>
          </a:p>
          <a:p>
            <a:pPr lvl="1"/>
            <a:r>
              <a:rPr lang="en-US" dirty="0" smtClean="0"/>
              <a:t>Depends on selection strategy and problem (try 0.667)</a:t>
            </a:r>
          </a:p>
          <a:p>
            <a:pPr lvl="1"/>
            <a:r>
              <a:rPr lang="en-US" dirty="0" smtClean="0"/>
              <a:t>What do you expect the GA “does” when </a:t>
            </a:r>
            <a:r>
              <a:rPr lang="en-US" dirty="0" err="1" smtClean="0"/>
              <a:t>pcross</a:t>
            </a:r>
            <a:r>
              <a:rPr lang="en-US" dirty="0" smtClean="0"/>
              <a:t> and </a:t>
            </a:r>
            <a:r>
              <a:rPr lang="en-US" dirty="0" err="1" smtClean="0"/>
              <a:t>pmut</a:t>
            </a:r>
            <a:r>
              <a:rPr lang="en-US" dirty="0" smtClean="0"/>
              <a:t> are 0?</a:t>
            </a:r>
          </a:p>
          <a:p>
            <a:r>
              <a:rPr lang="en-US" dirty="0" smtClean="0"/>
              <a:t>Mutation probability (</a:t>
            </a:r>
            <a:r>
              <a:rPr lang="en-US" dirty="0" err="1" smtClean="0"/>
              <a:t>pmut</a:t>
            </a:r>
            <a:r>
              <a:rPr lang="en-US" dirty="0" smtClean="0"/>
              <a:t>):</a:t>
            </a:r>
          </a:p>
          <a:p>
            <a:pPr lvl="1"/>
            <a:r>
              <a:rPr lang="en-US" dirty="0" smtClean="0"/>
              <a:t>Depends on selection strategy and problem (try 0.001)</a:t>
            </a:r>
          </a:p>
          <a:p>
            <a:pPr lvl="1"/>
            <a:r>
              <a:rPr lang="en-US" dirty="0" smtClean="0"/>
              <a:t>What do you expect to see when </a:t>
            </a:r>
            <a:r>
              <a:rPr lang="en-US" dirty="0" err="1" smtClean="0"/>
              <a:t>pmut</a:t>
            </a:r>
            <a:r>
              <a:rPr lang="en-US" dirty="0" smtClean="0"/>
              <a:t> is high (0.2) or low (0.0)?</a:t>
            </a:r>
          </a:p>
          <a:p>
            <a:r>
              <a:rPr lang="en-US" dirty="0" smtClean="0"/>
              <a:t>Problem: What do you expect on fitness function: </a:t>
            </a:r>
          </a:p>
          <a:p>
            <a:pPr lvl="1"/>
            <a:r>
              <a:rPr lang="en-US" dirty="0" smtClean="0"/>
              <a:t>F(x) = 100,  F(x) = number of ones. F(x) = x^2, F(x) = 2^x, F(x) = x!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89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[-</a:t>
            </a:r>
            <a:r>
              <a:rPr lang="en-US" dirty="0" err="1" smtClean="0"/>
              <a:t>x..y</a:t>
            </a:r>
            <a:r>
              <a:rPr lang="en-US" dirty="0" smtClean="0"/>
              <a:t>] ?</a:t>
            </a:r>
          </a:p>
          <a:p>
            <a:r>
              <a:rPr lang="en-US" dirty="0" smtClean="0"/>
              <a:t>Min, max</a:t>
            </a:r>
            <a:r>
              <a:rPr lang="en-US" smtClean="0"/>
              <a:t>, precision and number of bits</a:t>
            </a:r>
          </a:p>
        </p:txBody>
      </p:sp>
    </p:spTree>
    <p:extLst>
      <p:ext uri="{BB962C8B-B14F-4D97-AF65-F5344CB8AC3E}">
        <p14:creationId xmlns:p14="http://schemas.microsoft.com/office/powerpoint/2010/main" val="340386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each parameter in </a:t>
            </a:r>
            <a:r>
              <a:rPr lang="en-US" dirty="0" err="1" smtClean="0"/>
              <a:t>chrom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 + decode(</a:t>
            </a:r>
            <a:r>
              <a:rPr lang="en-US" dirty="0" err="1" smtClean="0"/>
              <a:t>chrom</a:t>
            </a:r>
            <a:r>
              <a:rPr lang="en-US" dirty="0" smtClean="0"/>
              <a:t>[start], size) * precision</a:t>
            </a:r>
          </a:p>
          <a:p>
            <a:r>
              <a:rPr lang="en-US" dirty="0" smtClean="0"/>
              <a:t>Precision = (max – min) / 2^n</a:t>
            </a:r>
          </a:p>
          <a:p>
            <a:r>
              <a:rPr lang="en-US" dirty="0" smtClean="0"/>
              <a:t>n = Ceiling(logbase2(max – min))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65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4624E-6F52-487D-A33D-56827D0A22AF}" type="slidenum">
              <a:rPr lang="en-US" altLang="en-US"/>
              <a:pPr/>
              <a:t>19</a:t>
            </a:fld>
            <a:endParaRPr lang="en-US" altLang="en-US"/>
          </a:p>
        </p:txBody>
      </p:sp>
      <p:pic>
        <p:nvPicPr>
          <p:cNvPr id="192521" name="Picture 9" descr="de-7400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990600"/>
            <a:ext cx="2276475" cy="13430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92525" name="Picture 13" descr="de-7404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90800" y="990600"/>
            <a:ext cx="2286000" cy="13620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925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Designing a parity checker</a:t>
            </a:r>
          </a:p>
        </p:txBody>
      </p:sp>
      <p:sp>
        <p:nvSpPr>
          <p:cNvPr id="192518" name="Text Box 6"/>
          <p:cNvSpPr txBox="1">
            <a:spLocks noChangeArrowheads="1"/>
          </p:cNvSpPr>
          <p:nvPr/>
        </p:nvSpPr>
        <p:spPr bwMode="auto">
          <a:xfrm>
            <a:off x="0" y="2667000"/>
            <a:ext cx="3810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Arial" charset="0"/>
              </a:rPr>
              <a:t>Search for circuit that performs parity checking</a:t>
            </a:r>
            <a:r>
              <a:rPr lang="en-US" altLang="en-US" sz="2400">
                <a:solidFill>
                  <a:schemeClr val="accent2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192519" name="Text Box 7"/>
          <p:cNvSpPr txBox="1">
            <a:spLocks noChangeArrowheads="1"/>
          </p:cNvSpPr>
          <p:nvPr/>
        </p:nvSpPr>
        <p:spPr bwMode="auto">
          <a:xfrm>
            <a:off x="5105400" y="1219200"/>
            <a:ext cx="3810000" cy="246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Parity: if even number of 1s in input correct output is 0, else output is 1</a:t>
            </a:r>
          </a:p>
          <a:p>
            <a:pPr algn="l">
              <a:spcBef>
                <a:spcPct val="50000"/>
              </a:spcBef>
            </a:pPr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Important for computer memory and data communication chips</a:t>
            </a:r>
          </a:p>
        </p:txBody>
      </p:sp>
      <p:sp>
        <p:nvSpPr>
          <p:cNvPr id="192520" name="Text Box 8"/>
          <p:cNvSpPr txBox="1">
            <a:spLocks noChangeArrowheads="1"/>
          </p:cNvSpPr>
          <p:nvPr/>
        </p:nvSpPr>
        <p:spPr bwMode="auto">
          <a:xfrm>
            <a:off x="0" y="3657600"/>
            <a:ext cx="86106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400" b="1">
                <a:solidFill>
                  <a:schemeClr val="accent2"/>
                </a:solidFill>
                <a:latin typeface="Arial" charset="0"/>
              </a:rPr>
              <a:t>What is the genotype? – selected, crossed over and mutated</a:t>
            </a:r>
          </a:p>
          <a:p>
            <a:pPr algn="l">
              <a:spcBef>
                <a:spcPct val="50000"/>
              </a:spcBef>
            </a:pPr>
            <a:r>
              <a:rPr lang="en-US" altLang="en-US" sz="2400" b="1">
                <a:solidFill>
                  <a:schemeClr val="accent2"/>
                </a:solidFill>
                <a:latin typeface="Arial" charset="0"/>
              </a:rPr>
              <a:t>A circuit is the phenotype – evaluated for fitness</a:t>
            </a:r>
            <a:r>
              <a:rPr lang="en-US" altLang="en-US" b="1">
                <a:solidFill>
                  <a:schemeClr val="accent2"/>
                </a:solidFill>
              </a:rPr>
              <a:t>.</a:t>
            </a:r>
          </a:p>
          <a:p>
            <a:pPr algn="l">
              <a:spcBef>
                <a:spcPct val="50000"/>
              </a:spcBef>
            </a:pPr>
            <a:r>
              <a:rPr lang="en-US" altLang="en-US" sz="2400" b="1">
                <a:solidFill>
                  <a:schemeClr val="accent2"/>
                </a:solidFill>
                <a:latin typeface="Arial" charset="0"/>
              </a:rPr>
              <a:t>How do you construct a phenotype from a genotype to evaluate?</a:t>
            </a:r>
          </a:p>
        </p:txBody>
      </p:sp>
    </p:spTree>
    <p:extLst>
      <p:ext uri="{BB962C8B-B14F-4D97-AF65-F5344CB8AC3E}">
        <p14:creationId xmlns:p14="http://schemas.microsoft.com/office/powerpoint/2010/main" val="324824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Papers</a:t>
            </a:r>
            <a:endParaRPr lang="en-US" dirty="0" smtClean="0"/>
          </a:p>
          <a:p>
            <a:pPr lvl="1"/>
            <a:r>
              <a:rPr lang="en-US" dirty="0" smtClean="0"/>
              <a:t>Best case:</a:t>
            </a:r>
          </a:p>
          <a:p>
            <a:pPr lvl="2"/>
            <a:r>
              <a:rPr lang="en-US" dirty="0" smtClean="0"/>
              <a:t>One GA theory/technique paper</a:t>
            </a:r>
          </a:p>
          <a:p>
            <a:pPr lvl="2"/>
            <a:r>
              <a:rPr lang="en-US" dirty="0" smtClean="0"/>
              <a:t>One in your project area</a:t>
            </a:r>
          </a:p>
          <a:p>
            <a:pPr lvl="1"/>
            <a:endParaRPr lang="en-US" dirty="0"/>
          </a:p>
          <a:p>
            <a:r>
              <a:rPr lang="en-US" dirty="0" smtClean="0"/>
              <a:t>Think about </a:t>
            </a:r>
            <a:r>
              <a:rPr lang="en-US" b="1" dirty="0" smtClean="0"/>
              <a:t>projects</a:t>
            </a:r>
          </a:p>
          <a:p>
            <a:pPr lvl="1"/>
            <a:r>
              <a:rPr lang="en-US" dirty="0" smtClean="0"/>
              <a:t>Optionally, think about group projects</a:t>
            </a:r>
          </a:p>
          <a:p>
            <a:pPr lvl="1"/>
            <a:r>
              <a:rPr lang="en-US" dirty="0" smtClean="0"/>
              <a:t>We will schedule class time for project discussions </a:t>
            </a:r>
            <a:r>
              <a:rPr lang="en-US" smtClean="0"/>
              <a:t>and grouping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84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A27221-A231-47B3-B6F6-9958C74DEE22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986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is a genotype?</a:t>
            </a:r>
          </a:p>
        </p:txBody>
      </p:sp>
      <p:sp>
        <p:nvSpPr>
          <p:cNvPr id="198666" name="Rectangle 10"/>
          <p:cNvSpPr>
            <a:spLocks noChangeArrowheads="1"/>
          </p:cNvSpPr>
          <p:nvPr/>
        </p:nvSpPr>
        <p:spPr bwMode="auto">
          <a:xfrm>
            <a:off x="0" y="2895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667" name="Rectangle 11"/>
          <p:cNvSpPr>
            <a:spLocks noChangeArrowheads="1"/>
          </p:cNvSpPr>
          <p:nvPr/>
        </p:nvSpPr>
        <p:spPr bwMode="auto">
          <a:xfrm>
            <a:off x="609600" y="2895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668" name="Rectangle 12"/>
          <p:cNvSpPr>
            <a:spLocks noChangeArrowheads="1"/>
          </p:cNvSpPr>
          <p:nvPr/>
        </p:nvSpPr>
        <p:spPr bwMode="auto">
          <a:xfrm>
            <a:off x="1219200" y="2895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681" name="Rectangle 25"/>
          <p:cNvSpPr>
            <a:spLocks noChangeArrowheads="1"/>
          </p:cNvSpPr>
          <p:nvPr/>
        </p:nvSpPr>
        <p:spPr bwMode="auto">
          <a:xfrm>
            <a:off x="1828800" y="2895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682" name="Rectangle 26"/>
          <p:cNvSpPr>
            <a:spLocks noChangeArrowheads="1"/>
          </p:cNvSpPr>
          <p:nvPr/>
        </p:nvSpPr>
        <p:spPr bwMode="auto">
          <a:xfrm>
            <a:off x="2438400" y="2895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683" name="Rectangle 27"/>
          <p:cNvSpPr>
            <a:spLocks noChangeArrowheads="1"/>
          </p:cNvSpPr>
          <p:nvPr/>
        </p:nvSpPr>
        <p:spPr bwMode="auto">
          <a:xfrm>
            <a:off x="3048000" y="2895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684" name="Rectangle 28"/>
          <p:cNvSpPr>
            <a:spLocks noChangeArrowheads="1"/>
          </p:cNvSpPr>
          <p:nvPr/>
        </p:nvSpPr>
        <p:spPr bwMode="auto">
          <a:xfrm>
            <a:off x="4419600" y="1752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685" name="Rectangle 29"/>
          <p:cNvSpPr>
            <a:spLocks noChangeArrowheads="1"/>
          </p:cNvSpPr>
          <p:nvPr/>
        </p:nvSpPr>
        <p:spPr bwMode="auto">
          <a:xfrm>
            <a:off x="5029200" y="1752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8686" name="Rectangle 30"/>
          <p:cNvSpPr>
            <a:spLocks noChangeArrowheads="1"/>
          </p:cNvSpPr>
          <p:nvPr/>
        </p:nvSpPr>
        <p:spPr bwMode="auto">
          <a:xfrm>
            <a:off x="5638800" y="1752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8687" name="Rectangle 31"/>
          <p:cNvSpPr>
            <a:spLocks noChangeArrowheads="1"/>
          </p:cNvSpPr>
          <p:nvPr/>
        </p:nvSpPr>
        <p:spPr bwMode="auto">
          <a:xfrm>
            <a:off x="6248400" y="1752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688" name="Rectangle 32"/>
          <p:cNvSpPr>
            <a:spLocks noChangeArrowheads="1"/>
          </p:cNvSpPr>
          <p:nvPr/>
        </p:nvSpPr>
        <p:spPr bwMode="auto">
          <a:xfrm>
            <a:off x="6858000" y="1752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689" name="Rectangle 33"/>
          <p:cNvSpPr>
            <a:spLocks noChangeArrowheads="1"/>
          </p:cNvSpPr>
          <p:nvPr/>
        </p:nvSpPr>
        <p:spPr bwMode="auto">
          <a:xfrm>
            <a:off x="7467600" y="1752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690" name="Text Box 34"/>
          <p:cNvSpPr txBox="1">
            <a:spLocks noChangeArrowheads="1"/>
          </p:cNvSpPr>
          <p:nvPr/>
        </p:nvSpPr>
        <p:spPr bwMode="auto">
          <a:xfrm>
            <a:off x="762000" y="1295400"/>
            <a:ext cx="739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Arial" charset="0"/>
              </a:rPr>
              <a:t>A genotype is a bit string that codes for a phenotype</a:t>
            </a:r>
            <a:endParaRPr lang="en-US" altLang="en-US" sz="2400">
              <a:solidFill>
                <a:srgbClr val="336699"/>
              </a:solidFill>
              <a:latin typeface="Arial" charset="0"/>
            </a:endParaRPr>
          </a:p>
        </p:txBody>
      </p:sp>
      <p:sp>
        <p:nvSpPr>
          <p:cNvPr id="198691" name="Rectangle 35"/>
          <p:cNvSpPr>
            <a:spLocks noChangeArrowheads="1"/>
          </p:cNvSpPr>
          <p:nvPr/>
        </p:nvSpPr>
        <p:spPr bwMode="auto">
          <a:xfrm>
            <a:off x="0" y="3733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8692" name="Rectangle 36"/>
          <p:cNvSpPr>
            <a:spLocks noChangeArrowheads="1"/>
          </p:cNvSpPr>
          <p:nvPr/>
        </p:nvSpPr>
        <p:spPr bwMode="auto">
          <a:xfrm>
            <a:off x="609600" y="3733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8693" name="Rectangle 37"/>
          <p:cNvSpPr>
            <a:spLocks noChangeArrowheads="1"/>
          </p:cNvSpPr>
          <p:nvPr/>
        </p:nvSpPr>
        <p:spPr bwMode="auto">
          <a:xfrm>
            <a:off x="1219200" y="3733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8694" name="Rectangle 38"/>
          <p:cNvSpPr>
            <a:spLocks noChangeArrowheads="1"/>
          </p:cNvSpPr>
          <p:nvPr/>
        </p:nvSpPr>
        <p:spPr bwMode="auto">
          <a:xfrm>
            <a:off x="1828800" y="3733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8695" name="Rectangle 39"/>
          <p:cNvSpPr>
            <a:spLocks noChangeArrowheads="1"/>
          </p:cNvSpPr>
          <p:nvPr/>
        </p:nvSpPr>
        <p:spPr bwMode="auto">
          <a:xfrm>
            <a:off x="2438400" y="3733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8696" name="Rectangle 40"/>
          <p:cNvSpPr>
            <a:spLocks noChangeArrowheads="1"/>
          </p:cNvSpPr>
          <p:nvPr/>
        </p:nvSpPr>
        <p:spPr bwMode="auto">
          <a:xfrm>
            <a:off x="3048000" y="3733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8697" name="Line 41"/>
          <p:cNvSpPr>
            <a:spLocks noChangeShapeType="1"/>
          </p:cNvSpPr>
          <p:nvPr/>
        </p:nvSpPr>
        <p:spPr bwMode="auto">
          <a:xfrm>
            <a:off x="1219200" y="2590800"/>
            <a:ext cx="0" cy="2286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98698" name="Text Box 42"/>
          <p:cNvSpPr txBox="1">
            <a:spLocks noChangeArrowheads="1"/>
          </p:cNvSpPr>
          <p:nvPr/>
        </p:nvSpPr>
        <p:spPr bwMode="auto">
          <a:xfrm>
            <a:off x="0" y="2362200"/>
            <a:ext cx="2971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Randomly chosen crossover point</a:t>
            </a:r>
          </a:p>
        </p:txBody>
      </p:sp>
      <p:sp>
        <p:nvSpPr>
          <p:cNvPr id="198699" name="Rectangle 43"/>
          <p:cNvSpPr>
            <a:spLocks noChangeArrowheads="1"/>
          </p:cNvSpPr>
          <p:nvPr/>
        </p:nvSpPr>
        <p:spPr bwMode="auto">
          <a:xfrm>
            <a:off x="5486400" y="2895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700" name="Rectangle 44"/>
          <p:cNvSpPr>
            <a:spLocks noChangeArrowheads="1"/>
          </p:cNvSpPr>
          <p:nvPr/>
        </p:nvSpPr>
        <p:spPr bwMode="auto">
          <a:xfrm>
            <a:off x="6096000" y="2895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701" name="Rectangle 45"/>
          <p:cNvSpPr>
            <a:spLocks noChangeArrowheads="1"/>
          </p:cNvSpPr>
          <p:nvPr/>
        </p:nvSpPr>
        <p:spPr bwMode="auto">
          <a:xfrm>
            <a:off x="6705600" y="3733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702" name="Rectangle 46"/>
          <p:cNvSpPr>
            <a:spLocks noChangeArrowheads="1"/>
          </p:cNvSpPr>
          <p:nvPr/>
        </p:nvSpPr>
        <p:spPr bwMode="auto">
          <a:xfrm>
            <a:off x="7315200" y="3733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703" name="Rectangle 47"/>
          <p:cNvSpPr>
            <a:spLocks noChangeArrowheads="1"/>
          </p:cNvSpPr>
          <p:nvPr/>
        </p:nvSpPr>
        <p:spPr bwMode="auto">
          <a:xfrm>
            <a:off x="7924800" y="3733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704" name="Rectangle 48"/>
          <p:cNvSpPr>
            <a:spLocks noChangeArrowheads="1"/>
          </p:cNvSpPr>
          <p:nvPr/>
        </p:nvSpPr>
        <p:spPr bwMode="auto">
          <a:xfrm>
            <a:off x="8534400" y="3733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705" name="Rectangle 49"/>
          <p:cNvSpPr>
            <a:spLocks noChangeArrowheads="1"/>
          </p:cNvSpPr>
          <p:nvPr/>
        </p:nvSpPr>
        <p:spPr bwMode="auto">
          <a:xfrm>
            <a:off x="5486400" y="3733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8706" name="Rectangle 50"/>
          <p:cNvSpPr>
            <a:spLocks noChangeArrowheads="1"/>
          </p:cNvSpPr>
          <p:nvPr/>
        </p:nvSpPr>
        <p:spPr bwMode="auto">
          <a:xfrm>
            <a:off x="6096000" y="3733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8707" name="Rectangle 51"/>
          <p:cNvSpPr>
            <a:spLocks noChangeArrowheads="1"/>
          </p:cNvSpPr>
          <p:nvPr/>
        </p:nvSpPr>
        <p:spPr bwMode="auto">
          <a:xfrm>
            <a:off x="6705600" y="2895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8708" name="Rectangle 52"/>
          <p:cNvSpPr>
            <a:spLocks noChangeArrowheads="1"/>
          </p:cNvSpPr>
          <p:nvPr/>
        </p:nvSpPr>
        <p:spPr bwMode="auto">
          <a:xfrm>
            <a:off x="7315200" y="2895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8709" name="Rectangle 53"/>
          <p:cNvSpPr>
            <a:spLocks noChangeArrowheads="1"/>
          </p:cNvSpPr>
          <p:nvPr/>
        </p:nvSpPr>
        <p:spPr bwMode="auto">
          <a:xfrm>
            <a:off x="7924800" y="2895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8710" name="Rectangle 54"/>
          <p:cNvSpPr>
            <a:spLocks noChangeArrowheads="1"/>
          </p:cNvSpPr>
          <p:nvPr/>
        </p:nvSpPr>
        <p:spPr bwMode="auto">
          <a:xfrm>
            <a:off x="8534400" y="2895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8711" name="Text Box 55"/>
          <p:cNvSpPr txBox="1">
            <a:spLocks noChangeArrowheads="1"/>
          </p:cNvSpPr>
          <p:nvPr/>
        </p:nvSpPr>
        <p:spPr bwMode="auto">
          <a:xfrm>
            <a:off x="3733800" y="33528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Arial" charset="0"/>
              </a:rPr>
              <a:t>Crossover</a:t>
            </a:r>
          </a:p>
        </p:txBody>
      </p:sp>
      <p:sp>
        <p:nvSpPr>
          <p:cNvPr id="198713" name="Text Box 57"/>
          <p:cNvSpPr txBox="1">
            <a:spLocks noChangeArrowheads="1"/>
          </p:cNvSpPr>
          <p:nvPr/>
        </p:nvSpPr>
        <p:spPr bwMode="auto">
          <a:xfrm>
            <a:off x="1219200" y="33528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Arial" charset="0"/>
              </a:rPr>
              <a:t>Parents</a:t>
            </a:r>
          </a:p>
        </p:txBody>
      </p:sp>
      <p:sp>
        <p:nvSpPr>
          <p:cNvPr id="198714" name="Text Box 58"/>
          <p:cNvSpPr txBox="1">
            <a:spLocks noChangeArrowheads="1"/>
          </p:cNvSpPr>
          <p:nvPr/>
        </p:nvSpPr>
        <p:spPr bwMode="auto">
          <a:xfrm>
            <a:off x="6248400" y="33528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Arial" charset="0"/>
              </a:rPr>
              <a:t>Offspring</a:t>
            </a:r>
          </a:p>
        </p:txBody>
      </p:sp>
      <p:sp>
        <p:nvSpPr>
          <p:cNvPr id="198715" name="Rectangle 59"/>
          <p:cNvSpPr>
            <a:spLocks noChangeArrowheads="1"/>
          </p:cNvSpPr>
          <p:nvPr/>
        </p:nvSpPr>
        <p:spPr bwMode="auto">
          <a:xfrm>
            <a:off x="762000" y="1752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716" name="Rectangle 60"/>
          <p:cNvSpPr>
            <a:spLocks noChangeArrowheads="1"/>
          </p:cNvSpPr>
          <p:nvPr/>
        </p:nvSpPr>
        <p:spPr bwMode="auto">
          <a:xfrm>
            <a:off x="1371600" y="1752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717" name="Rectangle 61"/>
          <p:cNvSpPr>
            <a:spLocks noChangeArrowheads="1"/>
          </p:cNvSpPr>
          <p:nvPr/>
        </p:nvSpPr>
        <p:spPr bwMode="auto">
          <a:xfrm>
            <a:off x="1981200" y="1752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8718" name="Rectangle 62"/>
          <p:cNvSpPr>
            <a:spLocks noChangeArrowheads="1"/>
          </p:cNvSpPr>
          <p:nvPr/>
        </p:nvSpPr>
        <p:spPr bwMode="auto">
          <a:xfrm>
            <a:off x="2590800" y="1752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719" name="Rectangle 63"/>
          <p:cNvSpPr>
            <a:spLocks noChangeArrowheads="1"/>
          </p:cNvSpPr>
          <p:nvPr/>
        </p:nvSpPr>
        <p:spPr bwMode="auto">
          <a:xfrm>
            <a:off x="3200400" y="1752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8720" name="Rectangle 64"/>
          <p:cNvSpPr>
            <a:spLocks noChangeArrowheads="1"/>
          </p:cNvSpPr>
          <p:nvPr/>
        </p:nvSpPr>
        <p:spPr bwMode="auto">
          <a:xfrm>
            <a:off x="3810000" y="1752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8721" name="Rectangle 65"/>
          <p:cNvSpPr>
            <a:spLocks noChangeArrowheads="1"/>
          </p:cNvSpPr>
          <p:nvPr/>
        </p:nvSpPr>
        <p:spPr bwMode="auto">
          <a:xfrm>
            <a:off x="3886200" y="4876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722" name="Rectangle 66"/>
          <p:cNvSpPr>
            <a:spLocks noChangeArrowheads="1"/>
          </p:cNvSpPr>
          <p:nvPr/>
        </p:nvSpPr>
        <p:spPr bwMode="auto">
          <a:xfrm>
            <a:off x="4495800" y="4876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723" name="Rectangle 67"/>
          <p:cNvSpPr>
            <a:spLocks noChangeArrowheads="1"/>
          </p:cNvSpPr>
          <p:nvPr/>
        </p:nvSpPr>
        <p:spPr bwMode="auto">
          <a:xfrm>
            <a:off x="5105400" y="4876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724" name="Rectangle 68"/>
          <p:cNvSpPr>
            <a:spLocks noChangeArrowheads="1"/>
          </p:cNvSpPr>
          <p:nvPr/>
        </p:nvSpPr>
        <p:spPr bwMode="auto">
          <a:xfrm>
            <a:off x="5715000" y="4876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725" name="Rectangle 69"/>
          <p:cNvSpPr>
            <a:spLocks noChangeArrowheads="1"/>
          </p:cNvSpPr>
          <p:nvPr/>
        </p:nvSpPr>
        <p:spPr bwMode="auto">
          <a:xfrm>
            <a:off x="2667000" y="4876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726" name="Rectangle 70"/>
          <p:cNvSpPr>
            <a:spLocks noChangeArrowheads="1"/>
          </p:cNvSpPr>
          <p:nvPr/>
        </p:nvSpPr>
        <p:spPr bwMode="auto">
          <a:xfrm>
            <a:off x="3276600" y="4876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727" name="Rectangle 71"/>
          <p:cNvSpPr>
            <a:spLocks noChangeArrowheads="1"/>
          </p:cNvSpPr>
          <p:nvPr/>
        </p:nvSpPr>
        <p:spPr bwMode="auto">
          <a:xfrm>
            <a:off x="3886200" y="5943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728" name="Rectangle 72"/>
          <p:cNvSpPr>
            <a:spLocks noChangeArrowheads="1"/>
          </p:cNvSpPr>
          <p:nvPr/>
        </p:nvSpPr>
        <p:spPr bwMode="auto">
          <a:xfrm>
            <a:off x="4495800" y="5943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729" name="Rectangle 73"/>
          <p:cNvSpPr>
            <a:spLocks noChangeArrowheads="1"/>
          </p:cNvSpPr>
          <p:nvPr/>
        </p:nvSpPr>
        <p:spPr bwMode="auto">
          <a:xfrm>
            <a:off x="5105400" y="5943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8730" name="Rectangle 74"/>
          <p:cNvSpPr>
            <a:spLocks noChangeArrowheads="1"/>
          </p:cNvSpPr>
          <p:nvPr/>
        </p:nvSpPr>
        <p:spPr bwMode="auto">
          <a:xfrm>
            <a:off x="5715000" y="5943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731" name="Rectangle 75"/>
          <p:cNvSpPr>
            <a:spLocks noChangeArrowheads="1"/>
          </p:cNvSpPr>
          <p:nvPr/>
        </p:nvSpPr>
        <p:spPr bwMode="auto">
          <a:xfrm>
            <a:off x="2667000" y="5943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732" name="Rectangle 76"/>
          <p:cNvSpPr>
            <a:spLocks noChangeArrowheads="1"/>
          </p:cNvSpPr>
          <p:nvPr/>
        </p:nvSpPr>
        <p:spPr bwMode="auto">
          <a:xfrm>
            <a:off x="3276600" y="5943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8733" name="Line 77"/>
          <p:cNvSpPr>
            <a:spLocks noChangeShapeType="1"/>
          </p:cNvSpPr>
          <p:nvPr/>
        </p:nvSpPr>
        <p:spPr bwMode="auto">
          <a:xfrm>
            <a:off x="5410200" y="54102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98734" name="Text Box 78"/>
          <p:cNvSpPr txBox="1">
            <a:spLocks noChangeArrowheads="1"/>
          </p:cNvSpPr>
          <p:nvPr/>
        </p:nvSpPr>
        <p:spPr bwMode="auto">
          <a:xfrm>
            <a:off x="3581400" y="44196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Arial" charset="0"/>
              </a:rPr>
              <a:t>Mutation</a:t>
            </a:r>
          </a:p>
        </p:txBody>
      </p:sp>
      <p:sp>
        <p:nvSpPr>
          <p:cNvPr id="198735" name="Text Box 79"/>
          <p:cNvSpPr txBox="1">
            <a:spLocks noChangeArrowheads="1"/>
          </p:cNvSpPr>
          <p:nvPr/>
        </p:nvSpPr>
        <p:spPr bwMode="auto">
          <a:xfrm>
            <a:off x="2590800" y="5562600"/>
            <a:ext cx="2971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Randomly chosen mutation point</a:t>
            </a:r>
          </a:p>
        </p:txBody>
      </p:sp>
    </p:spTree>
    <p:extLst>
      <p:ext uri="{BB962C8B-B14F-4D97-AF65-F5344CB8AC3E}">
        <p14:creationId xmlns:p14="http://schemas.microsoft.com/office/powerpoint/2010/main" val="312698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C89ED-5913-4210-BC03-20C5B0D69520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Genotype to Phenotype mapping</a:t>
            </a:r>
          </a:p>
        </p:txBody>
      </p:sp>
      <p:sp>
        <p:nvSpPr>
          <p:cNvPr id="200784" name="Rectangle 80"/>
          <p:cNvSpPr>
            <a:spLocks noChangeArrowheads="1"/>
          </p:cNvSpPr>
          <p:nvPr/>
        </p:nvSpPr>
        <p:spPr bwMode="auto">
          <a:xfrm>
            <a:off x="1752600" y="21336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85" name="Rectangle 81"/>
          <p:cNvSpPr>
            <a:spLocks noChangeArrowheads="1"/>
          </p:cNvSpPr>
          <p:nvPr/>
        </p:nvSpPr>
        <p:spPr bwMode="auto">
          <a:xfrm>
            <a:off x="2667000" y="21336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86" name="Rectangle 82"/>
          <p:cNvSpPr>
            <a:spLocks noChangeArrowheads="1"/>
          </p:cNvSpPr>
          <p:nvPr/>
        </p:nvSpPr>
        <p:spPr bwMode="auto">
          <a:xfrm>
            <a:off x="3581400" y="21336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87" name="Rectangle 83"/>
          <p:cNvSpPr>
            <a:spLocks noChangeArrowheads="1"/>
          </p:cNvSpPr>
          <p:nvPr/>
        </p:nvSpPr>
        <p:spPr bwMode="auto">
          <a:xfrm>
            <a:off x="4495800" y="21336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88" name="Rectangle 84"/>
          <p:cNvSpPr>
            <a:spLocks noChangeArrowheads="1"/>
          </p:cNvSpPr>
          <p:nvPr/>
        </p:nvSpPr>
        <p:spPr bwMode="auto">
          <a:xfrm>
            <a:off x="5410200" y="21336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89" name="Rectangle 85"/>
          <p:cNvSpPr>
            <a:spLocks noChangeArrowheads="1"/>
          </p:cNvSpPr>
          <p:nvPr/>
        </p:nvSpPr>
        <p:spPr bwMode="auto">
          <a:xfrm>
            <a:off x="1752600" y="28194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90" name="Rectangle 86"/>
          <p:cNvSpPr>
            <a:spLocks noChangeArrowheads="1"/>
          </p:cNvSpPr>
          <p:nvPr/>
        </p:nvSpPr>
        <p:spPr bwMode="auto">
          <a:xfrm>
            <a:off x="2667000" y="28194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91" name="Rectangle 87"/>
          <p:cNvSpPr>
            <a:spLocks noChangeArrowheads="1"/>
          </p:cNvSpPr>
          <p:nvPr/>
        </p:nvSpPr>
        <p:spPr bwMode="auto">
          <a:xfrm>
            <a:off x="3581400" y="28194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92" name="Rectangle 88"/>
          <p:cNvSpPr>
            <a:spLocks noChangeArrowheads="1"/>
          </p:cNvSpPr>
          <p:nvPr/>
        </p:nvSpPr>
        <p:spPr bwMode="auto">
          <a:xfrm>
            <a:off x="4495800" y="28194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93" name="Rectangle 89"/>
          <p:cNvSpPr>
            <a:spLocks noChangeArrowheads="1"/>
          </p:cNvSpPr>
          <p:nvPr/>
        </p:nvSpPr>
        <p:spPr bwMode="auto">
          <a:xfrm>
            <a:off x="5410200" y="28194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94" name="Rectangle 90"/>
          <p:cNvSpPr>
            <a:spLocks noChangeArrowheads="1"/>
          </p:cNvSpPr>
          <p:nvPr/>
        </p:nvSpPr>
        <p:spPr bwMode="auto">
          <a:xfrm>
            <a:off x="1752600" y="35052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95" name="Rectangle 91"/>
          <p:cNvSpPr>
            <a:spLocks noChangeArrowheads="1"/>
          </p:cNvSpPr>
          <p:nvPr/>
        </p:nvSpPr>
        <p:spPr bwMode="auto">
          <a:xfrm>
            <a:off x="2667000" y="35052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96" name="Rectangle 92"/>
          <p:cNvSpPr>
            <a:spLocks noChangeArrowheads="1"/>
          </p:cNvSpPr>
          <p:nvPr/>
        </p:nvSpPr>
        <p:spPr bwMode="auto">
          <a:xfrm>
            <a:off x="3581400" y="35052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97" name="Rectangle 93"/>
          <p:cNvSpPr>
            <a:spLocks noChangeArrowheads="1"/>
          </p:cNvSpPr>
          <p:nvPr/>
        </p:nvSpPr>
        <p:spPr bwMode="auto">
          <a:xfrm>
            <a:off x="4495800" y="35052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98" name="Rectangle 94"/>
          <p:cNvSpPr>
            <a:spLocks noChangeArrowheads="1"/>
          </p:cNvSpPr>
          <p:nvPr/>
        </p:nvSpPr>
        <p:spPr bwMode="auto">
          <a:xfrm>
            <a:off x="5410200" y="35052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799" name="Rectangle 95"/>
          <p:cNvSpPr>
            <a:spLocks noChangeArrowheads="1"/>
          </p:cNvSpPr>
          <p:nvPr/>
        </p:nvSpPr>
        <p:spPr bwMode="auto">
          <a:xfrm>
            <a:off x="1752600" y="41910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800" name="Rectangle 96"/>
          <p:cNvSpPr>
            <a:spLocks noChangeArrowheads="1"/>
          </p:cNvSpPr>
          <p:nvPr/>
        </p:nvSpPr>
        <p:spPr bwMode="auto">
          <a:xfrm>
            <a:off x="2667000" y="41910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801" name="Rectangle 97"/>
          <p:cNvSpPr>
            <a:spLocks noChangeArrowheads="1"/>
          </p:cNvSpPr>
          <p:nvPr/>
        </p:nvSpPr>
        <p:spPr bwMode="auto">
          <a:xfrm>
            <a:off x="3581400" y="41910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802" name="Rectangle 98"/>
          <p:cNvSpPr>
            <a:spLocks noChangeArrowheads="1"/>
          </p:cNvSpPr>
          <p:nvPr/>
        </p:nvSpPr>
        <p:spPr bwMode="auto">
          <a:xfrm>
            <a:off x="4495800" y="41910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803" name="Rectangle 99"/>
          <p:cNvSpPr>
            <a:spLocks noChangeArrowheads="1"/>
          </p:cNvSpPr>
          <p:nvPr/>
        </p:nvSpPr>
        <p:spPr bwMode="auto">
          <a:xfrm>
            <a:off x="5410200" y="41910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804" name="Rectangle 100"/>
          <p:cNvSpPr>
            <a:spLocks noChangeArrowheads="1"/>
          </p:cNvSpPr>
          <p:nvPr/>
        </p:nvSpPr>
        <p:spPr bwMode="auto">
          <a:xfrm>
            <a:off x="1752600" y="48768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805" name="Rectangle 101"/>
          <p:cNvSpPr>
            <a:spLocks noChangeArrowheads="1"/>
          </p:cNvSpPr>
          <p:nvPr/>
        </p:nvSpPr>
        <p:spPr bwMode="auto">
          <a:xfrm>
            <a:off x="2667000" y="48768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806" name="Rectangle 102"/>
          <p:cNvSpPr>
            <a:spLocks noChangeArrowheads="1"/>
          </p:cNvSpPr>
          <p:nvPr/>
        </p:nvSpPr>
        <p:spPr bwMode="auto">
          <a:xfrm>
            <a:off x="3581400" y="48768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807" name="Rectangle 103"/>
          <p:cNvSpPr>
            <a:spLocks noChangeArrowheads="1"/>
          </p:cNvSpPr>
          <p:nvPr/>
        </p:nvSpPr>
        <p:spPr bwMode="auto">
          <a:xfrm>
            <a:off x="4495800" y="48768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808" name="Rectangle 104"/>
          <p:cNvSpPr>
            <a:spLocks noChangeArrowheads="1"/>
          </p:cNvSpPr>
          <p:nvPr/>
        </p:nvSpPr>
        <p:spPr bwMode="auto">
          <a:xfrm>
            <a:off x="5410200" y="48768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809" name="Text Box 105"/>
          <p:cNvSpPr txBox="1">
            <a:spLocks noChangeArrowheads="1"/>
          </p:cNvSpPr>
          <p:nvPr/>
        </p:nvSpPr>
        <p:spPr bwMode="auto">
          <a:xfrm>
            <a:off x="381000" y="1295400"/>
            <a:ext cx="8382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Arial" charset="0"/>
              </a:rPr>
              <a:t>A circuit is made of logic gates. Receives input from the 1</a:t>
            </a:r>
            <a:r>
              <a:rPr lang="en-US" altLang="en-US" sz="2400" baseline="30000">
                <a:solidFill>
                  <a:schemeClr val="accent2"/>
                </a:solidFill>
                <a:latin typeface="Arial" charset="0"/>
              </a:rPr>
              <a:t>st</a:t>
            </a:r>
            <a:r>
              <a:rPr lang="en-US" altLang="en-US" sz="2400">
                <a:solidFill>
                  <a:schemeClr val="accent2"/>
                </a:solidFill>
                <a:latin typeface="Arial" charset="0"/>
              </a:rPr>
              <a:t> column and we check output at last column.  </a:t>
            </a:r>
          </a:p>
        </p:txBody>
      </p:sp>
      <p:sp>
        <p:nvSpPr>
          <p:cNvPr id="200810" name="Text Box 106"/>
          <p:cNvSpPr txBox="1">
            <a:spLocks noChangeArrowheads="1"/>
          </p:cNvSpPr>
          <p:nvPr/>
        </p:nvSpPr>
        <p:spPr bwMode="auto">
          <a:xfrm>
            <a:off x="1752600" y="2133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200811" name="Text Box 107"/>
          <p:cNvSpPr txBox="1">
            <a:spLocks noChangeArrowheads="1"/>
          </p:cNvSpPr>
          <p:nvPr/>
        </p:nvSpPr>
        <p:spPr bwMode="auto">
          <a:xfrm>
            <a:off x="2667000" y="2133600"/>
            <a:ext cx="30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6</a:t>
            </a:r>
          </a:p>
        </p:txBody>
      </p:sp>
      <p:sp>
        <p:nvSpPr>
          <p:cNvPr id="200812" name="Text Box 108"/>
          <p:cNvSpPr txBox="1">
            <a:spLocks noChangeArrowheads="1"/>
          </p:cNvSpPr>
          <p:nvPr/>
        </p:nvSpPr>
        <p:spPr bwMode="auto">
          <a:xfrm>
            <a:off x="3581400" y="21336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11</a:t>
            </a:r>
          </a:p>
        </p:txBody>
      </p:sp>
      <p:sp>
        <p:nvSpPr>
          <p:cNvPr id="200813" name="Text Box 109"/>
          <p:cNvSpPr txBox="1">
            <a:spLocks noChangeArrowheads="1"/>
          </p:cNvSpPr>
          <p:nvPr/>
        </p:nvSpPr>
        <p:spPr bwMode="auto">
          <a:xfrm>
            <a:off x="4495800" y="21336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16</a:t>
            </a:r>
          </a:p>
        </p:txBody>
      </p:sp>
      <p:sp>
        <p:nvSpPr>
          <p:cNvPr id="200814" name="Text Box 110"/>
          <p:cNvSpPr txBox="1">
            <a:spLocks noChangeArrowheads="1"/>
          </p:cNvSpPr>
          <p:nvPr/>
        </p:nvSpPr>
        <p:spPr bwMode="auto">
          <a:xfrm>
            <a:off x="5410200" y="21336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21</a:t>
            </a:r>
          </a:p>
        </p:txBody>
      </p:sp>
      <p:sp>
        <p:nvSpPr>
          <p:cNvPr id="200815" name="Text Box 111"/>
          <p:cNvSpPr txBox="1">
            <a:spLocks noChangeArrowheads="1"/>
          </p:cNvSpPr>
          <p:nvPr/>
        </p:nvSpPr>
        <p:spPr bwMode="auto">
          <a:xfrm>
            <a:off x="1752600" y="28194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26</a:t>
            </a:r>
          </a:p>
        </p:txBody>
      </p:sp>
      <p:sp>
        <p:nvSpPr>
          <p:cNvPr id="200816" name="Text Box 112"/>
          <p:cNvSpPr txBox="1">
            <a:spLocks noChangeArrowheads="1"/>
          </p:cNvSpPr>
          <p:nvPr/>
        </p:nvSpPr>
        <p:spPr bwMode="auto">
          <a:xfrm>
            <a:off x="2667000" y="28194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31</a:t>
            </a:r>
          </a:p>
        </p:txBody>
      </p:sp>
      <p:sp>
        <p:nvSpPr>
          <p:cNvPr id="200819" name="Oval 115"/>
          <p:cNvSpPr>
            <a:spLocks noChangeArrowheads="1"/>
          </p:cNvSpPr>
          <p:nvPr/>
        </p:nvSpPr>
        <p:spPr bwMode="auto">
          <a:xfrm>
            <a:off x="533400" y="2362200"/>
            <a:ext cx="228600" cy="1524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820" name="Oval 116"/>
          <p:cNvSpPr>
            <a:spLocks noChangeArrowheads="1"/>
          </p:cNvSpPr>
          <p:nvPr/>
        </p:nvSpPr>
        <p:spPr bwMode="auto">
          <a:xfrm>
            <a:off x="533400" y="3048000"/>
            <a:ext cx="228600" cy="1524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821" name="Oval 117"/>
          <p:cNvSpPr>
            <a:spLocks noChangeArrowheads="1"/>
          </p:cNvSpPr>
          <p:nvPr/>
        </p:nvSpPr>
        <p:spPr bwMode="auto">
          <a:xfrm>
            <a:off x="533400" y="3810000"/>
            <a:ext cx="228600" cy="1524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822" name="Oval 118"/>
          <p:cNvSpPr>
            <a:spLocks noChangeArrowheads="1"/>
          </p:cNvSpPr>
          <p:nvPr/>
        </p:nvSpPr>
        <p:spPr bwMode="auto">
          <a:xfrm>
            <a:off x="533400" y="4572000"/>
            <a:ext cx="228600" cy="1524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823" name="Oval 119"/>
          <p:cNvSpPr>
            <a:spLocks noChangeArrowheads="1"/>
          </p:cNvSpPr>
          <p:nvPr/>
        </p:nvSpPr>
        <p:spPr bwMode="auto">
          <a:xfrm>
            <a:off x="533400" y="5334000"/>
            <a:ext cx="228600" cy="1524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824" name="Line 120"/>
          <p:cNvSpPr>
            <a:spLocks noChangeShapeType="1"/>
          </p:cNvSpPr>
          <p:nvPr/>
        </p:nvSpPr>
        <p:spPr bwMode="auto">
          <a:xfrm>
            <a:off x="762000" y="2438400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cxnSp>
        <p:nvCxnSpPr>
          <p:cNvPr id="200825" name="AutoShape 121"/>
          <p:cNvCxnSpPr>
            <a:cxnSpLocks noChangeShapeType="1"/>
            <a:stCxn id="200820" idx="6"/>
          </p:cNvCxnSpPr>
          <p:nvPr/>
        </p:nvCxnSpPr>
        <p:spPr bwMode="auto">
          <a:xfrm flipV="1">
            <a:off x="774700" y="2667000"/>
            <a:ext cx="901700" cy="457200"/>
          </a:xfrm>
          <a:prstGeom prst="bentConnector3">
            <a:avLst>
              <a:gd name="adj1" fmla="val 49296"/>
            </a:avLst>
          </a:prstGeom>
          <a:noFill/>
          <a:ln w="25400">
            <a:solidFill>
              <a:schemeClr val="tx1"/>
            </a:solidFill>
            <a:miter lim="800000"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0826" name="Line 122"/>
          <p:cNvSpPr>
            <a:spLocks noChangeShapeType="1"/>
          </p:cNvSpPr>
          <p:nvPr/>
        </p:nvSpPr>
        <p:spPr bwMode="auto">
          <a:xfrm>
            <a:off x="762000" y="3124200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cxnSp>
        <p:nvCxnSpPr>
          <p:cNvPr id="200827" name="AutoShape 123"/>
          <p:cNvCxnSpPr>
            <a:cxnSpLocks noChangeShapeType="1"/>
            <a:stCxn id="200821" idx="6"/>
          </p:cNvCxnSpPr>
          <p:nvPr/>
        </p:nvCxnSpPr>
        <p:spPr bwMode="auto">
          <a:xfrm flipV="1">
            <a:off x="774700" y="3352800"/>
            <a:ext cx="901700" cy="533400"/>
          </a:xfrm>
          <a:prstGeom prst="bentConnector3">
            <a:avLst>
              <a:gd name="adj1" fmla="val 49296"/>
            </a:avLst>
          </a:prstGeom>
          <a:noFill/>
          <a:ln w="25400">
            <a:solidFill>
              <a:schemeClr val="tx1"/>
            </a:solidFill>
            <a:miter lim="800000"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0828" name="Line 124"/>
          <p:cNvSpPr>
            <a:spLocks noChangeShapeType="1"/>
          </p:cNvSpPr>
          <p:nvPr/>
        </p:nvSpPr>
        <p:spPr bwMode="auto">
          <a:xfrm>
            <a:off x="762000" y="3886200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cxnSp>
        <p:nvCxnSpPr>
          <p:cNvPr id="200829" name="AutoShape 125"/>
          <p:cNvCxnSpPr>
            <a:cxnSpLocks noChangeShapeType="1"/>
            <a:stCxn id="200826" idx="0"/>
          </p:cNvCxnSpPr>
          <p:nvPr/>
        </p:nvCxnSpPr>
        <p:spPr bwMode="auto">
          <a:xfrm rot="5400000" flipV="1">
            <a:off x="717550" y="3155950"/>
            <a:ext cx="1003300" cy="914400"/>
          </a:xfrm>
          <a:prstGeom prst="bentConnector5">
            <a:avLst>
              <a:gd name="adj1" fmla="val 41769"/>
              <a:gd name="adj2" fmla="val 25000"/>
              <a:gd name="adj3" fmla="val 102528"/>
            </a:avLst>
          </a:prstGeom>
          <a:noFill/>
          <a:ln w="25400">
            <a:solidFill>
              <a:schemeClr val="tx1"/>
            </a:solidFill>
            <a:miter lim="800000"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0830" name="Line 126"/>
          <p:cNvSpPr>
            <a:spLocks noChangeShapeType="1"/>
          </p:cNvSpPr>
          <p:nvPr/>
        </p:nvSpPr>
        <p:spPr bwMode="auto">
          <a:xfrm>
            <a:off x="762000" y="4648200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00831" name="Line 127"/>
          <p:cNvSpPr>
            <a:spLocks noChangeShapeType="1"/>
          </p:cNvSpPr>
          <p:nvPr/>
        </p:nvSpPr>
        <p:spPr bwMode="auto">
          <a:xfrm>
            <a:off x="762000" y="5410200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cxnSp>
        <p:nvCxnSpPr>
          <p:cNvPr id="200832" name="AutoShape 128"/>
          <p:cNvCxnSpPr>
            <a:cxnSpLocks noChangeShapeType="1"/>
            <a:stCxn id="200821" idx="6"/>
          </p:cNvCxnSpPr>
          <p:nvPr/>
        </p:nvCxnSpPr>
        <p:spPr bwMode="auto">
          <a:xfrm>
            <a:off x="774700" y="3886200"/>
            <a:ext cx="901700" cy="533400"/>
          </a:xfrm>
          <a:prstGeom prst="bentConnector3">
            <a:avLst>
              <a:gd name="adj1" fmla="val -1407"/>
            </a:avLst>
          </a:prstGeom>
          <a:noFill/>
          <a:ln w="25400">
            <a:solidFill>
              <a:schemeClr val="tx1"/>
            </a:solidFill>
            <a:miter lim="800000"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0833" name="AutoShape 129"/>
          <p:cNvCxnSpPr>
            <a:cxnSpLocks noChangeShapeType="1"/>
            <a:stCxn id="200822" idx="7"/>
          </p:cNvCxnSpPr>
          <p:nvPr/>
        </p:nvCxnSpPr>
        <p:spPr bwMode="auto">
          <a:xfrm rot="5400000" flipV="1">
            <a:off x="978694" y="4331494"/>
            <a:ext cx="523875" cy="1023937"/>
          </a:xfrm>
          <a:prstGeom prst="bentConnector4">
            <a:avLst>
              <a:gd name="adj1" fmla="val 100301"/>
              <a:gd name="adj2" fmla="val 51630"/>
            </a:avLst>
          </a:prstGeom>
          <a:noFill/>
          <a:ln w="25400">
            <a:solidFill>
              <a:schemeClr val="tx1"/>
            </a:solidFill>
            <a:miter lim="800000"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0834" name="Rectangle 130"/>
          <p:cNvSpPr>
            <a:spLocks noChangeArrowheads="1"/>
          </p:cNvSpPr>
          <p:nvPr/>
        </p:nvSpPr>
        <p:spPr bwMode="auto">
          <a:xfrm>
            <a:off x="1752600" y="55626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835" name="Rectangle 131"/>
          <p:cNvSpPr>
            <a:spLocks noChangeArrowheads="1"/>
          </p:cNvSpPr>
          <p:nvPr/>
        </p:nvSpPr>
        <p:spPr bwMode="auto">
          <a:xfrm>
            <a:off x="2667000" y="55626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836" name="Rectangle 132"/>
          <p:cNvSpPr>
            <a:spLocks noChangeArrowheads="1"/>
          </p:cNvSpPr>
          <p:nvPr/>
        </p:nvSpPr>
        <p:spPr bwMode="auto">
          <a:xfrm>
            <a:off x="3581400" y="55626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837" name="Rectangle 133"/>
          <p:cNvSpPr>
            <a:spLocks noChangeArrowheads="1"/>
          </p:cNvSpPr>
          <p:nvPr/>
        </p:nvSpPr>
        <p:spPr bwMode="auto">
          <a:xfrm>
            <a:off x="4495800" y="55626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838" name="Rectangle 134"/>
          <p:cNvSpPr>
            <a:spLocks noChangeArrowheads="1"/>
          </p:cNvSpPr>
          <p:nvPr/>
        </p:nvSpPr>
        <p:spPr bwMode="auto">
          <a:xfrm>
            <a:off x="5410200" y="5562600"/>
            <a:ext cx="914400" cy="6858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839" name="Oval 135"/>
          <p:cNvSpPr>
            <a:spLocks noChangeArrowheads="1"/>
          </p:cNvSpPr>
          <p:nvPr/>
        </p:nvSpPr>
        <p:spPr bwMode="auto">
          <a:xfrm>
            <a:off x="533400" y="6019800"/>
            <a:ext cx="228600" cy="1524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840" name="Line 136"/>
          <p:cNvSpPr>
            <a:spLocks noChangeShapeType="1"/>
          </p:cNvSpPr>
          <p:nvPr/>
        </p:nvSpPr>
        <p:spPr bwMode="auto">
          <a:xfrm>
            <a:off x="762000" y="6096000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cxnSp>
        <p:nvCxnSpPr>
          <p:cNvPr id="200841" name="AutoShape 137"/>
          <p:cNvCxnSpPr>
            <a:cxnSpLocks noChangeShapeType="1"/>
            <a:stCxn id="200823" idx="6"/>
          </p:cNvCxnSpPr>
          <p:nvPr/>
        </p:nvCxnSpPr>
        <p:spPr bwMode="auto">
          <a:xfrm>
            <a:off x="774700" y="5410200"/>
            <a:ext cx="901700" cy="381000"/>
          </a:xfrm>
          <a:prstGeom prst="bentConnector3">
            <a:avLst>
              <a:gd name="adj1" fmla="val 49296"/>
            </a:avLst>
          </a:prstGeom>
          <a:noFill/>
          <a:ln w="25400">
            <a:solidFill>
              <a:schemeClr val="tx1"/>
            </a:solidFill>
            <a:miter lim="800000"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0844" name="Text Box 140"/>
          <p:cNvSpPr txBox="1">
            <a:spLocks noChangeArrowheads="1"/>
          </p:cNvSpPr>
          <p:nvPr/>
        </p:nvSpPr>
        <p:spPr bwMode="auto">
          <a:xfrm>
            <a:off x="5486400" y="56388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146</a:t>
            </a:r>
          </a:p>
        </p:txBody>
      </p:sp>
      <p:sp>
        <p:nvSpPr>
          <p:cNvPr id="200845" name="Line 141"/>
          <p:cNvSpPr>
            <a:spLocks noChangeShapeType="1"/>
          </p:cNvSpPr>
          <p:nvPr/>
        </p:nvSpPr>
        <p:spPr bwMode="auto">
          <a:xfrm>
            <a:off x="6324600" y="24384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00846" name="Text Box 142"/>
          <p:cNvSpPr txBox="1">
            <a:spLocks noChangeArrowheads="1"/>
          </p:cNvSpPr>
          <p:nvPr/>
        </p:nvSpPr>
        <p:spPr bwMode="auto">
          <a:xfrm>
            <a:off x="6553200" y="3886200"/>
            <a:ext cx="19050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000" b="1">
                <a:solidFill>
                  <a:schemeClr val="accent2"/>
                </a:solidFill>
                <a:latin typeface="Arial" charset="0"/>
              </a:rPr>
              <a:t>Each group of five bits codes for one of 16 possible gates and the location of second input</a:t>
            </a:r>
          </a:p>
        </p:txBody>
      </p:sp>
    </p:spTree>
    <p:extLst>
      <p:ext uri="{BB962C8B-B14F-4D97-AF65-F5344CB8AC3E}">
        <p14:creationId xmlns:p14="http://schemas.microsoft.com/office/powerpoint/2010/main" val="98879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045F8A-AD50-4CD5-8DD7-F4B7EA419E2D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Genotype to Phenotype mapping</a:t>
            </a:r>
          </a:p>
        </p:txBody>
      </p:sp>
      <p:sp>
        <p:nvSpPr>
          <p:cNvPr id="199689" name="Rectangle 9"/>
          <p:cNvSpPr>
            <a:spLocks noChangeArrowheads="1"/>
          </p:cNvSpPr>
          <p:nvPr/>
        </p:nvSpPr>
        <p:spPr bwMode="auto">
          <a:xfrm>
            <a:off x="3657600" y="1447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690" name="Rectangle 10"/>
          <p:cNvSpPr>
            <a:spLocks noChangeArrowheads="1"/>
          </p:cNvSpPr>
          <p:nvPr/>
        </p:nvSpPr>
        <p:spPr bwMode="auto">
          <a:xfrm>
            <a:off x="4267200" y="1447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691" name="Rectangle 11"/>
          <p:cNvSpPr>
            <a:spLocks noChangeArrowheads="1"/>
          </p:cNvSpPr>
          <p:nvPr/>
        </p:nvSpPr>
        <p:spPr bwMode="auto">
          <a:xfrm>
            <a:off x="4876800" y="1447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692" name="Rectangle 12"/>
          <p:cNvSpPr>
            <a:spLocks noChangeArrowheads="1"/>
          </p:cNvSpPr>
          <p:nvPr/>
        </p:nvSpPr>
        <p:spPr bwMode="auto">
          <a:xfrm>
            <a:off x="7315200" y="1447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693" name="Rectangle 13"/>
          <p:cNvSpPr>
            <a:spLocks noChangeArrowheads="1"/>
          </p:cNvSpPr>
          <p:nvPr/>
        </p:nvSpPr>
        <p:spPr bwMode="auto">
          <a:xfrm>
            <a:off x="7924800" y="1447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694" name="Rectangle 14"/>
          <p:cNvSpPr>
            <a:spLocks noChangeArrowheads="1"/>
          </p:cNvSpPr>
          <p:nvPr/>
        </p:nvSpPr>
        <p:spPr bwMode="auto">
          <a:xfrm>
            <a:off x="8534400" y="1447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19" name="Rectangle 39"/>
          <p:cNvSpPr>
            <a:spLocks noChangeArrowheads="1"/>
          </p:cNvSpPr>
          <p:nvPr/>
        </p:nvSpPr>
        <p:spPr bwMode="auto">
          <a:xfrm>
            <a:off x="0" y="1447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20" name="Rectangle 40"/>
          <p:cNvSpPr>
            <a:spLocks noChangeArrowheads="1"/>
          </p:cNvSpPr>
          <p:nvPr/>
        </p:nvSpPr>
        <p:spPr bwMode="auto">
          <a:xfrm>
            <a:off x="609600" y="1447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21" name="Rectangle 41"/>
          <p:cNvSpPr>
            <a:spLocks noChangeArrowheads="1"/>
          </p:cNvSpPr>
          <p:nvPr/>
        </p:nvSpPr>
        <p:spPr bwMode="auto">
          <a:xfrm>
            <a:off x="1219200" y="1447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22" name="Rectangle 42"/>
          <p:cNvSpPr>
            <a:spLocks noChangeArrowheads="1"/>
          </p:cNvSpPr>
          <p:nvPr/>
        </p:nvSpPr>
        <p:spPr bwMode="auto">
          <a:xfrm>
            <a:off x="1828800" y="1447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23" name="Rectangle 43"/>
          <p:cNvSpPr>
            <a:spLocks noChangeArrowheads="1"/>
          </p:cNvSpPr>
          <p:nvPr/>
        </p:nvSpPr>
        <p:spPr bwMode="auto">
          <a:xfrm>
            <a:off x="2438400" y="1447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24" name="Rectangle 44"/>
          <p:cNvSpPr>
            <a:spLocks noChangeArrowheads="1"/>
          </p:cNvSpPr>
          <p:nvPr/>
        </p:nvSpPr>
        <p:spPr bwMode="auto">
          <a:xfrm>
            <a:off x="3048000" y="1447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40" name="Oval 60"/>
          <p:cNvSpPr>
            <a:spLocks noChangeArrowheads="1"/>
          </p:cNvSpPr>
          <p:nvPr/>
        </p:nvSpPr>
        <p:spPr bwMode="auto">
          <a:xfrm>
            <a:off x="5715000" y="1676400"/>
            <a:ext cx="152400" cy="76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41" name="Oval 61"/>
          <p:cNvSpPr>
            <a:spLocks noChangeArrowheads="1"/>
          </p:cNvSpPr>
          <p:nvPr/>
        </p:nvSpPr>
        <p:spPr bwMode="auto">
          <a:xfrm>
            <a:off x="6172200" y="1676400"/>
            <a:ext cx="152400" cy="76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42" name="Oval 62"/>
          <p:cNvSpPr>
            <a:spLocks noChangeArrowheads="1"/>
          </p:cNvSpPr>
          <p:nvPr/>
        </p:nvSpPr>
        <p:spPr bwMode="auto">
          <a:xfrm>
            <a:off x="6705600" y="1676400"/>
            <a:ext cx="152400" cy="76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43" name="Text Box 63"/>
          <p:cNvSpPr txBox="1">
            <a:spLocks noChangeArrowheads="1"/>
          </p:cNvSpPr>
          <p:nvPr/>
        </p:nvSpPr>
        <p:spPr bwMode="auto">
          <a:xfrm>
            <a:off x="5105400" y="1143000"/>
            <a:ext cx="289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accent2"/>
                </a:solidFill>
                <a:latin typeface="Arial" charset="0"/>
              </a:rPr>
              <a:t>150 length binary string</a:t>
            </a:r>
          </a:p>
        </p:txBody>
      </p:sp>
      <p:sp>
        <p:nvSpPr>
          <p:cNvPr id="199744" name="Rectangle 64"/>
          <p:cNvSpPr>
            <a:spLocks noChangeArrowheads="1"/>
          </p:cNvSpPr>
          <p:nvPr/>
        </p:nvSpPr>
        <p:spPr bwMode="auto">
          <a:xfrm>
            <a:off x="6019800" y="28194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45" name="Rectangle 65"/>
          <p:cNvSpPr>
            <a:spLocks noChangeArrowheads="1"/>
          </p:cNvSpPr>
          <p:nvPr/>
        </p:nvSpPr>
        <p:spPr bwMode="auto">
          <a:xfrm>
            <a:off x="914400" y="28194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46" name="Rectangle 66"/>
          <p:cNvSpPr>
            <a:spLocks noChangeArrowheads="1"/>
          </p:cNvSpPr>
          <p:nvPr/>
        </p:nvSpPr>
        <p:spPr bwMode="auto">
          <a:xfrm>
            <a:off x="1524000" y="28194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47" name="Rectangle 67"/>
          <p:cNvSpPr>
            <a:spLocks noChangeArrowheads="1"/>
          </p:cNvSpPr>
          <p:nvPr/>
        </p:nvSpPr>
        <p:spPr bwMode="auto">
          <a:xfrm>
            <a:off x="2133600" y="28194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48" name="Rectangle 68"/>
          <p:cNvSpPr>
            <a:spLocks noChangeArrowheads="1"/>
          </p:cNvSpPr>
          <p:nvPr/>
        </p:nvSpPr>
        <p:spPr bwMode="auto">
          <a:xfrm>
            <a:off x="2743200" y="28194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49" name="Rectangle 69"/>
          <p:cNvSpPr>
            <a:spLocks noChangeArrowheads="1"/>
          </p:cNvSpPr>
          <p:nvPr/>
        </p:nvSpPr>
        <p:spPr bwMode="auto">
          <a:xfrm>
            <a:off x="4800600" y="28194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50" name="Rectangle 70"/>
          <p:cNvSpPr>
            <a:spLocks noChangeArrowheads="1"/>
          </p:cNvSpPr>
          <p:nvPr/>
        </p:nvSpPr>
        <p:spPr bwMode="auto">
          <a:xfrm>
            <a:off x="5410200" y="28194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51" name="Rectangle 71"/>
          <p:cNvSpPr>
            <a:spLocks noChangeArrowheads="1"/>
          </p:cNvSpPr>
          <p:nvPr/>
        </p:nvSpPr>
        <p:spPr bwMode="auto">
          <a:xfrm>
            <a:off x="6019800" y="3352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52" name="Rectangle 72"/>
          <p:cNvSpPr>
            <a:spLocks noChangeArrowheads="1"/>
          </p:cNvSpPr>
          <p:nvPr/>
        </p:nvSpPr>
        <p:spPr bwMode="auto">
          <a:xfrm>
            <a:off x="914400" y="3352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53" name="Rectangle 73"/>
          <p:cNvSpPr>
            <a:spLocks noChangeArrowheads="1"/>
          </p:cNvSpPr>
          <p:nvPr/>
        </p:nvSpPr>
        <p:spPr bwMode="auto">
          <a:xfrm>
            <a:off x="1524000" y="3352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54" name="Rectangle 74"/>
          <p:cNvSpPr>
            <a:spLocks noChangeArrowheads="1"/>
          </p:cNvSpPr>
          <p:nvPr/>
        </p:nvSpPr>
        <p:spPr bwMode="auto">
          <a:xfrm>
            <a:off x="2133600" y="3352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55" name="Rectangle 75"/>
          <p:cNvSpPr>
            <a:spLocks noChangeArrowheads="1"/>
          </p:cNvSpPr>
          <p:nvPr/>
        </p:nvSpPr>
        <p:spPr bwMode="auto">
          <a:xfrm>
            <a:off x="2743200" y="3352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56" name="Rectangle 76"/>
          <p:cNvSpPr>
            <a:spLocks noChangeArrowheads="1"/>
          </p:cNvSpPr>
          <p:nvPr/>
        </p:nvSpPr>
        <p:spPr bwMode="auto">
          <a:xfrm>
            <a:off x="4800600" y="3352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57" name="Rectangle 77"/>
          <p:cNvSpPr>
            <a:spLocks noChangeArrowheads="1"/>
          </p:cNvSpPr>
          <p:nvPr/>
        </p:nvSpPr>
        <p:spPr bwMode="auto">
          <a:xfrm>
            <a:off x="5410200" y="33528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58" name="Rectangle 78"/>
          <p:cNvSpPr>
            <a:spLocks noChangeArrowheads="1"/>
          </p:cNvSpPr>
          <p:nvPr/>
        </p:nvSpPr>
        <p:spPr bwMode="auto">
          <a:xfrm>
            <a:off x="6019800" y="38862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59" name="Rectangle 79"/>
          <p:cNvSpPr>
            <a:spLocks noChangeArrowheads="1"/>
          </p:cNvSpPr>
          <p:nvPr/>
        </p:nvSpPr>
        <p:spPr bwMode="auto">
          <a:xfrm>
            <a:off x="914400" y="38862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60" name="Rectangle 80"/>
          <p:cNvSpPr>
            <a:spLocks noChangeArrowheads="1"/>
          </p:cNvSpPr>
          <p:nvPr/>
        </p:nvSpPr>
        <p:spPr bwMode="auto">
          <a:xfrm>
            <a:off x="1524000" y="38862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61" name="Rectangle 81"/>
          <p:cNvSpPr>
            <a:spLocks noChangeArrowheads="1"/>
          </p:cNvSpPr>
          <p:nvPr/>
        </p:nvSpPr>
        <p:spPr bwMode="auto">
          <a:xfrm>
            <a:off x="2133600" y="38862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62" name="Rectangle 82"/>
          <p:cNvSpPr>
            <a:spLocks noChangeArrowheads="1"/>
          </p:cNvSpPr>
          <p:nvPr/>
        </p:nvSpPr>
        <p:spPr bwMode="auto">
          <a:xfrm>
            <a:off x="2743200" y="38862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63" name="Rectangle 83"/>
          <p:cNvSpPr>
            <a:spLocks noChangeArrowheads="1"/>
          </p:cNvSpPr>
          <p:nvPr/>
        </p:nvSpPr>
        <p:spPr bwMode="auto">
          <a:xfrm>
            <a:off x="4800600" y="38862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64" name="Rectangle 84"/>
          <p:cNvSpPr>
            <a:spLocks noChangeArrowheads="1"/>
          </p:cNvSpPr>
          <p:nvPr/>
        </p:nvSpPr>
        <p:spPr bwMode="auto">
          <a:xfrm>
            <a:off x="5410200" y="38862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65" name="Rectangle 85"/>
          <p:cNvSpPr>
            <a:spLocks noChangeArrowheads="1"/>
          </p:cNvSpPr>
          <p:nvPr/>
        </p:nvSpPr>
        <p:spPr bwMode="auto">
          <a:xfrm>
            <a:off x="6019800" y="4419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66" name="Rectangle 86"/>
          <p:cNvSpPr>
            <a:spLocks noChangeArrowheads="1"/>
          </p:cNvSpPr>
          <p:nvPr/>
        </p:nvSpPr>
        <p:spPr bwMode="auto">
          <a:xfrm>
            <a:off x="914400" y="4419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67" name="Rectangle 87"/>
          <p:cNvSpPr>
            <a:spLocks noChangeArrowheads="1"/>
          </p:cNvSpPr>
          <p:nvPr/>
        </p:nvSpPr>
        <p:spPr bwMode="auto">
          <a:xfrm>
            <a:off x="1524000" y="4419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68" name="Rectangle 88"/>
          <p:cNvSpPr>
            <a:spLocks noChangeArrowheads="1"/>
          </p:cNvSpPr>
          <p:nvPr/>
        </p:nvSpPr>
        <p:spPr bwMode="auto">
          <a:xfrm>
            <a:off x="2133600" y="4419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69" name="Rectangle 89"/>
          <p:cNvSpPr>
            <a:spLocks noChangeArrowheads="1"/>
          </p:cNvSpPr>
          <p:nvPr/>
        </p:nvSpPr>
        <p:spPr bwMode="auto">
          <a:xfrm>
            <a:off x="2743200" y="4419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70" name="Rectangle 90"/>
          <p:cNvSpPr>
            <a:spLocks noChangeArrowheads="1"/>
          </p:cNvSpPr>
          <p:nvPr/>
        </p:nvSpPr>
        <p:spPr bwMode="auto">
          <a:xfrm>
            <a:off x="4800600" y="4419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71" name="Rectangle 91"/>
          <p:cNvSpPr>
            <a:spLocks noChangeArrowheads="1"/>
          </p:cNvSpPr>
          <p:nvPr/>
        </p:nvSpPr>
        <p:spPr bwMode="auto">
          <a:xfrm>
            <a:off x="5410200" y="44196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72" name="Rectangle 92"/>
          <p:cNvSpPr>
            <a:spLocks noChangeArrowheads="1"/>
          </p:cNvSpPr>
          <p:nvPr/>
        </p:nvSpPr>
        <p:spPr bwMode="auto">
          <a:xfrm>
            <a:off x="6019800" y="49530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73" name="Rectangle 93"/>
          <p:cNvSpPr>
            <a:spLocks noChangeArrowheads="1"/>
          </p:cNvSpPr>
          <p:nvPr/>
        </p:nvSpPr>
        <p:spPr bwMode="auto">
          <a:xfrm>
            <a:off x="914400" y="49530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74" name="Rectangle 94"/>
          <p:cNvSpPr>
            <a:spLocks noChangeArrowheads="1"/>
          </p:cNvSpPr>
          <p:nvPr/>
        </p:nvSpPr>
        <p:spPr bwMode="auto">
          <a:xfrm>
            <a:off x="1524000" y="49530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75" name="Rectangle 95"/>
          <p:cNvSpPr>
            <a:spLocks noChangeArrowheads="1"/>
          </p:cNvSpPr>
          <p:nvPr/>
        </p:nvSpPr>
        <p:spPr bwMode="auto">
          <a:xfrm>
            <a:off x="2133600" y="49530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76" name="Rectangle 96"/>
          <p:cNvSpPr>
            <a:spLocks noChangeArrowheads="1"/>
          </p:cNvSpPr>
          <p:nvPr/>
        </p:nvSpPr>
        <p:spPr bwMode="auto">
          <a:xfrm>
            <a:off x="2743200" y="49530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77" name="Rectangle 97"/>
          <p:cNvSpPr>
            <a:spLocks noChangeArrowheads="1"/>
          </p:cNvSpPr>
          <p:nvPr/>
        </p:nvSpPr>
        <p:spPr bwMode="auto">
          <a:xfrm>
            <a:off x="4800600" y="49530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78" name="Rectangle 98"/>
          <p:cNvSpPr>
            <a:spLocks noChangeArrowheads="1"/>
          </p:cNvSpPr>
          <p:nvPr/>
        </p:nvSpPr>
        <p:spPr bwMode="auto">
          <a:xfrm>
            <a:off x="5410200" y="49530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79" name="Rectangle 99"/>
          <p:cNvSpPr>
            <a:spLocks noChangeArrowheads="1"/>
          </p:cNvSpPr>
          <p:nvPr/>
        </p:nvSpPr>
        <p:spPr bwMode="auto">
          <a:xfrm>
            <a:off x="6019800" y="54864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80" name="Rectangle 100"/>
          <p:cNvSpPr>
            <a:spLocks noChangeArrowheads="1"/>
          </p:cNvSpPr>
          <p:nvPr/>
        </p:nvSpPr>
        <p:spPr bwMode="auto">
          <a:xfrm>
            <a:off x="914400" y="54864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81" name="Rectangle 101"/>
          <p:cNvSpPr>
            <a:spLocks noChangeArrowheads="1"/>
          </p:cNvSpPr>
          <p:nvPr/>
        </p:nvSpPr>
        <p:spPr bwMode="auto">
          <a:xfrm>
            <a:off x="1524000" y="54864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1</a:t>
            </a:r>
          </a:p>
        </p:txBody>
      </p:sp>
      <p:sp>
        <p:nvSpPr>
          <p:cNvPr id="199782" name="Rectangle 102"/>
          <p:cNvSpPr>
            <a:spLocks noChangeArrowheads="1"/>
          </p:cNvSpPr>
          <p:nvPr/>
        </p:nvSpPr>
        <p:spPr bwMode="auto">
          <a:xfrm>
            <a:off x="2133600" y="54864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83" name="Rectangle 103"/>
          <p:cNvSpPr>
            <a:spLocks noChangeArrowheads="1"/>
          </p:cNvSpPr>
          <p:nvPr/>
        </p:nvSpPr>
        <p:spPr bwMode="auto">
          <a:xfrm>
            <a:off x="2743200" y="54864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84" name="Rectangle 104"/>
          <p:cNvSpPr>
            <a:spLocks noChangeArrowheads="1"/>
          </p:cNvSpPr>
          <p:nvPr/>
        </p:nvSpPr>
        <p:spPr bwMode="auto">
          <a:xfrm>
            <a:off x="4800600" y="54864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85" name="Rectangle 105"/>
          <p:cNvSpPr>
            <a:spLocks noChangeArrowheads="1"/>
          </p:cNvSpPr>
          <p:nvPr/>
        </p:nvSpPr>
        <p:spPr bwMode="auto">
          <a:xfrm>
            <a:off x="5410200" y="5486400"/>
            <a:ext cx="609600" cy="5334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>
                <a:solidFill>
                  <a:srgbClr val="336699"/>
                </a:solidFill>
                <a:latin typeface="Arial" charset="0"/>
              </a:rPr>
              <a:t>0</a:t>
            </a:r>
          </a:p>
        </p:txBody>
      </p:sp>
      <p:sp>
        <p:nvSpPr>
          <p:cNvPr id="199786" name="Oval 106"/>
          <p:cNvSpPr>
            <a:spLocks noChangeArrowheads="1"/>
          </p:cNvSpPr>
          <p:nvPr/>
        </p:nvSpPr>
        <p:spPr bwMode="auto">
          <a:xfrm>
            <a:off x="3505200" y="3048000"/>
            <a:ext cx="152400" cy="76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87" name="Oval 107"/>
          <p:cNvSpPr>
            <a:spLocks noChangeArrowheads="1"/>
          </p:cNvSpPr>
          <p:nvPr/>
        </p:nvSpPr>
        <p:spPr bwMode="auto">
          <a:xfrm>
            <a:off x="3962400" y="3048000"/>
            <a:ext cx="152400" cy="76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88" name="Oval 108"/>
          <p:cNvSpPr>
            <a:spLocks noChangeArrowheads="1"/>
          </p:cNvSpPr>
          <p:nvPr/>
        </p:nvSpPr>
        <p:spPr bwMode="auto">
          <a:xfrm>
            <a:off x="4495800" y="3048000"/>
            <a:ext cx="152400" cy="76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89" name="Oval 109"/>
          <p:cNvSpPr>
            <a:spLocks noChangeArrowheads="1"/>
          </p:cNvSpPr>
          <p:nvPr/>
        </p:nvSpPr>
        <p:spPr bwMode="auto">
          <a:xfrm>
            <a:off x="3505200" y="3581400"/>
            <a:ext cx="152400" cy="76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90" name="Oval 110"/>
          <p:cNvSpPr>
            <a:spLocks noChangeArrowheads="1"/>
          </p:cNvSpPr>
          <p:nvPr/>
        </p:nvSpPr>
        <p:spPr bwMode="auto">
          <a:xfrm>
            <a:off x="3962400" y="3581400"/>
            <a:ext cx="152400" cy="76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91" name="Oval 111"/>
          <p:cNvSpPr>
            <a:spLocks noChangeArrowheads="1"/>
          </p:cNvSpPr>
          <p:nvPr/>
        </p:nvSpPr>
        <p:spPr bwMode="auto">
          <a:xfrm>
            <a:off x="4495800" y="3581400"/>
            <a:ext cx="152400" cy="76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92" name="Oval 112"/>
          <p:cNvSpPr>
            <a:spLocks noChangeArrowheads="1"/>
          </p:cNvSpPr>
          <p:nvPr/>
        </p:nvSpPr>
        <p:spPr bwMode="auto">
          <a:xfrm>
            <a:off x="3505200" y="4114800"/>
            <a:ext cx="152400" cy="76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93" name="Oval 113"/>
          <p:cNvSpPr>
            <a:spLocks noChangeArrowheads="1"/>
          </p:cNvSpPr>
          <p:nvPr/>
        </p:nvSpPr>
        <p:spPr bwMode="auto">
          <a:xfrm>
            <a:off x="3962400" y="4114800"/>
            <a:ext cx="152400" cy="76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94" name="Oval 114"/>
          <p:cNvSpPr>
            <a:spLocks noChangeArrowheads="1"/>
          </p:cNvSpPr>
          <p:nvPr/>
        </p:nvSpPr>
        <p:spPr bwMode="auto">
          <a:xfrm>
            <a:off x="4495800" y="4114800"/>
            <a:ext cx="152400" cy="76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95" name="Oval 115"/>
          <p:cNvSpPr>
            <a:spLocks noChangeArrowheads="1"/>
          </p:cNvSpPr>
          <p:nvPr/>
        </p:nvSpPr>
        <p:spPr bwMode="auto">
          <a:xfrm>
            <a:off x="3505200" y="4648200"/>
            <a:ext cx="152400" cy="76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96" name="Oval 116"/>
          <p:cNvSpPr>
            <a:spLocks noChangeArrowheads="1"/>
          </p:cNvSpPr>
          <p:nvPr/>
        </p:nvSpPr>
        <p:spPr bwMode="auto">
          <a:xfrm>
            <a:off x="3962400" y="4648200"/>
            <a:ext cx="152400" cy="76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97" name="Oval 117"/>
          <p:cNvSpPr>
            <a:spLocks noChangeArrowheads="1"/>
          </p:cNvSpPr>
          <p:nvPr/>
        </p:nvSpPr>
        <p:spPr bwMode="auto">
          <a:xfrm>
            <a:off x="4495800" y="4648200"/>
            <a:ext cx="152400" cy="76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98" name="Oval 118"/>
          <p:cNvSpPr>
            <a:spLocks noChangeArrowheads="1"/>
          </p:cNvSpPr>
          <p:nvPr/>
        </p:nvSpPr>
        <p:spPr bwMode="auto">
          <a:xfrm>
            <a:off x="3505200" y="5181600"/>
            <a:ext cx="152400" cy="76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99" name="Oval 119"/>
          <p:cNvSpPr>
            <a:spLocks noChangeArrowheads="1"/>
          </p:cNvSpPr>
          <p:nvPr/>
        </p:nvSpPr>
        <p:spPr bwMode="auto">
          <a:xfrm>
            <a:off x="3962400" y="5181600"/>
            <a:ext cx="152400" cy="76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800" name="Oval 120"/>
          <p:cNvSpPr>
            <a:spLocks noChangeArrowheads="1"/>
          </p:cNvSpPr>
          <p:nvPr/>
        </p:nvSpPr>
        <p:spPr bwMode="auto">
          <a:xfrm>
            <a:off x="4495800" y="5181600"/>
            <a:ext cx="152400" cy="76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801" name="Oval 121"/>
          <p:cNvSpPr>
            <a:spLocks noChangeArrowheads="1"/>
          </p:cNvSpPr>
          <p:nvPr/>
        </p:nvSpPr>
        <p:spPr bwMode="auto">
          <a:xfrm>
            <a:off x="3505200" y="5715000"/>
            <a:ext cx="152400" cy="76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802" name="Oval 122"/>
          <p:cNvSpPr>
            <a:spLocks noChangeArrowheads="1"/>
          </p:cNvSpPr>
          <p:nvPr/>
        </p:nvSpPr>
        <p:spPr bwMode="auto">
          <a:xfrm>
            <a:off x="3962400" y="5715000"/>
            <a:ext cx="152400" cy="76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803" name="Oval 123"/>
          <p:cNvSpPr>
            <a:spLocks noChangeArrowheads="1"/>
          </p:cNvSpPr>
          <p:nvPr/>
        </p:nvSpPr>
        <p:spPr bwMode="auto">
          <a:xfrm>
            <a:off x="4495800" y="5715000"/>
            <a:ext cx="152400" cy="76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804" name="Text Box 124"/>
          <p:cNvSpPr txBox="1">
            <a:spLocks noChangeArrowheads="1"/>
          </p:cNvSpPr>
          <p:nvPr/>
        </p:nvSpPr>
        <p:spPr bwMode="auto">
          <a:xfrm>
            <a:off x="6858000" y="2971800"/>
            <a:ext cx="1752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solidFill>
                  <a:schemeClr val="accent2"/>
                </a:solidFill>
                <a:latin typeface="Arial" charset="0"/>
              </a:rPr>
              <a:t>1 row of 150 </a:t>
            </a:r>
          </a:p>
          <a:p>
            <a:pPr>
              <a:spcBef>
                <a:spcPct val="50000"/>
              </a:spcBef>
            </a:pPr>
            <a:r>
              <a:rPr lang="en-US" altLang="en-US" sz="2000" b="1">
                <a:solidFill>
                  <a:schemeClr val="accent2"/>
                </a:solidFill>
                <a:latin typeface="Arial" charset="0"/>
              </a:rPr>
              <a:t>becomes</a:t>
            </a:r>
          </a:p>
          <a:p>
            <a:pPr>
              <a:spcBef>
                <a:spcPct val="50000"/>
              </a:spcBef>
            </a:pPr>
            <a:r>
              <a:rPr lang="en-US" altLang="en-US" sz="2000" b="1">
                <a:solidFill>
                  <a:schemeClr val="accent2"/>
                </a:solidFill>
                <a:latin typeface="Arial" charset="0"/>
              </a:rPr>
              <a:t>6 rows of 25</a:t>
            </a:r>
          </a:p>
        </p:txBody>
      </p:sp>
    </p:spTree>
    <p:extLst>
      <p:ext uri="{BB962C8B-B14F-4D97-AF65-F5344CB8AC3E}">
        <p14:creationId xmlns:p14="http://schemas.microsoft.com/office/powerpoint/2010/main" val="376387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94653-EF57-4116-A426-D7D77A9A599E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Evaluating the phenotype</a:t>
            </a:r>
          </a:p>
        </p:txBody>
      </p:sp>
      <p:sp>
        <p:nvSpPr>
          <p:cNvPr id="201791" name="Rectangle 6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Feed the gate an input combination</a:t>
            </a:r>
          </a:p>
          <a:p>
            <a:r>
              <a:rPr lang="en-US" altLang="en-US" dirty="0"/>
              <a:t>Check whether the output produced by a decoded member of the population is correct</a:t>
            </a:r>
          </a:p>
          <a:p>
            <a:r>
              <a:rPr lang="en-US" altLang="en-US" dirty="0"/>
              <a:t>Give one point for each correct output</a:t>
            </a:r>
          </a:p>
          <a:p>
            <a:endParaRPr lang="en-US" altLang="en-US" dirty="0"/>
          </a:p>
          <a:p>
            <a:r>
              <a:rPr lang="en-US" altLang="en-US" dirty="0" smtClean="0"/>
              <a:t>That is: Simulate the circuit</a:t>
            </a:r>
          </a:p>
          <a:p>
            <a:pPr lvl="1"/>
            <a:r>
              <a:rPr lang="en-US" altLang="en-US" dirty="0" smtClean="0"/>
              <a:t>The black box can be a simulation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1231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9E8F3-93B2-48A0-8158-DAB0ADD932AE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109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Circuits</a:t>
            </a:r>
          </a:p>
        </p:txBody>
      </p:sp>
      <p:pic>
        <p:nvPicPr>
          <p:cNvPr id="210949" name="Picture 5" descr="4bit_dga_parcircuit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1066800"/>
            <a:ext cx="3810000" cy="34734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10951" name="Picture 7" descr="4bit_dga_addercirc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24400" y="3276600"/>
            <a:ext cx="3810000" cy="28590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10953" name="Text Box 9"/>
          <p:cNvSpPr txBox="1">
            <a:spLocks noChangeArrowheads="1"/>
          </p:cNvSpPr>
          <p:nvPr/>
        </p:nvSpPr>
        <p:spPr bwMode="auto">
          <a:xfrm>
            <a:off x="3810000" y="114300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Arial Black" pitchFamily="34" charset="0"/>
              </a:rPr>
              <a:t>Parity Checker</a:t>
            </a:r>
          </a:p>
        </p:txBody>
      </p:sp>
      <p:sp>
        <p:nvSpPr>
          <p:cNvPr id="210954" name="Text Box 10"/>
          <p:cNvSpPr txBox="1">
            <a:spLocks noChangeArrowheads="1"/>
          </p:cNvSpPr>
          <p:nvPr/>
        </p:nvSpPr>
        <p:spPr bwMode="auto">
          <a:xfrm>
            <a:off x="3276600" y="54864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Arial Black" pitchFamily="34" charset="0"/>
              </a:rPr>
              <a:t>Adder</a:t>
            </a:r>
          </a:p>
        </p:txBody>
      </p:sp>
    </p:spTree>
    <p:extLst>
      <p:ext uri="{BB962C8B-B14F-4D97-AF65-F5344CB8AC3E}">
        <p14:creationId xmlns:p14="http://schemas.microsoft.com/office/powerpoint/2010/main" val="304062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A9E1E8-AED0-46ED-B002-89874B849B91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Predicting subsurface structure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Find subsurface structure that agrees with experimental observations</a:t>
            </a:r>
          </a:p>
          <a:p>
            <a:endParaRPr lang="en-US" altLang="en-US" sz="2800"/>
          </a:p>
          <a:p>
            <a:r>
              <a:rPr lang="en-US" altLang="en-US" sz="2800"/>
              <a:t>Mining, oil exploration, swimming pools</a:t>
            </a:r>
          </a:p>
          <a:p>
            <a:endParaRPr lang="en-US" altLang="en-US" sz="2800"/>
          </a:p>
        </p:txBody>
      </p:sp>
      <p:pic>
        <p:nvPicPr>
          <p:cNvPr id="206852" name="Picture 4" descr="2d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67200" y="1524000"/>
            <a:ext cx="4876800" cy="38592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696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905" name="Picture 9" descr="beam6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29000" y="3810000"/>
            <a:ext cx="4953000" cy="2590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8903" name="Picture 7" descr="3dbeam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28281" y="533400"/>
            <a:ext cx="4724400" cy="26384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066800" cy="457200"/>
          </a:xfrm>
          <a:prstGeom prst="rect">
            <a:avLst/>
          </a:prstGeom>
        </p:spPr>
        <p:txBody>
          <a:bodyPr/>
          <a:lstStyle/>
          <a:p>
            <a:fld id="{E317D209-3298-4742-B969-B62CD070AA11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Designing a truss</a:t>
            </a:r>
          </a:p>
        </p:txBody>
      </p:sp>
      <p:sp>
        <p:nvSpPr>
          <p:cNvPr id="208902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76400"/>
            <a:ext cx="3825941" cy="4130097"/>
          </a:xfrm>
        </p:spPr>
        <p:txBody>
          <a:bodyPr/>
          <a:lstStyle/>
          <a:p>
            <a:r>
              <a:rPr lang="en-US" altLang="en-US" sz="2800" dirty="0"/>
              <a:t>Find a truss configuration that minimizes vibration, minimizes weight, and maximizes </a:t>
            </a:r>
            <a:r>
              <a:rPr lang="en-US" altLang="en-US" sz="2800" dirty="0" smtClean="0"/>
              <a:t>stiffness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0726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4E7C0F-B823-437E-AE75-7112AF46A824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Traveling Salesperson Problem 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Find a shortest length tour of N cities</a:t>
            </a:r>
          </a:p>
          <a:p>
            <a:r>
              <a:rPr lang="en-US" altLang="en-US" sz="2800"/>
              <a:t>N! possible tours</a:t>
            </a:r>
          </a:p>
          <a:p>
            <a:r>
              <a:rPr lang="en-US" altLang="en-US" sz="2800"/>
              <a:t>10! = 3628800</a:t>
            </a:r>
          </a:p>
          <a:p>
            <a:r>
              <a:rPr lang="en-US" altLang="en-US" sz="2800"/>
              <a:t>70! = </a:t>
            </a:r>
            <a:r>
              <a:rPr lang="en-US" altLang="en-US" sz="2000"/>
              <a:t>11978571669969891796072783721689098736458938142546425857555362864628009582789845319680000000000000000</a:t>
            </a:r>
          </a:p>
          <a:p>
            <a:endParaRPr lang="en-US" altLang="en-US" sz="2800"/>
          </a:p>
          <a:p>
            <a:r>
              <a:rPr lang="en-US" altLang="en-US" sz="2800"/>
              <a:t>Chip layout, truck routing, logistics</a:t>
            </a:r>
          </a:p>
        </p:txBody>
      </p:sp>
    </p:spTree>
    <p:extLst>
      <p:ext uri="{BB962C8B-B14F-4D97-AF65-F5344CB8AC3E}">
        <p14:creationId xmlns:p14="http://schemas.microsoft.com/office/powerpoint/2010/main" val="85790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 Theory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fitness proportional selection?</a:t>
            </a:r>
          </a:p>
          <a:p>
            <a:pPr lvl="1"/>
            <a:r>
              <a:rPr lang="en-US" dirty="0" smtClean="0"/>
              <a:t>Fitness proportional selection optimizes the tradeoff between exploration and exploitation. Minimizes the expected loss from choosing unwisely among competing schema</a:t>
            </a:r>
          </a:p>
          <a:p>
            <a:r>
              <a:rPr lang="en-US" dirty="0" smtClean="0"/>
              <a:t>Why binary representations?</a:t>
            </a:r>
          </a:p>
          <a:p>
            <a:pPr lvl="1"/>
            <a:r>
              <a:rPr lang="en-US" dirty="0" smtClean="0"/>
              <a:t>Binary representations maximize the ratio of the number of schemas to number of strings</a:t>
            </a:r>
          </a:p>
          <a:p>
            <a:r>
              <a:rPr lang="en-US" dirty="0" smtClean="0"/>
              <a:t>Mutation </a:t>
            </a:r>
            <a:r>
              <a:rPr lang="en-US" dirty="0" smtClean="0"/>
              <a:t>can be thought of as beam hill-climbing. Why have crossover?</a:t>
            </a:r>
          </a:p>
          <a:p>
            <a:pPr lvl="1"/>
            <a:r>
              <a:rPr lang="en-US" dirty="0" smtClean="0"/>
              <a:t>Crossover allows information exchange that can lead to better performance in some spaces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64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Schema theorem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6200" y="1600200"/>
                <a:ext cx="8305800" cy="4800600"/>
              </a:xfrm>
            </p:spPr>
            <p:txBody>
              <a:bodyPr/>
              <a:lstStyle/>
              <a:p>
                <a:r>
                  <a:rPr lang="en-US" dirty="0" smtClean="0"/>
                  <a:t>Schema Theorem:</a:t>
                </a:r>
              </a:p>
              <a:p>
                <a:pPr lvl="1"/>
                <a:r>
                  <a:rPr lang="en-US" dirty="0" smtClean="0"/>
                  <a:t>M(h, t+1)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≥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num>
                      <m:den>
                        <m:acc>
                          <m:accPr>
                            <m:chr m:val="̅"/>
                            <m:ctrlPr>
                              <a:rPr lang="en-US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𝑓</m:t>
                            </m:r>
                          </m:e>
                        </m:acc>
                      </m:den>
                    </m:f>
                  </m:oMath>
                </a14:m>
                <a:r>
                  <a:rPr lang="en-US" dirty="0"/>
                  <a:t> m (h, t)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1 −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𝑐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𝜕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h</m:t>
                                </m:r>
                              </m:e>
                            </m:d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𝑙</m:t>
                            </m:r>
                            <m:r>
                              <a:rPr lang="en-US" i="1">
                                <a:latin typeface="Cambria Math"/>
                              </a:rPr>
                              <m:t>−1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 −</m:t>
                        </m:r>
                        <m:r>
                          <a:rPr lang="en-US" i="1">
                            <a:latin typeface="Cambria Math"/>
                          </a:rPr>
                          <m:t>𝑜</m:t>
                        </m:r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h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𝑚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 smtClean="0"/>
                  <a:t> … </a:t>
                </a:r>
                <a:r>
                  <a:rPr lang="en-US" sz="1400" dirty="0" smtClean="0"/>
                  <a:t>ignoring higher order terms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pPr marL="114300" indent="0">
                  <a:buNone/>
                </a:pPr>
                <a:endParaRPr lang="en-US" dirty="0"/>
              </a:p>
              <a:p>
                <a:r>
                  <a:rPr lang="en-US" dirty="0" smtClean="0"/>
                  <a:t>The </a:t>
                </a:r>
                <a:r>
                  <a:rPr lang="en-US" dirty="0"/>
                  <a:t>schema theorem leads to the </a:t>
                </a:r>
                <a:r>
                  <a:rPr lang="en-US" b="1" dirty="0"/>
                  <a:t>building block hypothesis </a:t>
                </a:r>
                <a:r>
                  <a:rPr lang="en-US" dirty="0"/>
                  <a:t>that says:</a:t>
                </a:r>
              </a:p>
              <a:p>
                <a:pPr lvl="1"/>
                <a:r>
                  <a:rPr lang="en-US" i="1" dirty="0"/>
                  <a:t>GAs work by juxtaposing, short (in defining length), low-order, above average fitness schema or building blocks into more complete solutions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" y="1600200"/>
                <a:ext cx="8305800" cy="4800600"/>
              </a:xfrm>
              <a:blipFill rotWithShape="1">
                <a:blip r:embed="rId2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973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Randomized versus Random versus Deterministic search algorithms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We want fast, reliable, near-optimal solutions from our algorithms</a:t>
            </a:r>
          </a:p>
          <a:p>
            <a:r>
              <a:rPr lang="en-US" dirty="0" smtClean="0"/>
              <a:t>Reliability</a:t>
            </a:r>
          </a:p>
          <a:p>
            <a:r>
              <a:rPr lang="en-US" dirty="0" smtClean="0"/>
              <a:t>Speed</a:t>
            </a:r>
          </a:p>
          <a:p>
            <a:r>
              <a:rPr lang="en-US" dirty="0" smtClean="0"/>
              <a:t>Performance</a:t>
            </a:r>
          </a:p>
          <a:p>
            <a:endParaRPr lang="en-US" dirty="0"/>
          </a:p>
          <a:p>
            <a:r>
              <a:rPr lang="en-US" dirty="0" smtClean="0"/>
              <a:t>Deterministic</a:t>
            </a:r>
          </a:p>
          <a:p>
            <a:pPr lvl="1"/>
            <a:r>
              <a:rPr lang="en-US" dirty="0" smtClean="0"/>
              <a:t>Search once</a:t>
            </a:r>
          </a:p>
          <a:p>
            <a:r>
              <a:rPr lang="en-US" dirty="0" smtClean="0"/>
              <a:t>Random</a:t>
            </a:r>
          </a:p>
          <a:p>
            <a:pPr lvl="1"/>
            <a:r>
              <a:rPr lang="en-US" dirty="0" smtClean="0"/>
              <a:t>Average over multiple runs</a:t>
            </a:r>
          </a:p>
          <a:p>
            <a:r>
              <a:rPr lang="en-US" dirty="0" smtClean="0"/>
              <a:t>Randomized hill climber, GA, SA, …</a:t>
            </a:r>
          </a:p>
          <a:p>
            <a:pPr lvl="1"/>
            <a:r>
              <a:rPr lang="en-US" dirty="0" smtClean="0"/>
              <a:t>Average over multiple runs</a:t>
            </a:r>
          </a:p>
          <a:p>
            <a:r>
              <a:rPr lang="en-US" dirty="0" smtClean="0"/>
              <a:t>We need reproducible results so understand the role of the </a:t>
            </a:r>
            <a:r>
              <a:rPr lang="en-US" dirty="0" smtClean="0">
                <a:solidFill>
                  <a:srgbClr val="00B050"/>
                </a:solidFill>
              </a:rPr>
              <a:t>random seed </a:t>
            </a:r>
            <a:r>
              <a:rPr lang="en-US" dirty="0" smtClean="0"/>
              <a:t>in a random number generator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228600" y="3276600"/>
            <a:ext cx="807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888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binary?</a:t>
            </a:r>
          </a:p>
          <a:p>
            <a:pPr lvl="1"/>
            <a:r>
              <a:rPr lang="en-US" dirty="0" smtClean="0"/>
              <a:t>Later</a:t>
            </a:r>
          </a:p>
          <a:p>
            <a:r>
              <a:rPr lang="en-US" dirty="0" smtClean="0"/>
              <a:t>Multiple parameters (x, y, z…)</a:t>
            </a:r>
          </a:p>
          <a:p>
            <a:pPr lvl="1"/>
            <a:r>
              <a:rPr lang="en-US" dirty="0" smtClean="0"/>
              <a:t>Encode x, encode y, encode z, … concatenate encodings to build chromosome </a:t>
            </a:r>
          </a:p>
          <a:p>
            <a:pPr lvl="1"/>
            <a:r>
              <a:rPr lang="en-US" dirty="0" smtClean="0"/>
              <a:t>As an example consider the </a:t>
            </a:r>
            <a:r>
              <a:rPr lang="en-US" dirty="0" smtClean="0">
                <a:hlinkClick r:id="rId2"/>
              </a:rPr>
              <a:t>DeJong Functions</a:t>
            </a:r>
            <a:endParaRPr lang="en-US" dirty="0" smtClean="0"/>
          </a:p>
          <a:p>
            <a:r>
              <a:rPr lang="en-US" dirty="0" smtClean="0"/>
              <a:t>And now for something completely different: </a:t>
            </a:r>
            <a:r>
              <a:rPr lang="en-US" dirty="0" err="1" smtClean="0">
                <a:hlinkClick r:id="rId3"/>
              </a:rPr>
              <a:t>Floorplanning</a:t>
            </a:r>
            <a:endParaRPr lang="en-US" dirty="0" smtClean="0"/>
          </a:p>
          <a:p>
            <a:r>
              <a:rPr lang="en-US" dirty="0" smtClean="0"/>
              <a:t>TSP</a:t>
            </a:r>
          </a:p>
          <a:p>
            <a:pPr lvl="1"/>
            <a:r>
              <a:rPr lang="en-US" dirty="0" smtClean="0"/>
              <a:t>Later</a:t>
            </a:r>
          </a:p>
          <a:p>
            <a:r>
              <a:rPr lang="en-US" dirty="0" smtClean="0"/>
              <a:t>JSSP/OSSP/…</a:t>
            </a:r>
          </a:p>
          <a:p>
            <a:pPr lvl="1"/>
            <a:r>
              <a:rPr lang="en-US" dirty="0" smtClean="0"/>
              <a:t>Later</a:t>
            </a:r>
          </a:p>
        </p:txBody>
      </p:sp>
    </p:spTree>
    <p:extLst>
      <p:ext uri="{BB962C8B-B14F-4D97-AF65-F5344CB8AC3E}">
        <p14:creationId xmlns:p14="http://schemas.microsoft.com/office/powerpoint/2010/main" val="179255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[-</a:t>
            </a:r>
            <a:r>
              <a:rPr lang="en-US" dirty="0" err="1" smtClean="0"/>
              <a:t>x..y</a:t>
            </a:r>
            <a:r>
              <a:rPr lang="en-US" dirty="0" smtClean="0"/>
              <a:t>] ?</a:t>
            </a:r>
          </a:p>
          <a:p>
            <a:r>
              <a:rPr lang="en-US" dirty="0" smtClean="0"/>
              <a:t>Min, max</a:t>
            </a:r>
            <a:r>
              <a:rPr lang="en-US" smtClean="0"/>
              <a:t>, precision and number of bits</a:t>
            </a:r>
          </a:p>
        </p:txBody>
      </p:sp>
    </p:spTree>
    <p:extLst>
      <p:ext uri="{BB962C8B-B14F-4D97-AF65-F5344CB8AC3E}">
        <p14:creationId xmlns:p14="http://schemas.microsoft.com/office/powerpoint/2010/main" val="2562054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 Theory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fitness proportional selection?</a:t>
            </a:r>
          </a:p>
          <a:p>
            <a:pPr lvl="1"/>
            <a:r>
              <a:rPr lang="en-US" dirty="0" smtClean="0"/>
              <a:t>Fitness proportional selection optimizes the tradeoff between exploration and exploitation. Minimizes the expected loss from choosing unwisely among competing schema</a:t>
            </a:r>
          </a:p>
          <a:p>
            <a:r>
              <a:rPr lang="en-US" dirty="0" smtClean="0"/>
              <a:t>Why binary representations?</a:t>
            </a:r>
          </a:p>
          <a:p>
            <a:pPr lvl="1"/>
            <a:r>
              <a:rPr lang="en-US" dirty="0" smtClean="0"/>
              <a:t>Binary representations maximize the ratio of the number of schemas to number of strings</a:t>
            </a:r>
          </a:p>
          <a:p>
            <a:r>
              <a:rPr lang="en-US" dirty="0" smtClean="0"/>
              <a:t>Excuse me, but what is a </a:t>
            </a:r>
            <a:r>
              <a:rPr lang="en-US" b="1" dirty="0" smtClean="0"/>
              <a:t>schema</a:t>
            </a:r>
            <a:r>
              <a:rPr lang="en-US" dirty="0" smtClean="0"/>
              <a:t>?</a:t>
            </a:r>
          </a:p>
          <a:p>
            <a:r>
              <a:rPr lang="en-US" dirty="0" smtClean="0"/>
              <a:t>Mutation can be thought of as beam hill-climbing. Why have crossover?</a:t>
            </a:r>
          </a:p>
          <a:p>
            <a:pPr lvl="1"/>
            <a:r>
              <a:rPr lang="en-US" dirty="0" smtClean="0"/>
              <a:t>Crossover allows information exchange that can lead to better performance in some spaces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92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DEC59-CD92-4A2D-965D-7219A7CB864C}" type="slidenum">
              <a:rPr lang="en-US"/>
              <a:pPr/>
              <a:t>7</a:t>
            </a:fld>
            <a:endParaRPr lang="en-US"/>
          </a:p>
        </p:txBody>
      </p:sp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Schemas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772400" cy="1066800"/>
          </a:xfrm>
        </p:spPr>
        <p:txBody>
          <a:bodyPr/>
          <a:lstStyle/>
          <a:p>
            <a:r>
              <a:rPr lang="en-US"/>
              <a:t>What does part of a string that encodes a candidate solution signify?</a:t>
            </a:r>
          </a:p>
          <a:p>
            <a:endParaRPr lang="en-US"/>
          </a:p>
        </p:txBody>
      </p:sp>
      <p:sp>
        <p:nvSpPr>
          <p:cNvPr id="219140" name="Rectangle 4"/>
          <p:cNvSpPr>
            <a:spLocks noChangeArrowheads="1"/>
          </p:cNvSpPr>
          <p:nvPr/>
        </p:nvSpPr>
        <p:spPr bwMode="auto">
          <a:xfrm>
            <a:off x="990600" y="29718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1</a:t>
            </a:r>
          </a:p>
        </p:txBody>
      </p:sp>
      <p:sp>
        <p:nvSpPr>
          <p:cNvPr id="219141" name="Rectangle 5"/>
          <p:cNvSpPr>
            <a:spLocks noChangeArrowheads="1"/>
          </p:cNvSpPr>
          <p:nvPr/>
        </p:nvSpPr>
        <p:spPr bwMode="auto">
          <a:xfrm>
            <a:off x="1219200" y="29718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1</a:t>
            </a:r>
          </a:p>
        </p:txBody>
      </p:sp>
      <p:sp>
        <p:nvSpPr>
          <p:cNvPr id="219142" name="Rectangle 6"/>
          <p:cNvSpPr>
            <a:spLocks noChangeArrowheads="1"/>
          </p:cNvSpPr>
          <p:nvPr/>
        </p:nvSpPr>
        <p:spPr bwMode="auto">
          <a:xfrm>
            <a:off x="1447800" y="29718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1</a:t>
            </a:r>
          </a:p>
        </p:txBody>
      </p:sp>
      <p:sp>
        <p:nvSpPr>
          <p:cNvPr id="219148" name="Rectangle 12"/>
          <p:cNvSpPr>
            <a:spLocks noChangeArrowheads="1"/>
          </p:cNvSpPr>
          <p:nvPr/>
        </p:nvSpPr>
        <p:spPr bwMode="auto">
          <a:xfrm>
            <a:off x="1676400" y="29718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0</a:t>
            </a:r>
          </a:p>
        </p:txBody>
      </p:sp>
      <p:sp>
        <p:nvSpPr>
          <p:cNvPr id="219149" name="Rectangle 13"/>
          <p:cNvSpPr>
            <a:spLocks noChangeArrowheads="1"/>
          </p:cNvSpPr>
          <p:nvPr/>
        </p:nvSpPr>
        <p:spPr bwMode="auto">
          <a:xfrm>
            <a:off x="1905000" y="29718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0</a:t>
            </a:r>
          </a:p>
        </p:txBody>
      </p:sp>
      <p:sp>
        <p:nvSpPr>
          <p:cNvPr id="219150" name="Rectangle 14"/>
          <p:cNvSpPr>
            <a:spLocks noChangeArrowheads="1"/>
          </p:cNvSpPr>
          <p:nvPr/>
        </p:nvSpPr>
        <p:spPr bwMode="auto">
          <a:xfrm>
            <a:off x="2133600" y="29718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0</a:t>
            </a:r>
          </a:p>
        </p:txBody>
      </p:sp>
      <p:sp>
        <p:nvSpPr>
          <p:cNvPr id="219151" name="Rectangle 15"/>
          <p:cNvSpPr>
            <a:spLocks noChangeArrowheads="1"/>
          </p:cNvSpPr>
          <p:nvPr/>
        </p:nvSpPr>
        <p:spPr bwMode="auto">
          <a:xfrm>
            <a:off x="990600" y="37338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1</a:t>
            </a:r>
          </a:p>
        </p:txBody>
      </p:sp>
      <p:sp>
        <p:nvSpPr>
          <p:cNvPr id="219152" name="Rectangle 16"/>
          <p:cNvSpPr>
            <a:spLocks noChangeArrowheads="1"/>
          </p:cNvSpPr>
          <p:nvPr/>
        </p:nvSpPr>
        <p:spPr bwMode="auto">
          <a:xfrm>
            <a:off x="1219200" y="37338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1</a:t>
            </a:r>
          </a:p>
        </p:txBody>
      </p:sp>
      <p:sp>
        <p:nvSpPr>
          <p:cNvPr id="219153" name="Rectangle 17"/>
          <p:cNvSpPr>
            <a:spLocks noChangeArrowheads="1"/>
          </p:cNvSpPr>
          <p:nvPr/>
        </p:nvSpPr>
        <p:spPr bwMode="auto">
          <a:xfrm>
            <a:off x="1447800" y="37338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1</a:t>
            </a:r>
          </a:p>
        </p:txBody>
      </p:sp>
      <p:sp>
        <p:nvSpPr>
          <p:cNvPr id="219154" name="Rectangle 18"/>
          <p:cNvSpPr>
            <a:spLocks noChangeArrowheads="1"/>
          </p:cNvSpPr>
          <p:nvPr/>
        </p:nvSpPr>
        <p:spPr bwMode="auto">
          <a:xfrm>
            <a:off x="1676400" y="37338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155" name="Rectangle 19"/>
          <p:cNvSpPr>
            <a:spLocks noChangeArrowheads="1"/>
          </p:cNvSpPr>
          <p:nvPr/>
        </p:nvSpPr>
        <p:spPr bwMode="auto">
          <a:xfrm>
            <a:off x="1905000" y="37338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156" name="Rectangle 20"/>
          <p:cNvSpPr>
            <a:spLocks noChangeArrowheads="1"/>
          </p:cNvSpPr>
          <p:nvPr/>
        </p:nvSpPr>
        <p:spPr bwMode="auto">
          <a:xfrm>
            <a:off x="2133600" y="37338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157" name="Text Box 21"/>
          <p:cNvSpPr txBox="1">
            <a:spLocks noChangeArrowheads="1"/>
          </p:cNvSpPr>
          <p:nvPr/>
        </p:nvSpPr>
        <p:spPr bwMode="auto">
          <a:xfrm>
            <a:off x="2590800" y="29718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 point in the search space</a:t>
            </a:r>
          </a:p>
        </p:txBody>
      </p:sp>
      <p:sp>
        <p:nvSpPr>
          <p:cNvPr id="219158" name="Text Box 22"/>
          <p:cNvSpPr txBox="1">
            <a:spLocks noChangeArrowheads="1"/>
          </p:cNvSpPr>
          <p:nvPr/>
        </p:nvSpPr>
        <p:spPr bwMode="auto">
          <a:xfrm>
            <a:off x="2667000" y="37338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An area of the search space</a:t>
            </a:r>
          </a:p>
        </p:txBody>
      </p:sp>
      <p:sp>
        <p:nvSpPr>
          <p:cNvPr id="219159" name="Rectangle 23"/>
          <p:cNvSpPr>
            <a:spLocks noChangeArrowheads="1"/>
          </p:cNvSpPr>
          <p:nvPr/>
        </p:nvSpPr>
        <p:spPr bwMode="auto">
          <a:xfrm>
            <a:off x="1066800" y="49530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1</a:t>
            </a:r>
          </a:p>
        </p:txBody>
      </p:sp>
      <p:sp>
        <p:nvSpPr>
          <p:cNvPr id="219160" name="Rectangle 24"/>
          <p:cNvSpPr>
            <a:spLocks noChangeArrowheads="1"/>
          </p:cNvSpPr>
          <p:nvPr/>
        </p:nvSpPr>
        <p:spPr bwMode="auto">
          <a:xfrm>
            <a:off x="1295400" y="49530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161" name="Rectangle 25"/>
          <p:cNvSpPr>
            <a:spLocks noChangeArrowheads="1"/>
          </p:cNvSpPr>
          <p:nvPr/>
        </p:nvSpPr>
        <p:spPr bwMode="auto">
          <a:xfrm>
            <a:off x="1524000" y="49530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162" name="Rectangle 26"/>
          <p:cNvSpPr>
            <a:spLocks noChangeArrowheads="1"/>
          </p:cNvSpPr>
          <p:nvPr/>
        </p:nvSpPr>
        <p:spPr bwMode="auto">
          <a:xfrm>
            <a:off x="1752600" y="49530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0</a:t>
            </a:r>
          </a:p>
        </p:txBody>
      </p:sp>
      <p:sp>
        <p:nvSpPr>
          <p:cNvPr id="219163" name="Rectangle 27"/>
          <p:cNvSpPr>
            <a:spLocks noChangeArrowheads="1"/>
          </p:cNvSpPr>
          <p:nvPr/>
        </p:nvSpPr>
        <p:spPr bwMode="auto">
          <a:xfrm>
            <a:off x="1981200" y="49530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1</a:t>
            </a:r>
          </a:p>
        </p:txBody>
      </p:sp>
      <p:sp>
        <p:nvSpPr>
          <p:cNvPr id="219164" name="Rectangle 28"/>
          <p:cNvSpPr>
            <a:spLocks noChangeArrowheads="1"/>
          </p:cNvSpPr>
          <p:nvPr/>
        </p:nvSpPr>
        <p:spPr bwMode="auto">
          <a:xfrm>
            <a:off x="2209800" y="49530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9165" name="Text Box 29"/>
          <p:cNvSpPr txBox="1">
            <a:spLocks noChangeArrowheads="1"/>
          </p:cNvSpPr>
          <p:nvPr/>
        </p:nvSpPr>
        <p:spPr bwMode="auto">
          <a:xfrm>
            <a:off x="2895600" y="49530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 different kind of area</a:t>
            </a:r>
          </a:p>
        </p:txBody>
      </p:sp>
      <p:sp>
        <p:nvSpPr>
          <p:cNvPr id="219166" name="Rectangle 30"/>
          <p:cNvSpPr>
            <a:spLocks noChangeArrowheads="1"/>
          </p:cNvSpPr>
          <p:nvPr/>
        </p:nvSpPr>
        <p:spPr bwMode="auto">
          <a:xfrm>
            <a:off x="1981200" y="57912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1</a:t>
            </a:r>
          </a:p>
        </p:txBody>
      </p:sp>
      <p:sp>
        <p:nvSpPr>
          <p:cNvPr id="219167" name="Rectangle 31"/>
          <p:cNvSpPr>
            <a:spLocks noChangeArrowheads="1"/>
          </p:cNvSpPr>
          <p:nvPr/>
        </p:nvSpPr>
        <p:spPr bwMode="auto">
          <a:xfrm>
            <a:off x="2209800" y="57912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219168" name="Rectangle 32"/>
          <p:cNvSpPr>
            <a:spLocks noChangeArrowheads="1"/>
          </p:cNvSpPr>
          <p:nvPr/>
        </p:nvSpPr>
        <p:spPr bwMode="auto">
          <a:xfrm>
            <a:off x="2438400" y="57912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219169" name="Rectangle 33"/>
          <p:cNvSpPr>
            <a:spLocks noChangeArrowheads="1"/>
          </p:cNvSpPr>
          <p:nvPr/>
        </p:nvSpPr>
        <p:spPr bwMode="auto">
          <a:xfrm>
            <a:off x="2667000" y="57912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0</a:t>
            </a:r>
          </a:p>
        </p:txBody>
      </p:sp>
      <p:sp>
        <p:nvSpPr>
          <p:cNvPr id="219170" name="Rectangle 34"/>
          <p:cNvSpPr>
            <a:spLocks noChangeArrowheads="1"/>
          </p:cNvSpPr>
          <p:nvPr/>
        </p:nvSpPr>
        <p:spPr bwMode="auto">
          <a:xfrm>
            <a:off x="2895600" y="57912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1</a:t>
            </a:r>
          </a:p>
        </p:txBody>
      </p:sp>
      <p:sp>
        <p:nvSpPr>
          <p:cNvPr id="219171" name="Rectangle 35"/>
          <p:cNvSpPr>
            <a:spLocks noChangeArrowheads="1"/>
          </p:cNvSpPr>
          <p:nvPr/>
        </p:nvSpPr>
        <p:spPr bwMode="auto">
          <a:xfrm>
            <a:off x="3124200" y="5791200"/>
            <a:ext cx="228600" cy="457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/>
              <a:t>*</a:t>
            </a:r>
          </a:p>
        </p:txBody>
      </p:sp>
      <p:sp>
        <p:nvSpPr>
          <p:cNvPr id="219172" name="Text Box 36"/>
          <p:cNvSpPr txBox="1">
            <a:spLocks noChangeArrowheads="1"/>
          </p:cNvSpPr>
          <p:nvPr/>
        </p:nvSpPr>
        <p:spPr bwMode="auto">
          <a:xfrm>
            <a:off x="3429000" y="5867400"/>
            <a:ext cx="502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0000"/>
                </a:solidFill>
              </a:rPr>
              <a:t>A schema denotes a portion of the search space</a:t>
            </a:r>
          </a:p>
        </p:txBody>
      </p:sp>
      <p:sp>
        <p:nvSpPr>
          <p:cNvPr id="219173" name="Text Box 37"/>
          <p:cNvSpPr txBox="1">
            <a:spLocks noChangeArrowheads="1"/>
          </p:cNvSpPr>
          <p:nvPr/>
        </p:nvSpPr>
        <p:spPr bwMode="auto">
          <a:xfrm>
            <a:off x="609600" y="4419600"/>
            <a:ext cx="73152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FF0000"/>
                </a:solidFill>
              </a:rPr>
              <a:t>Different </a:t>
            </a:r>
            <a:r>
              <a:rPr lang="en-US" sz="1600" dirty="0" smtClean="0">
                <a:solidFill>
                  <a:srgbClr val="FF0000"/>
                </a:solidFill>
              </a:rPr>
              <a:t>kinds </a:t>
            </a:r>
            <a:r>
              <a:rPr lang="en-US" sz="1600" dirty="0">
                <a:solidFill>
                  <a:srgbClr val="FF0000"/>
                </a:solidFill>
              </a:rPr>
              <a:t>of crossover lead to different kinds of areas that need to be described</a:t>
            </a:r>
          </a:p>
        </p:txBody>
      </p:sp>
    </p:spTree>
    <p:extLst>
      <p:ext uri="{BB962C8B-B14F-4D97-AF65-F5344CB8AC3E}">
        <p14:creationId xmlns:p14="http://schemas.microsoft.com/office/powerpoint/2010/main" val="704378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77C407-68A6-4738-AEFF-54DCE54E1099}" type="slidenum">
              <a:rPr lang="en-US"/>
              <a:pPr/>
              <a:t>8</a:t>
            </a:fld>
            <a:endParaRPr lang="en-US"/>
          </a:p>
        </p:txBody>
      </p:sp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Schema notation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Schema H = 01*0* denotes the set of strings:</a:t>
            </a:r>
          </a:p>
          <a:p>
            <a:pPr lvl="1"/>
            <a:r>
              <a:rPr lang="en-US"/>
              <a:t>01000</a:t>
            </a:r>
          </a:p>
          <a:p>
            <a:pPr lvl="1"/>
            <a:r>
              <a:rPr lang="en-US"/>
              <a:t>01001</a:t>
            </a:r>
          </a:p>
          <a:p>
            <a:pPr lvl="1"/>
            <a:r>
              <a:rPr lang="en-US"/>
              <a:t>01100</a:t>
            </a:r>
          </a:p>
          <a:p>
            <a:pPr lvl="1"/>
            <a:r>
              <a:rPr lang="en-US"/>
              <a:t>01101</a:t>
            </a:r>
          </a:p>
          <a:p>
            <a:pPr lvl="1">
              <a:buFontTx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593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CDE3E-6389-4213-8F3D-214592ACBABD}" type="slidenum">
              <a:rPr lang="en-US"/>
              <a:pPr/>
              <a:t>9</a:t>
            </a:fld>
            <a:endParaRPr lang="en-US"/>
          </a:p>
        </p:txBody>
      </p:sp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Schema properties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Order of a schema H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O(H)</a:t>
            </a:r>
          </a:p>
          <a:p>
            <a:pPr lvl="1">
              <a:lnSpc>
                <a:spcPct val="90000"/>
              </a:lnSpc>
            </a:pPr>
            <a:r>
              <a:rPr lang="en-US"/>
              <a:t>Number of fixed positions</a:t>
            </a:r>
          </a:p>
          <a:p>
            <a:pPr lvl="1">
              <a:lnSpc>
                <a:spcPct val="90000"/>
              </a:lnSpc>
            </a:pPr>
            <a:r>
              <a:rPr lang="en-US"/>
              <a:t>O(10**0) = 3</a:t>
            </a:r>
          </a:p>
          <a:p>
            <a:pPr>
              <a:lnSpc>
                <a:spcPct val="90000"/>
              </a:lnSpc>
            </a:pPr>
            <a:r>
              <a:rPr lang="en-US"/>
              <a:t>Defining length of a schema</a:t>
            </a:r>
          </a:p>
          <a:p>
            <a:pPr lvl="1">
              <a:lnSpc>
                <a:spcPct val="90000"/>
              </a:lnSpc>
            </a:pPr>
            <a:r>
              <a:rPr lang="en-US"/>
              <a:t>Distance between first and last fixed position</a:t>
            </a:r>
          </a:p>
          <a:p>
            <a:pPr lvl="1">
              <a:lnSpc>
                <a:spcPct val="90000"/>
              </a:lnSpc>
            </a:pPr>
            <a:r>
              <a:rPr lang="en-US"/>
              <a:t>d(10**0) = 4</a:t>
            </a:r>
          </a:p>
          <a:p>
            <a:pPr lvl="1">
              <a:lnSpc>
                <a:spcPct val="90000"/>
              </a:lnSpc>
            </a:pPr>
            <a:r>
              <a:rPr lang="en-US"/>
              <a:t>d(*1*00) = 3</a:t>
            </a:r>
          </a:p>
        </p:txBody>
      </p:sp>
    </p:spTree>
    <p:extLst>
      <p:ext uri="{BB962C8B-B14F-4D97-AF65-F5344CB8AC3E}">
        <p14:creationId xmlns:p14="http://schemas.microsoft.com/office/powerpoint/2010/main" val="33990149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1458</TotalTime>
  <Words>1596</Words>
  <Application>Microsoft Office PowerPoint</Application>
  <PresentationFormat>On-screen Show (4:3)</PresentationFormat>
  <Paragraphs>434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Adjacency</vt:lpstr>
      <vt:lpstr>Evolutionary Computation</vt:lpstr>
      <vt:lpstr>Announcements</vt:lpstr>
      <vt:lpstr>Randomized versus Random versus Deterministic search algorithms</vt:lpstr>
      <vt:lpstr>Representations</vt:lpstr>
      <vt:lpstr>Representations</vt:lpstr>
      <vt:lpstr>GA Theory</vt:lpstr>
      <vt:lpstr>Schemas</vt:lpstr>
      <vt:lpstr>Schema notation</vt:lpstr>
      <vt:lpstr>Schema properties</vt:lpstr>
      <vt:lpstr>What does GA do to schemas?</vt:lpstr>
      <vt:lpstr>The Schema theorem </vt:lpstr>
      <vt:lpstr>Schema processing</vt:lpstr>
      <vt:lpstr>Schema processing…</vt:lpstr>
      <vt:lpstr>Schemas, schemata</vt:lpstr>
      <vt:lpstr>Why base 2?</vt:lpstr>
      <vt:lpstr>Questions</vt:lpstr>
      <vt:lpstr>Representations</vt:lpstr>
      <vt:lpstr>For each parameter in chrom</vt:lpstr>
      <vt:lpstr>Designing a parity checker</vt:lpstr>
      <vt:lpstr>What is a genotype?</vt:lpstr>
      <vt:lpstr>Genotype to Phenotype mapping</vt:lpstr>
      <vt:lpstr>Genotype to Phenotype mapping</vt:lpstr>
      <vt:lpstr>Evaluating the phenotype</vt:lpstr>
      <vt:lpstr>Circuits</vt:lpstr>
      <vt:lpstr>Predicting subsurface structure</vt:lpstr>
      <vt:lpstr>Designing a truss</vt:lpstr>
      <vt:lpstr>Traveling Salesperson Problem </vt:lpstr>
      <vt:lpstr>GA Theory</vt:lpstr>
      <vt:lpstr>The Schema theorem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Intelligence</dc:title>
  <dc:creator>Sushil Louis</dc:creator>
  <cp:lastModifiedBy>Sushil Louis</cp:lastModifiedBy>
  <cp:revision>458</cp:revision>
  <dcterms:created xsi:type="dcterms:W3CDTF">2006-08-16T00:00:00Z</dcterms:created>
  <dcterms:modified xsi:type="dcterms:W3CDTF">2016-09-26T21:19:42Z</dcterms:modified>
</cp:coreProperties>
</file>