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447" r:id="rId3"/>
    <p:sldId id="424" r:id="rId4"/>
    <p:sldId id="442" r:id="rId5"/>
    <p:sldId id="443" r:id="rId6"/>
    <p:sldId id="444" r:id="rId7"/>
    <p:sldId id="445" r:id="rId8"/>
    <p:sldId id="446" r:id="rId9"/>
    <p:sldId id="432" r:id="rId10"/>
    <p:sldId id="420" r:id="rId11"/>
    <p:sldId id="448" r:id="rId12"/>
    <p:sldId id="449" r:id="rId13"/>
    <p:sldId id="450" r:id="rId14"/>
    <p:sldId id="453" r:id="rId15"/>
    <p:sldId id="451" r:id="rId16"/>
    <p:sldId id="454" r:id="rId17"/>
    <p:sldId id="455" r:id="rId18"/>
    <p:sldId id="45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97" autoAdjust="0"/>
    <p:restoredTop sz="94660"/>
  </p:normalViewPr>
  <p:slideViewPr>
    <p:cSldViewPr>
      <p:cViewPr varScale="1">
        <p:scale>
          <a:sx n="136" d="100"/>
          <a:sy n="136" d="100"/>
        </p:scale>
        <p:origin x="13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6106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066800" cy="457200"/>
          </a:xfrm>
        </p:spPr>
        <p:txBody>
          <a:bodyPr/>
          <a:lstStyle>
            <a:lvl1pPr>
              <a:defRPr/>
            </a:lvl1pPr>
          </a:lstStyle>
          <a:p>
            <a:fld id="{3B94EAEC-8DF9-472C-96C0-31C36B3E4C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7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1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unr.edu/~sushil" TargetMode="External"/><Relationship Id="rId2" Type="http://schemas.openxmlformats.org/officeDocument/2006/relationships/hyperlink" Target="mailto:sushil@cse.unr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e.unr.edu/~sushil/class/gas/papers/paperList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e.unr.edu/~sushil/class/gas/assignments/as5/" TargetMode="External"/><Relationship Id="rId2" Type="http://schemas.openxmlformats.org/officeDocument/2006/relationships/hyperlink" Target="http://www2.denizyuret.com/pub/aitr1569/node19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Evolutionary Computation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6962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Instructor: Sushil Louis, </a:t>
            </a:r>
            <a:r>
              <a:rPr lang="en-US" dirty="0">
                <a:hlinkClick r:id="rId2"/>
              </a:rPr>
              <a:t>sushil@cse.unr.edu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http://www.cse.unr.edu/~sushil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1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E7C0F-B823-437E-AE75-7112AF46A824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Traveling Salesperson Problem 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Find a shortest length tour of N cities</a:t>
            </a:r>
          </a:p>
          <a:p>
            <a:r>
              <a:rPr lang="en-US" altLang="en-US" sz="2800"/>
              <a:t>N! possible tours</a:t>
            </a:r>
          </a:p>
          <a:p>
            <a:r>
              <a:rPr lang="en-US" altLang="en-US" sz="2800"/>
              <a:t>10! = 3628800</a:t>
            </a:r>
          </a:p>
          <a:p>
            <a:r>
              <a:rPr lang="en-US" altLang="en-US" sz="2800"/>
              <a:t>70! = </a:t>
            </a:r>
            <a:r>
              <a:rPr lang="en-US" altLang="en-US" sz="2000"/>
              <a:t>11978571669969891796072783721689098736458938142546425857555362864628009582789845319680000000000000000</a:t>
            </a:r>
          </a:p>
          <a:p>
            <a:endParaRPr lang="en-US" altLang="en-US" sz="2800"/>
          </a:p>
          <a:p>
            <a:r>
              <a:rPr lang="en-US" altLang="en-US" sz="2800"/>
              <a:t>Chip layout, truck routing, logistics</a:t>
            </a:r>
          </a:p>
        </p:txBody>
      </p:sp>
    </p:spTree>
    <p:extLst>
      <p:ext uri="{BB962C8B-B14F-4D97-AF65-F5344CB8AC3E}">
        <p14:creationId xmlns:p14="http://schemas.microsoft.com/office/powerpoint/2010/main" val="857901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encodings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Crossover produces illegal offspring </a:t>
            </a:r>
          </a:p>
          <a:p>
            <a:r>
              <a:rPr lang="en-US" dirty="0"/>
              <a:t>Mutation produces illegal offspring</a:t>
            </a:r>
          </a:p>
          <a:p>
            <a:endParaRPr lang="en-US" dirty="0"/>
          </a:p>
          <a:p>
            <a:r>
              <a:rPr lang="en-US" dirty="0"/>
              <a:t>Modify crossover and mutation</a:t>
            </a:r>
          </a:p>
          <a:p>
            <a:r>
              <a:rPr lang="en-US" dirty="0"/>
              <a:t>Mutation </a:t>
            </a:r>
            <a:r>
              <a:rPr lang="en-US" dirty="0">
                <a:sym typeface="Wingdings" panose="05000000000000000000" pitchFamily="2" charset="2"/>
              </a:rPr>
              <a:t> swap mutation</a:t>
            </a:r>
          </a:p>
          <a:p>
            <a:r>
              <a:rPr lang="en-US" dirty="0">
                <a:sym typeface="Wingdings" panose="05000000000000000000" pitchFamily="2" charset="2"/>
              </a:rPr>
              <a:t>Crossover  PMX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Exchanges important </a:t>
            </a:r>
            <a:r>
              <a:rPr lang="en-US" b="1" dirty="0">
                <a:sym typeface="Wingdings" panose="05000000000000000000" pitchFamily="2" charset="2"/>
              </a:rPr>
              <a:t>ordering</a:t>
            </a:r>
            <a:r>
              <a:rPr lang="en-US" dirty="0">
                <a:sym typeface="Wingdings" panose="05000000000000000000" pitchFamily="2" charset="2"/>
              </a:rPr>
              <a:t> similarities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A = 9 8 4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5 6 7  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1 3 2 10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B = 8 7 1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2 3 10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9 5 4 6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A’ =   9 8 4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2 3 10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1 6 5 7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B’ = 8 10 1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5 6 7   </a:t>
            </a:r>
            <a:r>
              <a:rPr lang="en-US" sz="2800" dirty="0">
                <a:solidFill>
                  <a:srgbClr val="92D050"/>
                </a:solidFill>
                <a:sym typeface="Wingdings" panose="05000000000000000000" pitchFamily="2" charset="2"/>
              </a:rPr>
              <a:t>|</a:t>
            </a:r>
            <a:r>
              <a:rPr lang="en-US" sz="2800" dirty="0">
                <a:sym typeface="Wingdings" panose="05000000000000000000" pitchFamily="2" charset="2"/>
              </a:rPr>
              <a:t> 9 2 4 3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831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 is not a hill climber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Canonical GA was not designed for function optimization</a:t>
            </a:r>
          </a:p>
          <a:p>
            <a:pPr lvl="1"/>
            <a:r>
              <a:rPr lang="en-US" dirty="0"/>
              <a:t>Fitness proportional selection</a:t>
            </a:r>
          </a:p>
          <a:p>
            <a:pPr lvl="1"/>
            <a:r>
              <a:rPr lang="en-US" dirty="0"/>
              <a:t>One point crossover, Pc = 0.667</a:t>
            </a:r>
          </a:p>
          <a:p>
            <a:pPr lvl="1"/>
            <a:r>
              <a:rPr lang="en-US" dirty="0"/>
              <a:t>Point flip mutation, Pm = 0.001</a:t>
            </a:r>
          </a:p>
          <a:p>
            <a:pPr lvl="1"/>
            <a:endParaRPr lang="en-US" dirty="0"/>
          </a:p>
          <a:p>
            <a:r>
              <a:rPr lang="en-US" dirty="0"/>
              <a:t>GA for function optimization</a:t>
            </a:r>
          </a:p>
          <a:p>
            <a:pPr lvl="1"/>
            <a:r>
              <a:rPr lang="en-US" dirty="0"/>
              <a:t>Elitist selection – never lose the best</a:t>
            </a:r>
          </a:p>
          <a:p>
            <a:pPr lvl="2"/>
            <a:r>
              <a:rPr lang="en-US" dirty="0"/>
              <a:t>Tournament selection</a:t>
            </a:r>
          </a:p>
          <a:p>
            <a:pPr lvl="2"/>
            <a:r>
              <a:rPr lang="en-US" dirty="0"/>
              <a:t>(</a:t>
            </a:r>
            <a:r>
              <a:rPr lang="el-GR" dirty="0"/>
              <a:t>µ </a:t>
            </a:r>
            <a:r>
              <a:rPr lang="en-US" dirty="0"/>
              <a:t> + </a:t>
            </a:r>
            <a:r>
              <a:rPr lang="el-GR" dirty="0"/>
              <a:t>λ</a:t>
            </a:r>
            <a:r>
              <a:rPr lang="en-US" dirty="0"/>
              <a:t>) selection</a:t>
            </a:r>
          </a:p>
          <a:p>
            <a:pPr lvl="3"/>
            <a:r>
              <a:rPr lang="en-US" dirty="0"/>
              <a:t>(100 + 100) selection: 100 parents produce 100 offspring</a:t>
            </a:r>
          </a:p>
          <a:p>
            <a:pPr lvl="3"/>
            <a:r>
              <a:rPr lang="en-US" dirty="0"/>
              <a:t>Deterministically select best 100 from combined 200 (parents + offspring)</a:t>
            </a:r>
          </a:p>
          <a:p>
            <a:pPr lvl="1"/>
            <a:r>
              <a:rPr lang="en-US" dirty="0"/>
              <a:t>Multi-point crossover, Pc = 0.9 !</a:t>
            </a:r>
          </a:p>
          <a:p>
            <a:pPr lvl="1"/>
            <a:r>
              <a:rPr lang="en-US" dirty="0"/>
              <a:t>Higher Pm = 0.01 !</a:t>
            </a:r>
          </a:p>
        </p:txBody>
      </p:sp>
    </p:spTree>
    <p:extLst>
      <p:ext uri="{BB962C8B-B14F-4D97-AF65-F5344CB8AC3E}">
        <p14:creationId xmlns:p14="http://schemas.microsoft.com/office/powerpoint/2010/main" val="218459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CHC - </a:t>
            </a:r>
            <a:r>
              <a:rPr lang="en-US" dirty="0" err="1"/>
              <a:t>Eshelman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>
              <a:buClr>
                <a:schemeClr val="accent1"/>
              </a:buClr>
            </a:pPr>
            <a:r>
              <a:rPr lang="en-US" dirty="0"/>
              <a:t>Cross generational (</a:t>
            </a:r>
            <a:r>
              <a:rPr lang="el-GR" dirty="0"/>
              <a:t>µ </a:t>
            </a:r>
            <a:r>
              <a:rPr lang="en-US" dirty="0"/>
              <a:t> + </a:t>
            </a:r>
            <a:r>
              <a:rPr lang="el-GR" dirty="0"/>
              <a:t>µ</a:t>
            </a:r>
            <a:r>
              <a:rPr lang="en-US" dirty="0"/>
              <a:t>) selection, half uniform crossover,  no mutation</a:t>
            </a:r>
          </a:p>
          <a:p>
            <a:pPr marL="342900" lvl="2">
              <a:buClr>
                <a:schemeClr val="accent1"/>
              </a:buClr>
            </a:pPr>
            <a:r>
              <a:rPr lang="en-US" dirty="0"/>
              <a:t>When converged</a:t>
            </a:r>
          </a:p>
          <a:p>
            <a:pPr marL="617220" lvl="3">
              <a:buClr>
                <a:schemeClr val="accent1"/>
              </a:buClr>
            </a:pPr>
            <a:r>
              <a:rPr lang="en-US" dirty="0"/>
              <a:t>Get best individual</a:t>
            </a:r>
          </a:p>
          <a:p>
            <a:pPr marL="617220" lvl="3">
              <a:buClr>
                <a:schemeClr val="accent1"/>
              </a:buClr>
            </a:pPr>
            <a:r>
              <a:rPr lang="en-US" dirty="0"/>
              <a:t>Generate new population of size </a:t>
            </a:r>
            <a:r>
              <a:rPr lang="el-GR" dirty="0"/>
              <a:t>µ</a:t>
            </a:r>
            <a:r>
              <a:rPr lang="en-US" dirty="0"/>
              <a:t> from highly mutated versions of this best individual (cataclysmic mutation on convergence)</a:t>
            </a:r>
          </a:p>
          <a:p>
            <a:pPr marL="617220" lvl="3">
              <a:buClr>
                <a:schemeClr val="accent1"/>
              </a:buClr>
            </a:pPr>
            <a:r>
              <a:rPr lang="en-US" dirty="0"/>
              <a:t>Run again</a:t>
            </a:r>
          </a:p>
          <a:p>
            <a:pPr marL="342900" lvl="2">
              <a:buClr>
                <a:schemeClr val="accent1"/>
              </a:buClr>
            </a:pPr>
            <a:r>
              <a:rPr lang="en-US" dirty="0"/>
              <a:t>Steady state selection – Whitley</a:t>
            </a:r>
          </a:p>
          <a:p>
            <a:pPr marL="617220" lvl="3">
              <a:buClr>
                <a:schemeClr val="accent1"/>
              </a:buClr>
            </a:pPr>
            <a:r>
              <a:rPr lang="en-US" dirty="0"/>
              <a:t>Select two parents produce two offspring</a:t>
            </a:r>
          </a:p>
          <a:p>
            <a:pPr marL="617220" lvl="3">
              <a:buClr>
                <a:schemeClr val="accent1"/>
              </a:buClr>
            </a:pPr>
            <a:r>
              <a:rPr lang="en-US" dirty="0"/>
              <a:t>Two offspring replace worst two individuals in population</a:t>
            </a:r>
          </a:p>
          <a:p>
            <a:pPr marL="617220" lvl="3">
              <a:buClr>
                <a:schemeClr val="accent1"/>
              </a:buClr>
            </a:pPr>
            <a:r>
              <a:rPr lang="en-US" dirty="0"/>
              <a:t>Repeat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02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600200"/>
                <a:ext cx="8610600" cy="4800600"/>
              </a:xfrm>
            </p:spPr>
            <p:txBody>
              <a:bodyPr/>
              <a:lstStyle/>
              <a:p>
                <a:r>
                  <a:rPr lang="en-US" dirty="0"/>
                  <a:t>We want to maintain even selection pressure throughout evolution but</a:t>
                </a:r>
              </a:p>
              <a:p>
                <a:pPr lvl="1"/>
                <a:r>
                  <a:rPr lang="en-US" dirty="0"/>
                  <a:t>We should expect selection pressure to decrease as the GA converges</a:t>
                </a:r>
              </a:p>
              <a:p>
                <a:pPr lvl="1"/>
                <a:r>
                  <a:rPr lang="en-US" dirty="0"/>
                  <a:t>At the beginning of the run, there may be a very high fitness individual (</a:t>
                </a:r>
                <a:r>
                  <a:rPr lang="en-US" i="1" dirty="0" err="1"/>
                  <a:t>i</a:t>
                </a:r>
                <a:r>
                  <a:rPr lang="en-US" i="1" dirty="0"/>
                  <a:t>)</a:t>
                </a:r>
                <a:r>
                  <a:rPr lang="en-US" dirty="0"/>
                  <a:t> that biases search towards </a:t>
                </a:r>
                <a:r>
                  <a:rPr lang="en-US" i="1" dirty="0" err="1"/>
                  <a:t>i</a:t>
                </a:r>
                <a:r>
                  <a:rPr lang="en-US" dirty="0"/>
                  <a:t> and causes premature convergence</a:t>
                </a:r>
              </a:p>
              <a:p>
                <a:r>
                  <a:rPr lang="en-US" dirty="0"/>
                  <a:t>Neither is good. So what do we want</a:t>
                </a:r>
              </a:p>
              <a:p>
                <a:pPr lvl="1"/>
                <a:r>
                  <a:rPr lang="en-US" dirty="0"/>
                  <a:t>Constant selection pressure, that is,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𝑎𝑣𝑔</m:t>
                        </m:r>
                      </m:sub>
                    </m:sSub>
                  </m:oMath>
                </a14:m>
                <a:r>
                  <a:rPr lang="en-US" dirty="0"/>
                  <a:t> where </a:t>
                </a:r>
                <a:r>
                  <a:rPr lang="en-US" i="1" dirty="0"/>
                  <a:t>C </a:t>
                </a:r>
                <a:r>
                  <a:rPr lang="en-US" dirty="0"/>
                  <a:t> is the constant specifying selection pressure</a:t>
                </a:r>
              </a:p>
              <a:p>
                <a:r>
                  <a:rPr lang="en-US" dirty="0"/>
                  <a:t>Linear scaling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i="1" dirty="0">
                    <a:latin typeface="Cambria Math"/>
                  </a:rPr>
                  <a:t> </a:t>
                </a:r>
                <a:r>
                  <a:rPr lang="en-US" dirty="0">
                    <a:latin typeface="Cambria Math"/>
                  </a:rPr>
                  <a:t>where</a:t>
                </a:r>
                <a:endParaRPr lang="en-US" i="1" dirty="0">
                  <a:latin typeface="Cambria Math"/>
                </a:endParaRP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𝑚𝑎𝑥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𝑎𝑣𝑔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𝑎𝑣𝑔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𝑎𝑣𝑔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600200"/>
                <a:ext cx="8610600" cy="4800600"/>
              </a:xfrm>
              <a:blipFill rotWithShape="1">
                <a:blip r:embed="rId2"/>
                <a:stretch>
                  <a:fillRect t="-762" r="-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49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 </a:t>
            </a:r>
            <a:r>
              <a:rPr lang="en-US" dirty="0"/>
              <a:t>minutes</a:t>
            </a:r>
          </a:p>
          <a:p>
            <a:r>
              <a:rPr lang="en-US" dirty="0"/>
              <a:t>What is the problem?</a:t>
            </a:r>
          </a:p>
          <a:p>
            <a:r>
              <a:rPr lang="en-US" dirty="0"/>
              <a:t>Summary of results</a:t>
            </a:r>
          </a:p>
          <a:p>
            <a:r>
              <a:rPr lang="en-US" dirty="0"/>
              <a:t>Details: What is the problem, why is it interesting? Who else has worked on this problem and similar problems?</a:t>
            </a:r>
          </a:p>
          <a:p>
            <a:r>
              <a:rPr lang="en-US" dirty="0"/>
              <a:t>How did they solve the problem (Methodology)?</a:t>
            </a:r>
          </a:p>
          <a:p>
            <a:r>
              <a:rPr lang="en-US" dirty="0"/>
              <a:t>What were the results (graphs, tables)?</a:t>
            </a:r>
          </a:p>
          <a:p>
            <a:r>
              <a:rPr lang="en-US" dirty="0"/>
              <a:t>What is their conclusion and why is it substantiated by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79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Abstract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153400" cy="4800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Due November 20, 2019</a:t>
            </a:r>
          </a:p>
          <a:p>
            <a:r>
              <a:rPr lang="en-US" sz="2800" dirty="0" smtClean="0"/>
              <a:t>One page max (unless you have images)</a:t>
            </a:r>
            <a:endParaRPr lang="en-US" sz="2800" dirty="0"/>
          </a:p>
          <a:p>
            <a:pPr lvl="1"/>
            <a:r>
              <a:rPr lang="en-US" sz="2800" dirty="0"/>
              <a:t>What problem are you attacking?</a:t>
            </a:r>
          </a:p>
          <a:p>
            <a:pPr lvl="1"/>
            <a:r>
              <a:rPr lang="en-US" sz="2800" dirty="0"/>
              <a:t>Why is this problem interesting? </a:t>
            </a:r>
          </a:p>
          <a:p>
            <a:pPr lvl="1"/>
            <a:r>
              <a:rPr lang="en-US" sz="2800" dirty="0"/>
              <a:t>Why is this problem suitable for an evolutionary computing approach?</a:t>
            </a:r>
          </a:p>
          <a:p>
            <a:pPr lvl="1"/>
            <a:r>
              <a:rPr lang="en-US" sz="2800" dirty="0"/>
              <a:t>What is your approach? Possible representations and GA operators.</a:t>
            </a:r>
          </a:p>
          <a:p>
            <a:pPr lvl="1"/>
            <a:r>
              <a:rPr lang="en-US" sz="2800" dirty="0"/>
              <a:t>What results do you expect? Compared to what?</a:t>
            </a:r>
          </a:p>
          <a:p>
            <a:pPr marL="57150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7811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Proposal Presentation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153400" cy="4800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November 20, November 25</a:t>
            </a:r>
          </a:p>
          <a:p>
            <a:pPr lvl="1"/>
            <a:r>
              <a:rPr lang="en-US" sz="2600" dirty="0" smtClean="0"/>
              <a:t>15 minutes max</a:t>
            </a:r>
          </a:p>
          <a:p>
            <a:pPr lvl="1"/>
            <a:r>
              <a:rPr lang="en-US" sz="2600" dirty="0" smtClean="0"/>
              <a:t>5 slides max</a:t>
            </a:r>
            <a:endParaRPr lang="en-US" sz="2800" dirty="0"/>
          </a:p>
          <a:p>
            <a:r>
              <a:rPr lang="en-US" sz="2800" dirty="0" smtClean="0"/>
              <a:t>Answer these questions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sz="2400" dirty="0"/>
              <a:t>What problem are you attacking?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sz="2400" dirty="0"/>
              <a:t>Why is this problem interesting? 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sz="2400" dirty="0"/>
              <a:t>Why is this problem suitable for an evolutionary computing approach</a:t>
            </a:r>
            <a:r>
              <a:rPr lang="en-US" sz="2400" dirty="0" smtClean="0"/>
              <a:t>? </a:t>
            </a:r>
            <a:endParaRPr lang="en-US" sz="2400" dirty="0"/>
          </a:p>
          <a:p>
            <a:pPr marL="868680" lvl="1" indent="-457200">
              <a:buFont typeface="+mj-lt"/>
              <a:buAutoNum type="arabicPeriod"/>
            </a:pPr>
            <a:r>
              <a:rPr lang="en-US" sz="2400" dirty="0"/>
              <a:t>What is your approach? </a:t>
            </a:r>
            <a:r>
              <a:rPr lang="en-US" sz="2400" dirty="0" smtClean="0"/>
              <a:t>Representations </a:t>
            </a:r>
            <a:r>
              <a:rPr lang="en-US" sz="2400" dirty="0"/>
              <a:t>and GA </a:t>
            </a:r>
            <a:r>
              <a:rPr lang="en-US" sz="2400" dirty="0" smtClean="0"/>
              <a:t>ops</a:t>
            </a:r>
            <a:endParaRPr lang="en-US" sz="2400" dirty="0"/>
          </a:p>
          <a:p>
            <a:pPr marL="868680" lvl="1" indent="-457200">
              <a:buFont typeface="+mj-lt"/>
              <a:buAutoNum type="arabicPeriod"/>
            </a:pPr>
            <a:r>
              <a:rPr lang="en-US" sz="2400" dirty="0"/>
              <a:t>What results do you expect? Compared to what?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23896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20 minutes including inline questions</a:t>
            </a:r>
          </a:p>
          <a:p>
            <a:r>
              <a:rPr lang="en-US" dirty="0"/>
              <a:t>Presenter </a:t>
            </a:r>
          </a:p>
          <a:p>
            <a:pPr lvl="1"/>
            <a:r>
              <a:rPr lang="en-US" dirty="0"/>
              <a:t>Read paper, follow references, prepare presentation, send draft to me, present</a:t>
            </a:r>
          </a:p>
          <a:p>
            <a:pPr lvl="1"/>
            <a:r>
              <a:rPr lang="en-US" dirty="0"/>
              <a:t>Each student must be on at least one presenter team</a:t>
            </a:r>
          </a:p>
          <a:p>
            <a:r>
              <a:rPr lang="en-US" dirty="0" smtClean="0"/>
              <a:t>Seconds</a:t>
            </a:r>
            <a:endParaRPr lang="en-US" dirty="0"/>
          </a:p>
          <a:p>
            <a:pPr lvl="1"/>
            <a:r>
              <a:rPr lang="en-US" dirty="0"/>
              <a:t>Read paper, follow references, prepare questions to ask presenter to clarify presentation, come up with questions during presentation</a:t>
            </a:r>
          </a:p>
          <a:p>
            <a:pPr lvl="1"/>
            <a:r>
              <a:rPr lang="en-US" dirty="0"/>
              <a:t>Each student must be on at least TWO second teams</a:t>
            </a:r>
          </a:p>
          <a:p>
            <a:r>
              <a:rPr lang="en-US" dirty="0"/>
              <a:t>Everyone</a:t>
            </a:r>
          </a:p>
          <a:p>
            <a:pPr lvl="1"/>
            <a:r>
              <a:rPr lang="en-US" dirty="0"/>
              <a:t>Read the paper</a:t>
            </a:r>
          </a:p>
          <a:p>
            <a:pPr lvl="1"/>
            <a:r>
              <a:rPr lang="en-US" dirty="0"/>
              <a:t>Ask questions</a:t>
            </a:r>
          </a:p>
          <a:p>
            <a:pPr lvl="2"/>
            <a:r>
              <a:rPr lang="en-US" dirty="0"/>
              <a:t>If you don’t have questions? This is an indication that</a:t>
            </a:r>
          </a:p>
          <a:p>
            <a:pPr lvl="3"/>
            <a:r>
              <a:rPr lang="en-US" dirty="0"/>
              <a:t>You have not read the paper</a:t>
            </a:r>
          </a:p>
          <a:p>
            <a:pPr lvl="3"/>
            <a:r>
              <a:rPr lang="en-US" dirty="0"/>
              <a:t>You do not want to understand the paper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0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Papers</a:t>
            </a:r>
            <a:endParaRPr lang="en-US" dirty="0"/>
          </a:p>
          <a:p>
            <a:pPr lvl="1"/>
            <a:r>
              <a:rPr lang="en-US" dirty="0"/>
              <a:t>Best case:</a:t>
            </a:r>
          </a:p>
          <a:p>
            <a:pPr lvl="2"/>
            <a:r>
              <a:rPr lang="en-US" dirty="0"/>
              <a:t>One GA theory/technique paper</a:t>
            </a:r>
          </a:p>
          <a:p>
            <a:pPr lvl="2"/>
            <a:r>
              <a:rPr lang="en-US" dirty="0"/>
              <a:t>One in your project area</a:t>
            </a:r>
          </a:p>
          <a:p>
            <a:pPr lvl="1"/>
            <a:endParaRPr lang="en-US" dirty="0"/>
          </a:p>
          <a:p>
            <a:r>
              <a:rPr lang="en-US" dirty="0"/>
              <a:t>Think about </a:t>
            </a:r>
            <a:r>
              <a:rPr lang="en-US" b="1" dirty="0"/>
              <a:t>projects</a:t>
            </a:r>
          </a:p>
          <a:p>
            <a:pPr lvl="1"/>
            <a:r>
              <a:rPr lang="en-US" dirty="0"/>
              <a:t>Optionally, think about group projects</a:t>
            </a:r>
          </a:p>
          <a:p>
            <a:pPr lvl="1"/>
            <a:r>
              <a:rPr lang="en-US" dirty="0"/>
              <a:t>We will schedule class time for project discussions </a:t>
            </a:r>
            <a:r>
              <a:rPr lang="en-US"/>
              <a:t>and grouping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4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binary?</a:t>
            </a:r>
          </a:p>
          <a:p>
            <a:pPr lvl="1"/>
            <a:r>
              <a:rPr lang="en-US" dirty="0"/>
              <a:t>Later</a:t>
            </a:r>
          </a:p>
          <a:p>
            <a:r>
              <a:rPr lang="en-US" dirty="0"/>
              <a:t>Multiple parameters (x, y, z…)</a:t>
            </a:r>
          </a:p>
          <a:p>
            <a:pPr lvl="1"/>
            <a:r>
              <a:rPr lang="en-US" dirty="0"/>
              <a:t>Encode x, encode y, encode z, … concatenate encodings to build chromosome </a:t>
            </a:r>
          </a:p>
          <a:p>
            <a:pPr lvl="1"/>
            <a:r>
              <a:rPr lang="en-US" dirty="0"/>
              <a:t>As an example consider the </a:t>
            </a:r>
            <a:r>
              <a:rPr lang="en-US" dirty="0">
                <a:hlinkClick r:id="rId2"/>
              </a:rPr>
              <a:t>DeJong Functions</a:t>
            </a:r>
            <a:endParaRPr lang="en-US" dirty="0"/>
          </a:p>
          <a:p>
            <a:r>
              <a:rPr lang="en-US" dirty="0"/>
              <a:t>And now for something completely different: </a:t>
            </a:r>
            <a:r>
              <a:rPr lang="en-US" dirty="0" err="1">
                <a:hlinkClick r:id="rId3"/>
              </a:rPr>
              <a:t>Floorplanning</a:t>
            </a:r>
            <a:endParaRPr lang="en-US" dirty="0"/>
          </a:p>
          <a:p>
            <a:r>
              <a:rPr lang="en-US" dirty="0"/>
              <a:t>TSP</a:t>
            </a:r>
          </a:p>
          <a:p>
            <a:pPr lvl="1"/>
            <a:r>
              <a:rPr lang="en-US" dirty="0"/>
              <a:t>Later</a:t>
            </a:r>
          </a:p>
          <a:p>
            <a:r>
              <a:rPr lang="en-US" dirty="0"/>
              <a:t>JSSP/OSSP/…</a:t>
            </a:r>
          </a:p>
          <a:p>
            <a:pPr lvl="1"/>
            <a:r>
              <a:rPr lang="en-US" dirty="0"/>
              <a:t>Later</a:t>
            </a:r>
          </a:p>
        </p:txBody>
      </p:sp>
    </p:spTree>
    <p:extLst>
      <p:ext uri="{BB962C8B-B14F-4D97-AF65-F5344CB8AC3E}">
        <p14:creationId xmlns:p14="http://schemas.microsoft.com/office/powerpoint/2010/main" val="1792554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Schema theorem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600200"/>
                <a:ext cx="8305800" cy="4800600"/>
              </a:xfrm>
            </p:spPr>
            <p:txBody>
              <a:bodyPr/>
              <a:lstStyle/>
              <a:p>
                <a:r>
                  <a:rPr lang="en-US" dirty="0"/>
                  <a:t>Schema Theorem:</a:t>
                </a:r>
              </a:p>
              <a:p>
                <a:pPr lvl="1"/>
                <a:r>
                  <a:rPr lang="en-US" dirty="0"/>
                  <a:t>M(h, t+1)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</m:acc>
                      </m:den>
                    </m:f>
                  </m:oMath>
                </a14:m>
                <a:r>
                  <a:rPr lang="en-US" dirty="0"/>
                  <a:t> m (h, t)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1 −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𝜕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h</m:t>
                                </m:r>
                              </m:e>
                            </m:d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𝑙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−</m:t>
                        </m:r>
                        <m:r>
                          <a:rPr lang="en-US" i="1">
                            <a:latin typeface="Cambria Math"/>
                          </a:rPr>
                          <m:t>𝑜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h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… </a:t>
                </a:r>
                <a:r>
                  <a:rPr lang="en-US" sz="1400" dirty="0"/>
                  <a:t>ignoring higher order terms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114300" indent="0">
                  <a:buNone/>
                </a:pPr>
                <a:endParaRPr lang="en-US" dirty="0"/>
              </a:p>
              <a:p>
                <a:r>
                  <a:rPr lang="en-US" dirty="0"/>
                  <a:t>The schema theorem leads to the </a:t>
                </a:r>
                <a:r>
                  <a:rPr lang="en-US" b="1" dirty="0"/>
                  <a:t>building block hypothesis </a:t>
                </a:r>
                <a:r>
                  <a:rPr lang="en-US" dirty="0"/>
                  <a:t>that says:</a:t>
                </a:r>
              </a:p>
              <a:p>
                <a:pPr lvl="1"/>
                <a:r>
                  <a:rPr lang="en-US" i="1" dirty="0"/>
                  <a:t>GAs work by juxtaposing, short (in defining length), low-order, above average fitness schema or building blocks into more complete solutions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600200"/>
                <a:ext cx="8305800" cy="4800600"/>
              </a:xfrm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746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41A23-4B54-4453-BAF1-FBE6A8ED422A}" type="slidenum">
              <a:rPr lang="en-US"/>
              <a:pPr/>
              <a:t>5</a:t>
            </a:fld>
            <a:endParaRPr 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838200"/>
          </a:xfrm>
        </p:spPr>
        <p:txBody>
          <a:bodyPr/>
          <a:lstStyle/>
          <a:p>
            <a:r>
              <a:rPr lang="en-US" dirty="0"/>
              <a:t>Schema processing</a:t>
            </a:r>
          </a:p>
        </p:txBody>
      </p:sp>
      <p:graphicFrame>
        <p:nvGraphicFramePr>
          <p:cNvPr id="218195" name="Group 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640239"/>
              </p:ext>
            </p:extLst>
          </p:nvPr>
        </p:nvGraphicFramePr>
        <p:xfrm>
          <a:off x="228600" y="1066800"/>
          <a:ext cx="6857999" cy="5486400"/>
        </p:xfrm>
        <a:graphic>
          <a:graphicData uri="http://schemas.openxmlformats.org/drawingml/2006/table">
            <a:tbl>
              <a:tblPr/>
              <a:tblGrid>
                <a:gridCol w="103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8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99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9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99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10011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0.31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Avg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Max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Fitness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1****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*10**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1***0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18196" name="Text Box 84"/>
          <p:cNvSpPr txBox="1">
            <a:spLocks noChangeArrowheads="1"/>
          </p:cNvSpPr>
          <p:nvPr/>
        </p:nvSpPr>
        <p:spPr bwMode="auto">
          <a:xfrm>
            <a:off x="152400" y="685800"/>
            <a:ext cx="8305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/>
              <a:t> String         decoded    f(x^2)       fi/Sum(fi)  Expected   Actual</a:t>
            </a:r>
          </a:p>
        </p:txBody>
      </p:sp>
    </p:spTree>
    <p:extLst>
      <p:ext uri="{BB962C8B-B14F-4D97-AF65-F5344CB8AC3E}">
        <p14:creationId xmlns:p14="http://schemas.microsoft.com/office/powerpoint/2010/main" val="152369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D3312-8507-408C-A1A0-E4F80EF11BD0}" type="slidenum">
              <a:rPr lang="en-US"/>
              <a:pPr/>
              <a:t>6</a:t>
            </a:fld>
            <a:endParaRPr 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 processing…</a:t>
            </a:r>
          </a:p>
        </p:txBody>
      </p:sp>
      <p:graphicFrame>
        <p:nvGraphicFramePr>
          <p:cNvPr id="22016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853614"/>
              </p:ext>
            </p:extLst>
          </p:nvPr>
        </p:nvGraphicFramePr>
        <p:xfrm>
          <a:off x="381000" y="1600200"/>
          <a:ext cx="8077202" cy="457835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4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41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4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0110|1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01100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1100|0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11|000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729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10|011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1754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Avg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439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Max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729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count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Represented by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after all ops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 after all ops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1****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*10**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1***0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20237" name="Text Box 77"/>
          <p:cNvSpPr txBox="1">
            <a:spLocks noChangeArrowheads="1"/>
          </p:cNvSpPr>
          <p:nvPr/>
        </p:nvSpPr>
        <p:spPr bwMode="auto">
          <a:xfrm>
            <a:off x="228600" y="1143000"/>
            <a:ext cx="830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    String                    mate                offspring              decoded          f(x^2)</a:t>
            </a:r>
          </a:p>
        </p:txBody>
      </p:sp>
    </p:spTree>
    <p:extLst>
      <p:ext uri="{BB962C8B-B14F-4D97-AF65-F5344CB8AC3E}">
        <p14:creationId xmlns:p14="http://schemas.microsoft.com/office/powerpoint/2010/main" val="902833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Schemas, schemata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strings in 1**0?</a:t>
            </a:r>
          </a:p>
          <a:p>
            <a:r>
              <a:rPr lang="en-US" dirty="0"/>
              <a:t>How many schemas in 1000?</a:t>
            </a:r>
          </a:p>
          <a:p>
            <a:endParaRPr lang="en-US" dirty="0"/>
          </a:p>
          <a:p>
            <a:r>
              <a:rPr lang="en-US" dirty="0"/>
              <a:t>Consider base 3</a:t>
            </a:r>
          </a:p>
          <a:p>
            <a:r>
              <a:rPr lang="en-US" dirty="0"/>
              <a:t>How many string in 12*0?</a:t>
            </a:r>
          </a:p>
          <a:p>
            <a:r>
              <a:rPr lang="en-US" dirty="0"/>
              <a:t>How many schemas in 1230?</a:t>
            </a:r>
          </a:p>
          <a:p>
            <a:endParaRPr lang="en-US" dirty="0"/>
          </a:p>
          <a:p>
            <a:r>
              <a:rPr lang="en-US" dirty="0"/>
              <a:t>Base 4 (All life on earth?)</a:t>
            </a:r>
          </a:p>
        </p:txBody>
      </p:sp>
    </p:spTree>
    <p:extLst>
      <p:ext uri="{BB962C8B-B14F-4D97-AF65-F5344CB8AC3E}">
        <p14:creationId xmlns:p14="http://schemas.microsoft.com/office/powerpoint/2010/main" val="933972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3023" y="2438400"/>
            <a:ext cx="1981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base 2?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Which cardinality alphabet maximizes number of schema?</a:t>
            </a:r>
          </a:p>
          <a:p>
            <a:r>
              <a:rPr lang="en-US" dirty="0"/>
              <a:t> base 2 = 3^l/2^l, base 3 = 4^l/3^l, …</a:t>
            </a:r>
          </a:p>
        </p:txBody>
      </p:sp>
    </p:spTree>
    <p:extLst>
      <p:ext uri="{BB962C8B-B14F-4D97-AF65-F5344CB8AC3E}">
        <p14:creationId xmlns:p14="http://schemas.microsoft.com/office/powerpoint/2010/main" val="154944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Parameter values:</a:t>
            </a:r>
          </a:p>
          <a:p>
            <a:pPr lvl="1"/>
            <a:r>
              <a:rPr lang="en-US" dirty="0"/>
              <a:t>Populations size? As large as possible (for x^2 start with 50)</a:t>
            </a:r>
          </a:p>
          <a:p>
            <a:pPr lvl="1"/>
            <a:r>
              <a:rPr lang="en-US" dirty="0"/>
              <a:t>Number of generations? Depends on selection strategy and problem (for x^2 pop of 50 try 100)</a:t>
            </a:r>
          </a:p>
          <a:p>
            <a:pPr lvl="1"/>
            <a:r>
              <a:rPr lang="en-US" dirty="0"/>
              <a:t>Debug hint: Try </a:t>
            </a:r>
            <a:r>
              <a:rPr lang="en-US" dirty="0" err="1"/>
              <a:t>popsize</a:t>
            </a:r>
            <a:r>
              <a:rPr lang="en-US" dirty="0"/>
              <a:t> of 2 run for 1 generation</a:t>
            </a:r>
          </a:p>
          <a:p>
            <a:r>
              <a:rPr lang="en-US" dirty="0"/>
              <a:t>Crossover probability (</a:t>
            </a:r>
            <a:r>
              <a:rPr lang="en-US" dirty="0" err="1"/>
              <a:t>pcross</a:t>
            </a:r>
            <a:r>
              <a:rPr lang="en-US" dirty="0"/>
              <a:t>): </a:t>
            </a:r>
          </a:p>
          <a:p>
            <a:pPr lvl="1"/>
            <a:r>
              <a:rPr lang="en-US" dirty="0"/>
              <a:t>Depends on selection strategy and problem (try 0.667)</a:t>
            </a:r>
          </a:p>
          <a:p>
            <a:pPr lvl="1"/>
            <a:r>
              <a:rPr lang="en-US" dirty="0"/>
              <a:t>What do you expect the GA “does” when </a:t>
            </a:r>
            <a:r>
              <a:rPr lang="en-US" dirty="0" err="1"/>
              <a:t>pcross</a:t>
            </a:r>
            <a:r>
              <a:rPr lang="en-US" dirty="0"/>
              <a:t> and </a:t>
            </a:r>
            <a:r>
              <a:rPr lang="en-US" dirty="0" err="1"/>
              <a:t>pmut</a:t>
            </a:r>
            <a:r>
              <a:rPr lang="en-US" dirty="0"/>
              <a:t> are 0?</a:t>
            </a:r>
          </a:p>
          <a:p>
            <a:r>
              <a:rPr lang="en-US" dirty="0"/>
              <a:t>Mutation probability (</a:t>
            </a:r>
            <a:r>
              <a:rPr lang="en-US" dirty="0" err="1"/>
              <a:t>pmut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Depends on selection strategy and problem (try 0.001)</a:t>
            </a:r>
          </a:p>
          <a:p>
            <a:pPr lvl="1"/>
            <a:r>
              <a:rPr lang="en-US" dirty="0"/>
              <a:t>What do you expect to see when </a:t>
            </a:r>
            <a:r>
              <a:rPr lang="en-US" dirty="0" err="1"/>
              <a:t>pmut</a:t>
            </a:r>
            <a:r>
              <a:rPr lang="en-US" dirty="0"/>
              <a:t> is high (0.2) or low (0.0)?</a:t>
            </a:r>
          </a:p>
          <a:p>
            <a:r>
              <a:rPr lang="en-US" dirty="0"/>
              <a:t>Problem: What do you expect on fitness function: </a:t>
            </a:r>
          </a:p>
          <a:p>
            <a:pPr lvl="1"/>
            <a:r>
              <a:rPr lang="en-US" dirty="0"/>
              <a:t>F(x) = 100,  F(x) = number of ones. F(x) = x^2, F(x) = 2^x, F(x) = x!</a:t>
            </a:r>
          </a:p>
        </p:txBody>
      </p:sp>
    </p:spTree>
    <p:extLst>
      <p:ext uri="{BB962C8B-B14F-4D97-AF65-F5344CB8AC3E}">
        <p14:creationId xmlns:p14="http://schemas.microsoft.com/office/powerpoint/2010/main" val="685898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1731</TotalTime>
  <Words>1016</Words>
  <Application>Microsoft Office PowerPoint</Application>
  <PresentationFormat>On-screen Show (4:3)</PresentationFormat>
  <Paragraphs>264</Paragraphs>
  <Slides>18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Cambria Math</vt:lpstr>
      <vt:lpstr>Wingdings</vt:lpstr>
      <vt:lpstr>Adjacency</vt:lpstr>
      <vt:lpstr>Evolutionary Computation</vt:lpstr>
      <vt:lpstr>Announcements</vt:lpstr>
      <vt:lpstr>Representations</vt:lpstr>
      <vt:lpstr>The Schema theorem </vt:lpstr>
      <vt:lpstr>Schema processing</vt:lpstr>
      <vt:lpstr>Schema processing…</vt:lpstr>
      <vt:lpstr>Schemas, schemata</vt:lpstr>
      <vt:lpstr>Why base 2?</vt:lpstr>
      <vt:lpstr>Questions</vt:lpstr>
      <vt:lpstr>Traveling Salesperson Problem </vt:lpstr>
      <vt:lpstr>Sequential encodings</vt:lpstr>
      <vt:lpstr>GA is not a hill climber</vt:lpstr>
      <vt:lpstr>CHC - Eshelman</vt:lpstr>
      <vt:lpstr>Scaling</vt:lpstr>
      <vt:lpstr>Presentations</vt:lpstr>
      <vt:lpstr>Project Abstract </vt:lpstr>
      <vt:lpstr>Project Proposal Presentation </vt:lpstr>
      <vt:lpstr>Presentations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Sushil Louis</dc:creator>
  <cp:lastModifiedBy>Sushil Louis</cp:lastModifiedBy>
  <cp:revision>477</cp:revision>
  <dcterms:created xsi:type="dcterms:W3CDTF">2006-08-16T00:00:00Z</dcterms:created>
  <dcterms:modified xsi:type="dcterms:W3CDTF">2019-11-13T20:24:44Z</dcterms:modified>
</cp:coreProperties>
</file>